
<file path=[Content_Types].xml><?xml version="1.0" encoding="utf-8"?>
<Types xmlns="http://schemas.openxmlformats.org/package/2006/content-types">
  <Default Extension="emf" ContentType="image/x-emf"/>
  <Default Extension="jpeg" ContentType="image/jpeg"/>
  <Default Extension="png" ContentType="image/png"/>
  <Default Extension="rels" ContentType="application/vnd.openxmlformats-package.relationships+xml"/>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slides/slide173.xml" ContentType="application/vnd.openxmlformats-officedocument.presentationml.slide+xml"/>
  <Override PartName="/ppt/slides/slide174.xml" ContentType="application/vnd.openxmlformats-officedocument.presentationml.slide+xml"/>
  <Override PartName="/ppt/slides/slide175.xml" ContentType="application/vnd.openxmlformats-officedocument.presentationml.slide+xml"/>
  <Override PartName="/ppt/slides/slide176.xml" ContentType="application/vnd.openxmlformats-officedocument.presentationml.slide+xml"/>
  <Override PartName="/ppt/slides/slide177.xml" ContentType="application/vnd.openxmlformats-officedocument.presentationml.slide+xml"/>
  <Override PartName="/ppt/slides/slide178.xml" ContentType="application/vnd.openxmlformats-officedocument.presentationml.slide+xml"/>
  <Override PartName="/ppt/slides/slide179.xml" ContentType="application/vnd.openxmlformats-officedocument.presentationml.slide+xml"/>
  <Override PartName="/ppt/slides/slide180.xml" ContentType="application/vnd.openxmlformats-officedocument.presentationml.slide+xml"/>
  <Override PartName="/ppt/slides/slide181.xml" ContentType="application/vnd.openxmlformats-officedocument.presentationml.slide+xml"/>
  <Override PartName="/ppt/slides/slide182.xml" ContentType="application/vnd.openxmlformats-officedocument.presentationml.slide+xml"/>
  <Override PartName="/ppt/slides/slide183.xml" ContentType="application/vnd.openxmlformats-officedocument.presentationml.slide+xml"/>
  <Override PartName="/ppt/slides/slide184.xml" ContentType="application/vnd.openxmlformats-officedocument.presentationml.slide+xml"/>
  <Override PartName="/ppt/slides/slide185.xml" ContentType="application/vnd.openxmlformats-officedocument.presentationml.slide+xml"/>
  <Override PartName="/ppt/slides/slide186.xml" ContentType="application/vnd.openxmlformats-officedocument.presentationml.slide+xml"/>
  <Override PartName="/ppt/slides/slide187.xml" ContentType="application/vnd.openxmlformats-officedocument.presentationml.slide+xml"/>
  <Override PartName="/ppt/slides/slide188.xml" ContentType="application/vnd.openxmlformats-officedocument.presentationml.slide+xml"/>
  <Override PartName="/ppt/slides/slide189.xml" ContentType="application/vnd.openxmlformats-officedocument.presentationml.slide+xml"/>
  <Override PartName="/ppt/slides/slide190.xml" ContentType="application/vnd.openxmlformats-officedocument.presentationml.slide+xml"/>
  <Override PartName="/ppt/slides/slide191.xml" ContentType="application/vnd.openxmlformats-officedocument.presentationml.slide+xml"/>
  <Override PartName="/ppt/slides/slide192.xml" ContentType="application/vnd.openxmlformats-officedocument.presentationml.slide+xml"/>
  <Override PartName="/ppt/slides/slide193.xml" ContentType="application/vnd.openxmlformats-officedocument.presentationml.slide+xml"/>
  <Override PartName="/ppt/slides/slide194.xml" ContentType="application/vnd.openxmlformats-officedocument.presentationml.slide+xml"/>
  <Override PartName="/ppt/slides/slide195.xml" ContentType="application/vnd.openxmlformats-officedocument.presentationml.slide+xml"/>
  <Override PartName="/ppt/slides/slide196.xml" ContentType="application/vnd.openxmlformats-officedocument.presentationml.slide+xml"/>
  <Override PartName="/ppt/slides/slide197.xml" ContentType="application/vnd.openxmlformats-officedocument.presentationml.slide+xml"/>
  <Override PartName="/ppt/slides/slide198.xml" ContentType="application/vnd.openxmlformats-officedocument.presentationml.slide+xml"/>
  <Override PartName="/ppt/slides/slide199.xml" ContentType="application/vnd.openxmlformats-officedocument.presentationml.slide+xml"/>
  <Override PartName="/ppt/slides/slide200.xml" ContentType="application/vnd.openxmlformats-officedocument.presentationml.slide+xml"/>
  <Override PartName="/ppt/slides/slide201.xml" ContentType="application/vnd.openxmlformats-officedocument.presentationml.slide+xml"/>
  <Override PartName="/ppt/slides/slide202.xml" ContentType="application/vnd.openxmlformats-officedocument.presentationml.slide+xml"/>
  <Override PartName="/ppt/slides/slide203.xml" ContentType="application/vnd.openxmlformats-officedocument.presentationml.slide+xml"/>
  <Override PartName="/ppt/slides/slide204.xml" ContentType="application/vnd.openxmlformats-officedocument.presentationml.slide+xml"/>
  <Override PartName="/ppt/slides/slide205.xml" ContentType="application/vnd.openxmlformats-officedocument.presentationml.slide+xml"/>
  <Override PartName="/ppt/slides/slide206.xml" ContentType="application/vnd.openxmlformats-officedocument.presentationml.slide+xml"/>
  <Override PartName="/ppt/slides/slide207.xml" ContentType="application/vnd.openxmlformats-officedocument.presentationml.slide+xml"/>
  <Override PartName="/ppt/slides/slide208.xml" ContentType="application/vnd.openxmlformats-officedocument.presentationml.slide+xml"/>
  <Override PartName="/ppt/slides/slide209.xml" ContentType="application/vnd.openxmlformats-officedocument.presentationml.slide+xml"/>
  <Override PartName="/ppt/slides/slide210.xml" ContentType="application/vnd.openxmlformats-officedocument.presentationml.slide+xml"/>
  <Override PartName="/ppt/slides/slide211.xml" ContentType="application/vnd.openxmlformats-officedocument.presentationml.slide+xml"/>
  <Override PartName="/ppt/slides/slide212.xml" ContentType="application/vnd.openxmlformats-officedocument.presentationml.slide+xml"/>
  <Override PartName="/ppt/slides/slide213.xml" ContentType="application/vnd.openxmlformats-officedocument.presentationml.slide+xml"/>
  <Override PartName="/ppt/slides/slide214.xml" ContentType="application/vnd.openxmlformats-officedocument.presentationml.slide+xml"/>
  <Override PartName="/ppt/slides/slide215.xml" ContentType="application/vnd.openxmlformats-officedocument.presentationml.slide+xml"/>
  <Override PartName="/ppt/slides/slide216.xml" ContentType="application/vnd.openxmlformats-officedocument.presentationml.slide+xml"/>
  <Override PartName="/ppt/slides/slide217.xml" ContentType="application/vnd.openxmlformats-officedocument.presentationml.slide+xml"/>
  <Override PartName="/ppt/slides/slide218.xml" ContentType="application/vnd.openxmlformats-officedocument.presentationml.slide+xml"/>
  <Override PartName="/ppt/slides/slide219.xml" ContentType="application/vnd.openxmlformats-officedocument.presentationml.slide+xml"/>
  <Override PartName="/ppt/slides/slide220.xml" ContentType="application/vnd.openxmlformats-officedocument.presentationml.slide+xml"/>
  <Override PartName="/ppt/slides/slide221.xml" ContentType="application/vnd.openxmlformats-officedocument.presentationml.slide+xml"/>
  <Override PartName="/ppt/slides/slide222.xml" ContentType="application/vnd.openxmlformats-officedocument.presentationml.slide+xml"/>
  <Override PartName="/ppt/slides/slide223.xml" ContentType="application/vnd.openxmlformats-officedocument.presentationml.slide+xml"/>
  <Override PartName="/ppt/slides/slide224.xml" ContentType="application/vnd.openxmlformats-officedocument.presentationml.slide+xml"/>
  <Override PartName="/ppt/slides/slide225.xml" ContentType="application/vnd.openxmlformats-officedocument.presentationml.slide+xml"/>
  <Override PartName="/ppt/slides/slide226.xml" ContentType="application/vnd.openxmlformats-officedocument.presentationml.slide+xml"/>
  <Override PartName="/ppt/slides/slide227.xml" ContentType="application/vnd.openxmlformats-officedocument.presentationml.slide+xml"/>
  <Override PartName="/ppt/slides/slide228.xml" ContentType="application/vnd.openxmlformats-officedocument.presentationml.slide+xml"/>
  <Override PartName="/ppt/slides/slide229.xml" ContentType="application/vnd.openxmlformats-officedocument.presentationml.slide+xml"/>
  <Override PartName="/ppt/slides/slide230.xml" ContentType="application/vnd.openxmlformats-officedocument.presentationml.slide+xml"/>
  <Override PartName="/ppt/slides/slide231.xml" ContentType="application/vnd.openxmlformats-officedocument.presentationml.slide+xml"/>
  <Override PartName="/ppt/slides/slide232.xml" ContentType="application/vnd.openxmlformats-officedocument.presentationml.slide+xml"/>
  <Override PartName="/ppt/slides/slide233.xml" ContentType="application/vnd.openxmlformats-officedocument.presentationml.slide+xml"/>
  <Override PartName="/ppt/slides/slide234.xml" ContentType="application/vnd.openxmlformats-officedocument.presentationml.slide+xml"/>
  <Override PartName="/ppt/slides/slide235.xml" ContentType="application/vnd.openxmlformats-officedocument.presentationml.slide+xml"/>
  <Override PartName="/ppt/slides/slide236.xml" ContentType="application/vnd.openxmlformats-officedocument.presentationml.slide+xml"/>
  <Override PartName="/ppt/slides/slide237.xml" ContentType="application/vnd.openxmlformats-officedocument.presentationml.slide+xml"/>
  <Override PartName="/ppt/slides/slide238.xml" ContentType="application/vnd.openxmlformats-officedocument.presentationml.slide+xml"/>
  <Override PartName="/ppt/slides/slide239.xml" ContentType="application/vnd.openxmlformats-officedocument.presentationml.slide+xml"/>
  <Override PartName="/ppt/slides/slide240.xml" ContentType="application/vnd.openxmlformats-officedocument.presentationml.slide+xml"/>
  <Override PartName="/ppt/slides/slide241.xml" ContentType="application/vnd.openxmlformats-officedocument.presentationml.slide+xml"/>
  <Override PartName="/ppt/slides/slide242.xml" ContentType="application/vnd.openxmlformats-officedocument.presentationml.slide+xml"/>
  <Override PartName="/ppt/slides/slide243.xml" ContentType="application/vnd.openxmlformats-officedocument.presentationml.slide+xml"/>
  <Override PartName="/ppt/slides/slide244.xml" ContentType="application/vnd.openxmlformats-officedocument.presentationml.slide+xml"/>
  <Override PartName="/ppt/slides/slide245.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ppt/charts/chart2.xml" ContentType="application/vnd.openxmlformats-officedocument.drawingml.chart+xml"/>
  <Override PartName="/ppt/charts/style2.xml" ContentType="application/vnd.ms-office.chartstyle+xml"/>
  <Override PartName="/ppt/charts/colors2.xml" ContentType="application/vnd.ms-office.chartcolorstyle+xml"/>
  <Override PartName="/ppt/notesSlides/notesSlide7.xml" ContentType="application/vnd.openxmlformats-officedocument.presentationml.notesSlide+xml"/>
  <Override PartName="/ppt/charts/chart3.xml" ContentType="application/vnd.openxmlformats-officedocument.drawingml.chart+xml"/>
  <Override PartName="/ppt/charts/style3.xml" ContentType="application/vnd.ms-office.chartstyle+xml"/>
  <Override PartName="/ppt/charts/colors3.xml" ContentType="application/vnd.ms-office.chartcolorstyle+xml"/>
  <Override PartName="/ppt/charts/chart4.xml" ContentType="application/vnd.openxmlformats-officedocument.drawingml.chart+xml"/>
  <Override PartName="/ppt/notesSlides/notesSlide8.xml" ContentType="application/vnd.openxmlformats-officedocument.presentationml.notesSlide+xml"/>
  <Override PartName="/ppt/charts/chart5.xml" ContentType="application/vnd.openxmlformats-officedocument.drawingml.chart+xml"/>
  <Override PartName="/ppt/charts/style4.xml" ContentType="application/vnd.ms-office.chartstyle+xml"/>
  <Override PartName="/ppt/charts/colors4.xml" ContentType="application/vnd.ms-office.chartcolorstyle+xml"/>
  <Override PartName="/ppt/charts/chart6.xml" ContentType="application/vnd.openxmlformats-officedocument.drawingml.chart+xml"/>
  <Override PartName="/ppt/charts/style5.xml" ContentType="application/vnd.ms-office.chartstyle+xml"/>
  <Override PartName="/ppt/charts/colors5.xml" ContentType="application/vnd.ms-office.chartcolorstyle+xml"/>
  <Override PartName="/ppt/notesSlides/notesSlide9.xml" ContentType="application/vnd.openxmlformats-officedocument.presentationml.notesSlide+xml"/>
  <Override PartName="/ppt/charts/chart7.xml" ContentType="application/vnd.openxmlformats-officedocument.drawingml.chart+xml"/>
  <Override PartName="/ppt/charts/style6.xml" ContentType="application/vnd.ms-office.chartstyle+xml"/>
  <Override PartName="/ppt/charts/colors6.xml" ContentType="application/vnd.ms-office.chartcolorstyle+xml"/>
  <Override PartName="/ppt/charts/chart8.xml" ContentType="application/vnd.openxmlformats-officedocument.drawingml.chart+xml"/>
  <Override PartName="/ppt/charts/style7.xml" ContentType="application/vnd.ms-office.chartstyle+xml"/>
  <Override PartName="/ppt/charts/colors7.xml" ContentType="application/vnd.ms-office.chartcolorstyle+xml"/>
  <Override PartName="/ppt/notesSlides/notesSlide10.xml" ContentType="application/vnd.openxmlformats-officedocument.presentationml.notesSlide+xml"/>
  <Override PartName="/ppt/charts/chart9.xml" ContentType="application/vnd.openxmlformats-officedocument.drawingml.chart+xml"/>
  <Override PartName="/ppt/charts/style8.xml" ContentType="application/vnd.ms-office.chartstyle+xml"/>
  <Override PartName="/ppt/charts/colors8.xml" ContentType="application/vnd.ms-office.chartcolorstyle+xml"/>
  <Override PartName="/ppt/charts/chart10.xml" ContentType="application/vnd.openxmlformats-officedocument.drawingml.chart+xml"/>
  <Override PartName="/ppt/charts/style9.xml" ContentType="application/vnd.ms-office.chartstyle+xml"/>
  <Override PartName="/ppt/charts/colors9.xml" ContentType="application/vnd.ms-office.chartcolorstyle+xml"/>
  <Override PartName="/ppt/notesSlides/notesSlide11.xml" ContentType="application/vnd.openxmlformats-officedocument.presentationml.notesSlide+xml"/>
  <Override PartName="/ppt/charts/chart11.xml" ContentType="application/vnd.openxmlformats-officedocument.drawingml.chart+xml"/>
  <Override PartName="/ppt/charts/style10.xml" ContentType="application/vnd.ms-office.chartstyle+xml"/>
  <Override PartName="/ppt/charts/colors10.xml" ContentType="application/vnd.ms-office.chartcolorstyle+xml"/>
  <Override PartName="/ppt/notesSlides/notesSlide12.xml" ContentType="application/vnd.openxmlformats-officedocument.presentationml.notesSlide+xml"/>
  <Override PartName="/ppt/comments/modernComment_2C2_39FBF54E.xml" ContentType="application/vnd.ms-powerpoint.comments+xml"/>
  <Override PartName="/ppt/notesSlides/notesSlide13.xml" ContentType="application/vnd.openxmlformats-officedocument.presentationml.notesSlide+xml"/>
  <Override PartName="/ppt/comments/modernComment_374_70F8C42D.xml" ContentType="application/vnd.ms-powerpoint.comments+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comments/modernComment_2E5_6EEBF34C.xml" ContentType="application/vnd.ms-powerpoint.comments+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comments/modernComment_2E0_A5F46C1B.xml" ContentType="application/vnd.ms-powerpoint.comments+xml"/>
  <Override PartName="/ppt/notesSlides/notesSlide21.xml" ContentType="application/vnd.openxmlformats-officedocument.presentationml.notesSlide+xml"/>
  <Override PartName="/ppt/comments/modernComment_2DF_ABD88EAE.xml" ContentType="application/vnd.ms-powerpoint.comments+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charts/chart12.xml" ContentType="application/vnd.openxmlformats-officedocument.drawingml.chart+xml"/>
  <Override PartName="/ppt/charts/style11.xml" ContentType="application/vnd.ms-office.chartstyle+xml"/>
  <Override PartName="/ppt/charts/colors11.xml" ContentType="application/vnd.ms-office.chartcolorstyl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charts/chart13.xml" ContentType="application/vnd.openxmlformats-officedocument.drawingml.chart+xml"/>
  <Override PartName="/ppt/charts/style12.xml" ContentType="application/vnd.ms-office.chartstyle+xml"/>
  <Override PartName="/ppt/charts/colors12.xml" ContentType="application/vnd.ms-office.chartcolorstyle+xml"/>
  <Override PartName="/ppt/notesSlides/notesSlide34.xml" ContentType="application/vnd.openxmlformats-officedocument.presentationml.notesSlide+xml"/>
  <Override PartName="/ppt/charts/chart14.xml" ContentType="application/vnd.openxmlformats-officedocument.drawingml.chart+xml"/>
  <Override PartName="/ppt/charts/style13.xml" ContentType="application/vnd.ms-office.chartstyle+xml"/>
  <Override PartName="/ppt/charts/colors13.xml" ContentType="application/vnd.ms-office.chartcolorstyle+xml"/>
  <Override PartName="/ppt/notesSlides/notesSlide35.xml" ContentType="application/vnd.openxmlformats-officedocument.presentationml.notesSlide+xml"/>
  <Override PartName="/ppt/charts/chart15.xml" ContentType="application/vnd.openxmlformats-officedocument.drawingml.chart+xml"/>
  <Override PartName="/ppt/charts/style14.xml" ContentType="application/vnd.ms-office.chartstyle+xml"/>
  <Override PartName="/ppt/charts/colors14.xml" ContentType="application/vnd.ms-office.chartcolorstyl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charts/chart16.xml" ContentType="application/vnd.openxmlformats-officedocument.drawingml.chart+xml"/>
  <Override PartName="/ppt/charts/style15.xml" ContentType="application/vnd.ms-office.chartstyle+xml"/>
  <Override PartName="/ppt/charts/colors15.xml" ContentType="application/vnd.ms-office.chartcolorstyl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charts/chart17.xml" ContentType="application/vnd.openxmlformats-officedocument.drawingml.chart+xml"/>
  <Override PartName="/ppt/charts/chart18.xml" ContentType="application/vnd.openxmlformats-officedocument.drawingml.chart+xml"/>
  <Override PartName="/ppt/notesSlides/notesSlide40.xml" ContentType="application/vnd.openxmlformats-officedocument.presentationml.notesSlide+xml"/>
  <Override PartName="/ppt/charts/chart19.xml" ContentType="application/vnd.openxmlformats-officedocument.drawingml.chart+xml"/>
  <Override PartName="/ppt/charts/style16.xml" ContentType="application/vnd.ms-office.chartstyle+xml"/>
  <Override PartName="/ppt/charts/colors16.xml" ContentType="application/vnd.ms-office.chartcolorstyle+xml"/>
  <Override PartName="/ppt/charts/chart20.xml" ContentType="application/vnd.openxmlformats-officedocument.drawingml.chart+xml"/>
  <Override PartName="/ppt/notesSlides/notesSlide41.xml" ContentType="application/vnd.openxmlformats-officedocument.presentationml.notesSlide+xml"/>
  <Override PartName="/ppt/comments/modernComment_35F_83D76F1.xml" ContentType="application/vnd.ms-powerpoint.comments+xml"/>
  <Override PartName="/ppt/notesSlides/notesSlide42.xml" ContentType="application/vnd.openxmlformats-officedocument.presentationml.notesSlide+xml"/>
  <Override PartName="/ppt/charts/chart21.xml" ContentType="application/vnd.openxmlformats-officedocument.drawingml.chart+xml"/>
  <Override PartName="/ppt/charts/style17.xml" ContentType="application/vnd.ms-office.chartstyle+xml"/>
  <Override PartName="/ppt/charts/colors17.xml" ContentType="application/vnd.ms-office.chartcolorstyle+xml"/>
  <Override PartName="/ppt/charts/chart22.xml" ContentType="application/vnd.openxmlformats-officedocument.drawingml.chart+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charts/chart23.xml" ContentType="application/vnd.openxmlformats-officedocument.drawingml.chart+xml"/>
  <Override PartName="/ppt/charts/style18.xml" ContentType="application/vnd.ms-office.chartstyle+xml"/>
  <Override PartName="/ppt/charts/colors18.xml" ContentType="application/vnd.ms-office.chartcolorstyle+xml"/>
  <Override PartName="/ppt/notesSlides/notesSlide45.xml" ContentType="application/vnd.openxmlformats-officedocument.presentationml.notesSlide+xml"/>
  <Override PartName="/ppt/charts/chart24.xml" ContentType="application/vnd.openxmlformats-officedocument.drawingml.chart+xml"/>
  <Override PartName="/ppt/charts/style19.xml" ContentType="application/vnd.ms-office.chartstyle+xml"/>
  <Override PartName="/ppt/charts/colors19.xml" ContentType="application/vnd.ms-office.chartcolorstyl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comments/modernComment_311_39EA2C41.xml" ContentType="application/vnd.ms-powerpoint.comments+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charts/chart25.xml" ContentType="application/vnd.openxmlformats-officedocument.drawingml.chart+xml"/>
  <Override PartName="/ppt/charts/style20.xml" ContentType="application/vnd.ms-office.chartstyle+xml"/>
  <Override PartName="/ppt/charts/colors20.xml" ContentType="application/vnd.ms-office.chartcolorstyle+xml"/>
  <Override PartName="/ppt/charts/chart26.xml" ContentType="application/vnd.openxmlformats-officedocument.drawingml.chart+xml"/>
  <Override PartName="/ppt/charts/style21.xml" ContentType="application/vnd.ms-office.chartstyle+xml"/>
  <Override PartName="/ppt/charts/colors21.xml" ContentType="application/vnd.ms-office.chartcolorstyle+xml"/>
  <Override PartName="/ppt/notesSlides/notesSlide50.xml" ContentType="application/vnd.openxmlformats-officedocument.presentationml.notesSlide+xml"/>
  <Override PartName="/ppt/charts/chart27.xml" ContentType="application/vnd.openxmlformats-officedocument.drawingml.chart+xml"/>
  <Override PartName="/ppt/charts/style22.xml" ContentType="application/vnd.ms-office.chartstyle+xml"/>
  <Override PartName="/ppt/charts/colors22.xml" ContentType="application/vnd.ms-office.chartcolorstyle+xml"/>
  <Override PartName="/ppt/notesSlides/notesSlide51.xml" ContentType="application/vnd.openxmlformats-officedocument.presentationml.notesSlide+xml"/>
  <Override PartName="/ppt/charts/chart28.xml" ContentType="application/vnd.openxmlformats-officedocument.drawingml.chart+xml"/>
  <Override PartName="/ppt/charts/chart29.xml" ContentType="application/vnd.openxmlformats-officedocument.drawingml.chart+xml"/>
  <Override PartName="/ppt/notesSlides/notesSlide52.xml" ContentType="application/vnd.openxmlformats-officedocument.presentationml.notesSlide+xml"/>
  <Override PartName="/ppt/charts/chart30.xml" ContentType="application/vnd.openxmlformats-officedocument.drawingml.chart+xml"/>
  <Override PartName="/ppt/charts/style23.xml" ContentType="application/vnd.ms-office.chartstyle+xml"/>
  <Override PartName="/ppt/charts/colors23.xml" ContentType="application/vnd.ms-office.chartcolorstyle+xml"/>
  <Override PartName="/ppt/notesSlides/notesSlide53.xml" ContentType="application/vnd.openxmlformats-officedocument.presentationml.notesSlide+xml"/>
  <Override PartName="/ppt/comments/modernComment_38B_53CF02B8.xml" ContentType="application/vnd.ms-powerpoint.comments+xml"/>
  <Override PartName="/ppt/charts/chart31.xml" ContentType="application/vnd.openxmlformats-officedocument.drawingml.chart+xml"/>
  <Override PartName="/ppt/charts/style24.xml" ContentType="application/vnd.ms-office.chartstyle+xml"/>
  <Override PartName="/ppt/charts/colors24.xml" ContentType="application/vnd.ms-office.chartcolorstyle+xml"/>
  <Override PartName="/ppt/charts/chart32.xml" ContentType="application/vnd.openxmlformats-officedocument.drawingml.chart+xml"/>
  <Override PartName="/ppt/charts/style25.xml" ContentType="application/vnd.ms-office.chartstyle+xml"/>
  <Override PartName="/ppt/charts/colors25.xml" ContentType="application/vnd.ms-office.chartcolorstyl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comments/modernComment_390_6E2BA36D.xml" ContentType="application/vnd.ms-powerpoint.comments+xml"/>
  <Override PartName="/ppt/notesSlides/notesSlide56.xml" ContentType="application/vnd.openxmlformats-officedocument.presentationml.notesSlide+xml"/>
  <Override PartName="/ppt/charts/chart33.xml" ContentType="application/vnd.openxmlformats-officedocument.drawingml.chart+xml"/>
  <Override PartName="/ppt/charts/style26.xml" ContentType="application/vnd.ms-office.chartstyle+xml"/>
  <Override PartName="/ppt/charts/colors26.xml" ContentType="application/vnd.ms-office.chartcolorstyl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comments/modernComment_205_89A172FD.xml" ContentType="application/vnd.ms-powerpoint.comments+xml"/>
  <Override PartName="/ppt/charts/chart34.xml" ContentType="application/vnd.openxmlformats-officedocument.drawingml.chart+xml"/>
  <Override PartName="/ppt/charts/style27.xml" ContentType="application/vnd.ms-office.chartstyle+xml"/>
  <Override PartName="/ppt/charts/colors27.xml" ContentType="application/vnd.ms-office.chartcolorstyle+xml"/>
  <Override PartName="/ppt/notesSlides/notesSlide59.xml" ContentType="application/vnd.openxmlformats-officedocument.presentationml.notesSlide+xml"/>
  <Override PartName="/ppt/charts/chart35.xml" ContentType="application/vnd.openxmlformats-officedocument.drawingml.chart+xml"/>
  <Override PartName="/ppt/charts/style28.xml" ContentType="application/vnd.ms-office.chartstyle+xml"/>
  <Override PartName="/ppt/charts/colors28.xml" ContentType="application/vnd.ms-office.chartcolorstyle+xml"/>
  <Override PartName="/ppt/notesSlides/notesSlide60.xml" ContentType="application/vnd.openxmlformats-officedocument.presentationml.notesSlide+xml"/>
  <Override PartName="/ppt/charts/chart36.xml" ContentType="application/vnd.openxmlformats-officedocument.drawingml.chart+xml"/>
  <Override PartName="/ppt/charts/style29.xml" ContentType="application/vnd.ms-office.chartstyle+xml"/>
  <Override PartName="/ppt/charts/colors29.xml" ContentType="application/vnd.ms-office.chartcolorstyle+xml"/>
  <Override PartName="/ppt/notesSlides/notesSlide61.xml" ContentType="application/vnd.openxmlformats-officedocument.presentationml.notesSlide+xml"/>
  <Override PartName="/ppt/charts/chart37.xml" ContentType="application/vnd.openxmlformats-officedocument.drawingml.chart+xml"/>
  <Override PartName="/ppt/charts/style30.xml" ContentType="application/vnd.ms-office.chartstyle+xml"/>
  <Override PartName="/ppt/charts/colors30.xml" ContentType="application/vnd.ms-office.chartcolorstyle+xml"/>
  <Override PartName="/ppt/charts/chart38.xml" ContentType="application/vnd.openxmlformats-officedocument.drawingml.chart+xml"/>
  <Override PartName="/ppt/charts/style31.xml" ContentType="application/vnd.ms-office.chartstyle+xml"/>
  <Override PartName="/ppt/charts/colors31.xml" ContentType="application/vnd.ms-office.chartcolorstyle+xml"/>
  <Override PartName="/ppt/notesSlides/notesSlide62.xml" ContentType="application/vnd.openxmlformats-officedocument.presentationml.notesSlide+xml"/>
  <Override PartName="/ppt/charts/chart39.xml" ContentType="application/vnd.openxmlformats-officedocument.drawingml.chart+xml"/>
  <Override PartName="/ppt/charts/style32.xml" ContentType="application/vnd.ms-office.chartstyle+xml"/>
  <Override PartName="/ppt/charts/colors32.xml" ContentType="application/vnd.ms-office.chartcolorstyle+xml"/>
  <Override PartName="/ppt/charts/chart40.xml" ContentType="application/vnd.openxmlformats-officedocument.drawingml.chart+xml"/>
  <Override PartName="/ppt/charts/style33.xml" ContentType="application/vnd.ms-office.chartstyle+xml"/>
  <Override PartName="/ppt/charts/colors33.xml" ContentType="application/vnd.ms-office.chartcolorstyle+xml"/>
  <Override PartName="/ppt/charts/chart41.xml" ContentType="application/vnd.openxmlformats-officedocument.drawingml.chart+xml"/>
  <Override PartName="/ppt/charts/style34.xml" ContentType="application/vnd.ms-office.chartstyle+xml"/>
  <Override PartName="/ppt/charts/colors34.xml" ContentType="application/vnd.ms-office.chartcolorstyle+xml"/>
  <Override PartName="/ppt/comments/modernComment_209_173A0FCD.xml" ContentType="application/vnd.ms-powerpoint.comments+xml"/>
  <Override PartName="/ppt/charts/chart42.xml" ContentType="application/vnd.openxmlformats-officedocument.drawingml.chart+xml"/>
  <Override PartName="/ppt/charts/style35.xml" ContentType="application/vnd.ms-office.chartstyle+xml"/>
  <Override PartName="/ppt/charts/colors35.xml" ContentType="application/vnd.ms-office.chartcolorstyle+xml"/>
  <Override PartName="/ppt/charts/chart43.xml" ContentType="application/vnd.openxmlformats-officedocument.drawingml.chart+xml"/>
  <Override PartName="/ppt/charts/style36.xml" ContentType="application/vnd.ms-office.chartstyle+xml"/>
  <Override PartName="/ppt/charts/colors36.xml" ContentType="application/vnd.ms-office.chartcolorstyl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charts/chart44.xml" ContentType="application/vnd.openxmlformats-officedocument.drawingml.chart+xml"/>
  <Override PartName="/ppt/charts/style37.xml" ContentType="application/vnd.ms-office.chartstyle+xml"/>
  <Override PartName="/ppt/charts/colors37.xml" ContentType="application/vnd.ms-office.chartcolorstyle+xml"/>
  <Override PartName="/ppt/charts/chart45.xml" ContentType="application/vnd.openxmlformats-officedocument.drawingml.chart+xml"/>
  <Override PartName="/ppt/charts/style38.xml" ContentType="application/vnd.ms-office.chartstyle+xml"/>
  <Override PartName="/ppt/charts/colors38.xml" ContentType="application/vnd.ms-office.chartcolorstyle+xml"/>
  <Override PartName="/ppt/notesSlides/notesSlide67.xml" ContentType="application/vnd.openxmlformats-officedocument.presentationml.notesSlide+xml"/>
  <Override PartName="/ppt/charts/chart46.xml" ContentType="application/vnd.openxmlformats-officedocument.drawingml.chart+xml"/>
  <Override PartName="/ppt/charts/style39.xml" ContentType="application/vnd.ms-office.chartstyle+xml"/>
  <Override PartName="/ppt/charts/colors39.xml" ContentType="application/vnd.ms-office.chartcolorstyle+xml"/>
  <Override PartName="/ppt/notesSlides/notesSlide68.xml" ContentType="application/vnd.openxmlformats-officedocument.presentationml.notesSlide+xml"/>
  <Override PartName="/ppt/comments/modernComment_30E_40F27F49.xml" ContentType="application/vnd.ms-powerpoint.comments+xml"/>
  <Override PartName="/ppt/charts/chart47.xml" ContentType="application/vnd.openxmlformats-officedocument.drawingml.chart+xml"/>
  <Override PartName="/ppt/charts/style40.xml" ContentType="application/vnd.ms-office.chartstyle+xml"/>
  <Override PartName="/ppt/charts/colors40.xml" ContentType="application/vnd.ms-office.chartcolorstyle+xml"/>
  <Override PartName="/ppt/notesSlides/notesSlide69.xml" ContentType="application/vnd.openxmlformats-officedocument.presentationml.notesSlide+xml"/>
  <Override PartName="/ppt/charts/chart48.xml" ContentType="application/vnd.openxmlformats-officedocument.drawingml.chart+xml"/>
  <Override PartName="/ppt/charts/style41.xml" ContentType="application/vnd.ms-office.chartstyle+xml"/>
  <Override PartName="/ppt/charts/colors41.xml" ContentType="application/vnd.ms-office.chartcolorstyl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charts/chart49.xml" ContentType="application/vnd.openxmlformats-officedocument.drawingml.chart+xml"/>
  <Override PartName="/ppt/charts/style42.xml" ContentType="application/vnd.ms-office.chartstyle+xml"/>
  <Override PartName="/ppt/charts/colors42.xml" ContentType="application/vnd.ms-office.chartcolorstyle+xml"/>
  <Override PartName="/ppt/charts/chart50.xml" ContentType="application/vnd.openxmlformats-officedocument.drawingml.chart+xml"/>
  <Override PartName="/ppt/charts/style43.xml" ContentType="application/vnd.ms-office.chartstyle+xml"/>
  <Override PartName="/ppt/charts/colors43.xml" ContentType="application/vnd.ms-office.chartcolorstyle+xml"/>
  <Override PartName="/ppt/notesSlides/notesSlide72.xml" ContentType="application/vnd.openxmlformats-officedocument.presentationml.notesSlide+xml"/>
  <Override PartName="/ppt/charts/chart51.xml" ContentType="application/vnd.openxmlformats-officedocument.drawingml.chart+xml"/>
  <Override PartName="/ppt/charts/style44.xml" ContentType="application/vnd.ms-office.chartstyle+xml"/>
  <Override PartName="/ppt/charts/colors44.xml" ContentType="application/vnd.ms-office.chartcolorstyle+xml"/>
  <Override PartName="/ppt/notesSlides/notesSlide73.xml" ContentType="application/vnd.openxmlformats-officedocument.presentationml.notesSlide+xml"/>
  <Override PartName="/ppt/charts/chart52.xml" ContentType="application/vnd.openxmlformats-officedocument.drawingml.chart+xml"/>
  <Override PartName="/ppt/charts/style45.xml" ContentType="application/vnd.ms-office.chartstyle+xml"/>
  <Override PartName="/ppt/charts/colors45.xml" ContentType="application/vnd.ms-office.chartcolorstyle+xml"/>
  <Override PartName="/ppt/notesSlides/notesSlide74.xml" ContentType="application/vnd.openxmlformats-officedocument.presentationml.notesSlide+xml"/>
  <Override PartName="/ppt/charts/chart53.xml" ContentType="application/vnd.openxmlformats-officedocument.drawingml.chart+xml"/>
  <Override PartName="/ppt/charts/style46.xml" ContentType="application/vnd.ms-office.chartstyle+xml"/>
  <Override PartName="/ppt/charts/colors46.xml" ContentType="application/vnd.ms-office.chartcolorstyle+xml"/>
  <Override PartName="/ppt/notesSlides/notesSlide75.xml" ContentType="application/vnd.openxmlformats-officedocument.presentationml.notesSlide+xml"/>
  <Override PartName="/ppt/charts/chart54.xml" ContentType="application/vnd.openxmlformats-officedocument.drawingml.chart+xml"/>
  <Override PartName="/ppt/charts/style47.xml" ContentType="application/vnd.ms-office.chartstyle+xml"/>
  <Override PartName="/ppt/charts/colors47.xml" ContentType="application/vnd.ms-office.chartcolorstyle+xml"/>
  <Override PartName="/ppt/charts/chart55.xml" ContentType="application/vnd.openxmlformats-officedocument.drawingml.chart+xml"/>
  <Override PartName="/ppt/charts/style48.xml" ContentType="application/vnd.ms-office.chartstyle+xml"/>
  <Override PartName="/ppt/charts/colors48.xml" ContentType="application/vnd.ms-office.chartcolorstyle+xml"/>
  <Override PartName="/ppt/notesSlides/notesSlide76.xml" ContentType="application/vnd.openxmlformats-officedocument.presentationml.notesSlide+xml"/>
  <Override PartName="/ppt/notesSlides/notesSlide77.xml" ContentType="application/vnd.openxmlformats-officedocument.presentationml.notesSlide+xml"/>
  <Override PartName="/ppt/notesSlides/notesSlide78.xml" ContentType="application/vnd.openxmlformats-officedocument.presentationml.notesSlide+xml"/>
  <Override PartName="/ppt/charts/chart56.xml" ContentType="application/vnd.openxmlformats-officedocument.drawingml.chart+xml"/>
  <Override PartName="/ppt/charts/style49.xml" ContentType="application/vnd.ms-office.chartstyle+xml"/>
  <Override PartName="/ppt/charts/colors49.xml" ContentType="application/vnd.ms-office.chartcolorstyle+xml"/>
  <Override PartName="/ppt/charts/chart57.xml" ContentType="application/vnd.openxmlformats-officedocument.drawingml.chart+xml"/>
  <Override PartName="/ppt/charts/style50.xml" ContentType="application/vnd.ms-office.chartstyle+xml"/>
  <Override PartName="/ppt/charts/colors50.xml" ContentType="application/vnd.ms-office.chartcolorstyle+xml"/>
  <Override PartName="/ppt/charts/chart58.xml" ContentType="application/vnd.openxmlformats-officedocument.drawingml.chart+xml"/>
  <Override PartName="/ppt/charts/style51.xml" ContentType="application/vnd.ms-office.chartstyle+xml"/>
  <Override PartName="/ppt/charts/colors51.xml" ContentType="application/vnd.ms-office.chartcolorstyle+xml"/>
  <Override PartName="/ppt/charts/chart59.xml" ContentType="application/vnd.openxmlformats-officedocument.drawingml.chart+xml"/>
  <Override PartName="/ppt/charts/style52.xml" ContentType="application/vnd.ms-office.chartstyle+xml"/>
  <Override PartName="/ppt/charts/colors52.xml" ContentType="application/vnd.ms-office.chartcolorstyle+xml"/>
  <Override PartName="/ppt/notesSlides/notesSlide79.xml" ContentType="application/vnd.openxmlformats-officedocument.presentationml.notesSlide+xml"/>
  <Override PartName="/ppt/charts/chart60.xml" ContentType="application/vnd.openxmlformats-officedocument.drawingml.chart+xml"/>
  <Override PartName="/ppt/charts/style53.xml" ContentType="application/vnd.ms-office.chartstyle+xml"/>
  <Override PartName="/ppt/charts/colors53.xml" ContentType="application/vnd.ms-office.chartcolorstyle+xml"/>
  <Override PartName="/ppt/charts/chart61.xml" ContentType="application/vnd.openxmlformats-officedocument.drawingml.chart+xml"/>
  <Override PartName="/ppt/charts/style54.xml" ContentType="application/vnd.ms-office.chartstyle+xml"/>
  <Override PartName="/ppt/charts/colors54.xml" ContentType="application/vnd.ms-office.chartcolorstyle+xml"/>
  <Override PartName="/ppt/notesSlides/notesSlide80.xml" ContentType="application/vnd.openxmlformats-officedocument.presentationml.notesSlide+xml"/>
  <Override PartName="/ppt/charts/chart62.xml" ContentType="application/vnd.openxmlformats-officedocument.drawingml.chart+xml"/>
  <Override PartName="/ppt/charts/style55.xml" ContentType="application/vnd.ms-office.chartstyle+xml"/>
  <Override PartName="/ppt/charts/colors55.xml" ContentType="application/vnd.ms-office.chartcolorstyle+xml"/>
  <Override PartName="/ppt/notesSlides/notesSlide81.xml" ContentType="application/vnd.openxmlformats-officedocument.presentationml.notesSlide+xml"/>
  <Override PartName="/ppt/charts/chart63.xml" ContentType="application/vnd.openxmlformats-officedocument.drawingml.chart+xml"/>
  <Override PartName="/ppt/charts/style56.xml" ContentType="application/vnd.ms-office.chartstyle+xml"/>
  <Override PartName="/ppt/charts/colors56.xml" ContentType="application/vnd.ms-office.chartcolorstyle+xml"/>
  <Override PartName="/ppt/notesSlides/notesSlide82.xml" ContentType="application/vnd.openxmlformats-officedocument.presentationml.notesSlide+xml"/>
  <Override PartName="/ppt/notesSlides/notesSlide83.xml" ContentType="application/vnd.openxmlformats-officedocument.presentationml.notesSlide+xml"/>
  <Override PartName="/ppt/notesSlides/notesSlide84.xml" ContentType="application/vnd.openxmlformats-officedocument.presentationml.notesSlide+xml"/>
  <Override PartName="/ppt/charts/chart64.xml" ContentType="application/vnd.openxmlformats-officedocument.drawingml.chart+xml"/>
  <Override PartName="/ppt/charts/style57.xml" ContentType="application/vnd.ms-office.chartstyle+xml"/>
  <Override PartName="/ppt/charts/colors57.xml" ContentType="application/vnd.ms-office.chartcolorstyle+xml"/>
  <Override PartName="/ppt/charts/chart65.xml" ContentType="application/vnd.openxmlformats-officedocument.drawingml.chart+xml"/>
  <Override PartName="/ppt/charts/style58.xml" ContentType="application/vnd.ms-office.chartstyle+xml"/>
  <Override PartName="/ppt/charts/colors58.xml" ContentType="application/vnd.ms-office.chartcolorstyle+xml"/>
  <Override PartName="/ppt/charts/chart66.xml" ContentType="application/vnd.openxmlformats-officedocument.drawingml.chart+xml"/>
  <Override PartName="/ppt/charts/style59.xml" ContentType="application/vnd.ms-office.chartstyle+xml"/>
  <Override PartName="/ppt/charts/colors59.xml" ContentType="application/vnd.ms-office.chartcolorstyle+xml"/>
  <Override PartName="/ppt/notesSlides/notesSlide85.xml" ContentType="application/vnd.openxmlformats-officedocument.presentationml.notesSlide+xml"/>
  <Override PartName="/ppt/notesSlides/notesSlide86.xml" ContentType="application/vnd.openxmlformats-officedocument.presentationml.notesSlide+xml"/>
  <Override PartName="/ppt/notesSlides/notesSlide87.xml" ContentType="application/vnd.openxmlformats-officedocument.presentationml.notesSlide+xml"/>
  <Override PartName="/ppt/charts/chart67.xml" ContentType="application/vnd.openxmlformats-officedocument.drawingml.chart+xml"/>
  <Override PartName="/ppt/charts/style60.xml" ContentType="application/vnd.ms-office.chartstyle+xml"/>
  <Override PartName="/ppt/charts/colors60.xml" ContentType="application/vnd.ms-office.chartcolorstyle+xml"/>
  <Override PartName="/ppt/charts/chart68.xml" ContentType="application/vnd.openxmlformats-officedocument.drawingml.chart+xml"/>
  <Override PartName="/ppt/charts/style61.xml" ContentType="application/vnd.ms-office.chartstyle+xml"/>
  <Override PartName="/ppt/charts/colors61.xml" ContentType="application/vnd.ms-office.chartcolorstyle+xml"/>
  <Override PartName="/ppt/notesSlides/notesSlide88.xml" ContentType="application/vnd.openxmlformats-officedocument.presentationml.notesSlide+xml"/>
  <Override PartName="/ppt/charts/chart69.xml" ContentType="application/vnd.openxmlformats-officedocument.drawingml.chart+xml"/>
  <Override PartName="/ppt/charts/style62.xml" ContentType="application/vnd.ms-office.chartstyle+xml"/>
  <Override PartName="/ppt/charts/colors62.xml" ContentType="application/vnd.ms-office.chartcolorstyle+xml"/>
  <Override PartName="/ppt/charts/chart70.xml" ContentType="application/vnd.openxmlformats-officedocument.drawingml.chart+xml"/>
  <Override PartName="/ppt/charts/style63.xml" ContentType="application/vnd.ms-office.chartstyle+xml"/>
  <Override PartName="/ppt/charts/colors63.xml" ContentType="application/vnd.ms-office.chartcolorstyle+xml"/>
  <Override PartName="/ppt/notesSlides/notesSlide89.xml" ContentType="application/vnd.openxmlformats-officedocument.presentationml.notesSlide+xml"/>
  <Override PartName="/ppt/charts/chart71.xml" ContentType="application/vnd.openxmlformats-officedocument.drawingml.chart+xml"/>
  <Override PartName="/ppt/charts/style64.xml" ContentType="application/vnd.ms-office.chartstyle+xml"/>
  <Override PartName="/ppt/charts/colors64.xml" ContentType="application/vnd.ms-office.chartcolorstyle+xml"/>
  <Override PartName="/ppt/notesSlides/notesSlide90.xml" ContentType="application/vnd.openxmlformats-officedocument.presentationml.notesSlide+xml"/>
  <Override PartName="/ppt/notesSlides/notesSlide91.xml" ContentType="application/vnd.openxmlformats-officedocument.presentationml.notesSlide+xml"/>
  <Override PartName="/ppt/charts/chart72.xml" ContentType="application/vnd.openxmlformats-officedocument.drawingml.chart+xml"/>
  <Override PartName="/ppt/charts/style65.xml" ContentType="application/vnd.ms-office.chartstyle+xml"/>
  <Override PartName="/ppt/charts/colors65.xml" ContentType="application/vnd.ms-office.chartcolorstyle+xml"/>
  <Override PartName="/ppt/notesSlides/notesSlide92.xml" ContentType="application/vnd.openxmlformats-officedocument.presentationml.notesSlide+xml"/>
  <Override PartName="/ppt/charts/chart73.xml" ContentType="application/vnd.openxmlformats-officedocument.drawingml.chart+xml"/>
  <Override PartName="/ppt/charts/style66.xml" ContentType="application/vnd.ms-office.chartstyle+xml"/>
  <Override PartName="/ppt/charts/colors66.xml" ContentType="application/vnd.ms-office.chartcolorstyle+xml"/>
  <Override PartName="/ppt/notesSlides/notesSlide93.xml" ContentType="application/vnd.openxmlformats-officedocument.presentationml.notesSlide+xml"/>
  <Override PartName="/ppt/charts/chart74.xml" ContentType="application/vnd.openxmlformats-officedocument.drawingml.chart+xml"/>
  <Override PartName="/ppt/charts/style67.xml" ContentType="application/vnd.ms-office.chartstyle+xml"/>
  <Override PartName="/ppt/charts/colors67.xml" ContentType="application/vnd.ms-office.chartcolorstyle+xml"/>
  <Override PartName="/ppt/notesSlides/notesSlide94.xml" ContentType="application/vnd.openxmlformats-officedocument.presentationml.notesSlide+xml"/>
  <Override PartName="/ppt/notesSlides/notesSlide95.xml" ContentType="application/vnd.openxmlformats-officedocument.presentationml.notesSlide+xml"/>
  <Override PartName="/ppt/charts/chart75.xml" ContentType="application/vnd.openxmlformats-officedocument.drawingml.chart+xml"/>
  <Override PartName="/ppt/charts/style68.xml" ContentType="application/vnd.ms-office.chartstyle+xml"/>
  <Override PartName="/ppt/charts/colors68.xml" ContentType="application/vnd.ms-office.chartcolorstyle+xml"/>
  <Override PartName="/ppt/notesSlides/notesSlide96.xml" ContentType="application/vnd.openxmlformats-officedocument.presentationml.notesSlide+xml"/>
  <Override PartName="/ppt/charts/chart76.xml" ContentType="application/vnd.openxmlformats-officedocument.drawingml.chart+xml"/>
  <Override PartName="/ppt/charts/style69.xml" ContentType="application/vnd.ms-office.chartstyle+xml"/>
  <Override PartName="/ppt/charts/colors69.xml" ContentType="application/vnd.ms-office.chartcolorstyle+xml"/>
  <Override PartName="/ppt/notesSlides/notesSlide97.xml" ContentType="application/vnd.openxmlformats-officedocument.presentationml.notesSlide+xml"/>
  <Override PartName="/ppt/charts/chart77.xml" ContentType="application/vnd.openxmlformats-officedocument.drawingml.chart+xml"/>
  <Override PartName="/ppt/charts/style70.xml" ContentType="application/vnd.ms-office.chartstyle+xml"/>
  <Override PartName="/ppt/charts/colors70.xml" ContentType="application/vnd.ms-office.chartcolorstyle+xml"/>
  <Override PartName="/ppt/charts/chart78.xml" ContentType="application/vnd.openxmlformats-officedocument.drawingml.chart+xml"/>
  <Override PartName="/ppt/charts/style71.xml" ContentType="application/vnd.ms-office.chartstyle+xml"/>
  <Override PartName="/ppt/charts/colors71.xml" ContentType="application/vnd.ms-office.chartcolorstyle+xml"/>
  <Override PartName="/ppt/notesSlides/notesSlide98.xml" ContentType="application/vnd.openxmlformats-officedocument.presentationml.notesSlide+xml"/>
  <Override PartName="/ppt/notesSlides/notesSlide99.xml" ContentType="application/vnd.openxmlformats-officedocument.presentationml.notesSlide+xml"/>
  <Override PartName="/ppt/notesSlides/notesSlide100.xml" ContentType="application/vnd.openxmlformats-officedocument.presentationml.notesSlide+xml"/>
  <Override PartName="/ppt/charts/chart79.xml" ContentType="application/vnd.openxmlformats-officedocument.drawingml.chart+xml"/>
  <Override PartName="/ppt/charts/style72.xml" ContentType="application/vnd.ms-office.chartstyle+xml"/>
  <Override PartName="/ppt/charts/colors72.xml" ContentType="application/vnd.ms-office.chartcolorstyle+xml"/>
  <Override PartName="/ppt/charts/chart80.xml" ContentType="application/vnd.openxmlformats-officedocument.drawingml.chart+xml"/>
  <Override PartName="/ppt/charts/style73.xml" ContentType="application/vnd.ms-office.chartstyle+xml"/>
  <Override PartName="/ppt/charts/colors73.xml" ContentType="application/vnd.ms-office.chartcolorstyle+xml"/>
  <Override PartName="/ppt/drawings/drawing1.xml" ContentType="application/vnd.openxmlformats-officedocument.drawingml.chartshapes+xml"/>
  <Override PartName="/ppt/notesSlides/notesSlide101.xml" ContentType="application/vnd.openxmlformats-officedocument.presentationml.notesSlide+xml"/>
  <Override PartName="/ppt/notesSlides/notesSlide102.xml" ContentType="application/vnd.openxmlformats-officedocument.presentationml.notesSlide+xml"/>
  <Override PartName="/ppt/notesSlides/notesSlide103.xml" ContentType="application/vnd.openxmlformats-officedocument.presentationml.notesSlide+xml"/>
  <Override PartName="/ppt/notesSlides/notesSlide104.xml" ContentType="application/vnd.openxmlformats-officedocument.presentationml.notesSlide+xml"/>
  <Override PartName="/ppt/charts/chart81.xml" ContentType="application/vnd.openxmlformats-officedocument.drawingml.chart+xml"/>
  <Override PartName="/ppt/charts/style74.xml" ContentType="application/vnd.ms-office.chartstyle+xml"/>
  <Override PartName="/ppt/charts/colors74.xml" ContentType="application/vnd.ms-office.chartcolorstyle+xml"/>
  <Override PartName="/ppt/notesSlides/notesSlide105.xml" ContentType="application/vnd.openxmlformats-officedocument.presentationml.notesSlide+xml"/>
  <Override PartName="/ppt/charts/chart82.xml" ContentType="application/vnd.openxmlformats-officedocument.drawingml.chart+xml"/>
  <Override PartName="/ppt/charts/style75.xml" ContentType="application/vnd.ms-office.chartstyle+xml"/>
  <Override PartName="/ppt/charts/colors75.xml" ContentType="application/vnd.ms-office.chartcolorstyle+xml"/>
  <Override PartName="/ppt/charts/chart83.xml" ContentType="application/vnd.openxmlformats-officedocument.drawingml.chart+xml"/>
  <Override PartName="/ppt/charts/style76.xml" ContentType="application/vnd.ms-office.chartstyle+xml"/>
  <Override PartName="/ppt/charts/colors76.xml" ContentType="application/vnd.ms-office.chartcolorstyle+xml"/>
  <Override PartName="/ppt/charts/chart84.xml" ContentType="application/vnd.openxmlformats-officedocument.drawingml.chart+xml"/>
  <Override PartName="/ppt/charts/style77.xml" ContentType="application/vnd.ms-office.chartstyle+xml"/>
  <Override PartName="/ppt/charts/colors77.xml" ContentType="application/vnd.ms-office.chartcolorstyle+xml"/>
  <Override PartName="/ppt/charts/chart85.xml" ContentType="application/vnd.openxmlformats-officedocument.drawingml.chart+xml"/>
  <Override PartName="/ppt/charts/style78.xml" ContentType="application/vnd.ms-office.chartstyle+xml"/>
  <Override PartName="/ppt/charts/colors78.xml" ContentType="application/vnd.ms-office.chartcolorstyle+xml"/>
  <Override PartName="/ppt/charts/chart86.xml" ContentType="application/vnd.openxmlformats-officedocument.drawingml.chart+xml"/>
  <Override PartName="/ppt/charts/style79.xml" ContentType="application/vnd.ms-office.chartstyle+xml"/>
  <Override PartName="/ppt/charts/colors79.xml" ContentType="application/vnd.ms-office.chartcolorstyle+xml"/>
  <Override PartName="/ppt/notesSlides/notesSlide106.xml" ContentType="application/vnd.openxmlformats-officedocument.presentationml.notesSlide+xml"/>
  <Override PartName="/ppt/charts/chart87.xml" ContentType="application/vnd.openxmlformats-officedocument.drawingml.chart+xml"/>
  <Override PartName="/ppt/charts/style80.xml" ContentType="application/vnd.ms-office.chartstyle+xml"/>
  <Override PartName="/ppt/charts/colors80.xml" ContentType="application/vnd.ms-office.chartcolorstyle+xml"/>
  <Override PartName="/ppt/charts/chart88.xml" ContentType="application/vnd.openxmlformats-officedocument.drawingml.chart+xml"/>
  <Override PartName="/ppt/charts/style81.xml" ContentType="application/vnd.ms-office.chartstyle+xml"/>
  <Override PartName="/ppt/charts/colors81.xml" ContentType="application/vnd.ms-office.chartcolorstyle+xml"/>
  <Override PartName="/ppt/charts/chart89.xml" ContentType="application/vnd.openxmlformats-officedocument.drawingml.chart+xml"/>
  <Override PartName="/ppt/charts/style82.xml" ContentType="application/vnd.ms-office.chartstyle+xml"/>
  <Override PartName="/ppt/charts/colors82.xml" ContentType="application/vnd.ms-office.chartcolorstyle+xml"/>
  <Override PartName="/ppt/charts/chart90.xml" ContentType="application/vnd.openxmlformats-officedocument.drawingml.chart+xml"/>
  <Override PartName="/ppt/charts/style83.xml" ContentType="application/vnd.ms-office.chartstyle+xml"/>
  <Override PartName="/ppt/charts/colors83.xml" ContentType="application/vnd.ms-office.chartcolorstyle+xml"/>
  <Override PartName="/ppt/charts/chart91.xml" ContentType="application/vnd.openxmlformats-officedocument.drawingml.chart+xml"/>
  <Override PartName="/ppt/charts/style84.xml" ContentType="application/vnd.ms-office.chartstyle+xml"/>
  <Override PartName="/ppt/charts/colors84.xml" ContentType="application/vnd.ms-office.chartcolorstyle+xml"/>
  <Override PartName="/ppt/charts/chart92.xml" ContentType="application/vnd.openxmlformats-officedocument.drawingml.chart+xml"/>
  <Override PartName="/ppt/charts/style85.xml" ContentType="application/vnd.ms-office.chartstyle+xml"/>
  <Override PartName="/ppt/charts/colors85.xml" ContentType="application/vnd.ms-office.chartcolorstyle+xml"/>
  <Override PartName="/ppt/notesSlides/notesSlide107.xml" ContentType="application/vnd.openxmlformats-officedocument.presentationml.notesSlide+xml"/>
  <Override PartName="/ppt/charts/chart93.xml" ContentType="application/vnd.openxmlformats-officedocument.drawingml.chart+xml"/>
  <Override PartName="/ppt/charts/style86.xml" ContentType="application/vnd.ms-office.chartstyle+xml"/>
  <Override PartName="/ppt/charts/colors86.xml" ContentType="application/vnd.ms-office.chartcolorstyle+xml"/>
  <Override PartName="/ppt/charts/chart94.xml" ContentType="application/vnd.openxmlformats-officedocument.drawingml.chart+xml"/>
  <Override PartName="/ppt/charts/style87.xml" ContentType="application/vnd.ms-office.chartstyle+xml"/>
  <Override PartName="/ppt/charts/colors87.xml" ContentType="application/vnd.ms-office.chartcolorstyle+xml"/>
  <Override PartName="/ppt/notesSlides/notesSlide108.xml" ContentType="application/vnd.openxmlformats-officedocument.presentationml.notesSlide+xml"/>
  <Override PartName="/ppt/notesSlides/notesSlide109.xml" ContentType="application/vnd.openxmlformats-officedocument.presentationml.notesSlide+xml"/>
  <Override PartName="/ppt/charts/chart95.xml" ContentType="application/vnd.openxmlformats-officedocument.drawingml.chart+xml"/>
  <Override PartName="/ppt/charts/style88.xml" ContentType="application/vnd.ms-office.chartstyle+xml"/>
  <Override PartName="/ppt/charts/colors88.xml" ContentType="application/vnd.ms-office.chartcolorstyle+xml"/>
  <Override PartName="/ppt/charts/chart96.xml" ContentType="application/vnd.openxmlformats-officedocument.drawingml.chart+xml"/>
  <Override PartName="/ppt/charts/style89.xml" ContentType="application/vnd.ms-office.chartstyle+xml"/>
  <Override PartName="/ppt/charts/colors89.xml" ContentType="application/vnd.ms-office.chartcolorstyle+xml"/>
  <Override PartName="/ppt/notesSlides/notesSlide110.xml" ContentType="application/vnd.openxmlformats-officedocument.presentationml.notesSlide+xml"/>
  <Override PartName="/ppt/charts/chart97.xml" ContentType="application/vnd.openxmlformats-officedocument.drawingml.chart+xml"/>
  <Override PartName="/ppt/charts/style90.xml" ContentType="application/vnd.ms-office.chartstyle+xml"/>
  <Override PartName="/ppt/charts/colors90.xml" ContentType="application/vnd.ms-office.chartcolorstyle+xml"/>
  <Override PartName="/ppt/notesSlides/notesSlide111.xml" ContentType="application/vnd.openxmlformats-officedocument.presentationml.notesSlide+xml"/>
  <Override PartName="/ppt/charts/chart98.xml" ContentType="application/vnd.openxmlformats-officedocument.drawingml.chart+xml"/>
  <Override PartName="/ppt/charts/style91.xml" ContentType="application/vnd.ms-office.chartstyle+xml"/>
  <Override PartName="/ppt/charts/colors91.xml" ContentType="application/vnd.ms-office.chartcolorstyle+xml"/>
  <Override PartName="/ppt/notesSlides/notesSlide112.xml" ContentType="application/vnd.openxmlformats-officedocument.presentationml.notesSlide+xml"/>
  <Override PartName="/ppt/charts/chart99.xml" ContentType="application/vnd.openxmlformats-officedocument.drawingml.chart+xml"/>
  <Override PartName="/ppt/charts/style92.xml" ContentType="application/vnd.ms-office.chartstyle+xml"/>
  <Override PartName="/ppt/charts/colors92.xml" ContentType="application/vnd.ms-office.chartcolorstyle+xml"/>
  <Override PartName="/ppt/charts/chart100.xml" ContentType="application/vnd.openxmlformats-officedocument.drawingml.chart+xml"/>
  <Override PartName="/ppt/charts/style93.xml" ContentType="application/vnd.ms-office.chartstyle+xml"/>
  <Override PartName="/ppt/charts/colors93.xml" ContentType="application/vnd.ms-office.chartcolorstyle+xml"/>
  <Override PartName="/ppt/notesSlides/notesSlide113.xml" ContentType="application/vnd.openxmlformats-officedocument.presentationml.notesSlide+xml"/>
  <Override PartName="/ppt/notesSlides/notesSlide114.xml" ContentType="application/vnd.openxmlformats-officedocument.presentationml.notesSlide+xml"/>
  <Override PartName="/ppt/charts/chart101.xml" ContentType="application/vnd.openxmlformats-officedocument.drawingml.chart+xml"/>
  <Override PartName="/ppt/charts/style94.xml" ContentType="application/vnd.ms-office.chartstyle+xml"/>
  <Override PartName="/ppt/charts/colors94.xml" ContentType="application/vnd.ms-office.chartcolorstyle+xml"/>
  <Override PartName="/ppt/charts/chart102.xml" ContentType="application/vnd.openxmlformats-officedocument.drawingml.chart+xml"/>
  <Override PartName="/ppt/charts/style95.xml" ContentType="application/vnd.ms-office.chartstyle+xml"/>
  <Override PartName="/ppt/charts/colors95.xml" ContentType="application/vnd.ms-office.chartcolorstyle+xml"/>
  <Override PartName="/ppt/charts/chart103.xml" ContentType="application/vnd.openxmlformats-officedocument.drawingml.chart+xml"/>
  <Override PartName="/ppt/charts/style96.xml" ContentType="application/vnd.ms-office.chartstyle+xml"/>
  <Override PartName="/ppt/charts/colors96.xml" ContentType="application/vnd.ms-office.chartcolorstyle+xml"/>
  <Override PartName="/ppt/charts/chart104.xml" ContentType="application/vnd.openxmlformats-officedocument.drawingml.chart+xml"/>
  <Override PartName="/ppt/charts/style97.xml" ContentType="application/vnd.ms-office.chartstyle+xml"/>
  <Override PartName="/ppt/charts/colors97.xml" ContentType="application/vnd.ms-office.chartcolorstyle+xml"/>
  <Override PartName="/ppt/notesSlides/notesSlide115.xml" ContentType="application/vnd.openxmlformats-officedocument.presentationml.notesSlide+xml"/>
  <Override PartName="/ppt/charts/chart105.xml" ContentType="application/vnd.openxmlformats-officedocument.drawingml.chart+xml"/>
  <Override PartName="/ppt/charts/style98.xml" ContentType="application/vnd.ms-office.chartstyle+xml"/>
  <Override PartName="/ppt/charts/colors98.xml" ContentType="application/vnd.ms-office.chartcolorstyle+xml"/>
  <Override PartName="/ppt/charts/chart106.xml" ContentType="application/vnd.openxmlformats-officedocument.drawingml.chart+xml"/>
  <Override PartName="/ppt/charts/style99.xml" ContentType="application/vnd.ms-office.chartstyle+xml"/>
  <Override PartName="/ppt/charts/colors99.xml" ContentType="application/vnd.ms-office.chartcolorstyle+xml"/>
  <Override PartName="/ppt/charts/chart107.xml" ContentType="application/vnd.openxmlformats-officedocument.drawingml.chart+xml"/>
  <Override PartName="/ppt/charts/style100.xml" ContentType="application/vnd.ms-office.chartstyle+xml"/>
  <Override PartName="/ppt/charts/colors100.xml" ContentType="application/vnd.ms-office.chartcolorstyle+xml"/>
  <Override PartName="/ppt/notesSlides/notesSlide116.xml" ContentType="application/vnd.openxmlformats-officedocument.presentationml.notesSlide+xml"/>
  <Override PartName="/ppt/charts/chart108.xml" ContentType="application/vnd.openxmlformats-officedocument.drawingml.chart+xml"/>
  <Override PartName="/ppt/charts/style101.xml" ContentType="application/vnd.ms-office.chartstyle+xml"/>
  <Override PartName="/ppt/charts/colors101.xml" ContentType="application/vnd.ms-office.chartcolorstyle+xml"/>
  <Override PartName="/ppt/charts/chart109.xml" ContentType="application/vnd.openxmlformats-officedocument.drawingml.chart+xml"/>
  <Override PartName="/ppt/charts/style102.xml" ContentType="application/vnd.ms-office.chartstyle+xml"/>
  <Override PartName="/ppt/charts/colors102.xml" ContentType="application/vnd.ms-office.chartcolorstyle+xml"/>
  <Override PartName="/ppt/charts/chart110.xml" ContentType="application/vnd.openxmlformats-officedocument.drawingml.chart+xml"/>
  <Override PartName="/ppt/charts/style103.xml" ContentType="application/vnd.ms-office.chartstyle+xml"/>
  <Override PartName="/ppt/charts/colors103.xml" ContentType="application/vnd.ms-office.chartcolorstyle+xml"/>
  <Override PartName="/ppt/charts/chart111.xml" ContentType="application/vnd.openxmlformats-officedocument.drawingml.chart+xml"/>
  <Override PartName="/ppt/charts/style104.xml" ContentType="application/vnd.ms-office.chartstyle+xml"/>
  <Override PartName="/ppt/charts/colors104.xml" ContentType="application/vnd.ms-office.chartcolorstyle+xml"/>
  <Override PartName="/ppt/charts/chart112.xml" ContentType="application/vnd.openxmlformats-officedocument.drawingml.chart+xml"/>
  <Override PartName="/ppt/charts/style105.xml" ContentType="application/vnd.ms-office.chartstyle+xml"/>
  <Override PartName="/ppt/charts/colors105.xml" ContentType="application/vnd.ms-office.chartcolorstyle+xml"/>
  <Override PartName="/ppt/notesSlides/notesSlide117.xml" ContentType="application/vnd.openxmlformats-officedocument.presentationml.notesSlide+xml"/>
  <Override PartName="/ppt/charts/chart113.xml" ContentType="application/vnd.openxmlformats-officedocument.drawingml.chart+xml"/>
  <Override PartName="/ppt/charts/style106.xml" ContentType="application/vnd.ms-office.chartstyle+xml"/>
  <Override PartName="/ppt/charts/colors106.xml" ContentType="application/vnd.ms-office.chartcolorstyle+xml"/>
  <Override PartName="/ppt/charts/chart114.xml" ContentType="application/vnd.openxmlformats-officedocument.drawingml.chart+xml"/>
  <Override PartName="/ppt/charts/style107.xml" ContentType="application/vnd.ms-office.chartstyle+xml"/>
  <Override PartName="/ppt/charts/colors107.xml" ContentType="application/vnd.ms-office.chartcolorstyle+xml"/>
  <Override PartName="/ppt/charts/chart115.xml" ContentType="application/vnd.openxmlformats-officedocument.drawingml.chart+xml"/>
  <Override PartName="/ppt/charts/style108.xml" ContentType="application/vnd.ms-office.chartstyle+xml"/>
  <Override PartName="/ppt/charts/colors108.xml" ContentType="application/vnd.ms-office.chartcolorstyle+xml"/>
  <Override PartName="/ppt/notesSlides/notesSlide118.xml" ContentType="application/vnd.openxmlformats-officedocument.presentationml.notesSlide+xml"/>
  <Override PartName="/ppt/notesSlides/notesSlide119.xml" ContentType="application/vnd.openxmlformats-officedocument.presentationml.notesSlide+xml"/>
  <Override PartName="/ppt/charts/chart116.xml" ContentType="application/vnd.openxmlformats-officedocument.drawingml.chart+xml"/>
  <Override PartName="/ppt/charts/style109.xml" ContentType="application/vnd.ms-office.chartstyle+xml"/>
  <Override PartName="/ppt/charts/colors109.xml" ContentType="application/vnd.ms-office.chartcolorstyle+xml"/>
  <Override PartName="/ppt/charts/chart117.xml" ContentType="application/vnd.openxmlformats-officedocument.drawingml.chart+xml"/>
  <Override PartName="/ppt/charts/style110.xml" ContentType="application/vnd.ms-office.chartstyle+xml"/>
  <Override PartName="/ppt/charts/colors110.xml" ContentType="application/vnd.ms-office.chartcolorstyle+xml"/>
  <Override PartName="/ppt/charts/chart118.xml" ContentType="application/vnd.openxmlformats-officedocument.drawingml.chart+xml"/>
  <Override PartName="/ppt/charts/style111.xml" ContentType="application/vnd.ms-office.chartstyle+xml"/>
  <Override PartName="/ppt/charts/colors111.xml" ContentType="application/vnd.ms-office.chartcolorstyle+xml"/>
  <Override PartName="/ppt/notesSlides/notesSlide120.xml" ContentType="application/vnd.openxmlformats-officedocument.presentationml.notesSlide+xml"/>
  <Override PartName="/ppt/charts/chart119.xml" ContentType="application/vnd.openxmlformats-officedocument.drawingml.chart+xml"/>
  <Override PartName="/ppt/charts/style112.xml" ContentType="application/vnd.ms-office.chartstyle+xml"/>
  <Override PartName="/ppt/charts/colors112.xml" ContentType="application/vnd.ms-office.chartcolorstyle+xml"/>
  <Override PartName="/ppt/notesSlides/notesSlide121.xml" ContentType="application/vnd.openxmlformats-officedocument.presentationml.notesSlide+xml"/>
  <Override PartName="/ppt/charts/chart120.xml" ContentType="application/vnd.openxmlformats-officedocument.drawingml.chart+xml"/>
  <Override PartName="/ppt/charts/style113.xml" ContentType="application/vnd.ms-office.chartstyle+xml"/>
  <Override PartName="/ppt/charts/colors113.xml" ContentType="application/vnd.ms-office.chartcolorstyle+xml"/>
  <Override PartName="/ppt/notesSlides/notesSlide122.xml" ContentType="application/vnd.openxmlformats-officedocument.presentationml.notesSlide+xml"/>
  <Override PartName="/ppt/charts/chart121.xml" ContentType="application/vnd.openxmlformats-officedocument.drawingml.chart+xml"/>
  <Override PartName="/ppt/charts/style114.xml" ContentType="application/vnd.ms-office.chartstyle+xml"/>
  <Override PartName="/ppt/charts/colors114.xml" ContentType="application/vnd.ms-office.chartcolorstyle+xml"/>
  <Override PartName="/ppt/notesSlides/notesSlide123.xml" ContentType="application/vnd.openxmlformats-officedocument.presentationml.notesSlide+xml"/>
  <Override PartName="/ppt/charts/chart122.xml" ContentType="application/vnd.openxmlformats-officedocument.drawingml.chart+xml"/>
  <Override PartName="/ppt/charts/style115.xml" ContentType="application/vnd.ms-office.chartstyle+xml"/>
  <Override PartName="/ppt/charts/colors115.xml" ContentType="application/vnd.ms-office.chartcolorstyle+xml"/>
  <Override PartName="/ppt/charts/chart123.xml" ContentType="application/vnd.openxmlformats-officedocument.drawingml.chart+xml"/>
  <Override PartName="/ppt/charts/style116.xml" ContentType="application/vnd.ms-office.chartstyle+xml"/>
  <Override PartName="/ppt/charts/colors116.xml" ContentType="application/vnd.ms-office.chartcolorstyle+xml"/>
  <Override PartName="/ppt/notesSlides/notesSlide124.xml" ContentType="application/vnd.openxmlformats-officedocument.presentationml.notesSlide+xml"/>
  <Override PartName="/ppt/charts/chart124.xml" ContentType="application/vnd.openxmlformats-officedocument.drawingml.chart+xml"/>
  <Override PartName="/ppt/charts/style117.xml" ContentType="application/vnd.ms-office.chartstyle+xml"/>
  <Override PartName="/ppt/charts/colors117.xml" ContentType="application/vnd.ms-office.chartcolorstyle+xml"/>
  <Override PartName="/ppt/notesSlides/notesSlide125.xml" ContentType="application/vnd.openxmlformats-officedocument.presentationml.notesSlide+xml"/>
  <Override PartName="/ppt/charts/chart125.xml" ContentType="application/vnd.openxmlformats-officedocument.drawingml.chart+xml"/>
  <Override PartName="/ppt/charts/style118.xml" ContentType="application/vnd.ms-office.chartstyle+xml"/>
  <Override PartName="/ppt/charts/colors118.xml" ContentType="application/vnd.ms-office.chartcolorstyle+xml"/>
  <Override PartName="/ppt/charts/chart126.xml" ContentType="application/vnd.openxmlformats-officedocument.drawingml.chart+xml"/>
  <Override PartName="/ppt/charts/style119.xml" ContentType="application/vnd.ms-office.chartstyle+xml"/>
  <Override PartName="/ppt/charts/colors119.xml" ContentType="application/vnd.ms-office.chartcolorstyle+xml"/>
  <Override PartName="/ppt/notesSlides/notesSlide126.xml" ContentType="application/vnd.openxmlformats-officedocument.presentationml.notesSlide+xml"/>
  <Override PartName="/ppt/charts/chart127.xml" ContentType="application/vnd.openxmlformats-officedocument.drawingml.chart+xml"/>
  <Override PartName="/ppt/charts/style120.xml" ContentType="application/vnd.ms-office.chartstyle+xml"/>
  <Override PartName="/ppt/charts/colors120.xml" ContentType="application/vnd.ms-office.chartcolorstyle+xml"/>
  <Override PartName="/ppt/notesSlides/notesSlide127.xml" ContentType="application/vnd.openxmlformats-officedocument.presentationml.notesSlide+xml"/>
  <Override PartName="/ppt/notesSlides/notesSlide128.xml" ContentType="application/vnd.openxmlformats-officedocument.presentationml.notesSlide+xml"/>
  <Override PartName="/ppt/notesSlides/notesSlide129.xml" ContentType="application/vnd.openxmlformats-officedocument.presentationml.notesSlide+xml"/>
  <Override PartName="/ppt/charts/chart128.xml" ContentType="application/vnd.openxmlformats-officedocument.drawingml.chart+xml"/>
  <Override PartName="/ppt/charts/style121.xml" ContentType="application/vnd.ms-office.chartstyle+xml"/>
  <Override PartName="/ppt/charts/colors121.xml" ContentType="application/vnd.ms-office.chartcolorstyle+xml"/>
  <Override PartName="/ppt/charts/chart129.xml" ContentType="application/vnd.openxmlformats-officedocument.drawingml.chart+xml"/>
  <Override PartName="/ppt/charts/style122.xml" ContentType="application/vnd.ms-office.chartstyle+xml"/>
  <Override PartName="/ppt/charts/colors122.xml" ContentType="application/vnd.ms-office.chartcolorstyle+xml"/>
  <Override PartName="/ppt/notesSlides/notesSlide130.xml" ContentType="application/vnd.openxmlformats-officedocument.presentationml.notesSlide+xml"/>
  <Override PartName="/ppt/notesSlides/notesSlide131.xml" ContentType="application/vnd.openxmlformats-officedocument.presentationml.notesSlide+xml"/>
  <Override PartName="/ppt/charts/chart130.xml" ContentType="application/vnd.openxmlformats-officedocument.drawingml.chart+xml"/>
  <Override PartName="/ppt/charts/style123.xml" ContentType="application/vnd.ms-office.chartstyle+xml"/>
  <Override PartName="/ppt/charts/colors123.xml" ContentType="application/vnd.ms-office.chartcolorstyle+xml"/>
  <Override PartName="/ppt/notesSlides/notesSlide132.xml" ContentType="application/vnd.openxmlformats-officedocument.presentationml.notesSlide+xml"/>
  <Override PartName="/ppt/charts/chart131.xml" ContentType="application/vnd.openxmlformats-officedocument.drawingml.chart+xml"/>
  <Override PartName="/ppt/charts/style124.xml" ContentType="application/vnd.ms-office.chartstyle+xml"/>
  <Override PartName="/ppt/charts/colors124.xml" ContentType="application/vnd.ms-office.chartcolorstyle+xml"/>
  <Override PartName="/ppt/charts/chart132.xml" ContentType="application/vnd.openxmlformats-officedocument.drawingml.chart+xml"/>
  <Override PartName="/ppt/charts/style125.xml" ContentType="application/vnd.ms-office.chartstyle+xml"/>
  <Override PartName="/ppt/charts/colors125.xml" ContentType="application/vnd.ms-office.chartcolorstyle+xml"/>
  <Override PartName="/ppt/charts/chart133.xml" ContentType="application/vnd.openxmlformats-officedocument.drawingml.chart+xml"/>
  <Override PartName="/ppt/charts/style126.xml" ContentType="application/vnd.ms-office.chartstyle+xml"/>
  <Override PartName="/ppt/charts/colors126.xml" ContentType="application/vnd.ms-office.chartcolorstyle+xml"/>
  <Override PartName="/ppt/notesSlides/notesSlide133.xml" ContentType="application/vnd.openxmlformats-officedocument.presentationml.notesSlide+xml"/>
  <Override PartName="/ppt/notesSlides/notesSlide134.xml" ContentType="application/vnd.openxmlformats-officedocument.presentationml.notesSlide+xml"/>
  <Override PartName="/ppt/charts/chart134.xml" ContentType="application/vnd.openxmlformats-officedocument.drawingml.chart+xml"/>
  <Override PartName="/ppt/charts/style127.xml" ContentType="application/vnd.ms-office.chartstyle+xml"/>
  <Override PartName="/ppt/charts/colors127.xml" ContentType="application/vnd.ms-office.chartcolorstyle+xml"/>
  <Override PartName="/ppt/notesSlides/notesSlide135.xml" ContentType="application/vnd.openxmlformats-officedocument.presentationml.notesSlide+xml"/>
  <Override PartName="/ppt/notesSlides/notesSlide136.xml" ContentType="application/vnd.openxmlformats-officedocument.presentationml.notesSlide+xml"/>
  <Override PartName="/ppt/charts/chart135.xml" ContentType="application/vnd.openxmlformats-officedocument.drawingml.chart+xml"/>
  <Override PartName="/ppt/notesSlides/notesSlide137.xml" ContentType="application/vnd.openxmlformats-officedocument.presentationml.notesSlide+xml"/>
  <Override PartName="/ppt/notesSlides/notesSlide138.xml" ContentType="application/vnd.openxmlformats-officedocument.presentationml.notesSlide+xml"/>
  <Override PartName="/ppt/charts/chart136.xml" ContentType="application/vnd.openxmlformats-officedocument.drawingml.chart+xml"/>
  <Override PartName="/ppt/notesSlides/notesSlide139.xml" ContentType="application/vnd.openxmlformats-officedocument.presentationml.notesSlide+xml"/>
  <Override PartName="/ppt/notesSlides/notesSlide140.xml" ContentType="application/vnd.openxmlformats-officedocument.presentationml.notesSlide+xml"/>
  <Override PartName="/ppt/charts/chart137.xml" ContentType="application/vnd.openxmlformats-officedocument.drawingml.chart+xml"/>
  <Override PartName="/ppt/notesSlides/notesSlide141.xml" ContentType="application/vnd.openxmlformats-officedocument.presentationml.notesSlide+xml"/>
  <Override PartName="/ppt/notesSlides/notesSlide142.xml" ContentType="application/vnd.openxmlformats-officedocument.presentationml.notesSlide+xml"/>
  <Override PartName="/ppt/charts/chart138.xml" ContentType="application/vnd.openxmlformats-officedocument.drawingml.chart+xml"/>
  <Override PartName="/ppt/notesSlides/notesSlide143.xml" ContentType="application/vnd.openxmlformats-officedocument.presentationml.notesSlide+xml"/>
  <Override PartName="/ppt/notesSlides/notesSlide144.xml" ContentType="application/vnd.openxmlformats-officedocument.presentationml.notesSlide+xml"/>
  <Override PartName="/ppt/notesSlides/notesSlide145.xml" ContentType="application/vnd.openxmlformats-officedocument.presentationml.notesSlide+xml"/>
  <Override PartName="/ppt/charts/chart139.xml" ContentType="application/vnd.openxmlformats-officedocument.drawingml.chart+xml"/>
  <Override PartName="/ppt/charts/style128.xml" ContentType="application/vnd.ms-office.chartstyle+xml"/>
  <Override PartName="/ppt/charts/colors128.xml" ContentType="application/vnd.ms-office.chartcolorstyle+xml"/>
  <Override PartName="/ppt/charts/chart140.xml" ContentType="application/vnd.openxmlformats-officedocument.drawingml.chart+xml"/>
  <Override PartName="/ppt/charts/style129.xml" ContentType="application/vnd.ms-office.chartstyle+xml"/>
  <Override PartName="/ppt/charts/colors129.xml" ContentType="application/vnd.ms-office.chartcolorstyle+xml"/>
  <Override PartName="/ppt/charts/chart141.xml" ContentType="application/vnd.openxmlformats-officedocument.drawingml.chart+xml"/>
  <Override PartName="/ppt/charts/style130.xml" ContentType="application/vnd.ms-office.chartstyle+xml"/>
  <Override PartName="/ppt/charts/colors130.xml" ContentType="application/vnd.ms-office.chartcolorstyle+xml"/>
  <Override PartName="/ppt/drawings/drawing2.xml" ContentType="application/vnd.openxmlformats-officedocument.drawingml.chartshapes+xml"/>
  <Override PartName="/ppt/charts/chart142.xml" ContentType="application/vnd.openxmlformats-officedocument.drawingml.chart+xml"/>
  <Override PartName="/ppt/charts/chart143.xml" ContentType="application/vnd.openxmlformats-officedocument.drawingml.chart+xml"/>
  <Override PartName="/ppt/charts/chart144.xml" ContentType="application/vnd.openxmlformats-officedocument.drawingml.chart+xml"/>
  <Override PartName="/ppt/charts/chart145.xml" ContentType="application/vnd.openxmlformats-officedocument.drawingml.chart+xml"/>
  <Override PartName="/ppt/notesSlides/notesSlide146.xml" ContentType="application/vnd.openxmlformats-officedocument.presentationml.notesSlide+xml"/>
  <Override PartName="/ppt/charts/chart146.xml" ContentType="application/vnd.openxmlformats-officedocument.drawingml.chart+xml"/>
  <Override PartName="/ppt/charts/style131.xml" ContentType="application/vnd.ms-office.chartstyle+xml"/>
  <Override PartName="/ppt/charts/colors131.xml" ContentType="application/vnd.ms-office.chartcolorstyle+xml"/>
  <Override PartName="/ppt/charts/chart147.xml" ContentType="application/vnd.openxmlformats-officedocument.drawingml.chart+xml"/>
  <Override PartName="/ppt/charts/style132.xml" ContentType="application/vnd.ms-office.chartstyle+xml"/>
  <Override PartName="/ppt/charts/colors132.xml" ContentType="application/vnd.ms-office.chartcolorstyle+xml"/>
  <Override PartName="/ppt/drawings/drawing3.xml" ContentType="application/vnd.openxmlformats-officedocument.drawingml.chartshapes+xml"/>
  <Override PartName="/ppt/charts/chart148.xml" ContentType="application/vnd.openxmlformats-officedocument.drawingml.chart+xml"/>
  <Override PartName="/ppt/charts/style133.xml" ContentType="application/vnd.ms-office.chartstyle+xml"/>
  <Override PartName="/ppt/charts/colors133.xml" ContentType="application/vnd.ms-office.chartcolorstyle+xml"/>
  <Override PartName="/ppt/drawings/drawing4.xml" ContentType="application/vnd.openxmlformats-officedocument.drawingml.chartshapes+xml"/>
  <Override PartName="/ppt/notesSlides/notesSlide147.xml" ContentType="application/vnd.openxmlformats-officedocument.presentationml.notesSlide+xml"/>
  <Override PartName="/ppt/notesSlides/notesSlide148.xml" ContentType="application/vnd.openxmlformats-officedocument.presentationml.notesSlide+xml"/>
  <Override PartName="/ppt/charts/chart149.xml" ContentType="application/vnd.openxmlformats-officedocument.drawingml.chart+xml"/>
  <Override PartName="/ppt/charts/style134.xml" ContentType="application/vnd.ms-office.chartstyle+xml"/>
  <Override PartName="/ppt/charts/colors134.xml" ContentType="application/vnd.ms-office.chartcolorstyle+xml"/>
  <Override PartName="/ppt/charts/chart150.xml" ContentType="application/vnd.openxmlformats-officedocument.drawingml.chart+xml"/>
  <Override PartName="/ppt/charts/style135.xml" ContentType="application/vnd.ms-office.chartstyle+xml"/>
  <Override PartName="/ppt/charts/colors135.xml" ContentType="application/vnd.ms-office.chartcolorstyle+xml"/>
  <Override PartName="/ppt/notesSlides/notesSlide149.xml" ContentType="application/vnd.openxmlformats-officedocument.presentationml.notesSlide+xml"/>
  <Override PartName="/ppt/charts/chart151.xml" ContentType="application/vnd.openxmlformats-officedocument.drawingml.chart+xml"/>
  <Override PartName="/ppt/charts/chart152.xml" ContentType="application/vnd.openxmlformats-officedocument.drawingml.chart+xml"/>
  <Override PartName="/ppt/notesSlides/notesSlide150.xml" ContentType="application/vnd.openxmlformats-officedocument.presentationml.notesSlide+xml"/>
  <Override PartName="/ppt/notesSlides/notesSlide151.xml" ContentType="application/vnd.openxmlformats-officedocument.presentationml.notesSlide+xml"/>
  <Override PartName="/ppt/notesSlides/notesSlide152.xml" ContentType="application/vnd.openxmlformats-officedocument.presentationml.notesSlide+xml"/>
  <Override PartName="/ppt/comments/modernComment_2D0_F05B037E.xml" ContentType="application/vnd.ms-powerpoint.comments+xml"/>
  <Override PartName="/ppt/notesSlides/notesSlide153.xml" ContentType="application/vnd.openxmlformats-officedocument.presentationml.notesSlide+xml"/>
  <Override PartName="/ppt/notesSlides/notesSlide154.xml" ContentType="application/vnd.openxmlformats-officedocument.presentationml.notesSlide+xml"/>
  <Override PartName="/ppt/notesSlides/notesSlide155.xml" ContentType="application/vnd.openxmlformats-officedocument.presentationml.notesSlide+xml"/>
  <Override PartName="/ppt/notesSlides/notesSlide156.xml" ContentType="application/vnd.openxmlformats-officedocument.presentationml.notesSlide+xml"/>
  <Override PartName="/ppt/notesSlides/notesSlide157.xml" ContentType="application/vnd.openxmlformats-officedocument.presentationml.notesSlide+xml"/>
  <Override PartName="/ppt/comments/modernComment_2D6_4E42E0DD.xml" ContentType="application/vnd.ms-powerpoint.comments+xml"/>
  <Override PartName="/ppt/notesSlides/notesSlide158.xml" ContentType="application/vnd.openxmlformats-officedocument.presentationml.notesSlide+xml"/>
  <Override PartName="/ppt/notesSlides/notesSlide159.xml" ContentType="application/vnd.openxmlformats-officedocument.presentationml.notesSlide+xml"/>
  <Override PartName="/ppt/comments/modernComment_375_BC3BBDD1.xml" ContentType="application/vnd.ms-powerpoint.comments+xml"/>
  <Override PartName="/ppt/notesSlides/notesSlide160.xml" ContentType="application/vnd.openxmlformats-officedocument.presentationml.notesSlide+xml"/>
  <Override PartName="/ppt/notesSlides/notesSlide161.xml" ContentType="application/vnd.openxmlformats-officedocument.presentationml.notesSlide+xml"/>
  <Override PartName="/ppt/comments/modernComment_2D9_9231B341.xml" ContentType="application/vnd.ms-powerpoint.comments+xml"/>
  <Override PartName="/ppt/notesSlides/notesSlide162.xml" ContentType="application/vnd.openxmlformats-officedocument.presentationml.notesSlide+xml"/>
  <Override PartName="/ppt/notesSlides/notesSlide163.xml" ContentType="application/vnd.openxmlformats-officedocument.presentationml.notesSlide+xml"/>
  <Override PartName="/ppt/notesSlides/notesSlide164.xml" ContentType="application/vnd.openxmlformats-officedocument.presentationml.notesSlide+xml"/>
  <Override PartName="/ppt/notesSlides/notesSlide165.xml" ContentType="application/vnd.openxmlformats-officedocument.presentationml.notesSlide+xml"/>
  <Override PartName="/ppt/notesSlides/notesSlide166.xml" ContentType="application/vnd.openxmlformats-officedocument.presentationml.notesSlide+xml"/>
  <Override PartName="/ppt/notesSlides/notesSlide167.xml" ContentType="application/vnd.openxmlformats-officedocument.presentationml.notesSlide+xml"/>
  <Override PartName="/ppt/notesSlides/notesSlide168.xml" ContentType="application/vnd.openxmlformats-officedocument.presentationml.notesSlide+xml"/>
  <Override PartName="/ppt/comments/modernComment_384_1B00F637.xml" ContentType="application/vnd.ms-powerpoint.comments+xml"/>
  <Override PartName="/ppt/notesSlides/notesSlide169.xml" ContentType="application/vnd.openxmlformats-officedocument.presentationml.notesSlide+xml"/>
  <Override PartName="/ppt/notesSlides/notesSlide170.xml" ContentType="application/vnd.openxmlformats-officedocument.presentationml.notesSlide+xml"/>
  <Override PartName="/ppt/comments/modernComment_359_9BCC452E.xml" ContentType="application/vnd.ms-powerpoint.comments+xml"/>
  <Override PartName="/ppt/notesSlides/notesSlide171.xml" ContentType="application/vnd.openxmlformats-officedocument.presentationml.notesSlide+xml"/>
  <Override PartName="/ppt/notesSlides/notesSlide172.xml" ContentType="application/vnd.openxmlformats-officedocument.presentationml.notesSlide+xml"/>
  <Override PartName="/ppt/notesSlides/notesSlide173.xml" ContentType="application/vnd.openxmlformats-officedocument.presentationml.notesSlide+xml"/>
  <Override PartName="/ppt/notesSlides/notesSlide174.xml" ContentType="application/vnd.openxmlformats-officedocument.presentationml.notesSlide+xml"/>
  <Override PartName="/ppt/notesSlides/notesSlide175.xml" ContentType="application/vnd.openxmlformats-officedocument.presentationml.notesSlide+xml"/>
  <Override PartName="/ppt/notesSlides/notesSlide176.xml" ContentType="application/vnd.openxmlformats-officedocument.presentationml.notesSlide+xml"/>
  <Override PartName="/ppt/notesSlides/notesSlide177.xml" ContentType="application/vnd.openxmlformats-officedocument.presentationml.notesSlide+xml"/>
  <Override PartName="/ppt/notesSlides/notesSlide178.xml" ContentType="application/vnd.openxmlformats-officedocument.presentationml.notesSlide+xml"/>
  <Override PartName="/ppt/notesSlides/notesSlide179.xml" ContentType="application/vnd.openxmlformats-officedocument.presentationml.notesSlide+xml"/>
  <Override PartName="/ppt/notesSlides/notesSlide180.xml" ContentType="application/vnd.openxmlformats-officedocument.presentationml.notesSlide+xml"/>
  <Override PartName="/ppt/notesSlides/notesSlide181.xml" ContentType="application/vnd.openxmlformats-officedocument.presentationml.notesSlide+xml"/>
  <Override PartName="/ppt/notesSlides/notesSlide182.xml" ContentType="application/vnd.openxmlformats-officedocument.presentationml.notesSlide+xml"/>
  <Override PartName="/ppt/notesSlides/notesSlide183.xml" ContentType="application/vnd.openxmlformats-officedocument.presentationml.notesSlide+xml"/>
  <Override PartName="/ppt/notesSlides/notesSlide184.xml" ContentType="application/vnd.openxmlformats-officedocument.presentationml.notesSlide+xml"/>
  <Override PartName="/ppt/notesSlides/notesSlide185.xml" ContentType="application/vnd.openxmlformats-officedocument.presentationml.notesSlide+xml"/>
  <Override PartName="/ppt/authors.xml" ContentType="application/vnd.ms-powerpoint.authors+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4"/>
  </p:sldMasterIdLst>
  <p:notesMasterIdLst>
    <p:notesMasterId r:id="rId250"/>
  </p:notesMasterIdLst>
  <p:handoutMasterIdLst>
    <p:handoutMasterId r:id="rId251"/>
  </p:handoutMasterIdLst>
  <p:sldIdLst>
    <p:sldId id="256" r:id="rId5"/>
    <p:sldId id="836" r:id="rId6"/>
    <p:sldId id="702" r:id="rId7"/>
    <p:sldId id="712" r:id="rId8"/>
    <p:sldId id="703" r:id="rId9"/>
    <p:sldId id="743" r:id="rId10"/>
    <p:sldId id="744" r:id="rId11"/>
    <p:sldId id="745" r:id="rId12"/>
    <p:sldId id="747" r:id="rId13"/>
    <p:sldId id="705" r:id="rId14"/>
    <p:sldId id="715" r:id="rId15"/>
    <p:sldId id="706" r:id="rId16"/>
    <p:sldId id="884" r:id="rId17"/>
    <p:sldId id="708" r:id="rId18"/>
    <p:sldId id="739" r:id="rId19"/>
    <p:sldId id="740" r:id="rId20"/>
    <p:sldId id="741" r:id="rId21"/>
    <p:sldId id="737" r:id="rId22"/>
    <p:sldId id="711" r:id="rId23"/>
    <p:sldId id="736" r:id="rId24"/>
    <p:sldId id="735" r:id="rId25"/>
    <p:sldId id="742" r:id="rId26"/>
    <p:sldId id="901" r:id="rId27"/>
    <p:sldId id="713" r:id="rId28"/>
    <p:sldId id="714" r:id="rId29"/>
    <p:sldId id="690" r:id="rId30"/>
    <p:sldId id="843" r:id="rId31"/>
    <p:sldId id="842" r:id="rId32"/>
    <p:sldId id="404" r:id="rId33"/>
    <p:sldId id="422" r:id="rId34"/>
    <p:sldId id="438" r:id="rId35"/>
    <p:sldId id="929" r:id="rId36"/>
    <p:sldId id="902" r:id="rId37"/>
    <p:sldId id="903" r:id="rId38"/>
    <p:sldId id="862" r:id="rId39"/>
    <p:sldId id="876" r:id="rId40"/>
    <p:sldId id="645" r:id="rId41"/>
    <p:sldId id="877" r:id="rId42"/>
    <p:sldId id="646" r:id="rId43"/>
    <p:sldId id="661" r:id="rId44"/>
    <p:sldId id="863" r:id="rId45"/>
    <p:sldId id="649" r:id="rId46"/>
    <p:sldId id="650" r:id="rId47"/>
    <p:sldId id="460" r:id="rId48"/>
    <p:sldId id="878" r:id="rId49"/>
    <p:sldId id="750" r:id="rId50"/>
    <p:sldId id="785" r:id="rId51"/>
    <p:sldId id="640" r:id="rId52"/>
    <p:sldId id="515" r:id="rId53"/>
    <p:sldId id="915" r:id="rId54"/>
    <p:sldId id="652" r:id="rId55"/>
    <p:sldId id="514" r:id="rId56"/>
    <p:sldId id="907" r:id="rId57"/>
    <p:sldId id="908" r:id="rId58"/>
    <p:sldId id="912" r:id="rId59"/>
    <p:sldId id="909" r:id="rId60"/>
    <p:sldId id="516" r:id="rId61"/>
    <p:sldId id="517" r:id="rId62"/>
    <p:sldId id="566" r:id="rId63"/>
    <p:sldId id="686" r:id="rId64"/>
    <p:sldId id="518" r:id="rId65"/>
    <p:sldId id="811" r:id="rId66"/>
    <p:sldId id="812" r:id="rId67"/>
    <p:sldId id="601" r:id="rId68"/>
    <p:sldId id="520" r:id="rId69"/>
    <p:sldId id="521" r:id="rId70"/>
    <p:sldId id="522" r:id="rId71"/>
    <p:sldId id="809" r:id="rId72"/>
    <p:sldId id="810" r:id="rId73"/>
    <p:sldId id="524" r:id="rId74"/>
    <p:sldId id="525" r:id="rId75"/>
    <p:sldId id="575" r:id="rId76"/>
    <p:sldId id="781" r:id="rId77"/>
    <p:sldId id="782" r:id="rId78"/>
    <p:sldId id="527" r:id="rId79"/>
    <p:sldId id="577" r:id="rId80"/>
    <p:sldId id="761" r:id="rId81"/>
    <p:sldId id="573" r:id="rId82"/>
    <p:sldId id="576" r:id="rId83"/>
    <p:sldId id="526" r:id="rId84"/>
    <p:sldId id="529" r:id="rId85"/>
    <p:sldId id="890" r:id="rId86"/>
    <p:sldId id="889" r:id="rId87"/>
    <p:sldId id="578" r:id="rId88"/>
    <p:sldId id="763" r:id="rId89"/>
    <p:sldId id="533" r:id="rId90"/>
    <p:sldId id="581" r:id="rId91"/>
    <p:sldId id="582" r:id="rId92"/>
    <p:sldId id="584" r:id="rId93"/>
    <p:sldId id="585" r:id="rId94"/>
    <p:sldId id="762" r:id="rId95"/>
    <p:sldId id="586" r:id="rId96"/>
    <p:sldId id="589" r:id="rId97"/>
    <p:sldId id="766" r:id="rId98"/>
    <p:sldId id="898" r:id="rId99"/>
    <p:sldId id="590" r:id="rId100"/>
    <p:sldId id="767" r:id="rId101"/>
    <p:sldId id="591" r:id="rId102"/>
    <p:sldId id="716" r:id="rId103"/>
    <p:sldId id="879" r:id="rId104"/>
    <p:sldId id="717" r:id="rId105"/>
    <p:sldId id="813" r:id="rId106"/>
    <p:sldId id="598" r:id="rId107"/>
    <p:sldId id="599" r:id="rId108"/>
    <p:sldId id="916" r:id="rId109"/>
    <p:sldId id="917" r:id="rId110"/>
    <p:sldId id="918" r:id="rId111"/>
    <p:sldId id="600" r:id="rId112"/>
    <p:sldId id="892" r:id="rId113"/>
    <p:sldId id="603" r:id="rId114"/>
    <p:sldId id="604" r:id="rId115"/>
    <p:sldId id="605" r:id="rId116"/>
    <p:sldId id="606" r:id="rId117"/>
    <p:sldId id="607" r:id="rId118"/>
    <p:sldId id="659" r:id="rId119"/>
    <p:sldId id="608" r:id="rId120"/>
    <p:sldId id="880" r:id="rId121"/>
    <p:sldId id="609" r:id="rId122"/>
    <p:sldId id="768" r:id="rId123"/>
    <p:sldId id="883" r:id="rId124"/>
    <p:sldId id="612" r:id="rId125"/>
    <p:sldId id="613" r:id="rId126"/>
    <p:sldId id="769" r:id="rId127"/>
    <p:sldId id="815" r:id="rId128"/>
    <p:sldId id="660" r:id="rId129"/>
    <p:sldId id="770" r:id="rId130"/>
    <p:sldId id="816" r:id="rId131"/>
    <p:sldId id="622" r:id="rId132"/>
    <p:sldId id="615" r:id="rId133"/>
    <p:sldId id="616" r:id="rId134"/>
    <p:sldId id="619" r:id="rId135"/>
    <p:sldId id="882" r:id="rId136"/>
    <p:sldId id="618" r:id="rId137"/>
    <p:sldId id="662" r:id="rId138"/>
    <p:sldId id="663" r:id="rId139"/>
    <p:sldId id="623" r:id="rId140"/>
    <p:sldId id="664" r:id="rId141"/>
    <p:sldId id="773" r:id="rId142"/>
    <p:sldId id="817" r:id="rId143"/>
    <p:sldId id="665" r:id="rId144"/>
    <p:sldId id="666" r:id="rId145"/>
    <p:sldId id="772" r:id="rId146"/>
    <p:sldId id="818" r:id="rId147"/>
    <p:sldId id="667" r:id="rId148"/>
    <p:sldId id="668" r:id="rId149"/>
    <p:sldId id="819" r:id="rId150"/>
    <p:sldId id="593" r:id="rId151"/>
    <p:sldId id="594" r:id="rId152"/>
    <p:sldId id="687" r:id="rId153"/>
    <p:sldId id="688" r:id="rId154"/>
    <p:sldId id="774" r:id="rId155"/>
    <p:sldId id="689" r:id="rId156"/>
    <p:sldId id="893" r:id="rId157"/>
    <p:sldId id="627" r:id="rId158"/>
    <p:sldId id="872" r:id="rId159"/>
    <p:sldId id="919" r:id="rId160"/>
    <p:sldId id="920" r:id="rId161"/>
    <p:sldId id="921" r:id="rId162"/>
    <p:sldId id="625" r:id="rId163"/>
    <p:sldId id="626" r:id="rId164"/>
    <p:sldId id="629" r:id="rId165"/>
    <p:sldId id="783" r:id="rId166"/>
    <p:sldId id="894" r:id="rId167"/>
    <p:sldId id="630" r:id="rId168"/>
    <p:sldId id="692" r:id="rId169"/>
    <p:sldId id="841" r:id="rId170"/>
    <p:sldId id="697" r:id="rId171"/>
    <p:sldId id="922" r:id="rId172"/>
    <p:sldId id="923" r:id="rId173"/>
    <p:sldId id="924" r:id="rId174"/>
    <p:sldId id="670" r:id="rId175"/>
    <p:sldId id="671" r:id="rId176"/>
    <p:sldId id="826" r:id="rId177"/>
    <p:sldId id="827" r:id="rId178"/>
    <p:sldId id="718" r:id="rId179"/>
    <p:sldId id="828" r:id="rId180"/>
    <p:sldId id="840" r:id="rId181"/>
    <p:sldId id="677" r:id="rId182"/>
    <p:sldId id="731" r:id="rId183"/>
    <p:sldId id="734" r:id="rId184"/>
    <p:sldId id="925" r:id="rId185"/>
    <p:sldId id="733" r:id="rId186"/>
    <p:sldId id="776" r:id="rId187"/>
    <p:sldId id="732" r:id="rId188"/>
    <p:sldId id="678" r:id="rId189"/>
    <p:sldId id="873" r:id="rId190"/>
    <p:sldId id="874" r:id="rId191"/>
    <p:sldId id="657" r:id="rId192"/>
    <p:sldId id="869" r:id="rId193"/>
    <p:sldId id="870" r:id="rId194"/>
    <p:sldId id="871" r:id="rId195"/>
    <p:sldId id="779" r:id="rId196"/>
    <p:sldId id="592" r:id="rId197"/>
    <p:sldId id="778" r:id="rId198"/>
    <p:sldId id="910" r:id="rId199"/>
    <p:sldId id="832" r:id="rId200"/>
    <p:sldId id="682" r:id="rId201"/>
    <p:sldId id="683" r:id="rId202"/>
    <p:sldId id="684" r:id="rId203"/>
    <p:sldId id="685" r:id="rId204"/>
    <p:sldId id="780" r:id="rId205"/>
    <p:sldId id="897" r:id="rId206"/>
    <p:sldId id="904" r:id="rId207"/>
    <p:sldId id="642" r:id="rId208"/>
    <p:sldId id="719" r:id="rId209"/>
    <p:sldId id="720" r:id="rId210"/>
    <p:sldId id="721" r:id="rId211"/>
    <p:sldId id="722" r:id="rId212"/>
    <p:sldId id="723" r:id="rId213"/>
    <p:sldId id="844" r:id="rId214"/>
    <p:sldId id="726" r:id="rId215"/>
    <p:sldId id="727" r:id="rId216"/>
    <p:sldId id="885" r:id="rId217"/>
    <p:sldId id="728" r:id="rId218"/>
    <p:sldId id="729" r:id="rId219"/>
    <p:sldId id="730" r:id="rId220"/>
    <p:sldId id="845" r:id="rId221"/>
    <p:sldId id="886" r:id="rId222"/>
    <p:sldId id="851" r:id="rId223"/>
    <p:sldId id="852" r:id="rId224"/>
    <p:sldId id="853" r:id="rId225"/>
    <p:sldId id="846" r:id="rId226"/>
    <p:sldId id="899" r:id="rId227"/>
    <p:sldId id="900" r:id="rId228"/>
    <p:sldId id="913" r:id="rId229"/>
    <p:sldId id="847" r:id="rId230"/>
    <p:sldId id="857" r:id="rId231"/>
    <p:sldId id="887" r:id="rId232"/>
    <p:sldId id="928" r:id="rId233"/>
    <p:sldId id="848" r:id="rId234"/>
    <p:sldId id="858" r:id="rId235"/>
    <p:sldId id="905" r:id="rId236"/>
    <p:sldId id="849" r:id="rId237"/>
    <p:sldId id="859" r:id="rId238"/>
    <p:sldId id="906" r:id="rId239"/>
    <p:sldId id="914" r:id="rId240"/>
    <p:sldId id="850" r:id="rId241"/>
    <p:sldId id="860" r:id="rId242"/>
    <p:sldId id="861" r:id="rId243"/>
    <p:sldId id="888" r:id="rId244"/>
    <p:sldId id="927" r:id="rId245"/>
    <p:sldId id="637" r:id="rId246"/>
    <p:sldId id="875" r:id="rId247"/>
    <p:sldId id="911" r:id="rId248"/>
    <p:sldId id="658" r:id="rId249"/>
  </p:sldIdLst>
  <p:sldSz cx="12192000" cy="6858000"/>
  <p:notesSz cx="7102475" cy="9388475"/>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521415D9-36F7-43E2-AB2F-B90AF26B5E84}">
      <p14:sectionLst xmlns:p14="http://schemas.microsoft.com/office/powerpoint/2010/main">
        <p14:section name="Default Section" id="{AC0C543A-6599-475C-AD24-D7FDA4FE8C6B}">
          <p14:sldIdLst>
            <p14:sldId id="256"/>
            <p14:sldId id="836"/>
            <p14:sldId id="702"/>
            <p14:sldId id="712"/>
            <p14:sldId id="703"/>
            <p14:sldId id="743"/>
            <p14:sldId id="744"/>
            <p14:sldId id="745"/>
            <p14:sldId id="747"/>
            <p14:sldId id="705"/>
            <p14:sldId id="715"/>
            <p14:sldId id="706"/>
            <p14:sldId id="884"/>
            <p14:sldId id="708"/>
            <p14:sldId id="739"/>
            <p14:sldId id="740"/>
            <p14:sldId id="741"/>
            <p14:sldId id="737"/>
            <p14:sldId id="711"/>
            <p14:sldId id="736"/>
            <p14:sldId id="735"/>
            <p14:sldId id="742"/>
            <p14:sldId id="901"/>
            <p14:sldId id="713"/>
            <p14:sldId id="714"/>
            <p14:sldId id="690"/>
            <p14:sldId id="843"/>
            <p14:sldId id="842"/>
            <p14:sldId id="404"/>
            <p14:sldId id="422"/>
            <p14:sldId id="438"/>
            <p14:sldId id="929"/>
            <p14:sldId id="902"/>
            <p14:sldId id="903"/>
            <p14:sldId id="862"/>
            <p14:sldId id="876"/>
            <p14:sldId id="645"/>
            <p14:sldId id="877"/>
            <p14:sldId id="646"/>
            <p14:sldId id="661"/>
            <p14:sldId id="863"/>
            <p14:sldId id="649"/>
            <p14:sldId id="650"/>
            <p14:sldId id="460"/>
            <p14:sldId id="878"/>
            <p14:sldId id="750"/>
            <p14:sldId id="785"/>
            <p14:sldId id="640"/>
            <p14:sldId id="515"/>
            <p14:sldId id="915"/>
            <p14:sldId id="652"/>
            <p14:sldId id="514"/>
            <p14:sldId id="907"/>
            <p14:sldId id="908"/>
            <p14:sldId id="912"/>
            <p14:sldId id="909"/>
            <p14:sldId id="516"/>
            <p14:sldId id="517"/>
            <p14:sldId id="566"/>
            <p14:sldId id="686"/>
            <p14:sldId id="518"/>
            <p14:sldId id="811"/>
            <p14:sldId id="812"/>
            <p14:sldId id="601"/>
            <p14:sldId id="520"/>
            <p14:sldId id="521"/>
            <p14:sldId id="522"/>
            <p14:sldId id="809"/>
            <p14:sldId id="810"/>
            <p14:sldId id="524"/>
            <p14:sldId id="525"/>
            <p14:sldId id="575"/>
            <p14:sldId id="781"/>
            <p14:sldId id="782"/>
            <p14:sldId id="527"/>
            <p14:sldId id="577"/>
            <p14:sldId id="761"/>
            <p14:sldId id="573"/>
            <p14:sldId id="576"/>
            <p14:sldId id="526"/>
            <p14:sldId id="529"/>
            <p14:sldId id="890"/>
            <p14:sldId id="889"/>
            <p14:sldId id="578"/>
            <p14:sldId id="763"/>
            <p14:sldId id="533"/>
            <p14:sldId id="581"/>
            <p14:sldId id="582"/>
            <p14:sldId id="584"/>
            <p14:sldId id="585"/>
            <p14:sldId id="762"/>
            <p14:sldId id="586"/>
            <p14:sldId id="589"/>
            <p14:sldId id="766"/>
            <p14:sldId id="898"/>
            <p14:sldId id="590"/>
            <p14:sldId id="767"/>
            <p14:sldId id="591"/>
            <p14:sldId id="716"/>
            <p14:sldId id="879"/>
            <p14:sldId id="717"/>
            <p14:sldId id="813"/>
            <p14:sldId id="598"/>
            <p14:sldId id="599"/>
            <p14:sldId id="916"/>
            <p14:sldId id="917"/>
            <p14:sldId id="918"/>
            <p14:sldId id="600"/>
            <p14:sldId id="892"/>
            <p14:sldId id="603"/>
            <p14:sldId id="604"/>
            <p14:sldId id="605"/>
            <p14:sldId id="606"/>
            <p14:sldId id="607"/>
            <p14:sldId id="659"/>
            <p14:sldId id="608"/>
            <p14:sldId id="880"/>
            <p14:sldId id="609"/>
            <p14:sldId id="768"/>
            <p14:sldId id="883"/>
            <p14:sldId id="612"/>
            <p14:sldId id="613"/>
            <p14:sldId id="769"/>
            <p14:sldId id="815"/>
            <p14:sldId id="660"/>
            <p14:sldId id="770"/>
            <p14:sldId id="816"/>
            <p14:sldId id="622"/>
            <p14:sldId id="615"/>
            <p14:sldId id="616"/>
            <p14:sldId id="619"/>
            <p14:sldId id="882"/>
            <p14:sldId id="618"/>
            <p14:sldId id="662"/>
            <p14:sldId id="663"/>
            <p14:sldId id="623"/>
            <p14:sldId id="664"/>
            <p14:sldId id="773"/>
            <p14:sldId id="817"/>
            <p14:sldId id="665"/>
            <p14:sldId id="666"/>
            <p14:sldId id="772"/>
            <p14:sldId id="818"/>
            <p14:sldId id="667"/>
            <p14:sldId id="668"/>
            <p14:sldId id="819"/>
            <p14:sldId id="593"/>
            <p14:sldId id="594"/>
            <p14:sldId id="687"/>
            <p14:sldId id="688"/>
            <p14:sldId id="774"/>
            <p14:sldId id="689"/>
            <p14:sldId id="893"/>
            <p14:sldId id="627"/>
            <p14:sldId id="872"/>
            <p14:sldId id="919"/>
            <p14:sldId id="920"/>
            <p14:sldId id="921"/>
            <p14:sldId id="625"/>
            <p14:sldId id="626"/>
            <p14:sldId id="629"/>
            <p14:sldId id="783"/>
            <p14:sldId id="894"/>
            <p14:sldId id="630"/>
            <p14:sldId id="692"/>
            <p14:sldId id="841"/>
            <p14:sldId id="697"/>
            <p14:sldId id="922"/>
            <p14:sldId id="923"/>
            <p14:sldId id="924"/>
            <p14:sldId id="670"/>
            <p14:sldId id="671"/>
            <p14:sldId id="826"/>
            <p14:sldId id="827"/>
            <p14:sldId id="718"/>
            <p14:sldId id="828"/>
            <p14:sldId id="840"/>
            <p14:sldId id="677"/>
            <p14:sldId id="731"/>
            <p14:sldId id="734"/>
            <p14:sldId id="925"/>
            <p14:sldId id="733"/>
            <p14:sldId id="776"/>
            <p14:sldId id="732"/>
            <p14:sldId id="678"/>
            <p14:sldId id="873"/>
            <p14:sldId id="874"/>
            <p14:sldId id="657"/>
            <p14:sldId id="869"/>
            <p14:sldId id="870"/>
            <p14:sldId id="871"/>
            <p14:sldId id="779"/>
            <p14:sldId id="592"/>
            <p14:sldId id="778"/>
            <p14:sldId id="910"/>
            <p14:sldId id="832"/>
            <p14:sldId id="682"/>
            <p14:sldId id="683"/>
            <p14:sldId id="684"/>
            <p14:sldId id="685"/>
            <p14:sldId id="780"/>
            <p14:sldId id="897"/>
            <p14:sldId id="904"/>
            <p14:sldId id="642"/>
            <p14:sldId id="719"/>
            <p14:sldId id="720"/>
            <p14:sldId id="721"/>
            <p14:sldId id="722"/>
            <p14:sldId id="723"/>
            <p14:sldId id="844"/>
            <p14:sldId id="726"/>
            <p14:sldId id="727"/>
            <p14:sldId id="885"/>
            <p14:sldId id="728"/>
            <p14:sldId id="729"/>
            <p14:sldId id="730"/>
            <p14:sldId id="845"/>
            <p14:sldId id="886"/>
            <p14:sldId id="851"/>
            <p14:sldId id="852"/>
            <p14:sldId id="853"/>
            <p14:sldId id="846"/>
            <p14:sldId id="899"/>
            <p14:sldId id="900"/>
            <p14:sldId id="913"/>
            <p14:sldId id="847"/>
            <p14:sldId id="857"/>
            <p14:sldId id="887"/>
            <p14:sldId id="928"/>
            <p14:sldId id="848"/>
            <p14:sldId id="858"/>
            <p14:sldId id="905"/>
            <p14:sldId id="849"/>
            <p14:sldId id="859"/>
            <p14:sldId id="906"/>
            <p14:sldId id="914"/>
            <p14:sldId id="850"/>
            <p14:sldId id="860"/>
            <p14:sldId id="861"/>
            <p14:sldId id="888"/>
            <p14:sldId id="927"/>
            <p14:sldId id="637"/>
            <p14:sldId id="875"/>
            <p14:sldId id="911"/>
            <p14:sldId id="658"/>
          </p14:sldIdLst>
        </p14:section>
        <p14:section name="Untitled Section" id="{C6744AC1-8E57-4FC0-BE09-B15733D139BE}">
          <p14:sldIdLst/>
        </p14:section>
      </p14:sectionLst>
    </p:ext>
    <p:ext uri="{EFAFB233-063F-42B5-8137-9DF3F51BA10A}">
      <p15:sldGuideLst xmlns:p15="http://schemas.microsoft.com/office/powerpoint/2012/main">
        <p15:guide id="1" orient="horz" pos="2160">
          <p15:clr>
            <a:srgbClr val="A4A3A4"/>
          </p15:clr>
        </p15:guide>
        <p15:guide id="2" pos="3840">
          <p15:clr>
            <a:srgbClr val="A4A3A4"/>
          </p15:clr>
        </p15:guide>
      </p15:sldGuideLst>
    </p:ext>
    <p:ext uri="{2D200454-40CA-4A62-9FC3-DE9A4176ACB9}">
      <p15:notesGuideLst xmlns:p15="http://schemas.microsoft.com/office/powerpoint/2012/main"/>
    </p:ext>
  </p:extLst>
</p:presentation>
</file>

<file path=ppt/authors.xml><?xml version="1.0" encoding="utf-8"?>
<p188:authorLst xmlns:a="http://schemas.openxmlformats.org/drawingml/2006/main" xmlns:r="http://schemas.openxmlformats.org/officeDocument/2006/relationships" xmlns:p188="http://schemas.microsoft.com/office/powerpoint/2018/8/main">
  <p188:author id="{DDAD782C-3FA5-C041-291D-F3E2FDFF7C88}" name="Booth, Laura" initials="LB" userId="S::Laura.Booth@doncaster.gov.uk::4b203f8f-6aa2-483f-bb66-86097edf0136" providerId="AD"/>
  <p188:author id="{F0085C57-8E10-F6A0-019C-AA3DF6EE4875}" name="Booth, Laura" initials="BL" userId="S::laura.booth@doncaster.gov.uk::4b203f8f-6aa2-483f-bb66-86097edf0136" providerId="AD"/>
  <p188:author id="{67EC4B7D-1F10-EDEA-40FF-D3F7874A9FF7}" name="Sasikumar, Aparna" initials="AS" userId="S::Aparna.Sasikumar@doncaster.gov.uk::67748db3-68d8-4480-98e2-f9ae174d3b6f" providerId="AD"/>
  <p188:author id="{2ABF78CC-BA75-5503-2312-2824AE7556B6}" name="Gillan, Katie" initials="GK" userId="S::Katie.Gillan@doncaster.gov.uk::1fc080ce-474f-4ea3-bc76-d9354bc81f19" providerId="AD"/>
  <p188:author id="{441AC6E5-4FA3-4934-9497-046370C9AC69}" name="Joanna Knights" initials="JK" userId="S::Joanna.Knights@pfa-research.com::f5c782d8-e6da-424b-8808-98c5dae47917" providerId="AD"/>
  <p188:author id="{4561A5E7-99CD-973C-583D-F88E28111B64}" name="Lucy Rush" initials="LR" userId="S::Lucy.Rush@pfa-research.com::4d93d705-7574-4aa8-8867-afec4b440e5a" providerId="AD"/>
  <p188:author id="{C398BEEE-37A6-C30F-B430-147D89ADCFB7}" name="Gillan, Katie" initials="GK" userId="S::katie.gillan@doncaster.gov.uk::1fc080ce-474f-4ea3-bc76-d9354bc81f19" providerId="AD"/>
</p188:authorLst>
</file>

<file path=ppt/commentAuthors.xml><?xml version="1.0" encoding="utf-8"?>
<p:cmAuthorLst xmlns:a="http://schemas.openxmlformats.org/drawingml/2006/main" xmlns:r="http://schemas.openxmlformats.org/officeDocument/2006/relationships" xmlns:p="http://schemas.openxmlformats.org/presentationml/2006/main">
  <p:cmAuthor id="1" name="Robert Rush" initials="RR" lastIdx="20" clrIdx="0"/>
  <p:cmAuthor id="2" name="Beate Galke" initials="BG" lastIdx="135" clrIdx="1"/>
  <p:cmAuthor id="3" name="Joanna Knights" initials="JK" lastIdx="4" clrIdx="2"/>
  <p:cmAuthor id="4" name="Emily Rush" initials="ER" lastIdx="188" clrIdx="3">
    <p:extLst>
      <p:ext uri="{19B8F6BF-5375-455C-9EA6-DF929625EA0E}">
        <p15:presenceInfo xmlns:p15="http://schemas.microsoft.com/office/powerpoint/2012/main" userId="540c18f3265fc328" providerId="Windows Live"/>
      </p:ext>
    </p:extLst>
  </p:cmAuthor>
</p:cm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00A79B"/>
    <a:srgbClr val="FFFF99"/>
    <a:srgbClr val="008E91"/>
    <a:srgbClr val="5B9BD5"/>
    <a:srgbClr val="E36C0A"/>
    <a:srgbClr val="002060"/>
    <a:srgbClr val="C00000"/>
    <a:srgbClr val="F23ECB"/>
    <a:srgbClr val="FFC000"/>
    <a:srgbClr val="F2851F"/>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5A111915-BE36-4E01-A7E5-04B1672EAD32}" styleName="Light Style 2 - Accent 5">
    <a:wholeTbl>
      <a:tcTxStyle>
        <a:fontRef idx="minor">
          <a:scrgbClr r="0" g="0" b="0"/>
        </a:fontRef>
        <a:schemeClr val="tx1"/>
      </a:tcTxStyle>
      <a:tcStyle>
        <a:tcBdr>
          <a:left>
            <a:lnRef idx="1">
              <a:schemeClr val="accent5"/>
            </a:lnRef>
          </a:left>
          <a:right>
            <a:lnRef idx="1">
              <a:schemeClr val="accent5"/>
            </a:lnRef>
          </a:right>
          <a:top>
            <a:lnRef idx="1">
              <a:schemeClr val="accent5"/>
            </a:lnRef>
          </a:top>
          <a:bottom>
            <a:lnRef idx="1">
              <a:schemeClr val="accent5"/>
            </a:lnRef>
          </a:bottom>
          <a:insideH>
            <a:ln>
              <a:noFill/>
            </a:ln>
          </a:insideH>
          <a:insideV>
            <a:ln>
              <a:noFill/>
            </a:ln>
          </a:insideV>
        </a:tcBdr>
        <a:fill>
          <a:noFill/>
        </a:fill>
      </a:tcStyle>
    </a:wholeTbl>
    <a:band1H>
      <a:tcStyle>
        <a:tcBdr>
          <a:top>
            <a:lnRef idx="1">
              <a:schemeClr val="accent5"/>
            </a:lnRef>
          </a:top>
          <a:bottom>
            <a:lnRef idx="1">
              <a:schemeClr val="accent5"/>
            </a:lnRef>
          </a:bottom>
        </a:tcBdr>
      </a:tcStyle>
    </a:band1H>
    <a:band1V>
      <a:tcStyle>
        <a:tcBdr>
          <a:left>
            <a:lnRef idx="1">
              <a:schemeClr val="accent5"/>
            </a:lnRef>
          </a:left>
          <a:right>
            <a:lnRef idx="1">
              <a:schemeClr val="accent5"/>
            </a:lnRef>
          </a:right>
        </a:tcBdr>
      </a:tcStyle>
    </a:band1V>
    <a:band2V>
      <a:tcStyle>
        <a:tcBdr>
          <a:left>
            <a:lnRef idx="1">
              <a:schemeClr val="accent5"/>
            </a:lnRef>
          </a:left>
          <a:right>
            <a:lnRef idx="1">
              <a:schemeClr val="accent5"/>
            </a:lnRef>
          </a:right>
        </a:tcBdr>
      </a:tcStyle>
    </a:band2V>
    <a:lastCol>
      <a:tcTxStyle b="on"/>
      <a:tcStyle>
        <a:tcBdr/>
      </a:tcStyle>
    </a:lastCol>
    <a:firstCol>
      <a:tcTxStyle b="on"/>
      <a:tcStyle>
        <a:tcBdr/>
      </a:tcStyle>
    </a:firstCol>
    <a:lastRow>
      <a:tcTxStyle b="on"/>
      <a:tcStyle>
        <a:tcBdr>
          <a:top>
            <a:ln w="50800" cmpd="dbl">
              <a:solidFill>
                <a:schemeClr val="accent5"/>
              </a:solidFill>
            </a:ln>
          </a:top>
        </a:tcBdr>
      </a:tcStyle>
    </a:lastRow>
    <a:firstRow>
      <a:tcTxStyle b="on">
        <a:fontRef idx="minor">
          <a:scrgbClr r="0" g="0" b="0"/>
        </a:fontRef>
        <a:schemeClr val="bg1"/>
      </a:tcTxStyle>
      <a:tcStyle>
        <a:tcBdr/>
        <a:fillRef idx="1">
          <a:schemeClr val="accent5"/>
        </a:fillRef>
      </a:tcStyle>
    </a:firstRow>
  </a:tblStyle>
  <a:tblStyle styleId="{2D5ABB26-0587-4C30-8999-92F81FD0307C}" styleName="No Style, No Grid">
    <a:wholeTbl>
      <a:tcTxStyle>
        <a:fontRef idx="minor">
          <a:scrgbClr r="0" g="0" b="0"/>
        </a:fontRef>
        <a:schemeClr val="tx1"/>
      </a:tcTxStyle>
      <a:tcStyle>
        <a:tcBdr>
          <a:left>
            <a:ln>
              <a:noFill/>
            </a:ln>
          </a:left>
          <a:right>
            <a:ln>
              <a:noFill/>
            </a:ln>
          </a:right>
          <a:top>
            <a:ln>
              <a:noFill/>
            </a:ln>
          </a:top>
          <a:bottom>
            <a:ln>
              <a:noFill/>
            </a:ln>
          </a:bottom>
          <a:insideH>
            <a:ln>
              <a:noFill/>
            </a:ln>
          </a:insideH>
          <a:insideV>
            <a:ln>
              <a:noFill/>
            </a:ln>
          </a:insideV>
        </a:tcBdr>
        <a:fill>
          <a:noFill/>
        </a:fill>
      </a:tcStyle>
    </a:wholeTbl>
  </a:tblStyle>
  <a:tblStyle styleId="{5940675A-B579-460E-94D1-54222C63F5DA}" styleName="No Style, Table Grid">
    <a:wholeTbl>
      <a:tcTxStyle>
        <a:fontRef idx="minor">
          <a:scrgbClr r="0" g="0" b="0"/>
        </a:fontRef>
        <a:schemeClr val="tx1"/>
      </a:tcTxStyle>
      <a:tcStyle>
        <a:tcBdr>
          <a:left>
            <a:ln w="12700" cmpd="sng">
              <a:solidFill>
                <a:schemeClr val="tx1"/>
              </a:solidFill>
            </a:ln>
          </a:left>
          <a:right>
            <a:ln w="12700" cmpd="sng">
              <a:solidFill>
                <a:schemeClr val="tx1"/>
              </a:solidFill>
            </a:ln>
          </a:right>
          <a:top>
            <a:ln w="12700" cmpd="sng">
              <a:solidFill>
                <a:schemeClr val="tx1"/>
              </a:solidFill>
            </a:ln>
          </a:top>
          <a:bottom>
            <a:ln w="12700" cmpd="sng">
              <a:solidFill>
                <a:schemeClr val="tx1"/>
              </a:solidFill>
            </a:ln>
          </a:bottom>
          <a:insideH>
            <a:ln w="12700" cmpd="sng">
              <a:solidFill>
                <a:schemeClr val="tx1"/>
              </a:solidFill>
            </a:ln>
          </a:insideH>
          <a:insideV>
            <a:ln w="12700" cmpd="sng">
              <a:solidFill>
                <a:schemeClr val="tx1"/>
              </a:solidFill>
            </a:ln>
          </a:insideV>
        </a:tcBdr>
        <a:fill>
          <a:noFill/>
        </a:fill>
      </a:tcStyle>
    </a:wholeTbl>
  </a:tblStyle>
  <a:tblStyle styleId="{93296810-A885-4BE3-A3E7-6D5BEEA58F35}" styleName="Medium Style 2 - Accent 6">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6">
              <a:tint val="20000"/>
            </a:schemeClr>
          </a:solidFill>
        </a:fill>
      </a:tcStyle>
    </a:wholeTbl>
    <a:band1H>
      <a:tcStyle>
        <a:tcBdr/>
        <a:fill>
          <a:solidFill>
            <a:schemeClr val="accent6">
              <a:tint val="40000"/>
            </a:schemeClr>
          </a:solidFill>
        </a:fill>
      </a:tcStyle>
    </a:band1H>
    <a:band2H>
      <a:tcStyle>
        <a:tcBdr/>
      </a:tcStyle>
    </a:band2H>
    <a:band1V>
      <a:tcStyle>
        <a:tcBdr/>
        <a:fill>
          <a:solidFill>
            <a:schemeClr val="accent6">
              <a:tint val="40000"/>
            </a:schemeClr>
          </a:solidFill>
        </a:fill>
      </a:tcStyle>
    </a:band1V>
    <a:band2V>
      <a:tcStyle>
        <a:tcBdr/>
      </a:tcStyle>
    </a:band2V>
    <a:lastCol>
      <a:tcTxStyle b="on">
        <a:fontRef idx="minor">
          <a:prstClr val="black"/>
        </a:fontRef>
        <a:schemeClr val="lt1"/>
      </a:tcTxStyle>
      <a:tcStyle>
        <a:tcBdr/>
        <a:fill>
          <a:solidFill>
            <a:schemeClr val="accent6"/>
          </a:solidFill>
        </a:fill>
      </a:tcStyle>
    </a:lastCol>
    <a:firstCol>
      <a:tcTxStyle b="on">
        <a:fontRef idx="minor">
          <a:prstClr val="black"/>
        </a:fontRef>
        <a:schemeClr val="lt1"/>
      </a:tcTxStyle>
      <a:tcStyle>
        <a:tcBdr/>
        <a:fill>
          <a:solidFill>
            <a:schemeClr val="accent6"/>
          </a:solidFill>
        </a:fill>
      </a:tcStyle>
    </a:firstCol>
    <a:lastRow>
      <a:tcTxStyle b="on">
        <a:fontRef idx="minor">
          <a:prstClr val="black"/>
        </a:fontRef>
        <a:schemeClr val="lt1"/>
      </a:tcTxStyle>
      <a:tcStyle>
        <a:tcBdr>
          <a:top>
            <a:ln w="38100" cmpd="sng">
              <a:solidFill>
                <a:schemeClr val="lt1"/>
              </a:solidFill>
            </a:ln>
          </a:top>
        </a:tcBdr>
        <a:fill>
          <a:solidFill>
            <a:schemeClr val="accent6"/>
          </a:solidFill>
        </a:fill>
      </a:tcStyle>
    </a:lastRow>
    <a:firstRow>
      <a:tcTxStyle b="on">
        <a:fontRef idx="minor">
          <a:prstClr val="black"/>
        </a:fontRef>
        <a:schemeClr val="lt1"/>
      </a:tcTxStyle>
      <a:tcStyle>
        <a:tcBdr>
          <a:bottom>
            <a:ln w="38100" cmpd="sng">
              <a:solidFill>
                <a:schemeClr val="lt1"/>
              </a:solidFill>
            </a:ln>
          </a:bottom>
        </a:tcBdr>
        <a:fill>
          <a:solidFill>
            <a:schemeClr val="accent6"/>
          </a:solidFill>
        </a:fill>
      </a:tcStyle>
    </a:firstRow>
  </a:tblStyle>
  <a:tblStyle styleId="{7DF18680-E054-41AD-8BC1-D1AEF772440D}" styleName="Medium Style 2 - Accent 5">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5">
              <a:tint val="20000"/>
            </a:schemeClr>
          </a:solidFill>
        </a:fill>
      </a:tcStyle>
    </a:wholeTbl>
    <a:band1H>
      <a:tcStyle>
        <a:tcBdr/>
        <a:fill>
          <a:solidFill>
            <a:schemeClr val="accent5">
              <a:tint val="40000"/>
            </a:schemeClr>
          </a:solidFill>
        </a:fill>
      </a:tcStyle>
    </a:band1H>
    <a:band2H>
      <a:tcStyle>
        <a:tcBdr/>
      </a:tcStyle>
    </a:band2H>
    <a:band1V>
      <a:tcStyle>
        <a:tcBdr/>
        <a:fill>
          <a:solidFill>
            <a:schemeClr val="accent5">
              <a:tint val="40000"/>
            </a:schemeClr>
          </a:solidFill>
        </a:fill>
      </a:tcStyle>
    </a:band1V>
    <a:band2V>
      <a:tcStyle>
        <a:tcBdr/>
      </a:tcStyle>
    </a:band2V>
    <a:lastCol>
      <a:tcTxStyle b="on">
        <a:fontRef idx="minor">
          <a:prstClr val="black"/>
        </a:fontRef>
        <a:schemeClr val="lt1"/>
      </a:tcTxStyle>
      <a:tcStyle>
        <a:tcBdr/>
        <a:fill>
          <a:solidFill>
            <a:schemeClr val="accent5"/>
          </a:solidFill>
        </a:fill>
      </a:tcStyle>
    </a:lastCol>
    <a:firstCol>
      <a:tcTxStyle b="on">
        <a:fontRef idx="minor">
          <a:prstClr val="black"/>
        </a:fontRef>
        <a:schemeClr val="lt1"/>
      </a:tcTxStyle>
      <a:tcStyle>
        <a:tcBdr/>
        <a:fill>
          <a:solidFill>
            <a:schemeClr val="accent5"/>
          </a:solidFill>
        </a:fill>
      </a:tcStyle>
    </a:firstCol>
    <a:lastRow>
      <a:tcTxStyle b="on">
        <a:fontRef idx="minor">
          <a:prstClr val="black"/>
        </a:fontRef>
        <a:schemeClr val="lt1"/>
      </a:tcTxStyle>
      <a:tcStyle>
        <a:tcBdr>
          <a:top>
            <a:ln w="38100" cmpd="sng">
              <a:solidFill>
                <a:schemeClr val="lt1"/>
              </a:solidFill>
            </a:ln>
          </a:top>
        </a:tcBdr>
        <a:fill>
          <a:solidFill>
            <a:schemeClr val="accent5"/>
          </a:solidFill>
        </a:fill>
      </a:tcStyle>
    </a:lastRow>
    <a:firstRow>
      <a:tcTxStyle b="on">
        <a:fontRef idx="minor">
          <a:prstClr val="black"/>
        </a:fontRef>
        <a:schemeClr val="lt1"/>
      </a:tcTxStyle>
      <a:tcStyle>
        <a:tcBdr>
          <a:bottom>
            <a:ln w="38100" cmpd="sng">
              <a:solidFill>
                <a:schemeClr val="lt1"/>
              </a:solidFill>
            </a:ln>
          </a:bottom>
        </a:tcBdr>
        <a:fill>
          <a:solidFill>
            <a:schemeClr val="accent5"/>
          </a:solidFill>
        </a:fill>
      </a:tcStyle>
    </a:firstRow>
  </a:tblStyle>
  <a:tblStyle styleId="{F5AB1C69-6EDB-4FF4-983F-18BD219EF322}" styleName="Medium Style 2 - Accent 3">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3">
              <a:tint val="20000"/>
            </a:schemeClr>
          </a:solidFill>
        </a:fill>
      </a:tcStyle>
    </a:wholeTbl>
    <a:band1H>
      <a:tcStyle>
        <a:tcBdr/>
        <a:fill>
          <a:solidFill>
            <a:schemeClr val="accent3">
              <a:tint val="40000"/>
            </a:schemeClr>
          </a:solidFill>
        </a:fill>
      </a:tcStyle>
    </a:band1H>
    <a:band2H>
      <a:tcStyle>
        <a:tcBdr/>
      </a:tcStyle>
    </a:band2H>
    <a:band1V>
      <a:tcStyle>
        <a:tcBdr/>
        <a:fill>
          <a:solidFill>
            <a:schemeClr val="accent3">
              <a:tint val="40000"/>
            </a:schemeClr>
          </a:solidFill>
        </a:fill>
      </a:tcStyle>
    </a:band1V>
    <a:band2V>
      <a:tcStyle>
        <a:tcBdr/>
      </a:tcStyle>
    </a:band2V>
    <a:lastCol>
      <a:tcTxStyle b="on">
        <a:fontRef idx="minor">
          <a:prstClr val="black"/>
        </a:fontRef>
        <a:schemeClr val="lt1"/>
      </a:tcTxStyle>
      <a:tcStyle>
        <a:tcBdr/>
        <a:fill>
          <a:solidFill>
            <a:schemeClr val="accent3"/>
          </a:solidFill>
        </a:fill>
      </a:tcStyle>
    </a:lastCol>
    <a:firstCol>
      <a:tcTxStyle b="on">
        <a:fontRef idx="minor">
          <a:prstClr val="black"/>
        </a:fontRef>
        <a:schemeClr val="lt1"/>
      </a:tcTxStyle>
      <a:tcStyle>
        <a:tcBdr/>
        <a:fill>
          <a:solidFill>
            <a:schemeClr val="accent3"/>
          </a:solidFill>
        </a:fill>
      </a:tcStyle>
    </a:firstCol>
    <a:lastRow>
      <a:tcTxStyle b="on">
        <a:fontRef idx="minor">
          <a:prstClr val="black"/>
        </a:fontRef>
        <a:schemeClr val="lt1"/>
      </a:tcTxStyle>
      <a:tcStyle>
        <a:tcBdr>
          <a:top>
            <a:ln w="38100" cmpd="sng">
              <a:solidFill>
                <a:schemeClr val="lt1"/>
              </a:solidFill>
            </a:ln>
          </a:top>
        </a:tcBdr>
        <a:fill>
          <a:solidFill>
            <a:schemeClr val="accent3"/>
          </a:solidFill>
        </a:fill>
      </a:tcStyle>
    </a:lastRow>
    <a:firstRow>
      <a:tcTxStyle b="on">
        <a:fontRef idx="minor">
          <a:prstClr val="black"/>
        </a:fontRef>
        <a:schemeClr val="lt1"/>
      </a:tcTxStyle>
      <a:tcStyle>
        <a:tcBdr>
          <a:bottom>
            <a:ln w="38100" cmpd="sng">
              <a:solidFill>
                <a:schemeClr val="lt1"/>
              </a:solidFill>
            </a:ln>
          </a:bottom>
        </a:tcBdr>
        <a:fill>
          <a:solidFill>
            <a:schemeClr val="accent3"/>
          </a:solidFill>
        </a:fill>
      </a:tcStyle>
    </a:firstRow>
  </a:tblStyle>
  <a:tblStyle styleId="{7E9639D4-E3E2-4D34-9284-5A2195B3D0D7}" styleName="Light Style 2">
    <a:wholeTbl>
      <a:tcTxStyle>
        <a:fontRef idx="minor">
          <a:scrgbClr r="0" g="0" b="0"/>
        </a:fontRef>
        <a:schemeClr val="tx1"/>
      </a:tcTxStyle>
      <a:tcStyle>
        <a:tcBdr>
          <a:left>
            <a:lnRef idx="1">
              <a:schemeClr val="tx1"/>
            </a:lnRef>
          </a:left>
          <a:right>
            <a:lnRef idx="1">
              <a:schemeClr val="tx1"/>
            </a:lnRef>
          </a:right>
          <a:top>
            <a:lnRef idx="1">
              <a:schemeClr val="tx1"/>
            </a:lnRef>
          </a:top>
          <a:bottom>
            <a:lnRef idx="1">
              <a:schemeClr val="tx1"/>
            </a:lnRef>
          </a:bottom>
          <a:insideH>
            <a:ln>
              <a:noFill/>
            </a:ln>
          </a:insideH>
          <a:insideV>
            <a:ln>
              <a:noFill/>
            </a:ln>
          </a:insideV>
        </a:tcBdr>
        <a:fill>
          <a:noFill/>
        </a:fill>
      </a:tcStyle>
    </a:wholeTbl>
    <a:band1H>
      <a:tcStyle>
        <a:tcBdr>
          <a:top>
            <a:lnRef idx="1">
              <a:schemeClr val="tx1"/>
            </a:lnRef>
          </a:top>
          <a:bottom>
            <a:lnRef idx="1">
              <a:schemeClr val="tx1"/>
            </a:lnRef>
          </a:bottom>
        </a:tcBdr>
      </a:tcStyle>
    </a:band1H>
    <a:band1V>
      <a:tcStyle>
        <a:tcBdr>
          <a:left>
            <a:lnRef idx="1">
              <a:schemeClr val="tx1"/>
            </a:lnRef>
          </a:left>
          <a:right>
            <a:lnRef idx="1">
              <a:schemeClr val="tx1"/>
            </a:lnRef>
          </a:right>
        </a:tcBdr>
      </a:tcStyle>
    </a:band1V>
    <a:band2V>
      <a:tcStyle>
        <a:tcBdr>
          <a:left>
            <a:lnRef idx="1">
              <a:schemeClr val="tx1"/>
            </a:lnRef>
          </a:left>
          <a:right>
            <a:lnRef idx="1">
              <a:schemeClr val="tx1"/>
            </a:lnRef>
          </a:right>
        </a:tcBdr>
      </a:tcStyle>
    </a:band2V>
    <a:lastCol>
      <a:tcTxStyle b="on"/>
      <a:tcStyle>
        <a:tcBdr/>
      </a:tcStyle>
    </a:lastCol>
    <a:firstCol>
      <a:tcTxStyle b="on"/>
      <a:tcStyle>
        <a:tcBdr/>
      </a:tcStyle>
    </a:firstCol>
    <a:lastRow>
      <a:tcTxStyle b="on"/>
      <a:tcStyle>
        <a:tcBdr>
          <a:top>
            <a:ln w="50800" cmpd="dbl">
              <a:solidFill>
                <a:schemeClr val="tx1"/>
              </a:solidFill>
            </a:ln>
          </a:top>
        </a:tcBdr>
      </a:tcStyle>
    </a:lastRow>
    <a:firstRow>
      <a:tcTxStyle b="on">
        <a:fontRef idx="minor">
          <a:scrgbClr r="0" g="0" b="0"/>
        </a:fontRef>
        <a:schemeClr val="bg1"/>
      </a:tcTxStyle>
      <a:tcStyle>
        <a:tcBdr/>
        <a:fillRef idx="1">
          <a:schemeClr val="tx1"/>
        </a:fillRef>
      </a:tcStyle>
    </a:firstRow>
  </a:tblStyle>
  <a:tblStyle styleId="{17292A2E-F333-43FB-9621-5CBBE7FDCDCB}" styleName="Light Style 2 - Accent 4">
    <a:wholeTbl>
      <a:tcTxStyle>
        <a:fontRef idx="minor">
          <a:scrgbClr r="0" g="0" b="0"/>
        </a:fontRef>
        <a:schemeClr val="tx1"/>
      </a:tcTxStyle>
      <a:tcStyle>
        <a:tcBdr>
          <a:left>
            <a:lnRef idx="1">
              <a:schemeClr val="accent4"/>
            </a:lnRef>
          </a:left>
          <a:right>
            <a:lnRef idx="1">
              <a:schemeClr val="accent4"/>
            </a:lnRef>
          </a:right>
          <a:top>
            <a:lnRef idx="1">
              <a:schemeClr val="accent4"/>
            </a:lnRef>
          </a:top>
          <a:bottom>
            <a:lnRef idx="1">
              <a:schemeClr val="accent4"/>
            </a:lnRef>
          </a:bottom>
          <a:insideH>
            <a:ln>
              <a:noFill/>
            </a:ln>
          </a:insideH>
          <a:insideV>
            <a:ln>
              <a:noFill/>
            </a:ln>
          </a:insideV>
        </a:tcBdr>
        <a:fill>
          <a:noFill/>
        </a:fill>
      </a:tcStyle>
    </a:wholeTbl>
    <a:band1H>
      <a:tcStyle>
        <a:tcBdr>
          <a:top>
            <a:lnRef idx="1">
              <a:schemeClr val="accent4"/>
            </a:lnRef>
          </a:top>
          <a:bottom>
            <a:lnRef idx="1">
              <a:schemeClr val="accent4"/>
            </a:lnRef>
          </a:bottom>
        </a:tcBdr>
      </a:tcStyle>
    </a:band1H>
    <a:band1V>
      <a:tcStyle>
        <a:tcBdr>
          <a:left>
            <a:lnRef idx="1">
              <a:schemeClr val="accent4"/>
            </a:lnRef>
          </a:left>
          <a:right>
            <a:lnRef idx="1">
              <a:schemeClr val="accent4"/>
            </a:lnRef>
          </a:right>
        </a:tcBdr>
      </a:tcStyle>
    </a:band1V>
    <a:band2V>
      <a:tcStyle>
        <a:tcBdr>
          <a:left>
            <a:lnRef idx="1">
              <a:schemeClr val="accent4"/>
            </a:lnRef>
          </a:left>
          <a:right>
            <a:lnRef idx="1">
              <a:schemeClr val="accent4"/>
            </a:lnRef>
          </a:right>
        </a:tcBdr>
      </a:tcStyle>
    </a:band2V>
    <a:lastCol>
      <a:tcTxStyle b="on"/>
      <a:tcStyle>
        <a:tcBdr/>
      </a:tcStyle>
    </a:lastCol>
    <a:firstCol>
      <a:tcTxStyle b="on"/>
      <a:tcStyle>
        <a:tcBdr/>
      </a:tcStyle>
    </a:firstCol>
    <a:lastRow>
      <a:tcTxStyle b="on"/>
      <a:tcStyle>
        <a:tcBdr>
          <a:top>
            <a:ln w="50800" cmpd="dbl">
              <a:solidFill>
                <a:schemeClr val="accent4"/>
              </a:solidFill>
            </a:ln>
          </a:top>
        </a:tcBdr>
      </a:tcStyle>
    </a:lastRow>
    <a:firstRow>
      <a:tcTxStyle b="on">
        <a:fontRef idx="minor">
          <a:scrgbClr r="0" g="0" b="0"/>
        </a:fontRef>
        <a:schemeClr val="bg1"/>
      </a:tcTxStyle>
      <a:tcStyle>
        <a:tcBdr/>
        <a:fillRef idx="1">
          <a:schemeClr val="accent4"/>
        </a:fillRef>
      </a:tcStyle>
    </a:firstRow>
  </a:tblStyle>
  <a:tblStyle styleId="{21E4AEA4-8DFA-4A89-87EB-49C32662AFE0}" styleName="Medium Style 2 - Accent 2">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2">
              <a:tint val="20000"/>
            </a:schemeClr>
          </a:solidFill>
        </a:fill>
      </a:tcStyle>
    </a:wholeTbl>
    <a:band1H>
      <a:tcStyle>
        <a:tcBdr/>
        <a:fill>
          <a:solidFill>
            <a:schemeClr val="accent2">
              <a:tint val="40000"/>
            </a:schemeClr>
          </a:solidFill>
        </a:fill>
      </a:tcStyle>
    </a:band1H>
    <a:band2H>
      <a:tcStyle>
        <a:tcBdr/>
      </a:tcStyle>
    </a:band2H>
    <a:band1V>
      <a:tcStyle>
        <a:tcBdr/>
        <a:fill>
          <a:solidFill>
            <a:schemeClr val="accent2">
              <a:tint val="40000"/>
            </a:schemeClr>
          </a:solidFill>
        </a:fill>
      </a:tcStyle>
    </a:band1V>
    <a:band2V>
      <a:tcStyle>
        <a:tcBdr/>
      </a:tcStyle>
    </a:band2V>
    <a:lastCol>
      <a:tcTxStyle b="on">
        <a:fontRef idx="minor">
          <a:prstClr val="black"/>
        </a:fontRef>
        <a:schemeClr val="lt1"/>
      </a:tcTxStyle>
      <a:tcStyle>
        <a:tcBdr/>
        <a:fill>
          <a:solidFill>
            <a:schemeClr val="accent2"/>
          </a:solidFill>
        </a:fill>
      </a:tcStyle>
    </a:lastCol>
    <a:firstCol>
      <a:tcTxStyle b="on">
        <a:fontRef idx="minor">
          <a:prstClr val="black"/>
        </a:fontRef>
        <a:schemeClr val="lt1"/>
      </a:tcTxStyle>
      <a:tcStyle>
        <a:tcBdr/>
        <a:fill>
          <a:solidFill>
            <a:schemeClr val="accent2"/>
          </a:solidFill>
        </a:fill>
      </a:tcStyle>
    </a:firstCol>
    <a:lastRow>
      <a:tcTxStyle b="on">
        <a:fontRef idx="minor">
          <a:prstClr val="black"/>
        </a:fontRef>
        <a:schemeClr val="lt1"/>
      </a:tcTxStyle>
      <a:tcStyle>
        <a:tcBdr>
          <a:top>
            <a:ln w="38100" cmpd="sng">
              <a:solidFill>
                <a:schemeClr val="lt1"/>
              </a:solidFill>
            </a:ln>
          </a:top>
        </a:tcBdr>
        <a:fill>
          <a:solidFill>
            <a:schemeClr val="accent2"/>
          </a:solidFill>
        </a:fill>
      </a:tcStyle>
    </a:lastRow>
    <a:firstRow>
      <a:tcTxStyle b="on">
        <a:fontRef idx="minor">
          <a:prstClr val="black"/>
        </a:fontRef>
        <a:schemeClr val="lt1"/>
      </a:tcTxStyle>
      <a:tcStyle>
        <a:tcBdr>
          <a:bottom>
            <a:ln w="38100" cmpd="sng">
              <a:solidFill>
                <a:schemeClr val="lt1"/>
              </a:solidFill>
            </a:ln>
          </a:bottom>
        </a:tcBdr>
        <a:fill>
          <a:solidFill>
            <a:schemeClr val="accent2"/>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620"/>
    <p:restoredTop sz="94660"/>
  </p:normalViewPr>
  <p:slideViewPr>
    <p:cSldViewPr snapToGrid="0">
      <p:cViewPr varScale="1">
        <p:scale>
          <a:sx n="59" d="100"/>
          <a:sy n="59" d="100"/>
        </p:scale>
        <p:origin x="128" y="52"/>
      </p:cViewPr>
      <p:guideLst>
        <p:guide orient="horz" pos="2160"/>
        <p:guide pos="3840"/>
      </p:guideLst>
    </p:cSldViewPr>
  </p:slideViewPr>
  <p:notesTextViewPr>
    <p:cViewPr>
      <p:scale>
        <a:sx n="1" d="1"/>
        <a:sy n="1" d="1"/>
      </p:scale>
      <p:origin x="0" y="0"/>
    </p:cViewPr>
  </p:notesTextViewPr>
  <p:notesViewPr>
    <p:cSldViewPr snapToGrid="0">
      <p:cViewPr>
        <p:scale>
          <a:sx n="1" d="2"/>
          <a:sy n="1" d="2"/>
        </p:scale>
        <p:origin x="0" y="0"/>
      </p:cViewPr>
      <p:guideLst/>
    </p:cSldViewPr>
  </p:notesViewPr>
  <p:gridSpacing cx="76200" cy="76200"/>
</p:viewPr>
</file>

<file path=ppt/_rels/presentation.xml.rels><?xml version="1.0" encoding="UTF-8" standalone="yes"?>
<Relationships xmlns="http://schemas.openxmlformats.org/package/2006/relationships"><Relationship Id="rId117" Type="http://schemas.openxmlformats.org/officeDocument/2006/relationships/slide" Target="slides/slide113.xml"/><Relationship Id="rId21" Type="http://schemas.openxmlformats.org/officeDocument/2006/relationships/slide" Target="slides/slide17.xml"/><Relationship Id="rId42" Type="http://schemas.openxmlformats.org/officeDocument/2006/relationships/slide" Target="slides/slide38.xml"/><Relationship Id="rId63" Type="http://schemas.openxmlformats.org/officeDocument/2006/relationships/slide" Target="slides/slide59.xml"/><Relationship Id="rId84" Type="http://schemas.openxmlformats.org/officeDocument/2006/relationships/slide" Target="slides/slide80.xml"/><Relationship Id="rId138" Type="http://schemas.openxmlformats.org/officeDocument/2006/relationships/slide" Target="slides/slide134.xml"/><Relationship Id="rId159" Type="http://schemas.openxmlformats.org/officeDocument/2006/relationships/slide" Target="slides/slide155.xml"/><Relationship Id="rId170" Type="http://schemas.openxmlformats.org/officeDocument/2006/relationships/slide" Target="slides/slide166.xml"/><Relationship Id="rId191" Type="http://schemas.openxmlformats.org/officeDocument/2006/relationships/slide" Target="slides/slide187.xml"/><Relationship Id="rId205" Type="http://schemas.openxmlformats.org/officeDocument/2006/relationships/slide" Target="slides/slide201.xml"/><Relationship Id="rId226" Type="http://schemas.openxmlformats.org/officeDocument/2006/relationships/slide" Target="slides/slide222.xml"/><Relationship Id="rId247" Type="http://schemas.openxmlformats.org/officeDocument/2006/relationships/slide" Target="slides/slide243.xml"/><Relationship Id="rId107" Type="http://schemas.openxmlformats.org/officeDocument/2006/relationships/slide" Target="slides/slide103.xml"/><Relationship Id="rId11" Type="http://schemas.openxmlformats.org/officeDocument/2006/relationships/slide" Target="slides/slide7.xml"/><Relationship Id="rId32" Type="http://schemas.openxmlformats.org/officeDocument/2006/relationships/slide" Target="slides/slide28.xml"/><Relationship Id="rId53" Type="http://schemas.openxmlformats.org/officeDocument/2006/relationships/slide" Target="slides/slide49.xml"/><Relationship Id="rId74" Type="http://schemas.openxmlformats.org/officeDocument/2006/relationships/slide" Target="slides/slide70.xml"/><Relationship Id="rId128" Type="http://schemas.openxmlformats.org/officeDocument/2006/relationships/slide" Target="slides/slide124.xml"/><Relationship Id="rId149" Type="http://schemas.openxmlformats.org/officeDocument/2006/relationships/slide" Target="slides/slide145.xml"/><Relationship Id="rId5" Type="http://schemas.openxmlformats.org/officeDocument/2006/relationships/slide" Target="slides/slide1.xml"/><Relationship Id="rId95" Type="http://schemas.openxmlformats.org/officeDocument/2006/relationships/slide" Target="slides/slide91.xml"/><Relationship Id="rId160" Type="http://schemas.openxmlformats.org/officeDocument/2006/relationships/slide" Target="slides/slide156.xml"/><Relationship Id="rId181" Type="http://schemas.openxmlformats.org/officeDocument/2006/relationships/slide" Target="slides/slide177.xml"/><Relationship Id="rId216" Type="http://schemas.openxmlformats.org/officeDocument/2006/relationships/slide" Target="slides/slide212.xml"/><Relationship Id="rId237" Type="http://schemas.openxmlformats.org/officeDocument/2006/relationships/slide" Target="slides/slide233.xml"/><Relationship Id="rId22" Type="http://schemas.openxmlformats.org/officeDocument/2006/relationships/slide" Target="slides/slide18.xml"/><Relationship Id="rId43" Type="http://schemas.openxmlformats.org/officeDocument/2006/relationships/slide" Target="slides/slide39.xml"/><Relationship Id="rId64" Type="http://schemas.openxmlformats.org/officeDocument/2006/relationships/slide" Target="slides/slide60.xml"/><Relationship Id="rId118" Type="http://schemas.openxmlformats.org/officeDocument/2006/relationships/slide" Target="slides/slide114.xml"/><Relationship Id="rId139" Type="http://schemas.openxmlformats.org/officeDocument/2006/relationships/slide" Target="slides/slide135.xml"/><Relationship Id="rId85" Type="http://schemas.openxmlformats.org/officeDocument/2006/relationships/slide" Target="slides/slide81.xml"/><Relationship Id="rId150" Type="http://schemas.openxmlformats.org/officeDocument/2006/relationships/slide" Target="slides/slide146.xml"/><Relationship Id="rId171" Type="http://schemas.openxmlformats.org/officeDocument/2006/relationships/slide" Target="slides/slide167.xml"/><Relationship Id="rId192" Type="http://schemas.openxmlformats.org/officeDocument/2006/relationships/slide" Target="slides/slide188.xml"/><Relationship Id="rId206" Type="http://schemas.openxmlformats.org/officeDocument/2006/relationships/slide" Target="slides/slide202.xml"/><Relationship Id="rId227" Type="http://schemas.openxmlformats.org/officeDocument/2006/relationships/slide" Target="slides/slide223.xml"/><Relationship Id="rId248" Type="http://schemas.openxmlformats.org/officeDocument/2006/relationships/slide" Target="slides/slide244.xml"/><Relationship Id="rId12" Type="http://schemas.openxmlformats.org/officeDocument/2006/relationships/slide" Target="slides/slide8.xml"/><Relationship Id="rId33" Type="http://schemas.openxmlformats.org/officeDocument/2006/relationships/slide" Target="slides/slide29.xml"/><Relationship Id="rId108" Type="http://schemas.openxmlformats.org/officeDocument/2006/relationships/slide" Target="slides/slide104.xml"/><Relationship Id="rId129" Type="http://schemas.openxmlformats.org/officeDocument/2006/relationships/slide" Target="slides/slide125.xml"/><Relationship Id="rId54" Type="http://schemas.openxmlformats.org/officeDocument/2006/relationships/slide" Target="slides/slide50.xml"/><Relationship Id="rId70" Type="http://schemas.openxmlformats.org/officeDocument/2006/relationships/slide" Target="slides/slide66.xml"/><Relationship Id="rId75" Type="http://schemas.openxmlformats.org/officeDocument/2006/relationships/slide" Target="slides/slide71.xml"/><Relationship Id="rId91" Type="http://schemas.openxmlformats.org/officeDocument/2006/relationships/slide" Target="slides/slide87.xml"/><Relationship Id="rId96" Type="http://schemas.openxmlformats.org/officeDocument/2006/relationships/slide" Target="slides/slide92.xml"/><Relationship Id="rId140" Type="http://schemas.openxmlformats.org/officeDocument/2006/relationships/slide" Target="slides/slide136.xml"/><Relationship Id="rId145" Type="http://schemas.openxmlformats.org/officeDocument/2006/relationships/slide" Target="slides/slide141.xml"/><Relationship Id="rId161" Type="http://schemas.openxmlformats.org/officeDocument/2006/relationships/slide" Target="slides/slide157.xml"/><Relationship Id="rId166" Type="http://schemas.openxmlformats.org/officeDocument/2006/relationships/slide" Target="slides/slide162.xml"/><Relationship Id="rId182" Type="http://schemas.openxmlformats.org/officeDocument/2006/relationships/slide" Target="slides/slide178.xml"/><Relationship Id="rId187" Type="http://schemas.openxmlformats.org/officeDocument/2006/relationships/slide" Target="slides/slide183.xml"/><Relationship Id="rId217" Type="http://schemas.openxmlformats.org/officeDocument/2006/relationships/slide" Target="slides/slide213.xml"/><Relationship Id="rId1" Type="http://schemas.openxmlformats.org/officeDocument/2006/relationships/customXml" Target="../customXml/item1.xml"/><Relationship Id="rId6" Type="http://schemas.openxmlformats.org/officeDocument/2006/relationships/slide" Target="slides/slide2.xml"/><Relationship Id="rId212" Type="http://schemas.openxmlformats.org/officeDocument/2006/relationships/slide" Target="slides/slide208.xml"/><Relationship Id="rId233" Type="http://schemas.openxmlformats.org/officeDocument/2006/relationships/slide" Target="slides/slide229.xml"/><Relationship Id="rId238" Type="http://schemas.openxmlformats.org/officeDocument/2006/relationships/slide" Target="slides/slide234.xml"/><Relationship Id="rId254" Type="http://schemas.openxmlformats.org/officeDocument/2006/relationships/viewProps" Target="viewProps.xml"/><Relationship Id="rId23" Type="http://schemas.openxmlformats.org/officeDocument/2006/relationships/slide" Target="slides/slide19.xml"/><Relationship Id="rId28" Type="http://schemas.openxmlformats.org/officeDocument/2006/relationships/slide" Target="slides/slide24.xml"/><Relationship Id="rId49" Type="http://schemas.openxmlformats.org/officeDocument/2006/relationships/slide" Target="slides/slide45.xml"/><Relationship Id="rId114" Type="http://schemas.openxmlformats.org/officeDocument/2006/relationships/slide" Target="slides/slide110.xml"/><Relationship Id="rId119" Type="http://schemas.openxmlformats.org/officeDocument/2006/relationships/slide" Target="slides/slide115.xml"/><Relationship Id="rId44" Type="http://schemas.openxmlformats.org/officeDocument/2006/relationships/slide" Target="slides/slide40.xml"/><Relationship Id="rId60" Type="http://schemas.openxmlformats.org/officeDocument/2006/relationships/slide" Target="slides/slide56.xml"/><Relationship Id="rId65" Type="http://schemas.openxmlformats.org/officeDocument/2006/relationships/slide" Target="slides/slide61.xml"/><Relationship Id="rId81" Type="http://schemas.openxmlformats.org/officeDocument/2006/relationships/slide" Target="slides/slide77.xml"/><Relationship Id="rId86" Type="http://schemas.openxmlformats.org/officeDocument/2006/relationships/slide" Target="slides/slide82.xml"/><Relationship Id="rId130" Type="http://schemas.openxmlformats.org/officeDocument/2006/relationships/slide" Target="slides/slide126.xml"/><Relationship Id="rId135" Type="http://schemas.openxmlformats.org/officeDocument/2006/relationships/slide" Target="slides/slide131.xml"/><Relationship Id="rId151" Type="http://schemas.openxmlformats.org/officeDocument/2006/relationships/slide" Target="slides/slide147.xml"/><Relationship Id="rId156" Type="http://schemas.openxmlformats.org/officeDocument/2006/relationships/slide" Target="slides/slide152.xml"/><Relationship Id="rId177" Type="http://schemas.openxmlformats.org/officeDocument/2006/relationships/slide" Target="slides/slide173.xml"/><Relationship Id="rId198" Type="http://schemas.openxmlformats.org/officeDocument/2006/relationships/slide" Target="slides/slide194.xml"/><Relationship Id="rId172" Type="http://schemas.openxmlformats.org/officeDocument/2006/relationships/slide" Target="slides/slide168.xml"/><Relationship Id="rId193" Type="http://schemas.openxmlformats.org/officeDocument/2006/relationships/slide" Target="slides/slide189.xml"/><Relationship Id="rId202" Type="http://schemas.openxmlformats.org/officeDocument/2006/relationships/slide" Target="slides/slide198.xml"/><Relationship Id="rId207" Type="http://schemas.openxmlformats.org/officeDocument/2006/relationships/slide" Target="slides/slide203.xml"/><Relationship Id="rId223" Type="http://schemas.openxmlformats.org/officeDocument/2006/relationships/slide" Target="slides/slide219.xml"/><Relationship Id="rId228" Type="http://schemas.openxmlformats.org/officeDocument/2006/relationships/slide" Target="slides/slide224.xml"/><Relationship Id="rId244" Type="http://schemas.openxmlformats.org/officeDocument/2006/relationships/slide" Target="slides/slide240.xml"/><Relationship Id="rId249" Type="http://schemas.openxmlformats.org/officeDocument/2006/relationships/slide" Target="slides/slide245.xml"/><Relationship Id="rId13" Type="http://schemas.openxmlformats.org/officeDocument/2006/relationships/slide" Target="slides/slide9.xml"/><Relationship Id="rId18" Type="http://schemas.openxmlformats.org/officeDocument/2006/relationships/slide" Target="slides/slide14.xml"/><Relationship Id="rId39" Type="http://schemas.openxmlformats.org/officeDocument/2006/relationships/slide" Target="slides/slide35.xml"/><Relationship Id="rId109" Type="http://schemas.openxmlformats.org/officeDocument/2006/relationships/slide" Target="slides/slide105.xml"/><Relationship Id="rId34" Type="http://schemas.openxmlformats.org/officeDocument/2006/relationships/slide" Target="slides/slide30.xml"/><Relationship Id="rId50" Type="http://schemas.openxmlformats.org/officeDocument/2006/relationships/slide" Target="slides/slide46.xml"/><Relationship Id="rId55" Type="http://schemas.openxmlformats.org/officeDocument/2006/relationships/slide" Target="slides/slide51.xml"/><Relationship Id="rId76" Type="http://schemas.openxmlformats.org/officeDocument/2006/relationships/slide" Target="slides/slide72.xml"/><Relationship Id="rId97" Type="http://schemas.openxmlformats.org/officeDocument/2006/relationships/slide" Target="slides/slide93.xml"/><Relationship Id="rId104" Type="http://schemas.openxmlformats.org/officeDocument/2006/relationships/slide" Target="slides/slide100.xml"/><Relationship Id="rId120" Type="http://schemas.openxmlformats.org/officeDocument/2006/relationships/slide" Target="slides/slide116.xml"/><Relationship Id="rId125" Type="http://schemas.openxmlformats.org/officeDocument/2006/relationships/slide" Target="slides/slide121.xml"/><Relationship Id="rId141" Type="http://schemas.openxmlformats.org/officeDocument/2006/relationships/slide" Target="slides/slide137.xml"/><Relationship Id="rId146" Type="http://schemas.openxmlformats.org/officeDocument/2006/relationships/slide" Target="slides/slide142.xml"/><Relationship Id="rId167" Type="http://schemas.openxmlformats.org/officeDocument/2006/relationships/slide" Target="slides/slide163.xml"/><Relationship Id="rId188" Type="http://schemas.openxmlformats.org/officeDocument/2006/relationships/slide" Target="slides/slide184.xml"/><Relationship Id="rId7" Type="http://schemas.openxmlformats.org/officeDocument/2006/relationships/slide" Target="slides/slide3.xml"/><Relationship Id="rId71" Type="http://schemas.openxmlformats.org/officeDocument/2006/relationships/slide" Target="slides/slide67.xml"/><Relationship Id="rId92" Type="http://schemas.openxmlformats.org/officeDocument/2006/relationships/slide" Target="slides/slide88.xml"/><Relationship Id="rId162" Type="http://schemas.openxmlformats.org/officeDocument/2006/relationships/slide" Target="slides/slide158.xml"/><Relationship Id="rId183" Type="http://schemas.openxmlformats.org/officeDocument/2006/relationships/slide" Target="slides/slide179.xml"/><Relationship Id="rId213" Type="http://schemas.openxmlformats.org/officeDocument/2006/relationships/slide" Target="slides/slide209.xml"/><Relationship Id="rId218" Type="http://schemas.openxmlformats.org/officeDocument/2006/relationships/slide" Target="slides/slide214.xml"/><Relationship Id="rId234" Type="http://schemas.openxmlformats.org/officeDocument/2006/relationships/slide" Target="slides/slide230.xml"/><Relationship Id="rId239" Type="http://schemas.openxmlformats.org/officeDocument/2006/relationships/slide" Target="slides/slide235.xml"/><Relationship Id="rId2" Type="http://schemas.openxmlformats.org/officeDocument/2006/relationships/customXml" Target="../customXml/item2.xml"/><Relationship Id="rId29" Type="http://schemas.openxmlformats.org/officeDocument/2006/relationships/slide" Target="slides/slide25.xml"/><Relationship Id="rId250" Type="http://schemas.openxmlformats.org/officeDocument/2006/relationships/notesMaster" Target="notesMasters/notesMaster1.xml"/><Relationship Id="rId255" Type="http://schemas.openxmlformats.org/officeDocument/2006/relationships/theme" Target="theme/theme1.xml"/><Relationship Id="rId24" Type="http://schemas.openxmlformats.org/officeDocument/2006/relationships/slide" Target="slides/slide20.xml"/><Relationship Id="rId40" Type="http://schemas.openxmlformats.org/officeDocument/2006/relationships/slide" Target="slides/slide36.xml"/><Relationship Id="rId45" Type="http://schemas.openxmlformats.org/officeDocument/2006/relationships/slide" Target="slides/slide41.xml"/><Relationship Id="rId66" Type="http://schemas.openxmlformats.org/officeDocument/2006/relationships/slide" Target="slides/slide62.xml"/><Relationship Id="rId87" Type="http://schemas.openxmlformats.org/officeDocument/2006/relationships/slide" Target="slides/slide83.xml"/><Relationship Id="rId110" Type="http://schemas.openxmlformats.org/officeDocument/2006/relationships/slide" Target="slides/slide106.xml"/><Relationship Id="rId115" Type="http://schemas.openxmlformats.org/officeDocument/2006/relationships/slide" Target="slides/slide111.xml"/><Relationship Id="rId131" Type="http://schemas.openxmlformats.org/officeDocument/2006/relationships/slide" Target="slides/slide127.xml"/><Relationship Id="rId136" Type="http://schemas.openxmlformats.org/officeDocument/2006/relationships/slide" Target="slides/slide132.xml"/><Relationship Id="rId157" Type="http://schemas.openxmlformats.org/officeDocument/2006/relationships/slide" Target="slides/slide153.xml"/><Relationship Id="rId178" Type="http://schemas.openxmlformats.org/officeDocument/2006/relationships/slide" Target="slides/slide174.xml"/><Relationship Id="rId61" Type="http://schemas.openxmlformats.org/officeDocument/2006/relationships/slide" Target="slides/slide57.xml"/><Relationship Id="rId82" Type="http://schemas.openxmlformats.org/officeDocument/2006/relationships/slide" Target="slides/slide78.xml"/><Relationship Id="rId152" Type="http://schemas.openxmlformats.org/officeDocument/2006/relationships/slide" Target="slides/slide148.xml"/><Relationship Id="rId173" Type="http://schemas.openxmlformats.org/officeDocument/2006/relationships/slide" Target="slides/slide169.xml"/><Relationship Id="rId194" Type="http://schemas.openxmlformats.org/officeDocument/2006/relationships/slide" Target="slides/slide190.xml"/><Relationship Id="rId199" Type="http://schemas.openxmlformats.org/officeDocument/2006/relationships/slide" Target="slides/slide195.xml"/><Relationship Id="rId203" Type="http://schemas.openxmlformats.org/officeDocument/2006/relationships/slide" Target="slides/slide199.xml"/><Relationship Id="rId208" Type="http://schemas.openxmlformats.org/officeDocument/2006/relationships/slide" Target="slides/slide204.xml"/><Relationship Id="rId229" Type="http://schemas.openxmlformats.org/officeDocument/2006/relationships/slide" Target="slides/slide225.xml"/><Relationship Id="rId19" Type="http://schemas.openxmlformats.org/officeDocument/2006/relationships/slide" Target="slides/slide15.xml"/><Relationship Id="rId224" Type="http://schemas.openxmlformats.org/officeDocument/2006/relationships/slide" Target="slides/slide220.xml"/><Relationship Id="rId240" Type="http://schemas.openxmlformats.org/officeDocument/2006/relationships/slide" Target="slides/slide236.xml"/><Relationship Id="rId245" Type="http://schemas.openxmlformats.org/officeDocument/2006/relationships/slide" Target="slides/slide241.xml"/><Relationship Id="rId14" Type="http://schemas.openxmlformats.org/officeDocument/2006/relationships/slide" Target="slides/slide10.xml"/><Relationship Id="rId30" Type="http://schemas.openxmlformats.org/officeDocument/2006/relationships/slide" Target="slides/slide26.xml"/><Relationship Id="rId35" Type="http://schemas.openxmlformats.org/officeDocument/2006/relationships/slide" Target="slides/slide31.xml"/><Relationship Id="rId56" Type="http://schemas.openxmlformats.org/officeDocument/2006/relationships/slide" Target="slides/slide52.xml"/><Relationship Id="rId77" Type="http://schemas.openxmlformats.org/officeDocument/2006/relationships/slide" Target="slides/slide73.xml"/><Relationship Id="rId100" Type="http://schemas.openxmlformats.org/officeDocument/2006/relationships/slide" Target="slides/slide96.xml"/><Relationship Id="rId105" Type="http://schemas.openxmlformats.org/officeDocument/2006/relationships/slide" Target="slides/slide101.xml"/><Relationship Id="rId126" Type="http://schemas.openxmlformats.org/officeDocument/2006/relationships/slide" Target="slides/slide122.xml"/><Relationship Id="rId147" Type="http://schemas.openxmlformats.org/officeDocument/2006/relationships/slide" Target="slides/slide143.xml"/><Relationship Id="rId168" Type="http://schemas.openxmlformats.org/officeDocument/2006/relationships/slide" Target="slides/slide164.xml"/><Relationship Id="rId8" Type="http://schemas.openxmlformats.org/officeDocument/2006/relationships/slide" Target="slides/slide4.xml"/><Relationship Id="rId51" Type="http://schemas.openxmlformats.org/officeDocument/2006/relationships/slide" Target="slides/slide47.xml"/><Relationship Id="rId72" Type="http://schemas.openxmlformats.org/officeDocument/2006/relationships/slide" Target="slides/slide68.xml"/><Relationship Id="rId93" Type="http://schemas.openxmlformats.org/officeDocument/2006/relationships/slide" Target="slides/slide89.xml"/><Relationship Id="rId98" Type="http://schemas.openxmlformats.org/officeDocument/2006/relationships/slide" Target="slides/slide94.xml"/><Relationship Id="rId121" Type="http://schemas.openxmlformats.org/officeDocument/2006/relationships/slide" Target="slides/slide117.xml"/><Relationship Id="rId142" Type="http://schemas.openxmlformats.org/officeDocument/2006/relationships/slide" Target="slides/slide138.xml"/><Relationship Id="rId163" Type="http://schemas.openxmlformats.org/officeDocument/2006/relationships/slide" Target="slides/slide159.xml"/><Relationship Id="rId184" Type="http://schemas.openxmlformats.org/officeDocument/2006/relationships/slide" Target="slides/slide180.xml"/><Relationship Id="rId189" Type="http://schemas.openxmlformats.org/officeDocument/2006/relationships/slide" Target="slides/slide185.xml"/><Relationship Id="rId219" Type="http://schemas.openxmlformats.org/officeDocument/2006/relationships/slide" Target="slides/slide215.xml"/><Relationship Id="rId3" Type="http://schemas.openxmlformats.org/officeDocument/2006/relationships/customXml" Target="../customXml/item3.xml"/><Relationship Id="rId214" Type="http://schemas.openxmlformats.org/officeDocument/2006/relationships/slide" Target="slides/slide210.xml"/><Relationship Id="rId230" Type="http://schemas.openxmlformats.org/officeDocument/2006/relationships/slide" Target="slides/slide226.xml"/><Relationship Id="rId235" Type="http://schemas.openxmlformats.org/officeDocument/2006/relationships/slide" Target="slides/slide231.xml"/><Relationship Id="rId251" Type="http://schemas.openxmlformats.org/officeDocument/2006/relationships/handoutMaster" Target="handoutMasters/handoutMaster1.xml"/><Relationship Id="rId256" Type="http://schemas.openxmlformats.org/officeDocument/2006/relationships/tableStyles" Target="tableStyles.xml"/><Relationship Id="rId25" Type="http://schemas.openxmlformats.org/officeDocument/2006/relationships/slide" Target="slides/slide21.xml"/><Relationship Id="rId46" Type="http://schemas.openxmlformats.org/officeDocument/2006/relationships/slide" Target="slides/slide42.xml"/><Relationship Id="rId67" Type="http://schemas.openxmlformats.org/officeDocument/2006/relationships/slide" Target="slides/slide63.xml"/><Relationship Id="rId116" Type="http://schemas.openxmlformats.org/officeDocument/2006/relationships/slide" Target="slides/slide112.xml"/><Relationship Id="rId137" Type="http://schemas.openxmlformats.org/officeDocument/2006/relationships/slide" Target="slides/slide133.xml"/><Relationship Id="rId158" Type="http://schemas.openxmlformats.org/officeDocument/2006/relationships/slide" Target="slides/slide154.xml"/><Relationship Id="rId20" Type="http://schemas.openxmlformats.org/officeDocument/2006/relationships/slide" Target="slides/slide16.xml"/><Relationship Id="rId41" Type="http://schemas.openxmlformats.org/officeDocument/2006/relationships/slide" Target="slides/slide37.xml"/><Relationship Id="rId62" Type="http://schemas.openxmlformats.org/officeDocument/2006/relationships/slide" Target="slides/slide58.xml"/><Relationship Id="rId83" Type="http://schemas.openxmlformats.org/officeDocument/2006/relationships/slide" Target="slides/slide79.xml"/><Relationship Id="rId88" Type="http://schemas.openxmlformats.org/officeDocument/2006/relationships/slide" Target="slides/slide84.xml"/><Relationship Id="rId111" Type="http://schemas.openxmlformats.org/officeDocument/2006/relationships/slide" Target="slides/slide107.xml"/><Relationship Id="rId132" Type="http://schemas.openxmlformats.org/officeDocument/2006/relationships/slide" Target="slides/slide128.xml"/><Relationship Id="rId153" Type="http://schemas.openxmlformats.org/officeDocument/2006/relationships/slide" Target="slides/slide149.xml"/><Relationship Id="rId174" Type="http://schemas.openxmlformats.org/officeDocument/2006/relationships/slide" Target="slides/slide170.xml"/><Relationship Id="rId179" Type="http://schemas.openxmlformats.org/officeDocument/2006/relationships/slide" Target="slides/slide175.xml"/><Relationship Id="rId195" Type="http://schemas.openxmlformats.org/officeDocument/2006/relationships/slide" Target="slides/slide191.xml"/><Relationship Id="rId209" Type="http://schemas.openxmlformats.org/officeDocument/2006/relationships/slide" Target="slides/slide205.xml"/><Relationship Id="rId190" Type="http://schemas.openxmlformats.org/officeDocument/2006/relationships/slide" Target="slides/slide186.xml"/><Relationship Id="rId204" Type="http://schemas.openxmlformats.org/officeDocument/2006/relationships/slide" Target="slides/slide200.xml"/><Relationship Id="rId220" Type="http://schemas.openxmlformats.org/officeDocument/2006/relationships/slide" Target="slides/slide216.xml"/><Relationship Id="rId225" Type="http://schemas.openxmlformats.org/officeDocument/2006/relationships/slide" Target="slides/slide221.xml"/><Relationship Id="rId241" Type="http://schemas.openxmlformats.org/officeDocument/2006/relationships/slide" Target="slides/slide237.xml"/><Relationship Id="rId246" Type="http://schemas.openxmlformats.org/officeDocument/2006/relationships/slide" Target="slides/slide242.xml"/><Relationship Id="rId15" Type="http://schemas.openxmlformats.org/officeDocument/2006/relationships/slide" Target="slides/slide11.xml"/><Relationship Id="rId36" Type="http://schemas.openxmlformats.org/officeDocument/2006/relationships/slide" Target="slides/slide32.xml"/><Relationship Id="rId57" Type="http://schemas.openxmlformats.org/officeDocument/2006/relationships/slide" Target="slides/slide53.xml"/><Relationship Id="rId106" Type="http://schemas.openxmlformats.org/officeDocument/2006/relationships/slide" Target="slides/slide102.xml"/><Relationship Id="rId127" Type="http://schemas.openxmlformats.org/officeDocument/2006/relationships/slide" Target="slides/slide123.xml"/><Relationship Id="rId10" Type="http://schemas.openxmlformats.org/officeDocument/2006/relationships/slide" Target="slides/slide6.xml"/><Relationship Id="rId31" Type="http://schemas.openxmlformats.org/officeDocument/2006/relationships/slide" Target="slides/slide27.xml"/><Relationship Id="rId52" Type="http://schemas.openxmlformats.org/officeDocument/2006/relationships/slide" Target="slides/slide48.xml"/><Relationship Id="rId73" Type="http://schemas.openxmlformats.org/officeDocument/2006/relationships/slide" Target="slides/slide69.xml"/><Relationship Id="rId78" Type="http://schemas.openxmlformats.org/officeDocument/2006/relationships/slide" Target="slides/slide74.xml"/><Relationship Id="rId94" Type="http://schemas.openxmlformats.org/officeDocument/2006/relationships/slide" Target="slides/slide90.xml"/><Relationship Id="rId99" Type="http://schemas.openxmlformats.org/officeDocument/2006/relationships/slide" Target="slides/slide95.xml"/><Relationship Id="rId101" Type="http://schemas.openxmlformats.org/officeDocument/2006/relationships/slide" Target="slides/slide97.xml"/><Relationship Id="rId122" Type="http://schemas.openxmlformats.org/officeDocument/2006/relationships/slide" Target="slides/slide118.xml"/><Relationship Id="rId143" Type="http://schemas.openxmlformats.org/officeDocument/2006/relationships/slide" Target="slides/slide139.xml"/><Relationship Id="rId148" Type="http://schemas.openxmlformats.org/officeDocument/2006/relationships/slide" Target="slides/slide144.xml"/><Relationship Id="rId164" Type="http://schemas.openxmlformats.org/officeDocument/2006/relationships/slide" Target="slides/slide160.xml"/><Relationship Id="rId169" Type="http://schemas.openxmlformats.org/officeDocument/2006/relationships/slide" Target="slides/slide165.xml"/><Relationship Id="rId185" Type="http://schemas.openxmlformats.org/officeDocument/2006/relationships/slide" Target="slides/slide181.xml"/><Relationship Id="rId4" Type="http://schemas.openxmlformats.org/officeDocument/2006/relationships/slideMaster" Target="slideMasters/slideMaster1.xml"/><Relationship Id="rId9" Type="http://schemas.openxmlformats.org/officeDocument/2006/relationships/slide" Target="slides/slide5.xml"/><Relationship Id="rId180" Type="http://schemas.openxmlformats.org/officeDocument/2006/relationships/slide" Target="slides/slide176.xml"/><Relationship Id="rId210" Type="http://schemas.openxmlformats.org/officeDocument/2006/relationships/slide" Target="slides/slide206.xml"/><Relationship Id="rId215" Type="http://schemas.openxmlformats.org/officeDocument/2006/relationships/slide" Target="slides/slide211.xml"/><Relationship Id="rId236" Type="http://schemas.openxmlformats.org/officeDocument/2006/relationships/slide" Target="slides/slide232.xml"/><Relationship Id="rId257" Type="http://schemas.microsoft.com/office/2018/10/relationships/authors" Target="authors.xml"/><Relationship Id="rId26" Type="http://schemas.openxmlformats.org/officeDocument/2006/relationships/slide" Target="slides/slide22.xml"/><Relationship Id="rId231" Type="http://schemas.openxmlformats.org/officeDocument/2006/relationships/slide" Target="slides/slide227.xml"/><Relationship Id="rId252" Type="http://schemas.openxmlformats.org/officeDocument/2006/relationships/commentAuthors" Target="commentAuthors.xml"/><Relationship Id="rId47" Type="http://schemas.openxmlformats.org/officeDocument/2006/relationships/slide" Target="slides/slide43.xml"/><Relationship Id="rId68" Type="http://schemas.openxmlformats.org/officeDocument/2006/relationships/slide" Target="slides/slide64.xml"/><Relationship Id="rId89" Type="http://schemas.openxmlformats.org/officeDocument/2006/relationships/slide" Target="slides/slide85.xml"/><Relationship Id="rId112" Type="http://schemas.openxmlformats.org/officeDocument/2006/relationships/slide" Target="slides/slide108.xml"/><Relationship Id="rId133" Type="http://schemas.openxmlformats.org/officeDocument/2006/relationships/slide" Target="slides/slide129.xml"/><Relationship Id="rId154" Type="http://schemas.openxmlformats.org/officeDocument/2006/relationships/slide" Target="slides/slide150.xml"/><Relationship Id="rId175" Type="http://schemas.openxmlformats.org/officeDocument/2006/relationships/slide" Target="slides/slide171.xml"/><Relationship Id="rId196" Type="http://schemas.openxmlformats.org/officeDocument/2006/relationships/slide" Target="slides/slide192.xml"/><Relationship Id="rId200" Type="http://schemas.openxmlformats.org/officeDocument/2006/relationships/slide" Target="slides/slide196.xml"/><Relationship Id="rId16" Type="http://schemas.openxmlformats.org/officeDocument/2006/relationships/slide" Target="slides/slide12.xml"/><Relationship Id="rId221" Type="http://schemas.openxmlformats.org/officeDocument/2006/relationships/slide" Target="slides/slide217.xml"/><Relationship Id="rId242" Type="http://schemas.openxmlformats.org/officeDocument/2006/relationships/slide" Target="slides/slide238.xml"/><Relationship Id="rId37" Type="http://schemas.openxmlformats.org/officeDocument/2006/relationships/slide" Target="slides/slide33.xml"/><Relationship Id="rId58" Type="http://schemas.openxmlformats.org/officeDocument/2006/relationships/slide" Target="slides/slide54.xml"/><Relationship Id="rId79" Type="http://schemas.openxmlformats.org/officeDocument/2006/relationships/slide" Target="slides/slide75.xml"/><Relationship Id="rId102" Type="http://schemas.openxmlformats.org/officeDocument/2006/relationships/slide" Target="slides/slide98.xml"/><Relationship Id="rId123" Type="http://schemas.openxmlformats.org/officeDocument/2006/relationships/slide" Target="slides/slide119.xml"/><Relationship Id="rId144" Type="http://schemas.openxmlformats.org/officeDocument/2006/relationships/slide" Target="slides/slide140.xml"/><Relationship Id="rId90" Type="http://schemas.openxmlformats.org/officeDocument/2006/relationships/slide" Target="slides/slide86.xml"/><Relationship Id="rId165" Type="http://schemas.openxmlformats.org/officeDocument/2006/relationships/slide" Target="slides/slide161.xml"/><Relationship Id="rId186" Type="http://schemas.openxmlformats.org/officeDocument/2006/relationships/slide" Target="slides/slide182.xml"/><Relationship Id="rId211" Type="http://schemas.openxmlformats.org/officeDocument/2006/relationships/slide" Target="slides/slide207.xml"/><Relationship Id="rId232" Type="http://schemas.openxmlformats.org/officeDocument/2006/relationships/slide" Target="slides/slide228.xml"/><Relationship Id="rId253" Type="http://schemas.openxmlformats.org/officeDocument/2006/relationships/presProps" Target="presProps.xml"/><Relationship Id="rId27" Type="http://schemas.openxmlformats.org/officeDocument/2006/relationships/slide" Target="slides/slide23.xml"/><Relationship Id="rId48" Type="http://schemas.openxmlformats.org/officeDocument/2006/relationships/slide" Target="slides/slide44.xml"/><Relationship Id="rId69" Type="http://schemas.openxmlformats.org/officeDocument/2006/relationships/slide" Target="slides/slide65.xml"/><Relationship Id="rId113" Type="http://schemas.openxmlformats.org/officeDocument/2006/relationships/slide" Target="slides/slide109.xml"/><Relationship Id="rId134" Type="http://schemas.openxmlformats.org/officeDocument/2006/relationships/slide" Target="slides/slide130.xml"/><Relationship Id="rId80" Type="http://schemas.openxmlformats.org/officeDocument/2006/relationships/slide" Target="slides/slide76.xml"/><Relationship Id="rId155" Type="http://schemas.openxmlformats.org/officeDocument/2006/relationships/slide" Target="slides/slide151.xml"/><Relationship Id="rId176" Type="http://schemas.openxmlformats.org/officeDocument/2006/relationships/slide" Target="slides/slide172.xml"/><Relationship Id="rId197" Type="http://schemas.openxmlformats.org/officeDocument/2006/relationships/slide" Target="slides/slide193.xml"/><Relationship Id="rId201" Type="http://schemas.openxmlformats.org/officeDocument/2006/relationships/slide" Target="slides/slide197.xml"/><Relationship Id="rId222" Type="http://schemas.openxmlformats.org/officeDocument/2006/relationships/slide" Target="slides/slide218.xml"/><Relationship Id="rId243" Type="http://schemas.openxmlformats.org/officeDocument/2006/relationships/slide" Target="slides/slide239.xml"/><Relationship Id="rId17" Type="http://schemas.openxmlformats.org/officeDocument/2006/relationships/slide" Target="slides/slide13.xml"/><Relationship Id="rId38" Type="http://schemas.openxmlformats.org/officeDocument/2006/relationships/slide" Target="slides/slide34.xml"/><Relationship Id="rId59" Type="http://schemas.openxmlformats.org/officeDocument/2006/relationships/slide" Target="slides/slide55.xml"/><Relationship Id="rId103" Type="http://schemas.openxmlformats.org/officeDocument/2006/relationships/slide" Target="slides/slide99.xml"/><Relationship Id="rId124" Type="http://schemas.openxmlformats.org/officeDocument/2006/relationships/slide" Target="slides/slide120.xml"/></Relationships>
</file>

<file path=ppt/charts/_rels/chart1.xml.rels><?xml version="1.0" encoding="UTF-8" standalone="yes"?>
<Relationships xmlns="http://schemas.openxmlformats.org/package/2006/relationships"><Relationship Id="rId3" Type="http://schemas.openxmlformats.org/officeDocument/2006/relationships/package" Target="../embeddings/Microsoft_Excel_Worksheet.xlsx"/><Relationship Id="rId2" Type="http://schemas.microsoft.com/office/2011/relationships/chartColorStyle" Target="colors1.xml"/><Relationship Id="rId1" Type="http://schemas.microsoft.com/office/2011/relationships/chartStyle" Target="style1.xml"/></Relationships>
</file>

<file path=ppt/charts/_rels/chart10.xml.rels><?xml version="1.0" encoding="UTF-8" standalone="yes"?>
<Relationships xmlns="http://schemas.openxmlformats.org/package/2006/relationships"><Relationship Id="rId3" Type="http://schemas.openxmlformats.org/officeDocument/2006/relationships/package" Target="../embeddings/Microsoft_Excel_Worksheet9.xlsx"/><Relationship Id="rId2" Type="http://schemas.microsoft.com/office/2011/relationships/chartColorStyle" Target="colors9.xml"/><Relationship Id="rId1" Type="http://schemas.microsoft.com/office/2011/relationships/chartStyle" Target="style9.xml"/></Relationships>
</file>

<file path=ppt/charts/_rels/chart100.xml.rels><?xml version="1.0" encoding="UTF-8" standalone="yes"?>
<Relationships xmlns="http://schemas.openxmlformats.org/package/2006/relationships"><Relationship Id="rId3" Type="http://schemas.openxmlformats.org/officeDocument/2006/relationships/package" Target="../embeddings/Microsoft_Excel_Worksheet99.xlsx"/><Relationship Id="rId2" Type="http://schemas.microsoft.com/office/2011/relationships/chartColorStyle" Target="colors93.xml"/><Relationship Id="rId1" Type="http://schemas.microsoft.com/office/2011/relationships/chartStyle" Target="style93.xml"/></Relationships>
</file>

<file path=ppt/charts/_rels/chart101.xml.rels><?xml version="1.0" encoding="UTF-8" standalone="yes"?>
<Relationships xmlns="http://schemas.openxmlformats.org/package/2006/relationships"><Relationship Id="rId3" Type="http://schemas.openxmlformats.org/officeDocument/2006/relationships/package" Target="../embeddings/Microsoft_Excel_Worksheet100.xlsx"/><Relationship Id="rId2" Type="http://schemas.microsoft.com/office/2011/relationships/chartColorStyle" Target="colors94.xml"/><Relationship Id="rId1" Type="http://schemas.microsoft.com/office/2011/relationships/chartStyle" Target="style94.xml"/></Relationships>
</file>

<file path=ppt/charts/_rels/chart102.xml.rels><?xml version="1.0" encoding="UTF-8" standalone="yes"?>
<Relationships xmlns="http://schemas.openxmlformats.org/package/2006/relationships"><Relationship Id="rId3" Type="http://schemas.openxmlformats.org/officeDocument/2006/relationships/package" Target="../embeddings/Microsoft_Excel_Worksheet101.xlsx"/><Relationship Id="rId2" Type="http://schemas.microsoft.com/office/2011/relationships/chartColorStyle" Target="colors95.xml"/><Relationship Id="rId1" Type="http://schemas.microsoft.com/office/2011/relationships/chartStyle" Target="style95.xml"/></Relationships>
</file>

<file path=ppt/charts/_rels/chart103.xml.rels><?xml version="1.0" encoding="UTF-8" standalone="yes"?>
<Relationships xmlns="http://schemas.openxmlformats.org/package/2006/relationships"><Relationship Id="rId3" Type="http://schemas.openxmlformats.org/officeDocument/2006/relationships/package" Target="../embeddings/Microsoft_Excel_Worksheet102.xlsx"/><Relationship Id="rId2" Type="http://schemas.microsoft.com/office/2011/relationships/chartColorStyle" Target="colors96.xml"/><Relationship Id="rId1" Type="http://schemas.microsoft.com/office/2011/relationships/chartStyle" Target="style96.xml"/></Relationships>
</file>

<file path=ppt/charts/_rels/chart104.xml.rels><?xml version="1.0" encoding="UTF-8" standalone="yes"?>
<Relationships xmlns="http://schemas.openxmlformats.org/package/2006/relationships"><Relationship Id="rId3" Type="http://schemas.openxmlformats.org/officeDocument/2006/relationships/package" Target="../embeddings/Microsoft_Excel_Worksheet103.xlsx"/><Relationship Id="rId2" Type="http://schemas.microsoft.com/office/2011/relationships/chartColorStyle" Target="colors97.xml"/><Relationship Id="rId1" Type="http://schemas.microsoft.com/office/2011/relationships/chartStyle" Target="style97.xml"/></Relationships>
</file>

<file path=ppt/charts/_rels/chart105.xml.rels><?xml version="1.0" encoding="UTF-8" standalone="yes"?>
<Relationships xmlns="http://schemas.openxmlformats.org/package/2006/relationships"><Relationship Id="rId3" Type="http://schemas.openxmlformats.org/officeDocument/2006/relationships/package" Target="../embeddings/Microsoft_Excel_Worksheet104.xlsx"/><Relationship Id="rId2" Type="http://schemas.microsoft.com/office/2011/relationships/chartColorStyle" Target="colors98.xml"/><Relationship Id="rId1" Type="http://schemas.microsoft.com/office/2011/relationships/chartStyle" Target="style98.xml"/></Relationships>
</file>

<file path=ppt/charts/_rels/chart106.xml.rels><?xml version="1.0" encoding="UTF-8" standalone="yes"?>
<Relationships xmlns="http://schemas.openxmlformats.org/package/2006/relationships"><Relationship Id="rId3" Type="http://schemas.openxmlformats.org/officeDocument/2006/relationships/package" Target="../embeddings/Microsoft_Excel_Worksheet105.xlsx"/><Relationship Id="rId2" Type="http://schemas.microsoft.com/office/2011/relationships/chartColorStyle" Target="colors99.xml"/><Relationship Id="rId1" Type="http://schemas.microsoft.com/office/2011/relationships/chartStyle" Target="style99.xml"/></Relationships>
</file>

<file path=ppt/charts/_rels/chart107.xml.rels><?xml version="1.0" encoding="UTF-8" standalone="yes"?>
<Relationships xmlns="http://schemas.openxmlformats.org/package/2006/relationships"><Relationship Id="rId3" Type="http://schemas.openxmlformats.org/officeDocument/2006/relationships/package" Target="../embeddings/Microsoft_Excel_Worksheet106.xlsx"/><Relationship Id="rId2" Type="http://schemas.microsoft.com/office/2011/relationships/chartColorStyle" Target="colors100.xml"/><Relationship Id="rId1" Type="http://schemas.microsoft.com/office/2011/relationships/chartStyle" Target="style100.xml"/></Relationships>
</file>

<file path=ppt/charts/_rels/chart108.xml.rels><?xml version="1.0" encoding="UTF-8" standalone="yes"?>
<Relationships xmlns="http://schemas.openxmlformats.org/package/2006/relationships"><Relationship Id="rId3" Type="http://schemas.openxmlformats.org/officeDocument/2006/relationships/package" Target="../embeddings/Microsoft_Excel_Worksheet107.xlsx"/><Relationship Id="rId2" Type="http://schemas.microsoft.com/office/2011/relationships/chartColorStyle" Target="colors101.xml"/><Relationship Id="rId1" Type="http://schemas.microsoft.com/office/2011/relationships/chartStyle" Target="style101.xml"/></Relationships>
</file>

<file path=ppt/charts/_rels/chart109.xml.rels><?xml version="1.0" encoding="UTF-8" standalone="yes"?>
<Relationships xmlns="http://schemas.openxmlformats.org/package/2006/relationships"><Relationship Id="rId3" Type="http://schemas.openxmlformats.org/officeDocument/2006/relationships/package" Target="../embeddings/Microsoft_Excel_Worksheet108.xlsx"/><Relationship Id="rId2" Type="http://schemas.microsoft.com/office/2011/relationships/chartColorStyle" Target="colors102.xml"/><Relationship Id="rId1" Type="http://schemas.microsoft.com/office/2011/relationships/chartStyle" Target="style102.xml"/></Relationships>
</file>

<file path=ppt/charts/_rels/chart11.xml.rels><?xml version="1.0" encoding="UTF-8" standalone="yes"?>
<Relationships xmlns="http://schemas.openxmlformats.org/package/2006/relationships"><Relationship Id="rId3" Type="http://schemas.openxmlformats.org/officeDocument/2006/relationships/package" Target="../embeddings/Microsoft_Excel_Worksheet10.xlsx"/><Relationship Id="rId2" Type="http://schemas.microsoft.com/office/2011/relationships/chartColorStyle" Target="colors10.xml"/><Relationship Id="rId1" Type="http://schemas.microsoft.com/office/2011/relationships/chartStyle" Target="style10.xml"/></Relationships>
</file>

<file path=ppt/charts/_rels/chart110.xml.rels><?xml version="1.0" encoding="UTF-8" standalone="yes"?>
<Relationships xmlns="http://schemas.openxmlformats.org/package/2006/relationships"><Relationship Id="rId3" Type="http://schemas.openxmlformats.org/officeDocument/2006/relationships/package" Target="../embeddings/Microsoft_Excel_Worksheet109.xlsx"/><Relationship Id="rId2" Type="http://schemas.microsoft.com/office/2011/relationships/chartColorStyle" Target="colors103.xml"/><Relationship Id="rId1" Type="http://schemas.microsoft.com/office/2011/relationships/chartStyle" Target="style103.xml"/></Relationships>
</file>

<file path=ppt/charts/_rels/chart111.xml.rels><?xml version="1.0" encoding="UTF-8" standalone="yes"?>
<Relationships xmlns="http://schemas.openxmlformats.org/package/2006/relationships"><Relationship Id="rId3" Type="http://schemas.openxmlformats.org/officeDocument/2006/relationships/package" Target="../embeddings/Microsoft_Excel_Worksheet110.xlsx"/><Relationship Id="rId2" Type="http://schemas.microsoft.com/office/2011/relationships/chartColorStyle" Target="colors104.xml"/><Relationship Id="rId1" Type="http://schemas.microsoft.com/office/2011/relationships/chartStyle" Target="style104.xml"/></Relationships>
</file>

<file path=ppt/charts/_rels/chart112.xml.rels><?xml version="1.0" encoding="UTF-8" standalone="yes"?>
<Relationships xmlns="http://schemas.openxmlformats.org/package/2006/relationships"><Relationship Id="rId3" Type="http://schemas.openxmlformats.org/officeDocument/2006/relationships/package" Target="../embeddings/Microsoft_Excel_Worksheet111.xlsx"/><Relationship Id="rId2" Type="http://schemas.microsoft.com/office/2011/relationships/chartColorStyle" Target="colors105.xml"/><Relationship Id="rId1" Type="http://schemas.microsoft.com/office/2011/relationships/chartStyle" Target="style105.xml"/></Relationships>
</file>

<file path=ppt/charts/_rels/chart113.xml.rels><?xml version="1.0" encoding="UTF-8" standalone="yes"?>
<Relationships xmlns="http://schemas.openxmlformats.org/package/2006/relationships"><Relationship Id="rId3" Type="http://schemas.openxmlformats.org/officeDocument/2006/relationships/package" Target="../embeddings/Microsoft_Excel_Worksheet112.xlsx"/><Relationship Id="rId2" Type="http://schemas.microsoft.com/office/2011/relationships/chartColorStyle" Target="colors106.xml"/><Relationship Id="rId1" Type="http://schemas.microsoft.com/office/2011/relationships/chartStyle" Target="style106.xml"/></Relationships>
</file>

<file path=ppt/charts/_rels/chart114.xml.rels><?xml version="1.0" encoding="UTF-8" standalone="yes"?>
<Relationships xmlns="http://schemas.openxmlformats.org/package/2006/relationships"><Relationship Id="rId3" Type="http://schemas.openxmlformats.org/officeDocument/2006/relationships/package" Target="../embeddings/Microsoft_Excel_Worksheet113.xlsx"/><Relationship Id="rId2" Type="http://schemas.microsoft.com/office/2011/relationships/chartColorStyle" Target="colors107.xml"/><Relationship Id="rId1" Type="http://schemas.microsoft.com/office/2011/relationships/chartStyle" Target="style107.xml"/></Relationships>
</file>

<file path=ppt/charts/_rels/chart115.xml.rels><?xml version="1.0" encoding="UTF-8" standalone="yes"?>
<Relationships xmlns="http://schemas.openxmlformats.org/package/2006/relationships"><Relationship Id="rId3" Type="http://schemas.openxmlformats.org/officeDocument/2006/relationships/package" Target="../embeddings/Microsoft_Excel_Worksheet114.xlsx"/><Relationship Id="rId2" Type="http://schemas.microsoft.com/office/2011/relationships/chartColorStyle" Target="colors108.xml"/><Relationship Id="rId1" Type="http://schemas.microsoft.com/office/2011/relationships/chartStyle" Target="style108.xml"/></Relationships>
</file>

<file path=ppt/charts/_rels/chart116.xml.rels><?xml version="1.0" encoding="UTF-8" standalone="yes"?>
<Relationships xmlns="http://schemas.openxmlformats.org/package/2006/relationships"><Relationship Id="rId3" Type="http://schemas.openxmlformats.org/officeDocument/2006/relationships/package" Target="../embeddings/Microsoft_Excel_Worksheet115.xlsx"/><Relationship Id="rId2" Type="http://schemas.microsoft.com/office/2011/relationships/chartColorStyle" Target="colors109.xml"/><Relationship Id="rId1" Type="http://schemas.microsoft.com/office/2011/relationships/chartStyle" Target="style109.xml"/></Relationships>
</file>

<file path=ppt/charts/_rels/chart117.xml.rels><?xml version="1.0" encoding="UTF-8" standalone="yes"?>
<Relationships xmlns="http://schemas.openxmlformats.org/package/2006/relationships"><Relationship Id="rId3" Type="http://schemas.openxmlformats.org/officeDocument/2006/relationships/package" Target="../embeddings/Microsoft_Excel_Worksheet116.xlsx"/><Relationship Id="rId2" Type="http://schemas.microsoft.com/office/2011/relationships/chartColorStyle" Target="colors110.xml"/><Relationship Id="rId1" Type="http://schemas.microsoft.com/office/2011/relationships/chartStyle" Target="style110.xml"/></Relationships>
</file>

<file path=ppt/charts/_rels/chart118.xml.rels><?xml version="1.0" encoding="UTF-8" standalone="yes"?>
<Relationships xmlns="http://schemas.openxmlformats.org/package/2006/relationships"><Relationship Id="rId3" Type="http://schemas.openxmlformats.org/officeDocument/2006/relationships/package" Target="../embeddings/Microsoft_Excel_Worksheet117.xlsx"/><Relationship Id="rId2" Type="http://schemas.microsoft.com/office/2011/relationships/chartColorStyle" Target="colors111.xml"/><Relationship Id="rId1" Type="http://schemas.microsoft.com/office/2011/relationships/chartStyle" Target="style111.xml"/></Relationships>
</file>

<file path=ppt/charts/_rels/chart119.xml.rels><?xml version="1.0" encoding="UTF-8" standalone="yes"?>
<Relationships xmlns="http://schemas.openxmlformats.org/package/2006/relationships"><Relationship Id="rId3" Type="http://schemas.openxmlformats.org/officeDocument/2006/relationships/package" Target="../embeddings/Microsoft_Excel_Worksheet118.xlsx"/><Relationship Id="rId2" Type="http://schemas.microsoft.com/office/2011/relationships/chartColorStyle" Target="colors112.xml"/><Relationship Id="rId1" Type="http://schemas.microsoft.com/office/2011/relationships/chartStyle" Target="style112.xml"/></Relationships>
</file>

<file path=ppt/charts/_rels/chart12.xml.rels><?xml version="1.0" encoding="UTF-8" standalone="yes"?>
<Relationships xmlns="http://schemas.openxmlformats.org/package/2006/relationships"><Relationship Id="rId3" Type="http://schemas.openxmlformats.org/officeDocument/2006/relationships/package" Target="../embeddings/Microsoft_Excel_Worksheet11.xlsx"/><Relationship Id="rId2" Type="http://schemas.microsoft.com/office/2011/relationships/chartColorStyle" Target="colors11.xml"/><Relationship Id="rId1" Type="http://schemas.microsoft.com/office/2011/relationships/chartStyle" Target="style11.xml"/></Relationships>
</file>

<file path=ppt/charts/_rels/chart120.xml.rels><?xml version="1.0" encoding="UTF-8" standalone="yes"?>
<Relationships xmlns="http://schemas.openxmlformats.org/package/2006/relationships"><Relationship Id="rId3" Type="http://schemas.openxmlformats.org/officeDocument/2006/relationships/package" Target="../embeddings/Microsoft_Excel_Worksheet119.xlsx"/><Relationship Id="rId2" Type="http://schemas.microsoft.com/office/2011/relationships/chartColorStyle" Target="colors113.xml"/><Relationship Id="rId1" Type="http://schemas.microsoft.com/office/2011/relationships/chartStyle" Target="style113.xml"/></Relationships>
</file>

<file path=ppt/charts/_rels/chart121.xml.rels><?xml version="1.0" encoding="UTF-8" standalone="yes"?>
<Relationships xmlns="http://schemas.openxmlformats.org/package/2006/relationships"><Relationship Id="rId3" Type="http://schemas.openxmlformats.org/officeDocument/2006/relationships/package" Target="../embeddings/Microsoft_Excel_Worksheet120.xlsx"/><Relationship Id="rId2" Type="http://schemas.microsoft.com/office/2011/relationships/chartColorStyle" Target="colors114.xml"/><Relationship Id="rId1" Type="http://schemas.microsoft.com/office/2011/relationships/chartStyle" Target="style114.xml"/></Relationships>
</file>

<file path=ppt/charts/_rels/chart122.xml.rels><?xml version="1.0" encoding="UTF-8" standalone="yes"?>
<Relationships xmlns="http://schemas.openxmlformats.org/package/2006/relationships"><Relationship Id="rId3" Type="http://schemas.openxmlformats.org/officeDocument/2006/relationships/package" Target="../embeddings/Microsoft_Excel_Worksheet121.xlsx"/><Relationship Id="rId2" Type="http://schemas.microsoft.com/office/2011/relationships/chartColorStyle" Target="colors115.xml"/><Relationship Id="rId1" Type="http://schemas.microsoft.com/office/2011/relationships/chartStyle" Target="style115.xml"/></Relationships>
</file>

<file path=ppt/charts/_rels/chart123.xml.rels><?xml version="1.0" encoding="UTF-8" standalone="yes"?>
<Relationships xmlns="http://schemas.openxmlformats.org/package/2006/relationships"><Relationship Id="rId3" Type="http://schemas.openxmlformats.org/officeDocument/2006/relationships/package" Target="../embeddings/Microsoft_Excel_Worksheet122.xlsx"/><Relationship Id="rId2" Type="http://schemas.microsoft.com/office/2011/relationships/chartColorStyle" Target="colors116.xml"/><Relationship Id="rId1" Type="http://schemas.microsoft.com/office/2011/relationships/chartStyle" Target="style116.xml"/></Relationships>
</file>

<file path=ppt/charts/_rels/chart124.xml.rels><?xml version="1.0" encoding="UTF-8" standalone="yes"?>
<Relationships xmlns="http://schemas.openxmlformats.org/package/2006/relationships"><Relationship Id="rId3" Type="http://schemas.openxmlformats.org/officeDocument/2006/relationships/package" Target="../embeddings/Microsoft_Excel_Worksheet123.xlsx"/><Relationship Id="rId2" Type="http://schemas.microsoft.com/office/2011/relationships/chartColorStyle" Target="colors117.xml"/><Relationship Id="rId1" Type="http://schemas.microsoft.com/office/2011/relationships/chartStyle" Target="style117.xml"/></Relationships>
</file>

<file path=ppt/charts/_rels/chart125.xml.rels><?xml version="1.0" encoding="UTF-8" standalone="yes"?>
<Relationships xmlns="http://schemas.openxmlformats.org/package/2006/relationships"><Relationship Id="rId3" Type="http://schemas.openxmlformats.org/officeDocument/2006/relationships/package" Target="../embeddings/Microsoft_Excel_Worksheet124.xlsx"/><Relationship Id="rId2" Type="http://schemas.microsoft.com/office/2011/relationships/chartColorStyle" Target="colors118.xml"/><Relationship Id="rId1" Type="http://schemas.microsoft.com/office/2011/relationships/chartStyle" Target="style118.xml"/></Relationships>
</file>

<file path=ppt/charts/_rels/chart126.xml.rels><?xml version="1.0" encoding="UTF-8" standalone="yes"?>
<Relationships xmlns="http://schemas.openxmlformats.org/package/2006/relationships"><Relationship Id="rId3" Type="http://schemas.openxmlformats.org/officeDocument/2006/relationships/package" Target="../embeddings/Microsoft_Excel_Worksheet125.xlsx"/><Relationship Id="rId2" Type="http://schemas.microsoft.com/office/2011/relationships/chartColorStyle" Target="colors119.xml"/><Relationship Id="rId1" Type="http://schemas.microsoft.com/office/2011/relationships/chartStyle" Target="style119.xml"/></Relationships>
</file>

<file path=ppt/charts/_rels/chart127.xml.rels><?xml version="1.0" encoding="UTF-8" standalone="yes"?>
<Relationships xmlns="http://schemas.openxmlformats.org/package/2006/relationships"><Relationship Id="rId3" Type="http://schemas.openxmlformats.org/officeDocument/2006/relationships/package" Target="../embeddings/Microsoft_Excel_Worksheet126.xlsx"/><Relationship Id="rId2" Type="http://schemas.microsoft.com/office/2011/relationships/chartColorStyle" Target="colors120.xml"/><Relationship Id="rId1" Type="http://schemas.microsoft.com/office/2011/relationships/chartStyle" Target="style120.xml"/></Relationships>
</file>

<file path=ppt/charts/_rels/chart128.xml.rels><?xml version="1.0" encoding="UTF-8" standalone="yes"?>
<Relationships xmlns="http://schemas.openxmlformats.org/package/2006/relationships"><Relationship Id="rId3" Type="http://schemas.openxmlformats.org/officeDocument/2006/relationships/package" Target="../embeddings/Microsoft_Excel_Worksheet127.xlsx"/><Relationship Id="rId2" Type="http://schemas.microsoft.com/office/2011/relationships/chartColorStyle" Target="colors121.xml"/><Relationship Id="rId1" Type="http://schemas.microsoft.com/office/2011/relationships/chartStyle" Target="style121.xml"/></Relationships>
</file>

<file path=ppt/charts/_rels/chart129.xml.rels><?xml version="1.0" encoding="UTF-8" standalone="yes"?>
<Relationships xmlns="http://schemas.openxmlformats.org/package/2006/relationships"><Relationship Id="rId3" Type="http://schemas.openxmlformats.org/officeDocument/2006/relationships/package" Target="../embeddings/Microsoft_Excel_Worksheet128.xlsx"/><Relationship Id="rId2" Type="http://schemas.microsoft.com/office/2011/relationships/chartColorStyle" Target="colors122.xml"/><Relationship Id="rId1" Type="http://schemas.microsoft.com/office/2011/relationships/chartStyle" Target="style122.xml"/></Relationships>
</file>

<file path=ppt/charts/_rels/chart13.xml.rels><?xml version="1.0" encoding="UTF-8" standalone="yes"?>
<Relationships xmlns="http://schemas.openxmlformats.org/package/2006/relationships"><Relationship Id="rId3" Type="http://schemas.openxmlformats.org/officeDocument/2006/relationships/package" Target="../embeddings/Microsoft_Excel_Worksheet12.xlsx"/><Relationship Id="rId2" Type="http://schemas.microsoft.com/office/2011/relationships/chartColorStyle" Target="colors12.xml"/><Relationship Id="rId1" Type="http://schemas.microsoft.com/office/2011/relationships/chartStyle" Target="style12.xml"/></Relationships>
</file>

<file path=ppt/charts/_rels/chart130.xml.rels><?xml version="1.0" encoding="UTF-8" standalone="yes"?>
<Relationships xmlns="http://schemas.openxmlformats.org/package/2006/relationships"><Relationship Id="rId3" Type="http://schemas.openxmlformats.org/officeDocument/2006/relationships/package" Target="../embeddings/Microsoft_Excel_Worksheet129.xlsx"/><Relationship Id="rId2" Type="http://schemas.microsoft.com/office/2011/relationships/chartColorStyle" Target="colors123.xml"/><Relationship Id="rId1" Type="http://schemas.microsoft.com/office/2011/relationships/chartStyle" Target="style123.xml"/></Relationships>
</file>

<file path=ppt/charts/_rels/chart131.xml.rels><?xml version="1.0" encoding="UTF-8" standalone="yes"?>
<Relationships xmlns="http://schemas.openxmlformats.org/package/2006/relationships"><Relationship Id="rId3" Type="http://schemas.openxmlformats.org/officeDocument/2006/relationships/package" Target="../embeddings/Microsoft_Excel_Worksheet130.xlsx"/><Relationship Id="rId2" Type="http://schemas.microsoft.com/office/2011/relationships/chartColorStyle" Target="colors124.xml"/><Relationship Id="rId1" Type="http://schemas.microsoft.com/office/2011/relationships/chartStyle" Target="style124.xml"/></Relationships>
</file>

<file path=ppt/charts/_rels/chart132.xml.rels><?xml version="1.0" encoding="UTF-8" standalone="yes"?>
<Relationships xmlns="http://schemas.openxmlformats.org/package/2006/relationships"><Relationship Id="rId3" Type="http://schemas.openxmlformats.org/officeDocument/2006/relationships/package" Target="../embeddings/Microsoft_Excel_Worksheet131.xlsx"/><Relationship Id="rId2" Type="http://schemas.microsoft.com/office/2011/relationships/chartColorStyle" Target="colors125.xml"/><Relationship Id="rId1" Type="http://schemas.microsoft.com/office/2011/relationships/chartStyle" Target="style125.xml"/></Relationships>
</file>

<file path=ppt/charts/_rels/chart133.xml.rels><?xml version="1.0" encoding="UTF-8" standalone="yes"?>
<Relationships xmlns="http://schemas.openxmlformats.org/package/2006/relationships"><Relationship Id="rId3" Type="http://schemas.openxmlformats.org/officeDocument/2006/relationships/package" Target="../embeddings/Microsoft_Excel_Worksheet132.xlsx"/><Relationship Id="rId2" Type="http://schemas.microsoft.com/office/2011/relationships/chartColorStyle" Target="colors126.xml"/><Relationship Id="rId1" Type="http://schemas.microsoft.com/office/2011/relationships/chartStyle" Target="style126.xml"/></Relationships>
</file>

<file path=ppt/charts/_rels/chart134.xml.rels><?xml version="1.0" encoding="UTF-8" standalone="yes"?>
<Relationships xmlns="http://schemas.openxmlformats.org/package/2006/relationships"><Relationship Id="rId3" Type="http://schemas.openxmlformats.org/officeDocument/2006/relationships/package" Target="../embeddings/Microsoft_Excel_Worksheet133.xlsx"/><Relationship Id="rId2" Type="http://schemas.microsoft.com/office/2011/relationships/chartColorStyle" Target="colors127.xml"/><Relationship Id="rId1" Type="http://schemas.microsoft.com/office/2011/relationships/chartStyle" Target="style127.xml"/></Relationships>
</file>

<file path=ppt/charts/_rels/chart135.xml.rels><?xml version="1.0" encoding="UTF-8" standalone="yes"?>
<Relationships xmlns="http://schemas.openxmlformats.org/package/2006/relationships"><Relationship Id="rId1" Type="http://schemas.openxmlformats.org/officeDocument/2006/relationships/package" Target="../embeddings/Microsoft_Excel_Worksheet134.xlsx"/></Relationships>
</file>

<file path=ppt/charts/_rels/chart136.xml.rels><?xml version="1.0" encoding="UTF-8" standalone="yes"?>
<Relationships xmlns="http://schemas.openxmlformats.org/package/2006/relationships"><Relationship Id="rId1" Type="http://schemas.openxmlformats.org/officeDocument/2006/relationships/package" Target="../embeddings/Microsoft_Excel_Worksheet135.xlsx"/></Relationships>
</file>

<file path=ppt/charts/_rels/chart137.xml.rels><?xml version="1.0" encoding="UTF-8" standalone="yes"?>
<Relationships xmlns="http://schemas.openxmlformats.org/package/2006/relationships"><Relationship Id="rId1" Type="http://schemas.openxmlformats.org/officeDocument/2006/relationships/package" Target="../embeddings/Microsoft_Excel_Worksheet136.xlsx"/></Relationships>
</file>

<file path=ppt/charts/_rels/chart138.xml.rels><?xml version="1.0" encoding="UTF-8" standalone="yes"?>
<Relationships xmlns="http://schemas.openxmlformats.org/package/2006/relationships"><Relationship Id="rId1" Type="http://schemas.openxmlformats.org/officeDocument/2006/relationships/package" Target="../embeddings/Microsoft_Excel_Worksheet137.xlsx"/></Relationships>
</file>

<file path=ppt/charts/_rels/chart139.xml.rels><?xml version="1.0" encoding="UTF-8" standalone="yes"?>
<Relationships xmlns="http://schemas.openxmlformats.org/package/2006/relationships"><Relationship Id="rId3" Type="http://schemas.openxmlformats.org/officeDocument/2006/relationships/package" Target="../embeddings/Microsoft_Excel_Worksheet138.xlsx"/><Relationship Id="rId2" Type="http://schemas.microsoft.com/office/2011/relationships/chartColorStyle" Target="colors128.xml"/><Relationship Id="rId1" Type="http://schemas.microsoft.com/office/2011/relationships/chartStyle" Target="style128.xml"/></Relationships>
</file>

<file path=ppt/charts/_rels/chart14.xml.rels><?xml version="1.0" encoding="UTF-8" standalone="yes"?>
<Relationships xmlns="http://schemas.openxmlformats.org/package/2006/relationships"><Relationship Id="rId3" Type="http://schemas.openxmlformats.org/officeDocument/2006/relationships/package" Target="../embeddings/Microsoft_Excel_Worksheet13.xlsx"/><Relationship Id="rId2" Type="http://schemas.microsoft.com/office/2011/relationships/chartColorStyle" Target="colors13.xml"/><Relationship Id="rId1" Type="http://schemas.microsoft.com/office/2011/relationships/chartStyle" Target="style13.xml"/></Relationships>
</file>

<file path=ppt/charts/_rels/chart140.xml.rels><?xml version="1.0" encoding="UTF-8" standalone="yes"?>
<Relationships xmlns="http://schemas.openxmlformats.org/package/2006/relationships"><Relationship Id="rId3" Type="http://schemas.openxmlformats.org/officeDocument/2006/relationships/package" Target="../embeddings/Microsoft_Excel_Worksheet139.xlsx"/><Relationship Id="rId2" Type="http://schemas.microsoft.com/office/2011/relationships/chartColorStyle" Target="colors129.xml"/><Relationship Id="rId1" Type="http://schemas.microsoft.com/office/2011/relationships/chartStyle" Target="style129.xml"/></Relationships>
</file>

<file path=ppt/charts/_rels/chart141.xml.rels><?xml version="1.0" encoding="UTF-8" standalone="yes"?>
<Relationships xmlns="http://schemas.openxmlformats.org/package/2006/relationships"><Relationship Id="rId3" Type="http://schemas.openxmlformats.org/officeDocument/2006/relationships/package" Target="../embeddings/Microsoft_Excel_Worksheet140.xlsx"/><Relationship Id="rId2" Type="http://schemas.microsoft.com/office/2011/relationships/chartColorStyle" Target="colors130.xml"/><Relationship Id="rId1" Type="http://schemas.microsoft.com/office/2011/relationships/chartStyle" Target="style130.xml"/><Relationship Id="rId4" Type="http://schemas.openxmlformats.org/officeDocument/2006/relationships/chartUserShapes" Target="../drawings/drawing2.xml"/></Relationships>
</file>

<file path=ppt/charts/_rels/chart142.xml.rels><?xml version="1.0" encoding="UTF-8" standalone="yes"?>
<Relationships xmlns="http://schemas.openxmlformats.org/package/2006/relationships"><Relationship Id="rId1" Type="http://schemas.openxmlformats.org/officeDocument/2006/relationships/package" Target="../embeddings/Microsoft_Excel_Worksheet141.xlsx"/></Relationships>
</file>

<file path=ppt/charts/_rels/chart143.xml.rels><?xml version="1.0" encoding="UTF-8" standalone="yes"?>
<Relationships xmlns="http://schemas.openxmlformats.org/package/2006/relationships"><Relationship Id="rId1" Type="http://schemas.openxmlformats.org/officeDocument/2006/relationships/package" Target="../embeddings/Microsoft_Excel_Worksheet142.xlsx"/></Relationships>
</file>

<file path=ppt/charts/_rels/chart144.xml.rels><?xml version="1.0" encoding="UTF-8" standalone="yes"?>
<Relationships xmlns="http://schemas.openxmlformats.org/package/2006/relationships"><Relationship Id="rId1" Type="http://schemas.openxmlformats.org/officeDocument/2006/relationships/package" Target="../embeddings/Microsoft_Excel_Worksheet143.xlsx"/></Relationships>
</file>

<file path=ppt/charts/_rels/chart145.xml.rels><?xml version="1.0" encoding="UTF-8" standalone="yes"?>
<Relationships xmlns="http://schemas.openxmlformats.org/package/2006/relationships"><Relationship Id="rId1" Type="http://schemas.openxmlformats.org/officeDocument/2006/relationships/package" Target="../embeddings/Microsoft_Excel_Worksheet144.xlsx"/></Relationships>
</file>

<file path=ppt/charts/_rels/chart146.xml.rels><?xml version="1.0" encoding="UTF-8" standalone="yes"?>
<Relationships xmlns="http://schemas.openxmlformats.org/package/2006/relationships"><Relationship Id="rId3" Type="http://schemas.openxmlformats.org/officeDocument/2006/relationships/package" Target="../embeddings/Microsoft_Excel_Worksheet145.xlsx"/><Relationship Id="rId2" Type="http://schemas.microsoft.com/office/2011/relationships/chartColorStyle" Target="colors131.xml"/><Relationship Id="rId1" Type="http://schemas.microsoft.com/office/2011/relationships/chartStyle" Target="style131.xml"/></Relationships>
</file>

<file path=ppt/charts/_rels/chart147.xml.rels><?xml version="1.0" encoding="UTF-8" standalone="yes"?>
<Relationships xmlns="http://schemas.openxmlformats.org/package/2006/relationships"><Relationship Id="rId3" Type="http://schemas.openxmlformats.org/officeDocument/2006/relationships/package" Target="../embeddings/Microsoft_Excel_Worksheet146.xlsx"/><Relationship Id="rId2" Type="http://schemas.microsoft.com/office/2011/relationships/chartColorStyle" Target="colors132.xml"/><Relationship Id="rId1" Type="http://schemas.microsoft.com/office/2011/relationships/chartStyle" Target="style132.xml"/><Relationship Id="rId4" Type="http://schemas.openxmlformats.org/officeDocument/2006/relationships/chartUserShapes" Target="../drawings/drawing3.xml"/></Relationships>
</file>

<file path=ppt/charts/_rels/chart148.xml.rels><?xml version="1.0" encoding="UTF-8" standalone="yes"?>
<Relationships xmlns="http://schemas.openxmlformats.org/package/2006/relationships"><Relationship Id="rId3" Type="http://schemas.openxmlformats.org/officeDocument/2006/relationships/package" Target="../embeddings/Microsoft_Excel_Worksheet147.xlsx"/><Relationship Id="rId2" Type="http://schemas.microsoft.com/office/2011/relationships/chartColorStyle" Target="colors133.xml"/><Relationship Id="rId1" Type="http://schemas.microsoft.com/office/2011/relationships/chartStyle" Target="style133.xml"/><Relationship Id="rId4" Type="http://schemas.openxmlformats.org/officeDocument/2006/relationships/chartUserShapes" Target="../drawings/drawing4.xml"/></Relationships>
</file>

<file path=ppt/charts/_rels/chart149.xml.rels><?xml version="1.0" encoding="UTF-8" standalone="yes"?>
<Relationships xmlns="http://schemas.openxmlformats.org/package/2006/relationships"><Relationship Id="rId3" Type="http://schemas.openxmlformats.org/officeDocument/2006/relationships/package" Target="../embeddings/Microsoft_Excel_Worksheet148.xlsx"/><Relationship Id="rId2" Type="http://schemas.microsoft.com/office/2011/relationships/chartColorStyle" Target="colors134.xml"/><Relationship Id="rId1" Type="http://schemas.microsoft.com/office/2011/relationships/chartStyle" Target="style134.xml"/></Relationships>
</file>

<file path=ppt/charts/_rels/chart15.xml.rels><?xml version="1.0" encoding="UTF-8" standalone="yes"?>
<Relationships xmlns="http://schemas.openxmlformats.org/package/2006/relationships"><Relationship Id="rId3" Type="http://schemas.openxmlformats.org/officeDocument/2006/relationships/package" Target="../embeddings/Microsoft_Excel_Worksheet14.xlsx"/><Relationship Id="rId2" Type="http://schemas.microsoft.com/office/2011/relationships/chartColorStyle" Target="colors14.xml"/><Relationship Id="rId1" Type="http://schemas.microsoft.com/office/2011/relationships/chartStyle" Target="style14.xml"/></Relationships>
</file>

<file path=ppt/charts/_rels/chart150.xml.rels><?xml version="1.0" encoding="UTF-8" standalone="yes"?>
<Relationships xmlns="http://schemas.openxmlformats.org/package/2006/relationships"><Relationship Id="rId3" Type="http://schemas.openxmlformats.org/officeDocument/2006/relationships/package" Target="../embeddings/Microsoft_Excel_Worksheet149.xlsx"/><Relationship Id="rId2" Type="http://schemas.microsoft.com/office/2011/relationships/chartColorStyle" Target="colors135.xml"/><Relationship Id="rId1" Type="http://schemas.microsoft.com/office/2011/relationships/chartStyle" Target="style135.xml"/></Relationships>
</file>

<file path=ppt/charts/_rels/chart151.xml.rels><?xml version="1.0" encoding="UTF-8" standalone="yes"?>
<Relationships xmlns="http://schemas.openxmlformats.org/package/2006/relationships"><Relationship Id="rId1" Type="http://schemas.openxmlformats.org/officeDocument/2006/relationships/package" Target="../embeddings/Microsoft_Excel_Worksheet150.xlsx"/></Relationships>
</file>

<file path=ppt/charts/_rels/chart152.xml.rels><?xml version="1.0" encoding="UTF-8" standalone="yes"?>
<Relationships xmlns="http://schemas.openxmlformats.org/package/2006/relationships"><Relationship Id="rId1" Type="http://schemas.openxmlformats.org/officeDocument/2006/relationships/package" Target="../embeddings/Microsoft_Excel_Worksheet151.xlsx"/></Relationships>
</file>

<file path=ppt/charts/_rels/chart16.xml.rels><?xml version="1.0" encoding="UTF-8" standalone="yes"?>
<Relationships xmlns="http://schemas.openxmlformats.org/package/2006/relationships"><Relationship Id="rId3" Type="http://schemas.openxmlformats.org/officeDocument/2006/relationships/package" Target="../embeddings/Microsoft_Excel_Worksheet15.xlsx"/><Relationship Id="rId2" Type="http://schemas.microsoft.com/office/2011/relationships/chartColorStyle" Target="colors15.xml"/><Relationship Id="rId1" Type="http://schemas.microsoft.com/office/2011/relationships/chartStyle" Target="style15.xml"/></Relationships>
</file>

<file path=ppt/charts/_rels/chart17.xml.rels><?xml version="1.0" encoding="UTF-8" standalone="yes"?>
<Relationships xmlns="http://schemas.openxmlformats.org/package/2006/relationships"><Relationship Id="rId1" Type="http://schemas.openxmlformats.org/officeDocument/2006/relationships/package" Target="../embeddings/Microsoft_Excel_Worksheet16.xlsx"/></Relationships>
</file>

<file path=ppt/charts/_rels/chart18.xml.rels><?xml version="1.0" encoding="UTF-8" standalone="yes"?>
<Relationships xmlns="http://schemas.openxmlformats.org/package/2006/relationships"><Relationship Id="rId1" Type="http://schemas.openxmlformats.org/officeDocument/2006/relationships/package" Target="../embeddings/Microsoft_Excel_Worksheet17.xlsx"/></Relationships>
</file>

<file path=ppt/charts/_rels/chart19.xml.rels><?xml version="1.0" encoding="UTF-8" standalone="yes"?>
<Relationships xmlns="http://schemas.openxmlformats.org/package/2006/relationships"><Relationship Id="rId3" Type="http://schemas.openxmlformats.org/officeDocument/2006/relationships/package" Target="../embeddings/Microsoft_Excel_Worksheet18.xlsx"/><Relationship Id="rId2" Type="http://schemas.microsoft.com/office/2011/relationships/chartColorStyle" Target="colors16.xml"/><Relationship Id="rId1" Type="http://schemas.microsoft.com/office/2011/relationships/chartStyle" Target="style16.xml"/></Relationships>
</file>

<file path=ppt/charts/_rels/chart2.xml.rels><?xml version="1.0" encoding="UTF-8" standalone="yes"?>
<Relationships xmlns="http://schemas.openxmlformats.org/package/2006/relationships"><Relationship Id="rId3" Type="http://schemas.openxmlformats.org/officeDocument/2006/relationships/package" Target="../embeddings/Microsoft_Excel_Worksheet1.xlsx"/><Relationship Id="rId2" Type="http://schemas.microsoft.com/office/2011/relationships/chartColorStyle" Target="colors2.xml"/><Relationship Id="rId1" Type="http://schemas.microsoft.com/office/2011/relationships/chartStyle" Target="style2.xml"/></Relationships>
</file>

<file path=ppt/charts/_rels/chart20.xml.rels><?xml version="1.0" encoding="UTF-8" standalone="yes"?>
<Relationships xmlns="http://schemas.openxmlformats.org/package/2006/relationships"><Relationship Id="rId1" Type="http://schemas.openxmlformats.org/officeDocument/2006/relationships/package" Target="../embeddings/Microsoft_Excel_Worksheet19.xlsx"/></Relationships>
</file>

<file path=ppt/charts/_rels/chart21.xml.rels><?xml version="1.0" encoding="UTF-8" standalone="yes"?>
<Relationships xmlns="http://schemas.openxmlformats.org/package/2006/relationships"><Relationship Id="rId3" Type="http://schemas.openxmlformats.org/officeDocument/2006/relationships/package" Target="../embeddings/Microsoft_Excel_Worksheet20.xlsx"/><Relationship Id="rId2" Type="http://schemas.microsoft.com/office/2011/relationships/chartColorStyle" Target="colors17.xml"/><Relationship Id="rId1" Type="http://schemas.microsoft.com/office/2011/relationships/chartStyle" Target="style17.xml"/></Relationships>
</file>

<file path=ppt/charts/_rels/chart22.xml.rels><?xml version="1.0" encoding="UTF-8" standalone="yes"?>
<Relationships xmlns="http://schemas.openxmlformats.org/package/2006/relationships"><Relationship Id="rId1" Type="http://schemas.openxmlformats.org/officeDocument/2006/relationships/package" Target="../embeddings/Microsoft_Excel_Worksheet21.xlsx"/></Relationships>
</file>

<file path=ppt/charts/_rels/chart23.xml.rels><?xml version="1.0" encoding="UTF-8" standalone="yes"?>
<Relationships xmlns="http://schemas.openxmlformats.org/package/2006/relationships"><Relationship Id="rId3" Type="http://schemas.openxmlformats.org/officeDocument/2006/relationships/package" Target="../embeddings/Microsoft_Excel_Worksheet22.xlsx"/><Relationship Id="rId2" Type="http://schemas.microsoft.com/office/2011/relationships/chartColorStyle" Target="colors18.xml"/><Relationship Id="rId1" Type="http://schemas.microsoft.com/office/2011/relationships/chartStyle" Target="style18.xml"/></Relationships>
</file>

<file path=ppt/charts/_rels/chart24.xml.rels><?xml version="1.0" encoding="UTF-8" standalone="yes"?>
<Relationships xmlns="http://schemas.openxmlformats.org/package/2006/relationships"><Relationship Id="rId3" Type="http://schemas.openxmlformats.org/officeDocument/2006/relationships/package" Target="../embeddings/Microsoft_Excel_Worksheet23.xlsx"/><Relationship Id="rId2" Type="http://schemas.microsoft.com/office/2011/relationships/chartColorStyle" Target="colors19.xml"/><Relationship Id="rId1" Type="http://schemas.microsoft.com/office/2011/relationships/chartStyle" Target="style19.xml"/></Relationships>
</file>

<file path=ppt/charts/_rels/chart25.xml.rels><?xml version="1.0" encoding="UTF-8" standalone="yes"?>
<Relationships xmlns="http://schemas.openxmlformats.org/package/2006/relationships"><Relationship Id="rId3" Type="http://schemas.openxmlformats.org/officeDocument/2006/relationships/package" Target="../embeddings/Microsoft_Excel_Worksheet24.xlsx"/><Relationship Id="rId2" Type="http://schemas.microsoft.com/office/2011/relationships/chartColorStyle" Target="colors20.xml"/><Relationship Id="rId1" Type="http://schemas.microsoft.com/office/2011/relationships/chartStyle" Target="style20.xml"/></Relationships>
</file>

<file path=ppt/charts/_rels/chart26.xml.rels><?xml version="1.0" encoding="UTF-8" standalone="yes"?>
<Relationships xmlns="http://schemas.openxmlformats.org/package/2006/relationships"><Relationship Id="rId3" Type="http://schemas.openxmlformats.org/officeDocument/2006/relationships/package" Target="../embeddings/Microsoft_Excel_Worksheet25.xlsx"/><Relationship Id="rId2" Type="http://schemas.microsoft.com/office/2011/relationships/chartColorStyle" Target="colors21.xml"/><Relationship Id="rId1" Type="http://schemas.microsoft.com/office/2011/relationships/chartStyle" Target="style21.xml"/></Relationships>
</file>

<file path=ppt/charts/_rels/chart27.xml.rels><?xml version="1.0" encoding="UTF-8" standalone="yes"?>
<Relationships xmlns="http://schemas.openxmlformats.org/package/2006/relationships"><Relationship Id="rId3" Type="http://schemas.openxmlformats.org/officeDocument/2006/relationships/package" Target="../embeddings/Microsoft_Excel_Worksheet26.xlsx"/><Relationship Id="rId2" Type="http://schemas.microsoft.com/office/2011/relationships/chartColorStyle" Target="colors22.xml"/><Relationship Id="rId1" Type="http://schemas.microsoft.com/office/2011/relationships/chartStyle" Target="style22.xml"/></Relationships>
</file>

<file path=ppt/charts/_rels/chart28.xml.rels><?xml version="1.0" encoding="UTF-8" standalone="yes"?>
<Relationships xmlns="http://schemas.openxmlformats.org/package/2006/relationships"><Relationship Id="rId1" Type="http://schemas.openxmlformats.org/officeDocument/2006/relationships/package" Target="../embeddings/Microsoft_Excel_Worksheet27.xlsx"/></Relationships>
</file>

<file path=ppt/charts/_rels/chart29.xml.rels><?xml version="1.0" encoding="UTF-8" standalone="yes"?>
<Relationships xmlns="http://schemas.openxmlformats.org/package/2006/relationships"><Relationship Id="rId1" Type="http://schemas.openxmlformats.org/officeDocument/2006/relationships/package" Target="../embeddings/Microsoft_Excel_Worksheet28.xlsx"/></Relationships>
</file>

<file path=ppt/charts/_rels/chart3.xml.rels><?xml version="1.0" encoding="UTF-8" standalone="yes"?>
<Relationships xmlns="http://schemas.openxmlformats.org/package/2006/relationships"><Relationship Id="rId3" Type="http://schemas.openxmlformats.org/officeDocument/2006/relationships/package" Target="../embeddings/Microsoft_Excel_Worksheet2.xlsx"/><Relationship Id="rId2" Type="http://schemas.microsoft.com/office/2011/relationships/chartColorStyle" Target="colors3.xml"/><Relationship Id="rId1" Type="http://schemas.microsoft.com/office/2011/relationships/chartStyle" Target="style3.xml"/></Relationships>
</file>

<file path=ppt/charts/_rels/chart30.xml.rels><?xml version="1.0" encoding="UTF-8" standalone="yes"?>
<Relationships xmlns="http://schemas.openxmlformats.org/package/2006/relationships"><Relationship Id="rId3" Type="http://schemas.openxmlformats.org/officeDocument/2006/relationships/package" Target="../embeddings/Microsoft_Excel_Worksheet29.xlsx"/><Relationship Id="rId2" Type="http://schemas.microsoft.com/office/2011/relationships/chartColorStyle" Target="colors23.xml"/><Relationship Id="rId1" Type="http://schemas.microsoft.com/office/2011/relationships/chartStyle" Target="style23.xml"/></Relationships>
</file>

<file path=ppt/charts/_rels/chart31.xml.rels><?xml version="1.0" encoding="UTF-8" standalone="yes"?>
<Relationships xmlns="http://schemas.openxmlformats.org/package/2006/relationships"><Relationship Id="rId3" Type="http://schemas.openxmlformats.org/officeDocument/2006/relationships/package" Target="../embeddings/Microsoft_Excel_Worksheet30.xlsx"/><Relationship Id="rId2" Type="http://schemas.microsoft.com/office/2011/relationships/chartColorStyle" Target="colors24.xml"/><Relationship Id="rId1" Type="http://schemas.microsoft.com/office/2011/relationships/chartStyle" Target="style24.xml"/></Relationships>
</file>

<file path=ppt/charts/_rels/chart32.xml.rels><?xml version="1.0" encoding="UTF-8" standalone="yes"?>
<Relationships xmlns="http://schemas.openxmlformats.org/package/2006/relationships"><Relationship Id="rId3" Type="http://schemas.openxmlformats.org/officeDocument/2006/relationships/package" Target="../embeddings/Microsoft_Excel_Worksheet31.xlsx"/><Relationship Id="rId2" Type="http://schemas.microsoft.com/office/2011/relationships/chartColorStyle" Target="colors25.xml"/><Relationship Id="rId1" Type="http://schemas.microsoft.com/office/2011/relationships/chartStyle" Target="style25.xml"/></Relationships>
</file>

<file path=ppt/charts/_rels/chart33.xml.rels><?xml version="1.0" encoding="UTF-8" standalone="yes"?>
<Relationships xmlns="http://schemas.openxmlformats.org/package/2006/relationships"><Relationship Id="rId3" Type="http://schemas.openxmlformats.org/officeDocument/2006/relationships/package" Target="../embeddings/Microsoft_Excel_Worksheet32.xlsx"/><Relationship Id="rId2" Type="http://schemas.microsoft.com/office/2011/relationships/chartColorStyle" Target="colors26.xml"/><Relationship Id="rId1" Type="http://schemas.microsoft.com/office/2011/relationships/chartStyle" Target="style26.xml"/></Relationships>
</file>

<file path=ppt/charts/_rels/chart34.xml.rels><?xml version="1.0" encoding="UTF-8" standalone="yes"?>
<Relationships xmlns="http://schemas.openxmlformats.org/package/2006/relationships"><Relationship Id="rId3" Type="http://schemas.openxmlformats.org/officeDocument/2006/relationships/package" Target="../embeddings/Microsoft_Excel_Worksheet33.xlsx"/><Relationship Id="rId2" Type="http://schemas.microsoft.com/office/2011/relationships/chartColorStyle" Target="colors27.xml"/><Relationship Id="rId1" Type="http://schemas.microsoft.com/office/2011/relationships/chartStyle" Target="style27.xml"/></Relationships>
</file>

<file path=ppt/charts/_rels/chart35.xml.rels><?xml version="1.0" encoding="UTF-8" standalone="yes"?>
<Relationships xmlns="http://schemas.openxmlformats.org/package/2006/relationships"><Relationship Id="rId3" Type="http://schemas.openxmlformats.org/officeDocument/2006/relationships/package" Target="../embeddings/Microsoft_Excel_Worksheet34.xlsx"/><Relationship Id="rId2" Type="http://schemas.microsoft.com/office/2011/relationships/chartColorStyle" Target="colors28.xml"/><Relationship Id="rId1" Type="http://schemas.microsoft.com/office/2011/relationships/chartStyle" Target="style28.xml"/></Relationships>
</file>

<file path=ppt/charts/_rels/chart36.xml.rels><?xml version="1.0" encoding="UTF-8" standalone="yes"?>
<Relationships xmlns="http://schemas.openxmlformats.org/package/2006/relationships"><Relationship Id="rId3" Type="http://schemas.openxmlformats.org/officeDocument/2006/relationships/package" Target="../embeddings/Microsoft_Excel_Worksheet35.xlsx"/><Relationship Id="rId2" Type="http://schemas.microsoft.com/office/2011/relationships/chartColorStyle" Target="colors29.xml"/><Relationship Id="rId1" Type="http://schemas.microsoft.com/office/2011/relationships/chartStyle" Target="style29.xml"/></Relationships>
</file>

<file path=ppt/charts/_rels/chart37.xml.rels><?xml version="1.0" encoding="UTF-8" standalone="yes"?>
<Relationships xmlns="http://schemas.openxmlformats.org/package/2006/relationships"><Relationship Id="rId3" Type="http://schemas.openxmlformats.org/officeDocument/2006/relationships/package" Target="../embeddings/Microsoft_Excel_Worksheet36.xlsx"/><Relationship Id="rId2" Type="http://schemas.microsoft.com/office/2011/relationships/chartColorStyle" Target="colors30.xml"/><Relationship Id="rId1" Type="http://schemas.microsoft.com/office/2011/relationships/chartStyle" Target="style30.xml"/></Relationships>
</file>

<file path=ppt/charts/_rels/chart38.xml.rels><?xml version="1.0" encoding="UTF-8" standalone="yes"?>
<Relationships xmlns="http://schemas.openxmlformats.org/package/2006/relationships"><Relationship Id="rId3" Type="http://schemas.openxmlformats.org/officeDocument/2006/relationships/package" Target="../embeddings/Microsoft_Excel_Worksheet37.xlsx"/><Relationship Id="rId2" Type="http://schemas.microsoft.com/office/2011/relationships/chartColorStyle" Target="colors31.xml"/><Relationship Id="rId1" Type="http://schemas.microsoft.com/office/2011/relationships/chartStyle" Target="style31.xml"/></Relationships>
</file>

<file path=ppt/charts/_rels/chart39.xml.rels><?xml version="1.0" encoding="UTF-8" standalone="yes"?>
<Relationships xmlns="http://schemas.openxmlformats.org/package/2006/relationships"><Relationship Id="rId3" Type="http://schemas.openxmlformats.org/officeDocument/2006/relationships/package" Target="../embeddings/Microsoft_Excel_Worksheet38.xlsx"/><Relationship Id="rId2" Type="http://schemas.microsoft.com/office/2011/relationships/chartColorStyle" Target="colors32.xml"/><Relationship Id="rId1" Type="http://schemas.microsoft.com/office/2011/relationships/chartStyle" Target="style32.xml"/></Relationships>
</file>

<file path=ppt/charts/_rels/chart4.xml.rels><?xml version="1.0" encoding="UTF-8" standalone="yes"?>
<Relationships xmlns="http://schemas.openxmlformats.org/package/2006/relationships"><Relationship Id="rId1" Type="http://schemas.openxmlformats.org/officeDocument/2006/relationships/package" Target="../embeddings/Microsoft_Excel_Worksheet3.xlsx"/></Relationships>
</file>

<file path=ppt/charts/_rels/chart40.xml.rels><?xml version="1.0" encoding="UTF-8" standalone="yes"?>
<Relationships xmlns="http://schemas.openxmlformats.org/package/2006/relationships"><Relationship Id="rId3" Type="http://schemas.openxmlformats.org/officeDocument/2006/relationships/package" Target="../embeddings/Microsoft_Excel_Worksheet39.xlsx"/><Relationship Id="rId2" Type="http://schemas.microsoft.com/office/2011/relationships/chartColorStyle" Target="colors33.xml"/><Relationship Id="rId1" Type="http://schemas.microsoft.com/office/2011/relationships/chartStyle" Target="style33.xml"/></Relationships>
</file>

<file path=ppt/charts/_rels/chart41.xml.rels><?xml version="1.0" encoding="UTF-8" standalone="yes"?>
<Relationships xmlns="http://schemas.openxmlformats.org/package/2006/relationships"><Relationship Id="rId3" Type="http://schemas.openxmlformats.org/officeDocument/2006/relationships/package" Target="../embeddings/Microsoft_Excel_Worksheet40.xlsx"/><Relationship Id="rId2" Type="http://schemas.microsoft.com/office/2011/relationships/chartColorStyle" Target="colors34.xml"/><Relationship Id="rId1" Type="http://schemas.microsoft.com/office/2011/relationships/chartStyle" Target="style34.xml"/></Relationships>
</file>

<file path=ppt/charts/_rels/chart42.xml.rels><?xml version="1.0" encoding="UTF-8" standalone="yes"?>
<Relationships xmlns="http://schemas.openxmlformats.org/package/2006/relationships"><Relationship Id="rId3" Type="http://schemas.openxmlformats.org/officeDocument/2006/relationships/package" Target="../embeddings/Microsoft_Excel_Worksheet41.xlsx"/><Relationship Id="rId2" Type="http://schemas.microsoft.com/office/2011/relationships/chartColorStyle" Target="colors35.xml"/><Relationship Id="rId1" Type="http://schemas.microsoft.com/office/2011/relationships/chartStyle" Target="style35.xml"/></Relationships>
</file>

<file path=ppt/charts/_rels/chart43.xml.rels><?xml version="1.0" encoding="UTF-8" standalone="yes"?>
<Relationships xmlns="http://schemas.openxmlformats.org/package/2006/relationships"><Relationship Id="rId3" Type="http://schemas.openxmlformats.org/officeDocument/2006/relationships/package" Target="../embeddings/Microsoft_Excel_Worksheet42.xlsx"/><Relationship Id="rId2" Type="http://schemas.microsoft.com/office/2011/relationships/chartColorStyle" Target="colors36.xml"/><Relationship Id="rId1" Type="http://schemas.microsoft.com/office/2011/relationships/chartStyle" Target="style36.xml"/></Relationships>
</file>

<file path=ppt/charts/_rels/chart44.xml.rels><?xml version="1.0" encoding="UTF-8" standalone="yes"?>
<Relationships xmlns="http://schemas.openxmlformats.org/package/2006/relationships"><Relationship Id="rId3" Type="http://schemas.openxmlformats.org/officeDocument/2006/relationships/package" Target="../embeddings/Microsoft_Excel_Worksheet43.xlsx"/><Relationship Id="rId2" Type="http://schemas.microsoft.com/office/2011/relationships/chartColorStyle" Target="colors37.xml"/><Relationship Id="rId1" Type="http://schemas.microsoft.com/office/2011/relationships/chartStyle" Target="style37.xml"/></Relationships>
</file>

<file path=ppt/charts/_rels/chart45.xml.rels><?xml version="1.0" encoding="UTF-8" standalone="yes"?>
<Relationships xmlns="http://schemas.openxmlformats.org/package/2006/relationships"><Relationship Id="rId3" Type="http://schemas.openxmlformats.org/officeDocument/2006/relationships/package" Target="../embeddings/Microsoft_Excel_Worksheet44.xlsx"/><Relationship Id="rId2" Type="http://schemas.microsoft.com/office/2011/relationships/chartColorStyle" Target="colors38.xml"/><Relationship Id="rId1" Type="http://schemas.microsoft.com/office/2011/relationships/chartStyle" Target="style38.xml"/></Relationships>
</file>

<file path=ppt/charts/_rels/chart46.xml.rels><?xml version="1.0" encoding="UTF-8" standalone="yes"?>
<Relationships xmlns="http://schemas.openxmlformats.org/package/2006/relationships"><Relationship Id="rId3" Type="http://schemas.openxmlformats.org/officeDocument/2006/relationships/package" Target="../embeddings/Microsoft_Excel_Worksheet45.xlsx"/><Relationship Id="rId2" Type="http://schemas.microsoft.com/office/2011/relationships/chartColorStyle" Target="colors39.xml"/><Relationship Id="rId1" Type="http://schemas.microsoft.com/office/2011/relationships/chartStyle" Target="style39.xml"/></Relationships>
</file>

<file path=ppt/charts/_rels/chart47.xml.rels><?xml version="1.0" encoding="UTF-8" standalone="yes"?>
<Relationships xmlns="http://schemas.openxmlformats.org/package/2006/relationships"><Relationship Id="rId3" Type="http://schemas.openxmlformats.org/officeDocument/2006/relationships/package" Target="../embeddings/Microsoft_Excel_Worksheet46.xlsx"/><Relationship Id="rId2" Type="http://schemas.microsoft.com/office/2011/relationships/chartColorStyle" Target="colors40.xml"/><Relationship Id="rId1" Type="http://schemas.microsoft.com/office/2011/relationships/chartStyle" Target="style40.xml"/></Relationships>
</file>

<file path=ppt/charts/_rels/chart48.xml.rels><?xml version="1.0" encoding="UTF-8" standalone="yes"?>
<Relationships xmlns="http://schemas.openxmlformats.org/package/2006/relationships"><Relationship Id="rId3" Type="http://schemas.openxmlformats.org/officeDocument/2006/relationships/package" Target="../embeddings/Microsoft_Excel_Worksheet47.xlsx"/><Relationship Id="rId2" Type="http://schemas.microsoft.com/office/2011/relationships/chartColorStyle" Target="colors41.xml"/><Relationship Id="rId1" Type="http://schemas.microsoft.com/office/2011/relationships/chartStyle" Target="style41.xml"/></Relationships>
</file>

<file path=ppt/charts/_rels/chart49.xml.rels><?xml version="1.0" encoding="UTF-8" standalone="yes"?>
<Relationships xmlns="http://schemas.openxmlformats.org/package/2006/relationships"><Relationship Id="rId3" Type="http://schemas.openxmlformats.org/officeDocument/2006/relationships/package" Target="../embeddings/Microsoft_Excel_Worksheet48.xlsx"/><Relationship Id="rId2" Type="http://schemas.microsoft.com/office/2011/relationships/chartColorStyle" Target="colors42.xml"/><Relationship Id="rId1" Type="http://schemas.microsoft.com/office/2011/relationships/chartStyle" Target="style42.xml"/></Relationships>
</file>

<file path=ppt/charts/_rels/chart5.xml.rels><?xml version="1.0" encoding="UTF-8" standalone="yes"?>
<Relationships xmlns="http://schemas.openxmlformats.org/package/2006/relationships"><Relationship Id="rId3" Type="http://schemas.openxmlformats.org/officeDocument/2006/relationships/package" Target="../embeddings/Microsoft_Excel_Worksheet4.xlsx"/><Relationship Id="rId2" Type="http://schemas.microsoft.com/office/2011/relationships/chartColorStyle" Target="colors4.xml"/><Relationship Id="rId1" Type="http://schemas.microsoft.com/office/2011/relationships/chartStyle" Target="style4.xml"/></Relationships>
</file>

<file path=ppt/charts/_rels/chart50.xml.rels><?xml version="1.0" encoding="UTF-8" standalone="yes"?>
<Relationships xmlns="http://schemas.openxmlformats.org/package/2006/relationships"><Relationship Id="rId3" Type="http://schemas.openxmlformats.org/officeDocument/2006/relationships/package" Target="../embeddings/Microsoft_Excel_Worksheet49.xlsx"/><Relationship Id="rId2" Type="http://schemas.microsoft.com/office/2011/relationships/chartColorStyle" Target="colors43.xml"/><Relationship Id="rId1" Type="http://schemas.microsoft.com/office/2011/relationships/chartStyle" Target="style43.xml"/></Relationships>
</file>

<file path=ppt/charts/_rels/chart51.xml.rels><?xml version="1.0" encoding="UTF-8" standalone="yes"?>
<Relationships xmlns="http://schemas.openxmlformats.org/package/2006/relationships"><Relationship Id="rId3" Type="http://schemas.openxmlformats.org/officeDocument/2006/relationships/package" Target="../embeddings/Microsoft_Excel_Worksheet50.xlsx"/><Relationship Id="rId2" Type="http://schemas.microsoft.com/office/2011/relationships/chartColorStyle" Target="colors44.xml"/><Relationship Id="rId1" Type="http://schemas.microsoft.com/office/2011/relationships/chartStyle" Target="style44.xml"/></Relationships>
</file>

<file path=ppt/charts/_rels/chart52.xml.rels><?xml version="1.0" encoding="UTF-8" standalone="yes"?>
<Relationships xmlns="http://schemas.openxmlformats.org/package/2006/relationships"><Relationship Id="rId3" Type="http://schemas.openxmlformats.org/officeDocument/2006/relationships/package" Target="../embeddings/Microsoft_Excel_Worksheet51.xlsx"/><Relationship Id="rId2" Type="http://schemas.microsoft.com/office/2011/relationships/chartColorStyle" Target="colors45.xml"/><Relationship Id="rId1" Type="http://schemas.microsoft.com/office/2011/relationships/chartStyle" Target="style45.xml"/></Relationships>
</file>

<file path=ppt/charts/_rels/chart53.xml.rels><?xml version="1.0" encoding="UTF-8" standalone="yes"?>
<Relationships xmlns="http://schemas.openxmlformats.org/package/2006/relationships"><Relationship Id="rId3" Type="http://schemas.openxmlformats.org/officeDocument/2006/relationships/package" Target="../embeddings/Microsoft_Excel_Worksheet52.xlsx"/><Relationship Id="rId2" Type="http://schemas.microsoft.com/office/2011/relationships/chartColorStyle" Target="colors46.xml"/><Relationship Id="rId1" Type="http://schemas.microsoft.com/office/2011/relationships/chartStyle" Target="style46.xml"/></Relationships>
</file>

<file path=ppt/charts/_rels/chart54.xml.rels><?xml version="1.0" encoding="UTF-8" standalone="yes"?>
<Relationships xmlns="http://schemas.openxmlformats.org/package/2006/relationships"><Relationship Id="rId3" Type="http://schemas.openxmlformats.org/officeDocument/2006/relationships/package" Target="../embeddings/Microsoft_Excel_Worksheet53.xlsx"/><Relationship Id="rId2" Type="http://schemas.microsoft.com/office/2011/relationships/chartColorStyle" Target="colors47.xml"/><Relationship Id="rId1" Type="http://schemas.microsoft.com/office/2011/relationships/chartStyle" Target="style47.xml"/></Relationships>
</file>

<file path=ppt/charts/_rels/chart55.xml.rels><?xml version="1.0" encoding="UTF-8" standalone="yes"?>
<Relationships xmlns="http://schemas.openxmlformats.org/package/2006/relationships"><Relationship Id="rId3" Type="http://schemas.openxmlformats.org/officeDocument/2006/relationships/package" Target="../embeddings/Microsoft_Excel_Worksheet54.xlsx"/><Relationship Id="rId2" Type="http://schemas.microsoft.com/office/2011/relationships/chartColorStyle" Target="colors48.xml"/><Relationship Id="rId1" Type="http://schemas.microsoft.com/office/2011/relationships/chartStyle" Target="style48.xml"/></Relationships>
</file>

<file path=ppt/charts/_rels/chart56.xml.rels><?xml version="1.0" encoding="UTF-8" standalone="yes"?>
<Relationships xmlns="http://schemas.openxmlformats.org/package/2006/relationships"><Relationship Id="rId3" Type="http://schemas.openxmlformats.org/officeDocument/2006/relationships/package" Target="../embeddings/Microsoft_Excel_Worksheet55.xlsx"/><Relationship Id="rId2" Type="http://schemas.microsoft.com/office/2011/relationships/chartColorStyle" Target="colors49.xml"/><Relationship Id="rId1" Type="http://schemas.microsoft.com/office/2011/relationships/chartStyle" Target="style49.xml"/></Relationships>
</file>

<file path=ppt/charts/_rels/chart57.xml.rels><?xml version="1.0" encoding="UTF-8" standalone="yes"?>
<Relationships xmlns="http://schemas.openxmlformats.org/package/2006/relationships"><Relationship Id="rId3" Type="http://schemas.openxmlformats.org/officeDocument/2006/relationships/package" Target="../embeddings/Microsoft_Excel_Worksheet56.xlsx"/><Relationship Id="rId2" Type="http://schemas.microsoft.com/office/2011/relationships/chartColorStyle" Target="colors50.xml"/><Relationship Id="rId1" Type="http://schemas.microsoft.com/office/2011/relationships/chartStyle" Target="style50.xml"/></Relationships>
</file>

<file path=ppt/charts/_rels/chart58.xml.rels><?xml version="1.0" encoding="UTF-8" standalone="yes"?>
<Relationships xmlns="http://schemas.openxmlformats.org/package/2006/relationships"><Relationship Id="rId3" Type="http://schemas.openxmlformats.org/officeDocument/2006/relationships/package" Target="../embeddings/Microsoft_Excel_Worksheet57.xlsx"/><Relationship Id="rId2" Type="http://schemas.microsoft.com/office/2011/relationships/chartColorStyle" Target="colors51.xml"/><Relationship Id="rId1" Type="http://schemas.microsoft.com/office/2011/relationships/chartStyle" Target="style51.xml"/></Relationships>
</file>

<file path=ppt/charts/_rels/chart59.xml.rels><?xml version="1.0" encoding="UTF-8" standalone="yes"?>
<Relationships xmlns="http://schemas.openxmlformats.org/package/2006/relationships"><Relationship Id="rId3" Type="http://schemas.openxmlformats.org/officeDocument/2006/relationships/package" Target="../embeddings/Microsoft_Excel_Worksheet58.xlsx"/><Relationship Id="rId2" Type="http://schemas.microsoft.com/office/2011/relationships/chartColorStyle" Target="colors52.xml"/><Relationship Id="rId1" Type="http://schemas.microsoft.com/office/2011/relationships/chartStyle" Target="style52.xml"/></Relationships>
</file>

<file path=ppt/charts/_rels/chart6.xml.rels><?xml version="1.0" encoding="UTF-8" standalone="yes"?>
<Relationships xmlns="http://schemas.openxmlformats.org/package/2006/relationships"><Relationship Id="rId3" Type="http://schemas.openxmlformats.org/officeDocument/2006/relationships/package" Target="../embeddings/Microsoft_Excel_Worksheet5.xlsx"/><Relationship Id="rId2" Type="http://schemas.microsoft.com/office/2011/relationships/chartColorStyle" Target="colors5.xml"/><Relationship Id="rId1" Type="http://schemas.microsoft.com/office/2011/relationships/chartStyle" Target="style5.xml"/></Relationships>
</file>

<file path=ppt/charts/_rels/chart60.xml.rels><?xml version="1.0" encoding="UTF-8" standalone="yes"?>
<Relationships xmlns="http://schemas.openxmlformats.org/package/2006/relationships"><Relationship Id="rId3" Type="http://schemas.openxmlformats.org/officeDocument/2006/relationships/package" Target="../embeddings/Microsoft_Excel_Worksheet59.xlsx"/><Relationship Id="rId2" Type="http://schemas.microsoft.com/office/2011/relationships/chartColorStyle" Target="colors53.xml"/><Relationship Id="rId1" Type="http://schemas.microsoft.com/office/2011/relationships/chartStyle" Target="style53.xml"/></Relationships>
</file>

<file path=ppt/charts/_rels/chart61.xml.rels><?xml version="1.0" encoding="UTF-8" standalone="yes"?>
<Relationships xmlns="http://schemas.openxmlformats.org/package/2006/relationships"><Relationship Id="rId3" Type="http://schemas.openxmlformats.org/officeDocument/2006/relationships/package" Target="../embeddings/Microsoft_Excel_Worksheet60.xlsx"/><Relationship Id="rId2" Type="http://schemas.microsoft.com/office/2011/relationships/chartColorStyle" Target="colors54.xml"/><Relationship Id="rId1" Type="http://schemas.microsoft.com/office/2011/relationships/chartStyle" Target="style54.xml"/></Relationships>
</file>

<file path=ppt/charts/_rels/chart62.xml.rels><?xml version="1.0" encoding="UTF-8" standalone="yes"?>
<Relationships xmlns="http://schemas.openxmlformats.org/package/2006/relationships"><Relationship Id="rId3" Type="http://schemas.openxmlformats.org/officeDocument/2006/relationships/package" Target="../embeddings/Microsoft_Excel_Worksheet61.xlsx"/><Relationship Id="rId2" Type="http://schemas.microsoft.com/office/2011/relationships/chartColorStyle" Target="colors55.xml"/><Relationship Id="rId1" Type="http://schemas.microsoft.com/office/2011/relationships/chartStyle" Target="style55.xml"/></Relationships>
</file>

<file path=ppt/charts/_rels/chart63.xml.rels><?xml version="1.0" encoding="UTF-8" standalone="yes"?>
<Relationships xmlns="http://schemas.openxmlformats.org/package/2006/relationships"><Relationship Id="rId3" Type="http://schemas.openxmlformats.org/officeDocument/2006/relationships/package" Target="../embeddings/Microsoft_Excel_Worksheet62.xlsx"/><Relationship Id="rId2" Type="http://schemas.microsoft.com/office/2011/relationships/chartColorStyle" Target="colors56.xml"/><Relationship Id="rId1" Type="http://schemas.microsoft.com/office/2011/relationships/chartStyle" Target="style56.xml"/></Relationships>
</file>

<file path=ppt/charts/_rels/chart64.xml.rels><?xml version="1.0" encoding="UTF-8" standalone="yes"?>
<Relationships xmlns="http://schemas.openxmlformats.org/package/2006/relationships"><Relationship Id="rId3" Type="http://schemas.openxmlformats.org/officeDocument/2006/relationships/package" Target="../embeddings/Microsoft_Excel_Worksheet63.xlsx"/><Relationship Id="rId2" Type="http://schemas.microsoft.com/office/2011/relationships/chartColorStyle" Target="colors57.xml"/><Relationship Id="rId1" Type="http://schemas.microsoft.com/office/2011/relationships/chartStyle" Target="style57.xml"/></Relationships>
</file>

<file path=ppt/charts/_rels/chart65.xml.rels><?xml version="1.0" encoding="UTF-8" standalone="yes"?>
<Relationships xmlns="http://schemas.openxmlformats.org/package/2006/relationships"><Relationship Id="rId3" Type="http://schemas.openxmlformats.org/officeDocument/2006/relationships/package" Target="../embeddings/Microsoft_Excel_Worksheet64.xlsx"/><Relationship Id="rId2" Type="http://schemas.microsoft.com/office/2011/relationships/chartColorStyle" Target="colors58.xml"/><Relationship Id="rId1" Type="http://schemas.microsoft.com/office/2011/relationships/chartStyle" Target="style58.xml"/></Relationships>
</file>

<file path=ppt/charts/_rels/chart66.xml.rels><?xml version="1.0" encoding="UTF-8" standalone="yes"?>
<Relationships xmlns="http://schemas.openxmlformats.org/package/2006/relationships"><Relationship Id="rId3" Type="http://schemas.openxmlformats.org/officeDocument/2006/relationships/package" Target="../embeddings/Microsoft_Excel_Worksheet65.xlsx"/><Relationship Id="rId2" Type="http://schemas.microsoft.com/office/2011/relationships/chartColorStyle" Target="colors59.xml"/><Relationship Id="rId1" Type="http://schemas.microsoft.com/office/2011/relationships/chartStyle" Target="style59.xml"/></Relationships>
</file>

<file path=ppt/charts/_rels/chart67.xml.rels><?xml version="1.0" encoding="UTF-8" standalone="yes"?>
<Relationships xmlns="http://schemas.openxmlformats.org/package/2006/relationships"><Relationship Id="rId3" Type="http://schemas.openxmlformats.org/officeDocument/2006/relationships/package" Target="../embeddings/Microsoft_Excel_Worksheet66.xlsx"/><Relationship Id="rId2" Type="http://schemas.microsoft.com/office/2011/relationships/chartColorStyle" Target="colors60.xml"/><Relationship Id="rId1" Type="http://schemas.microsoft.com/office/2011/relationships/chartStyle" Target="style60.xml"/></Relationships>
</file>

<file path=ppt/charts/_rels/chart68.xml.rels><?xml version="1.0" encoding="UTF-8" standalone="yes"?>
<Relationships xmlns="http://schemas.openxmlformats.org/package/2006/relationships"><Relationship Id="rId3" Type="http://schemas.openxmlformats.org/officeDocument/2006/relationships/package" Target="../embeddings/Microsoft_Excel_Worksheet67.xlsx"/><Relationship Id="rId2" Type="http://schemas.microsoft.com/office/2011/relationships/chartColorStyle" Target="colors61.xml"/><Relationship Id="rId1" Type="http://schemas.microsoft.com/office/2011/relationships/chartStyle" Target="style61.xml"/></Relationships>
</file>

<file path=ppt/charts/_rels/chart69.xml.rels><?xml version="1.0" encoding="UTF-8" standalone="yes"?>
<Relationships xmlns="http://schemas.openxmlformats.org/package/2006/relationships"><Relationship Id="rId3" Type="http://schemas.openxmlformats.org/officeDocument/2006/relationships/package" Target="../embeddings/Microsoft_Excel_Worksheet68.xlsx"/><Relationship Id="rId2" Type="http://schemas.microsoft.com/office/2011/relationships/chartColorStyle" Target="colors62.xml"/><Relationship Id="rId1" Type="http://schemas.microsoft.com/office/2011/relationships/chartStyle" Target="style62.xml"/></Relationships>
</file>

<file path=ppt/charts/_rels/chart7.xml.rels><?xml version="1.0" encoding="UTF-8" standalone="yes"?>
<Relationships xmlns="http://schemas.openxmlformats.org/package/2006/relationships"><Relationship Id="rId3" Type="http://schemas.openxmlformats.org/officeDocument/2006/relationships/package" Target="../embeddings/Microsoft_Excel_Worksheet6.xlsx"/><Relationship Id="rId2" Type="http://schemas.microsoft.com/office/2011/relationships/chartColorStyle" Target="colors6.xml"/><Relationship Id="rId1" Type="http://schemas.microsoft.com/office/2011/relationships/chartStyle" Target="style6.xml"/></Relationships>
</file>

<file path=ppt/charts/_rels/chart70.xml.rels><?xml version="1.0" encoding="UTF-8" standalone="yes"?>
<Relationships xmlns="http://schemas.openxmlformats.org/package/2006/relationships"><Relationship Id="rId3" Type="http://schemas.openxmlformats.org/officeDocument/2006/relationships/package" Target="../embeddings/Microsoft_Excel_Worksheet69.xlsx"/><Relationship Id="rId2" Type="http://schemas.microsoft.com/office/2011/relationships/chartColorStyle" Target="colors63.xml"/><Relationship Id="rId1" Type="http://schemas.microsoft.com/office/2011/relationships/chartStyle" Target="style63.xml"/></Relationships>
</file>

<file path=ppt/charts/_rels/chart71.xml.rels><?xml version="1.0" encoding="UTF-8" standalone="yes"?>
<Relationships xmlns="http://schemas.openxmlformats.org/package/2006/relationships"><Relationship Id="rId3" Type="http://schemas.openxmlformats.org/officeDocument/2006/relationships/package" Target="../embeddings/Microsoft_Excel_Worksheet70.xlsx"/><Relationship Id="rId2" Type="http://schemas.microsoft.com/office/2011/relationships/chartColorStyle" Target="colors64.xml"/><Relationship Id="rId1" Type="http://schemas.microsoft.com/office/2011/relationships/chartStyle" Target="style64.xml"/></Relationships>
</file>

<file path=ppt/charts/_rels/chart72.xml.rels><?xml version="1.0" encoding="UTF-8" standalone="yes"?>
<Relationships xmlns="http://schemas.openxmlformats.org/package/2006/relationships"><Relationship Id="rId3" Type="http://schemas.openxmlformats.org/officeDocument/2006/relationships/package" Target="../embeddings/Microsoft_Excel_Worksheet71.xlsx"/><Relationship Id="rId2" Type="http://schemas.microsoft.com/office/2011/relationships/chartColorStyle" Target="colors65.xml"/><Relationship Id="rId1" Type="http://schemas.microsoft.com/office/2011/relationships/chartStyle" Target="style65.xml"/></Relationships>
</file>

<file path=ppt/charts/_rels/chart73.xml.rels><?xml version="1.0" encoding="UTF-8" standalone="yes"?>
<Relationships xmlns="http://schemas.openxmlformats.org/package/2006/relationships"><Relationship Id="rId3" Type="http://schemas.openxmlformats.org/officeDocument/2006/relationships/package" Target="../embeddings/Microsoft_Excel_Worksheet72.xlsx"/><Relationship Id="rId2" Type="http://schemas.microsoft.com/office/2011/relationships/chartColorStyle" Target="colors66.xml"/><Relationship Id="rId1" Type="http://schemas.microsoft.com/office/2011/relationships/chartStyle" Target="style66.xml"/></Relationships>
</file>

<file path=ppt/charts/_rels/chart74.xml.rels><?xml version="1.0" encoding="UTF-8" standalone="yes"?>
<Relationships xmlns="http://schemas.openxmlformats.org/package/2006/relationships"><Relationship Id="rId3" Type="http://schemas.openxmlformats.org/officeDocument/2006/relationships/package" Target="../embeddings/Microsoft_Excel_Worksheet73.xlsx"/><Relationship Id="rId2" Type="http://schemas.microsoft.com/office/2011/relationships/chartColorStyle" Target="colors67.xml"/><Relationship Id="rId1" Type="http://schemas.microsoft.com/office/2011/relationships/chartStyle" Target="style67.xml"/></Relationships>
</file>

<file path=ppt/charts/_rels/chart75.xml.rels><?xml version="1.0" encoding="UTF-8" standalone="yes"?>
<Relationships xmlns="http://schemas.openxmlformats.org/package/2006/relationships"><Relationship Id="rId3" Type="http://schemas.openxmlformats.org/officeDocument/2006/relationships/package" Target="../embeddings/Microsoft_Excel_Worksheet74.xlsx"/><Relationship Id="rId2" Type="http://schemas.microsoft.com/office/2011/relationships/chartColorStyle" Target="colors68.xml"/><Relationship Id="rId1" Type="http://schemas.microsoft.com/office/2011/relationships/chartStyle" Target="style68.xml"/></Relationships>
</file>

<file path=ppt/charts/_rels/chart76.xml.rels><?xml version="1.0" encoding="UTF-8" standalone="yes"?>
<Relationships xmlns="http://schemas.openxmlformats.org/package/2006/relationships"><Relationship Id="rId3" Type="http://schemas.openxmlformats.org/officeDocument/2006/relationships/package" Target="../embeddings/Microsoft_Excel_Worksheet75.xlsx"/><Relationship Id="rId2" Type="http://schemas.microsoft.com/office/2011/relationships/chartColorStyle" Target="colors69.xml"/><Relationship Id="rId1" Type="http://schemas.microsoft.com/office/2011/relationships/chartStyle" Target="style69.xml"/></Relationships>
</file>

<file path=ppt/charts/_rels/chart77.xml.rels><?xml version="1.0" encoding="UTF-8" standalone="yes"?>
<Relationships xmlns="http://schemas.openxmlformats.org/package/2006/relationships"><Relationship Id="rId3" Type="http://schemas.openxmlformats.org/officeDocument/2006/relationships/package" Target="../embeddings/Microsoft_Excel_Worksheet76.xlsx"/><Relationship Id="rId2" Type="http://schemas.microsoft.com/office/2011/relationships/chartColorStyle" Target="colors70.xml"/><Relationship Id="rId1" Type="http://schemas.microsoft.com/office/2011/relationships/chartStyle" Target="style70.xml"/></Relationships>
</file>

<file path=ppt/charts/_rels/chart78.xml.rels><?xml version="1.0" encoding="UTF-8" standalone="yes"?>
<Relationships xmlns="http://schemas.openxmlformats.org/package/2006/relationships"><Relationship Id="rId3" Type="http://schemas.openxmlformats.org/officeDocument/2006/relationships/package" Target="../embeddings/Microsoft_Excel_Worksheet77.xlsx"/><Relationship Id="rId2" Type="http://schemas.microsoft.com/office/2011/relationships/chartColorStyle" Target="colors71.xml"/><Relationship Id="rId1" Type="http://schemas.microsoft.com/office/2011/relationships/chartStyle" Target="style71.xml"/></Relationships>
</file>

<file path=ppt/charts/_rels/chart79.xml.rels><?xml version="1.0" encoding="UTF-8" standalone="yes"?>
<Relationships xmlns="http://schemas.openxmlformats.org/package/2006/relationships"><Relationship Id="rId3" Type="http://schemas.openxmlformats.org/officeDocument/2006/relationships/package" Target="../embeddings/Microsoft_Excel_Worksheet78.xlsx"/><Relationship Id="rId2" Type="http://schemas.microsoft.com/office/2011/relationships/chartColorStyle" Target="colors72.xml"/><Relationship Id="rId1" Type="http://schemas.microsoft.com/office/2011/relationships/chartStyle" Target="style72.xml"/></Relationships>
</file>

<file path=ppt/charts/_rels/chart8.xml.rels><?xml version="1.0" encoding="UTF-8" standalone="yes"?>
<Relationships xmlns="http://schemas.openxmlformats.org/package/2006/relationships"><Relationship Id="rId3" Type="http://schemas.openxmlformats.org/officeDocument/2006/relationships/package" Target="../embeddings/Microsoft_Excel_Worksheet7.xlsx"/><Relationship Id="rId2" Type="http://schemas.microsoft.com/office/2011/relationships/chartColorStyle" Target="colors7.xml"/><Relationship Id="rId1" Type="http://schemas.microsoft.com/office/2011/relationships/chartStyle" Target="style7.xml"/></Relationships>
</file>

<file path=ppt/charts/_rels/chart80.xml.rels><?xml version="1.0" encoding="UTF-8" standalone="yes"?>
<Relationships xmlns="http://schemas.openxmlformats.org/package/2006/relationships"><Relationship Id="rId3" Type="http://schemas.openxmlformats.org/officeDocument/2006/relationships/package" Target="../embeddings/Microsoft_Excel_Worksheet79.xlsx"/><Relationship Id="rId2" Type="http://schemas.microsoft.com/office/2011/relationships/chartColorStyle" Target="colors73.xml"/><Relationship Id="rId1" Type="http://schemas.microsoft.com/office/2011/relationships/chartStyle" Target="style73.xml"/><Relationship Id="rId4" Type="http://schemas.openxmlformats.org/officeDocument/2006/relationships/chartUserShapes" Target="../drawings/drawing1.xml"/></Relationships>
</file>

<file path=ppt/charts/_rels/chart81.xml.rels><?xml version="1.0" encoding="UTF-8" standalone="yes"?>
<Relationships xmlns="http://schemas.openxmlformats.org/package/2006/relationships"><Relationship Id="rId3" Type="http://schemas.openxmlformats.org/officeDocument/2006/relationships/package" Target="../embeddings/Microsoft_Excel_Worksheet80.xlsx"/><Relationship Id="rId2" Type="http://schemas.microsoft.com/office/2011/relationships/chartColorStyle" Target="colors74.xml"/><Relationship Id="rId1" Type="http://schemas.microsoft.com/office/2011/relationships/chartStyle" Target="style74.xml"/></Relationships>
</file>

<file path=ppt/charts/_rels/chart82.xml.rels><?xml version="1.0" encoding="UTF-8" standalone="yes"?>
<Relationships xmlns="http://schemas.openxmlformats.org/package/2006/relationships"><Relationship Id="rId3" Type="http://schemas.openxmlformats.org/officeDocument/2006/relationships/package" Target="../embeddings/Microsoft_Excel_Worksheet81.xlsx"/><Relationship Id="rId2" Type="http://schemas.microsoft.com/office/2011/relationships/chartColorStyle" Target="colors75.xml"/><Relationship Id="rId1" Type="http://schemas.microsoft.com/office/2011/relationships/chartStyle" Target="style75.xml"/></Relationships>
</file>

<file path=ppt/charts/_rels/chart83.xml.rels><?xml version="1.0" encoding="UTF-8" standalone="yes"?>
<Relationships xmlns="http://schemas.openxmlformats.org/package/2006/relationships"><Relationship Id="rId3" Type="http://schemas.openxmlformats.org/officeDocument/2006/relationships/package" Target="../embeddings/Microsoft_Excel_Worksheet82.xlsx"/><Relationship Id="rId2" Type="http://schemas.microsoft.com/office/2011/relationships/chartColorStyle" Target="colors76.xml"/><Relationship Id="rId1" Type="http://schemas.microsoft.com/office/2011/relationships/chartStyle" Target="style76.xml"/></Relationships>
</file>

<file path=ppt/charts/_rels/chart84.xml.rels><?xml version="1.0" encoding="UTF-8" standalone="yes"?>
<Relationships xmlns="http://schemas.openxmlformats.org/package/2006/relationships"><Relationship Id="rId3" Type="http://schemas.openxmlformats.org/officeDocument/2006/relationships/package" Target="../embeddings/Microsoft_Excel_Worksheet83.xlsx"/><Relationship Id="rId2" Type="http://schemas.microsoft.com/office/2011/relationships/chartColorStyle" Target="colors77.xml"/><Relationship Id="rId1" Type="http://schemas.microsoft.com/office/2011/relationships/chartStyle" Target="style77.xml"/></Relationships>
</file>

<file path=ppt/charts/_rels/chart85.xml.rels><?xml version="1.0" encoding="UTF-8" standalone="yes"?>
<Relationships xmlns="http://schemas.openxmlformats.org/package/2006/relationships"><Relationship Id="rId3" Type="http://schemas.openxmlformats.org/officeDocument/2006/relationships/package" Target="../embeddings/Microsoft_Excel_Worksheet84.xlsx"/><Relationship Id="rId2" Type="http://schemas.microsoft.com/office/2011/relationships/chartColorStyle" Target="colors78.xml"/><Relationship Id="rId1" Type="http://schemas.microsoft.com/office/2011/relationships/chartStyle" Target="style78.xml"/></Relationships>
</file>

<file path=ppt/charts/_rels/chart86.xml.rels><?xml version="1.0" encoding="UTF-8" standalone="yes"?>
<Relationships xmlns="http://schemas.openxmlformats.org/package/2006/relationships"><Relationship Id="rId3" Type="http://schemas.openxmlformats.org/officeDocument/2006/relationships/package" Target="../embeddings/Microsoft_Excel_Worksheet85.xlsx"/><Relationship Id="rId2" Type="http://schemas.microsoft.com/office/2011/relationships/chartColorStyle" Target="colors79.xml"/><Relationship Id="rId1" Type="http://schemas.microsoft.com/office/2011/relationships/chartStyle" Target="style79.xml"/></Relationships>
</file>

<file path=ppt/charts/_rels/chart87.xml.rels><?xml version="1.0" encoding="UTF-8" standalone="yes"?>
<Relationships xmlns="http://schemas.openxmlformats.org/package/2006/relationships"><Relationship Id="rId3" Type="http://schemas.openxmlformats.org/officeDocument/2006/relationships/package" Target="../embeddings/Microsoft_Excel_Worksheet86.xlsx"/><Relationship Id="rId2" Type="http://schemas.microsoft.com/office/2011/relationships/chartColorStyle" Target="colors80.xml"/><Relationship Id="rId1" Type="http://schemas.microsoft.com/office/2011/relationships/chartStyle" Target="style80.xml"/></Relationships>
</file>

<file path=ppt/charts/_rels/chart88.xml.rels><?xml version="1.0" encoding="UTF-8" standalone="yes"?>
<Relationships xmlns="http://schemas.openxmlformats.org/package/2006/relationships"><Relationship Id="rId3" Type="http://schemas.openxmlformats.org/officeDocument/2006/relationships/package" Target="../embeddings/Microsoft_Excel_Worksheet87.xlsx"/><Relationship Id="rId2" Type="http://schemas.microsoft.com/office/2011/relationships/chartColorStyle" Target="colors81.xml"/><Relationship Id="rId1" Type="http://schemas.microsoft.com/office/2011/relationships/chartStyle" Target="style81.xml"/></Relationships>
</file>

<file path=ppt/charts/_rels/chart89.xml.rels><?xml version="1.0" encoding="UTF-8" standalone="yes"?>
<Relationships xmlns="http://schemas.openxmlformats.org/package/2006/relationships"><Relationship Id="rId3" Type="http://schemas.openxmlformats.org/officeDocument/2006/relationships/package" Target="../embeddings/Microsoft_Excel_Worksheet88.xlsx"/><Relationship Id="rId2" Type="http://schemas.microsoft.com/office/2011/relationships/chartColorStyle" Target="colors82.xml"/><Relationship Id="rId1" Type="http://schemas.microsoft.com/office/2011/relationships/chartStyle" Target="style82.xml"/></Relationships>
</file>

<file path=ppt/charts/_rels/chart9.xml.rels><?xml version="1.0" encoding="UTF-8" standalone="yes"?>
<Relationships xmlns="http://schemas.openxmlformats.org/package/2006/relationships"><Relationship Id="rId3" Type="http://schemas.openxmlformats.org/officeDocument/2006/relationships/package" Target="../embeddings/Microsoft_Excel_Worksheet8.xlsx"/><Relationship Id="rId2" Type="http://schemas.microsoft.com/office/2011/relationships/chartColorStyle" Target="colors8.xml"/><Relationship Id="rId1" Type="http://schemas.microsoft.com/office/2011/relationships/chartStyle" Target="style8.xml"/></Relationships>
</file>

<file path=ppt/charts/_rels/chart90.xml.rels><?xml version="1.0" encoding="UTF-8" standalone="yes"?>
<Relationships xmlns="http://schemas.openxmlformats.org/package/2006/relationships"><Relationship Id="rId3" Type="http://schemas.openxmlformats.org/officeDocument/2006/relationships/package" Target="../embeddings/Microsoft_Excel_Worksheet89.xlsx"/><Relationship Id="rId2" Type="http://schemas.microsoft.com/office/2011/relationships/chartColorStyle" Target="colors83.xml"/><Relationship Id="rId1" Type="http://schemas.microsoft.com/office/2011/relationships/chartStyle" Target="style83.xml"/></Relationships>
</file>

<file path=ppt/charts/_rels/chart91.xml.rels><?xml version="1.0" encoding="UTF-8" standalone="yes"?>
<Relationships xmlns="http://schemas.openxmlformats.org/package/2006/relationships"><Relationship Id="rId3" Type="http://schemas.openxmlformats.org/officeDocument/2006/relationships/package" Target="../embeddings/Microsoft_Excel_Worksheet90.xlsx"/><Relationship Id="rId2" Type="http://schemas.microsoft.com/office/2011/relationships/chartColorStyle" Target="colors84.xml"/><Relationship Id="rId1" Type="http://schemas.microsoft.com/office/2011/relationships/chartStyle" Target="style84.xml"/></Relationships>
</file>

<file path=ppt/charts/_rels/chart92.xml.rels><?xml version="1.0" encoding="UTF-8" standalone="yes"?>
<Relationships xmlns="http://schemas.openxmlformats.org/package/2006/relationships"><Relationship Id="rId3" Type="http://schemas.openxmlformats.org/officeDocument/2006/relationships/package" Target="../embeddings/Microsoft_Excel_Worksheet91.xlsx"/><Relationship Id="rId2" Type="http://schemas.microsoft.com/office/2011/relationships/chartColorStyle" Target="colors85.xml"/><Relationship Id="rId1" Type="http://schemas.microsoft.com/office/2011/relationships/chartStyle" Target="style85.xml"/></Relationships>
</file>

<file path=ppt/charts/_rels/chart93.xml.rels><?xml version="1.0" encoding="UTF-8" standalone="yes"?>
<Relationships xmlns="http://schemas.openxmlformats.org/package/2006/relationships"><Relationship Id="rId3" Type="http://schemas.openxmlformats.org/officeDocument/2006/relationships/package" Target="../embeddings/Microsoft_Excel_Worksheet92.xlsx"/><Relationship Id="rId2" Type="http://schemas.microsoft.com/office/2011/relationships/chartColorStyle" Target="colors86.xml"/><Relationship Id="rId1" Type="http://schemas.microsoft.com/office/2011/relationships/chartStyle" Target="style86.xml"/></Relationships>
</file>

<file path=ppt/charts/_rels/chart94.xml.rels><?xml version="1.0" encoding="UTF-8" standalone="yes"?>
<Relationships xmlns="http://schemas.openxmlformats.org/package/2006/relationships"><Relationship Id="rId3" Type="http://schemas.openxmlformats.org/officeDocument/2006/relationships/package" Target="../embeddings/Microsoft_Excel_Worksheet93.xlsx"/><Relationship Id="rId2" Type="http://schemas.microsoft.com/office/2011/relationships/chartColorStyle" Target="colors87.xml"/><Relationship Id="rId1" Type="http://schemas.microsoft.com/office/2011/relationships/chartStyle" Target="style87.xml"/></Relationships>
</file>

<file path=ppt/charts/_rels/chart95.xml.rels><?xml version="1.0" encoding="UTF-8" standalone="yes"?>
<Relationships xmlns="http://schemas.openxmlformats.org/package/2006/relationships"><Relationship Id="rId3" Type="http://schemas.openxmlformats.org/officeDocument/2006/relationships/package" Target="../embeddings/Microsoft_Excel_Worksheet94.xlsx"/><Relationship Id="rId2" Type="http://schemas.microsoft.com/office/2011/relationships/chartColorStyle" Target="colors88.xml"/><Relationship Id="rId1" Type="http://schemas.microsoft.com/office/2011/relationships/chartStyle" Target="style88.xml"/></Relationships>
</file>

<file path=ppt/charts/_rels/chart96.xml.rels><?xml version="1.0" encoding="UTF-8" standalone="yes"?>
<Relationships xmlns="http://schemas.openxmlformats.org/package/2006/relationships"><Relationship Id="rId3" Type="http://schemas.openxmlformats.org/officeDocument/2006/relationships/package" Target="../embeddings/Microsoft_Excel_Worksheet95.xlsx"/><Relationship Id="rId2" Type="http://schemas.microsoft.com/office/2011/relationships/chartColorStyle" Target="colors89.xml"/><Relationship Id="rId1" Type="http://schemas.microsoft.com/office/2011/relationships/chartStyle" Target="style89.xml"/></Relationships>
</file>

<file path=ppt/charts/_rels/chart97.xml.rels><?xml version="1.0" encoding="UTF-8" standalone="yes"?>
<Relationships xmlns="http://schemas.openxmlformats.org/package/2006/relationships"><Relationship Id="rId3" Type="http://schemas.openxmlformats.org/officeDocument/2006/relationships/package" Target="../embeddings/Microsoft_Excel_Worksheet96.xlsx"/><Relationship Id="rId2" Type="http://schemas.microsoft.com/office/2011/relationships/chartColorStyle" Target="colors90.xml"/><Relationship Id="rId1" Type="http://schemas.microsoft.com/office/2011/relationships/chartStyle" Target="style90.xml"/></Relationships>
</file>

<file path=ppt/charts/_rels/chart98.xml.rels><?xml version="1.0" encoding="UTF-8" standalone="yes"?>
<Relationships xmlns="http://schemas.openxmlformats.org/package/2006/relationships"><Relationship Id="rId3" Type="http://schemas.openxmlformats.org/officeDocument/2006/relationships/package" Target="../embeddings/Microsoft_Excel_Worksheet97.xlsx"/><Relationship Id="rId2" Type="http://schemas.microsoft.com/office/2011/relationships/chartColorStyle" Target="colors91.xml"/><Relationship Id="rId1" Type="http://schemas.microsoft.com/office/2011/relationships/chartStyle" Target="style91.xml"/></Relationships>
</file>

<file path=ppt/charts/_rels/chart99.xml.rels><?xml version="1.0" encoding="UTF-8" standalone="yes"?>
<Relationships xmlns="http://schemas.openxmlformats.org/package/2006/relationships"><Relationship Id="rId3" Type="http://schemas.openxmlformats.org/officeDocument/2006/relationships/package" Target="../embeddings/Microsoft_Excel_Worksheet98.xlsx"/><Relationship Id="rId2" Type="http://schemas.microsoft.com/office/2011/relationships/chartColorStyle" Target="colors92.xml"/><Relationship Id="rId1" Type="http://schemas.microsoft.com/office/2011/relationships/chartStyle" Target="style92.xml"/></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9827086170067573"/>
          <c:y val="5.2917154598536222E-2"/>
          <c:w val="0.76906395372002112"/>
          <c:h val="0.8552063634292042"/>
        </c:manualLayout>
      </c:layout>
      <c:barChart>
        <c:barDir val="bar"/>
        <c:grouping val="clustered"/>
        <c:varyColors val="0"/>
        <c:ser>
          <c:idx val="0"/>
          <c:order val="0"/>
          <c:tx>
            <c:strRef>
              <c:f>Sheet1!$B$1</c:f>
              <c:strCache>
                <c:ptCount val="1"/>
                <c:pt idx="0">
                  <c:v>2025</c:v>
                </c:pt>
              </c:strCache>
            </c:strRef>
          </c:tx>
          <c:spPr>
            <a:solidFill>
              <a:schemeClr val="accent1"/>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800" b="0" i="0" u="none" strike="noStrike" kern="1200" baseline="0">
                    <a:solidFill>
                      <a:schemeClr val="bg1"/>
                    </a:solidFill>
                    <a:latin typeface="+mj-lt"/>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Sheet1!$A$2:$A$9</c:f>
              <c:strCache>
                <c:ptCount val="8"/>
                <c:pt idx="0">
                  <c:v>None</c:v>
                </c:pt>
                <c:pt idx="1">
                  <c:v>Seven days</c:v>
                </c:pt>
                <c:pt idx="2">
                  <c:v>Six days</c:v>
                </c:pt>
                <c:pt idx="3">
                  <c:v>Five days</c:v>
                </c:pt>
                <c:pt idx="4">
                  <c:v>Four days</c:v>
                </c:pt>
                <c:pt idx="5">
                  <c:v>Three days</c:v>
                </c:pt>
                <c:pt idx="6">
                  <c:v>Two days</c:v>
                </c:pt>
                <c:pt idx="7">
                  <c:v>One day</c:v>
                </c:pt>
              </c:strCache>
            </c:strRef>
          </c:cat>
          <c:val>
            <c:numRef>
              <c:f>Sheet1!$B$2:$B$9</c:f>
              <c:numCache>
                <c:formatCode>0%</c:formatCode>
                <c:ptCount val="8"/>
                <c:pt idx="0">
                  <c:v>0.04</c:v>
                </c:pt>
                <c:pt idx="1">
                  <c:v>0.28000000000000003</c:v>
                </c:pt>
                <c:pt idx="2">
                  <c:v>0.09</c:v>
                </c:pt>
                <c:pt idx="3">
                  <c:v>0.15</c:v>
                </c:pt>
                <c:pt idx="4">
                  <c:v>0.12</c:v>
                </c:pt>
                <c:pt idx="5">
                  <c:v>0.12</c:v>
                </c:pt>
                <c:pt idx="6">
                  <c:v>0.12</c:v>
                </c:pt>
                <c:pt idx="7">
                  <c:v>7.0000000000000007E-2</c:v>
                </c:pt>
              </c:numCache>
            </c:numRef>
          </c:val>
          <c:extLst>
            <c:ext xmlns:c16="http://schemas.microsoft.com/office/drawing/2014/chart" uri="{C3380CC4-5D6E-409C-BE32-E72D297353CC}">
              <c16:uniqueId val="{00000002-E34C-47A7-914F-7E89D14A417E}"/>
            </c:ext>
          </c:extLst>
        </c:ser>
        <c:ser>
          <c:idx val="1"/>
          <c:order val="1"/>
          <c:tx>
            <c:strRef>
              <c:f>Sheet1!$C$1</c:f>
              <c:strCache>
                <c:ptCount val="1"/>
                <c:pt idx="0">
                  <c:v>2024</c:v>
                </c:pt>
              </c:strCache>
            </c:strRef>
          </c:tx>
          <c:spPr>
            <a:solidFill>
              <a:srgbClr val="008E91"/>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800" b="0" i="0" u="none" strike="noStrike" kern="1200" baseline="0">
                    <a:solidFill>
                      <a:schemeClr val="bg1"/>
                    </a:solidFill>
                    <a:latin typeface="+mj-lt"/>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Sheet1!$A$2:$A$9</c:f>
              <c:strCache>
                <c:ptCount val="8"/>
                <c:pt idx="0">
                  <c:v>None</c:v>
                </c:pt>
                <c:pt idx="1">
                  <c:v>Seven days</c:v>
                </c:pt>
                <c:pt idx="2">
                  <c:v>Six days</c:v>
                </c:pt>
                <c:pt idx="3">
                  <c:v>Five days</c:v>
                </c:pt>
                <c:pt idx="4">
                  <c:v>Four days</c:v>
                </c:pt>
                <c:pt idx="5">
                  <c:v>Three days</c:v>
                </c:pt>
                <c:pt idx="6">
                  <c:v>Two days</c:v>
                </c:pt>
                <c:pt idx="7">
                  <c:v>One day</c:v>
                </c:pt>
              </c:strCache>
            </c:strRef>
          </c:cat>
          <c:val>
            <c:numRef>
              <c:f>Sheet1!$C$2:$C$9</c:f>
              <c:numCache>
                <c:formatCode>0%</c:formatCode>
                <c:ptCount val="8"/>
                <c:pt idx="0">
                  <c:v>0.04</c:v>
                </c:pt>
                <c:pt idx="1">
                  <c:v>0.24</c:v>
                </c:pt>
                <c:pt idx="2">
                  <c:v>0.1</c:v>
                </c:pt>
                <c:pt idx="3">
                  <c:v>0.13</c:v>
                </c:pt>
                <c:pt idx="4">
                  <c:v>0.12</c:v>
                </c:pt>
                <c:pt idx="5">
                  <c:v>0.14000000000000001</c:v>
                </c:pt>
                <c:pt idx="6">
                  <c:v>0.12</c:v>
                </c:pt>
                <c:pt idx="7">
                  <c:v>0.11</c:v>
                </c:pt>
              </c:numCache>
            </c:numRef>
          </c:val>
          <c:extLst>
            <c:ext xmlns:c16="http://schemas.microsoft.com/office/drawing/2014/chart" uri="{C3380CC4-5D6E-409C-BE32-E72D297353CC}">
              <c16:uniqueId val="{00000011-BA12-41B2-BFE6-399420C6497D}"/>
            </c:ext>
          </c:extLst>
        </c:ser>
        <c:ser>
          <c:idx val="2"/>
          <c:order val="2"/>
          <c:tx>
            <c:strRef>
              <c:f>Sheet1!$D$1</c:f>
              <c:strCache>
                <c:ptCount val="1"/>
                <c:pt idx="0">
                  <c:v>2023</c:v>
                </c:pt>
              </c:strCache>
            </c:strRef>
          </c:tx>
          <c:spPr>
            <a:solidFill>
              <a:srgbClr val="002060"/>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800" b="0" i="0" u="none" strike="noStrike" kern="1200" baseline="0">
                    <a:solidFill>
                      <a:schemeClr val="bg1"/>
                    </a:solidFill>
                    <a:latin typeface="+mj-lt"/>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Sheet1!$A$2:$A$9</c:f>
              <c:strCache>
                <c:ptCount val="8"/>
                <c:pt idx="0">
                  <c:v>None</c:v>
                </c:pt>
                <c:pt idx="1">
                  <c:v>Seven days</c:v>
                </c:pt>
                <c:pt idx="2">
                  <c:v>Six days</c:v>
                </c:pt>
                <c:pt idx="3">
                  <c:v>Five days</c:v>
                </c:pt>
                <c:pt idx="4">
                  <c:v>Four days</c:v>
                </c:pt>
                <c:pt idx="5">
                  <c:v>Three days</c:v>
                </c:pt>
                <c:pt idx="6">
                  <c:v>Two days</c:v>
                </c:pt>
                <c:pt idx="7">
                  <c:v>One day</c:v>
                </c:pt>
              </c:strCache>
            </c:strRef>
          </c:cat>
          <c:val>
            <c:numRef>
              <c:f>Sheet1!$D$2:$D$9</c:f>
              <c:numCache>
                <c:formatCode>0%</c:formatCode>
                <c:ptCount val="8"/>
                <c:pt idx="0">
                  <c:v>0.04</c:v>
                </c:pt>
                <c:pt idx="1">
                  <c:v>0.27</c:v>
                </c:pt>
                <c:pt idx="2">
                  <c:v>0.08</c:v>
                </c:pt>
                <c:pt idx="3">
                  <c:v>0.14000000000000001</c:v>
                </c:pt>
                <c:pt idx="4">
                  <c:v>0.12</c:v>
                </c:pt>
                <c:pt idx="5">
                  <c:v>0.13</c:v>
                </c:pt>
                <c:pt idx="6">
                  <c:v>0.12</c:v>
                </c:pt>
                <c:pt idx="7">
                  <c:v>0.11</c:v>
                </c:pt>
              </c:numCache>
            </c:numRef>
          </c:val>
          <c:extLst>
            <c:ext xmlns:c16="http://schemas.microsoft.com/office/drawing/2014/chart" uri="{C3380CC4-5D6E-409C-BE32-E72D297353CC}">
              <c16:uniqueId val="{00000012-BA12-41B2-BFE6-399420C6497D}"/>
            </c:ext>
          </c:extLst>
        </c:ser>
        <c:dLbls>
          <c:showLegendKey val="0"/>
          <c:showVal val="0"/>
          <c:showCatName val="0"/>
          <c:showSerName val="0"/>
          <c:showPercent val="0"/>
          <c:showBubbleSize val="0"/>
        </c:dLbls>
        <c:gapWidth val="80"/>
        <c:overlap val="-12"/>
        <c:axId val="311823456"/>
        <c:axId val="311825808"/>
      </c:barChart>
      <c:catAx>
        <c:axId val="311823456"/>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DINPro" panose="020B0504020101020102" pitchFamily="34" charset="0"/>
              </a:defRPr>
            </a:pPr>
            <a:endParaRPr lang="en-US"/>
          </a:p>
        </c:txPr>
        <c:crossAx val="311825808"/>
        <c:crosses val="autoZero"/>
        <c:auto val="1"/>
        <c:lblAlgn val="ctr"/>
        <c:lblOffset val="100"/>
        <c:noMultiLvlLbl val="0"/>
      </c:catAx>
      <c:valAx>
        <c:axId val="311825808"/>
        <c:scaling>
          <c:orientation val="minMax"/>
          <c:max val="0.30000000000000004"/>
          <c:min val="0"/>
        </c:scaling>
        <c:delete val="1"/>
        <c:axPos val="b"/>
        <c:majorGridlines>
          <c:spPr>
            <a:ln w="9525" cap="flat" cmpd="sng" algn="ctr">
              <a:solidFill>
                <a:schemeClr val="tx1">
                  <a:lumMod val="15000"/>
                  <a:lumOff val="85000"/>
                </a:schemeClr>
              </a:solidFill>
              <a:round/>
            </a:ln>
            <a:effectLst/>
          </c:spPr>
        </c:majorGridlines>
        <c:numFmt formatCode="0%" sourceLinked="1"/>
        <c:majorTickMark val="out"/>
        <c:minorTickMark val="none"/>
        <c:tickLblPos val="nextTo"/>
        <c:crossAx val="311823456"/>
        <c:crosses val="autoZero"/>
        <c:crossBetween val="between"/>
      </c:valAx>
      <c:spPr>
        <a:noFill/>
        <a:ln>
          <a:noFill/>
        </a:ln>
        <a:effectLst/>
      </c:spPr>
    </c:plotArea>
    <c:legend>
      <c:legendPos val="b"/>
      <c:layout>
        <c:manualLayout>
          <c:xMode val="edge"/>
          <c:yMode val="edge"/>
          <c:x val="0.32320197078971574"/>
          <c:y val="0.90432473603821528"/>
          <c:w val="0.30456132904726629"/>
          <c:h val="8.454323870921665E-2"/>
        </c:manualLayout>
      </c:layout>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DINPro" panose="020B0504020101020102" pitchFamily="34" charset="0"/>
            </a:defRPr>
          </a:pPr>
          <a:endParaRPr lang="en-US"/>
        </a:p>
      </c:txPr>
    </c:legend>
    <c:plotVisOnly val="1"/>
    <c:dispBlanksAs val="gap"/>
    <c:showDLblsOverMax val="0"/>
  </c:chart>
  <c:spPr>
    <a:noFill/>
    <a:ln>
      <a:noFill/>
    </a:ln>
    <a:effectLst/>
  </c:spPr>
  <c:txPr>
    <a:bodyPr/>
    <a:lstStyle/>
    <a:p>
      <a:pPr>
        <a:defRPr>
          <a:latin typeface="DINPro" panose="020B0504020101020102" pitchFamily="34" charset="0"/>
          <a:cs typeface="DINPro" panose="020B0504020101020102" pitchFamily="34" charset="0"/>
        </a:defRPr>
      </a:pPr>
      <a:endParaRPr lang="en-US"/>
    </a:p>
  </c:txPr>
  <c:externalData r:id="rId3">
    <c:autoUpdate val="0"/>
  </c:externalData>
</c:chartSpace>
</file>

<file path=ppt/charts/chart1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37650929873535854"/>
          <c:y val="2.5849118173450709E-2"/>
          <c:w val="0.57630331991362771"/>
          <c:h val="0.87575122835617136"/>
        </c:manualLayout>
      </c:layout>
      <c:barChart>
        <c:barDir val="bar"/>
        <c:grouping val="clustered"/>
        <c:varyColors val="0"/>
        <c:ser>
          <c:idx val="0"/>
          <c:order val="0"/>
          <c:tx>
            <c:strRef>
              <c:f>Sheet1!$B$1</c:f>
              <c:strCache>
                <c:ptCount val="1"/>
                <c:pt idx="0">
                  <c:v>2025</c:v>
                </c:pt>
              </c:strCache>
            </c:strRef>
          </c:tx>
          <c:spPr>
            <a:solidFill>
              <a:schemeClr val="accent1"/>
            </a:solidFill>
            <a:ln w="19050">
              <a:noFill/>
            </a:ln>
            <a:effectLst/>
          </c:spPr>
          <c:invertIfNegative val="0"/>
          <c:dLbls>
            <c:dLbl>
              <c:idx val="5"/>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bg1"/>
                      </a:solidFill>
                      <a:latin typeface="DINPro" panose="020B0504020101020102" pitchFamily="34" charset="0"/>
                      <a:ea typeface="+mn-ea"/>
                      <a:cs typeface="DINPro" panose="020B0504020101020102" pitchFamily="34" charset="0"/>
                    </a:defRPr>
                  </a:pPr>
                  <a:endParaRPr lang="en-US"/>
                </a:p>
              </c:txPr>
              <c:dLblPos val="in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5108-4A87-872F-5A86F63632A7}"/>
                </c:ext>
              </c:extLst>
            </c:dLbl>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DINPro" panose="020B0504020101020102" pitchFamily="34" charset="0"/>
                    <a:ea typeface="+mn-ea"/>
                    <a:cs typeface="DINPro" panose="020B0504020101020102" pitchFamily="34" charset="0"/>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Sheet1!$A$2:$A$7</c:f>
              <c:strCache>
                <c:ptCount val="6"/>
                <c:pt idx="0">
                  <c:v>I smoke regularly but would like to give up</c:v>
                </c:pt>
                <c:pt idx="1">
                  <c:v>I smoke regularly and don't want to give up</c:v>
                </c:pt>
                <c:pt idx="2">
                  <c:v>I smoke occasionally (less than 1 cigarette a week)</c:v>
                </c:pt>
                <c:pt idx="3">
                  <c:v>I used to smoke, but I don't now</c:v>
                </c:pt>
                <c:pt idx="4">
                  <c:v>I have tried smoking once or twice</c:v>
                </c:pt>
                <c:pt idx="5">
                  <c:v>I have never smoked at all</c:v>
                </c:pt>
              </c:strCache>
            </c:strRef>
          </c:cat>
          <c:val>
            <c:numRef>
              <c:f>Sheet1!$B$2:$B$7</c:f>
              <c:numCache>
                <c:formatCode>0%</c:formatCode>
                <c:ptCount val="6"/>
                <c:pt idx="0">
                  <c:v>0.01</c:v>
                </c:pt>
                <c:pt idx="1">
                  <c:v>0.01</c:v>
                </c:pt>
                <c:pt idx="2">
                  <c:v>0.01</c:v>
                </c:pt>
                <c:pt idx="3">
                  <c:v>0.02</c:v>
                </c:pt>
                <c:pt idx="4">
                  <c:v>0.06</c:v>
                </c:pt>
                <c:pt idx="5">
                  <c:v>0.89</c:v>
                </c:pt>
              </c:numCache>
            </c:numRef>
          </c:val>
          <c:extLst>
            <c:ext xmlns:c16="http://schemas.microsoft.com/office/drawing/2014/chart" uri="{C3380CC4-5D6E-409C-BE32-E72D297353CC}">
              <c16:uniqueId val="{00000002-65A8-406F-BBC2-427EFC242207}"/>
            </c:ext>
          </c:extLst>
        </c:ser>
        <c:ser>
          <c:idx val="1"/>
          <c:order val="1"/>
          <c:tx>
            <c:strRef>
              <c:f>Sheet1!$C$1</c:f>
              <c:strCache>
                <c:ptCount val="1"/>
                <c:pt idx="0">
                  <c:v>2024</c:v>
                </c:pt>
              </c:strCache>
            </c:strRef>
          </c:tx>
          <c:spPr>
            <a:solidFill>
              <a:srgbClr val="008E91"/>
            </a:solidFill>
            <a:ln w="19050">
              <a:noFill/>
            </a:ln>
            <a:effectLst/>
          </c:spPr>
          <c:invertIfNegative val="0"/>
          <c:dLbls>
            <c:dLbl>
              <c:idx val="5"/>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bg1"/>
                      </a:solidFill>
                      <a:latin typeface="+mj-lt"/>
                      <a:ea typeface="+mn-ea"/>
                      <a:cs typeface="DINPro" panose="020B0504020101020102" pitchFamily="34" charset="0"/>
                    </a:defRPr>
                  </a:pPr>
                  <a:endParaRPr lang="en-US"/>
                </a:p>
              </c:txPr>
              <c:dLblPos val="in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5-65A8-406F-BBC2-427EFC242207}"/>
                </c:ext>
              </c:extLst>
            </c:dLbl>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j-lt"/>
                    <a:ea typeface="+mn-ea"/>
                    <a:cs typeface="DINPro" panose="020B0504020101020102" pitchFamily="34" charset="0"/>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Sheet1!$A$2:$A$7</c:f>
              <c:strCache>
                <c:ptCount val="6"/>
                <c:pt idx="0">
                  <c:v>I smoke regularly but would like to give up</c:v>
                </c:pt>
                <c:pt idx="1">
                  <c:v>I smoke regularly and don't want to give up</c:v>
                </c:pt>
                <c:pt idx="2">
                  <c:v>I smoke occasionally (less than 1 cigarette a week)</c:v>
                </c:pt>
                <c:pt idx="3">
                  <c:v>I used to smoke, but I don't now</c:v>
                </c:pt>
                <c:pt idx="4">
                  <c:v>I have tried smoking once or twice</c:v>
                </c:pt>
                <c:pt idx="5">
                  <c:v>I have never smoked at all</c:v>
                </c:pt>
              </c:strCache>
            </c:strRef>
          </c:cat>
          <c:val>
            <c:numRef>
              <c:f>Sheet1!$C$2:$C$7</c:f>
              <c:numCache>
                <c:formatCode>0%</c:formatCode>
                <c:ptCount val="6"/>
                <c:pt idx="0">
                  <c:v>0.01</c:v>
                </c:pt>
                <c:pt idx="1">
                  <c:v>0.01</c:v>
                </c:pt>
                <c:pt idx="2">
                  <c:v>0.01</c:v>
                </c:pt>
                <c:pt idx="3">
                  <c:v>0.02</c:v>
                </c:pt>
                <c:pt idx="4">
                  <c:v>0.08</c:v>
                </c:pt>
                <c:pt idx="5">
                  <c:v>0.88</c:v>
                </c:pt>
              </c:numCache>
            </c:numRef>
          </c:val>
          <c:extLst>
            <c:ext xmlns:c16="http://schemas.microsoft.com/office/drawing/2014/chart" uri="{C3380CC4-5D6E-409C-BE32-E72D297353CC}">
              <c16:uniqueId val="{00000006-65A8-406F-BBC2-427EFC242207}"/>
            </c:ext>
          </c:extLst>
        </c:ser>
        <c:ser>
          <c:idx val="2"/>
          <c:order val="2"/>
          <c:tx>
            <c:strRef>
              <c:f>Sheet1!$D$1</c:f>
              <c:strCache>
                <c:ptCount val="1"/>
                <c:pt idx="0">
                  <c:v>2023</c:v>
                </c:pt>
              </c:strCache>
            </c:strRef>
          </c:tx>
          <c:spPr>
            <a:solidFill>
              <a:srgbClr val="002060"/>
            </a:solidFill>
            <a:ln w="19050">
              <a:noFill/>
            </a:ln>
            <a:effectLst/>
          </c:spPr>
          <c:invertIfNegative val="0"/>
          <c:dLbls>
            <c:dLbl>
              <c:idx val="5"/>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bg1"/>
                      </a:solidFill>
                      <a:latin typeface="+mj-lt"/>
                      <a:ea typeface="+mn-ea"/>
                      <a:cs typeface="DINPro" panose="020B0504020101020102" pitchFamily="34" charset="0"/>
                    </a:defRPr>
                  </a:pPr>
                  <a:endParaRPr lang="en-US"/>
                </a:p>
              </c:txPr>
              <c:dLblPos val="in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489D-4A1D-9CA0-EABD8A8AC6A6}"/>
                </c:ext>
              </c:extLst>
            </c:dLbl>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j-lt"/>
                    <a:ea typeface="+mn-ea"/>
                    <a:cs typeface="DINPro" panose="020B0504020101020102" pitchFamily="34" charset="0"/>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Sheet1!$A$2:$A$7</c:f>
              <c:strCache>
                <c:ptCount val="6"/>
                <c:pt idx="0">
                  <c:v>I smoke regularly but would like to give up</c:v>
                </c:pt>
                <c:pt idx="1">
                  <c:v>I smoke regularly and don't want to give up</c:v>
                </c:pt>
                <c:pt idx="2">
                  <c:v>I smoke occasionally (less than 1 cigarette a week)</c:v>
                </c:pt>
                <c:pt idx="3">
                  <c:v>I used to smoke, but I don't now</c:v>
                </c:pt>
                <c:pt idx="4">
                  <c:v>I have tried smoking once or twice</c:v>
                </c:pt>
                <c:pt idx="5">
                  <c:v>I have never smoked at all</c:v>
                </c:pt>
              </c:strCache>
            </c:strRef>
          </c:cat>
          <c:val>
            <c:numRef>
              <c:f>Sheet1!$D$2:$D$7</c:f>
              <c:numCache>
                <c:formatCode>0%</c:formatCode>
                <c:ptCount val="6"/>
                <c:pt idx="0">
                  <c:v>0.01</c:v>
                </c:pt>
                <c:pt idx="1">
                  <c:v>0.02</c:v>
                </c:pt>
                <c:pt idx="2">
                  <c:v>0.02</c:v>
                </c:pt>
                <c:pt idx="3">
                  <c:v>0.02</c:v>
                </c:pt>
                <c:pt idx="4">
                  <c:v>0.08</c:v>
                </c:pt>
                <c:pt idx="5">
                  <c:v>0.86</c:v>
                </c:pt>
              </c:numCache>
            </c:numRef>
          </c:val>
          <c:extLst>
            <c:ext xmlns:c16="http://schemas.microsoft.com/office/drawing/2014/chart" uri="{C3380CC4-5D6E-409C-BE32-E72D297353CC}">
              <c16:uniqueId val="{0000000B-65A8-406F-BBC2-427EFC242207}"/>
            </c:ext>
          </c:extLst>
        </c:ser>
        <c:dLbls>
          <c:showLegendKey val="0"/>
          <c:showVal val="0"/>
          <c:showCatName val="0"/>
          <c:showSerName val="0"/>
          <c:showPercent val="0"/>
          <c:showBubbleSize val="0"/>
        </c:dLbls>
        <c:gapWidth val="80"/>
        <c:overlap val="-25"/>
        <c:axId val="195097784"/>
        <c:axId val="316480824"/>
      </c:barChart>
      <c:valAx>
        <c:axId val="316480824"/>
        <c:scaling>
          <c:orientation val="minMax"/>
        </c:scaling>
        <c:delete val="1"/>
        <c:axPos val="b"/>
        <c:majorGridlines>
          <c:spPr>
            <a:ln w="9525" cap="flat" cmpd="sng" algn="ctr">
              <a:solidFill>
                <a:schemeClr val="tx1">
                  <a:lumMod val="15000"/>
                  <a:lumOff val="85000"/>
                </a:schemeClr>
              </a:solidFill>
              <a:round/>
            </a:ln>
            <a:effectLst/>
          </c:spPr>
        </c:majorGridlines>
        <c:numFmt formatCode="0%" sourceLinked="1"/>
        <c:majorTickMark val="out"/>
        <c:minorTickMark val="none"/>
        <c:tickLblPos val="nextTo"/>
        <c:crossAx val="195097784"/>
        <c:crosses val="autoZero"/>
        <c:crossBetween val="between"/>
      </c:valAx>
      <c:catAx>
        <c:axId val="195097784"/>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DINPro" panose="020B0504020101020102" pitchFamily="34" charset="0"/>
              </a:defRPr>
            </a:pPr>
            <a:endParaRPr lang="en-US"/>
          </a:p>
        </c:txPr>
        <c:crossAx val="316480824"/>
        <c:crosses val="autoZero"/>
        <c:auto val="1"/>
        <c:lblAlgn val="ctr"/>
        <c:lblOffset val="100"/>
        <c:noMultiLvlLbl val="0"/>
      </c:catAx>
      <c:spPr>
        <a:noFill/>
        <a:ln>
          <a:noFill/>
        </a:ln>
        <a:effectLst/>
      </c:spPr>
    </c:plotArea>
    <c:legend>
      <c:legendPos val="b"/>
      <c:layout>
        <c:manualLayout>
          <c:xMode val="edge"/>
          <c:yMode val="edge"/>
          <c:x val="0.41961013720213353"/>
          <c:y val="0.92399417802924222"/>
          <c:w val="0.29885160325618815"/>
          <c:h val="7.6005891211630927E-2"/>
        </c:manualLayout>
      </c:layout>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65000"/>
                  <a:lumOff val="35000"/>
                </a:schemeClr>
              </a:solidFill>
              <a:latin typeface="Calibri" panose="020F0502020204030204" pitchFamily="34" charset="0"/>
              <a:ea typeface="+mn-ea"/>
              <a:cs typeface="Calibri" panose="020F0502020204030204" pitchFamily="34" charset="0"/>
            </a:defRPr>
          </a:pPr>
          <a:endParaRPr lang="en-US"/>
        </a:p>
      </c:txPr>
    </c:legend>
    <c:plotVisOnly val="1"/>
    <c:dispBlanksAs val="gap"/>
    <c:showDLblsOverMax val="0"/>
  </c:chart>
  <c:spPr>
    <a:noFill/>
    <a:ln>
      <a:noFill/>
    </a:ln>
    <a:effectLst/>
  </c:spPr>
  <c:txPr>
    <a:bodyPr/>
    <a:lstStyle/>
    <a:p>
      <a:pPr>
        <a:defRPr>
          <a:latin typeface="DINPro" panose="020B0504020101020102" pitchFamily="34" charset="0"/>
          <a:cs typeface="DINPro" panose="020B0504020101020102" pitchFamily="34" charset="0"/>
        </a:defRPr>
      </a:pPr>
      <a:endParaRPr lang="en-US"/>
    </a:p>
  </c:txPr>
  <c:externalData r:id="rId3">
    <c:autoUpdate val="0"/>
  </c:externalData>
</c:chartSpace>
</file>

<file path=ppt/charts/chart10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200" b="0" i="0" u="none" strike="noStrike" kern="1200" spc="0" baseline="0">
                <a:solidFill>
                  <a:schemeClr val="tx1">
                    <a:lumMod val="65000"/>
                    <a:lumOff val="35000"/>
                  </a:schemeClr>
                </a:solidFill>
                <a:latin typeface="+mn-lt"/>
                <a:ea typeface="+mn-ea"/>
                <a:cs typeface="+mn-cs"/>
              </a:defRPr>
            </a:pPr>
            <a:r>
              <a:rPr lang="en-GB" sz="1200"/>
              <a:t>Notice</a:t>
            </a:r>
            <a:r>
              <a:rPr lang="en-GB" sz="1200" baseline="0"/>
              <a:t> the following…</a:t>
            </a:r>
            <a:endParaRPr lang="en-GB" sz="1200"/>
          </a:p>
        </c:rich>
      </c:tx>
      <c:overlay val="0"/>
      <c:spPr>
        <a:noFill/>
        <a:ln>
          <a:noFill/>
        </a:ln>
        <a:effectLst/>
      </c:spPr>
      <c:txPr>
        <a:bodyPr rot="0" spcFirstLastPara="1" vertOverflow="ellipsis" vert="horz" wrap="square" anchor="ctr" anchorCtr="1"/>
        <a:lstStyle/>
        <a:p>
          <a:pPr>
            <a:defRPr sz="1200" b="0" i="0" u="none" strike="noStrike" kern="1200" spc="0" baseline="0">
              <a:solidFill>
                <a:schemeClr val="tx1">
                  <a:lumMod val="65000"/>
                  <a:lumOff val="35000"/>
                </a:schemeClr>
              </a:solidFill>
              <a:latin typeface="+mn-lt"/>
              <a:ea typeface="+mn-ea"/>
              <a:cs typeface="+mn-cs"/>
            </a:defRPr>
          </a:pPr>
          <a:endParaRPr lang="en-US"/>
        </a:p>
      </c:txPr>
    </c:title>
    <c:autoTitleDeleted val="0"/>
    <c:plotArea>
      <c:layout>
        <c:manualLayout>
          <c:layoutTarget val="inner"/>
          <c:xMode val="edge"/>
          <c:yMode val="edge"/>
          <c:x val="0.51244825342591871"/>
          <c:y val="0.14737014366414372"/>
          <c:w val="0.41197622645922594"/>
          <c:h val="0.67666956583279947"/>
        </c:manualLayout>
      </c:layout>
      <c:barChart>
        <c:barDir val="bar"/>
        <c:grouping val="clustered"/>
        <c:varyColors val="0"/>
        <c:ser>
          <c:idx val="0"/>
          <c:order val="0"/>
          <c:tx>
            <c:strRef>
              <c:f>Sheet1!$B$1</c:f>
              <c:strCache>
                <c:ptCount val="1"/>
                <c:pt idx="0">
                  <c:v>2025</c:v>
                </c:pt>
              </c:strCache>
            </c:strRef>
          </c:tx>
          <c:spPr>
            <a:solidFill>
              <a:schemeClr val="accent1"/>
            </a:solidFill>
            <a:ln w="19050">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65000"/>
                        <a:lumOff val="35000"/>
                      </a:schemeClr>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Sheet1!$A$2:$A$10</c:f>
              <c:strCache>
                <c:ptCount val="9"/>
                <c:pt idx="0">
                  <c:v>They try to keep their drinking a secret</c:v>
                </c:pt>
                <c:pt idx="1">
                  <c:v>You or your siblings aren't looked after</c:v>
                </c:pt>
                <c:pt idx="2">
                  <c:v>Drinking becomes more important to them than other things in their life</c:v>
                </c:pt>
                <c:pt idx="3">
                  <c:v>They get aggressive or violent after drinking</c:v>
                </c:pt>
                <c:pt idx="4">
                  <c:v>They are not able to stop drinking when they start</c:v>
                </c:pt>
                <c:pt idx="5">
                  <c:v>They are not able to control how much they drink</c:v>
                </c:pt>
                <c:pt idx="6">
                  <c:v>They shout at you or say things that upset you when they're drunk</c:v>
                </c:pt>
                <c:pt idx="7">
                  <c:v>They drink a lot very quickly</c:v>
                </c:pt>
                <c:pt idx="8">
                  <c:v>Their behaviour changes</c:v>
                </c:pt>
              </c:strCache>
            </c:strRef>
          </c:cat>
          <c:val>
            <c:numRef>
              <c:f>Sheet1!$B$2:$B$10</c:f>
              <c:numCache>
                <c:formatCode>0%</c:formatCode>
                <c:ptCount val="9"/>
                <c:pt idx="0">
                  <c:v>0.02</c:v>
                </c:pt>
                <c:pt idx="1">
                  <c:v>0.02</c:v>
                </c:pt>
                <c:pt idx="2">
                  <c:v>0.04</c:v>
                </c:pt>
                <c:pt idx="3">
                  <c:v>0.04</c:v>
                </c:pt>
                <c:pt idx="4">
                  <c:v>0.05</c:v>
                </c:pt>
                <c:pt idx="5">
                  <c:v>0.06</c:v>
                </c:pt>
                <c:pt idx="6">
                  <c:v>7.0000000000000007E-2</c:v>
                </c:pt>
                <c:pt idx="7">
                  <c:v>7.0000000000000007E-2</c:v>
                </c:pt>
                <c:pt idx="8">
                  <c:v>0.16</c:v>
                </c:pt>
              </c:numCache>
            </c:numRef>
          </c:val>
          <c:extLst>
            <c:ext xmlns:c16="http://schemas.microsoft.com/office/drawing/2014/chart" uri="{C3380CC4-5D6E-409C-BE32-E72D297353CC}">
              <c16:uniqueId val="{00000003-CB48-4FC5-8D47-414DA7E45B8A}"/>
            </c:ext>
          </c:extLst>
        </c:ser>
        <c:ser>
          <c:idx val="1"/>
          <c:order val="1"/>
          <c:tx>
            <c:strRef>
              <c:f>Sheet1!$C$1</c:f>
              <c:strCache>
                <c:ptCount val="1"/>
                <c:pt idx="0">
                  <c:v>2024</c:v>
                </c:pt>
              </c:strCache>
            </c:strRef>
          </c:tx>
          <c:spPr>
            <a:solidFill>
              <a:srgbClr val="008E91"/>
            </a:solidFill>
            <a:ln w="19050">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65000"/>
                        <a:lumOff val="35000"/>
                      </a:schemeClr>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Sheet1!$A$2:$A$10</c:f>
              <c:strCache>
                <c:ptCount val="9"/>
                <c:pt idx="0">
                  <c:v>They try to keep their drinking a secret</c:v>
                </c:pt>
                <c:pt idx="1">
                  <c:v>You or your siblings aren't looked after</c:v>
                </c:pt>
                <c:pt idx="2">
                  <c:v>Drinking becomes more important to them than other things in their life</c:v>
                </c:pt>
                <c:pt idx="3">
                  <c:v>They get aggressive or violent after drinking</c:v>
                </c:pt>
                <c:pt idx="4">
                  <c:v>They are not able to stop drinking when they start</c:v>
                </c:pt>
                <c:pt idx="5">
                  <c:v>They are not able to control how much they drink</c:v>
                </c:pt>
                <c:pt idx="6">
                  <c:v>They shout at you or say things that upset you when they're drunk</c:v>
                </c:pt>
                <c:pt idx="7">
                  <c:v>They drink a lot very quickly</c:v>
                </c:pt>
                <c:pt idx="8">
                  <c:v>Their behaviour changes</c:v>
                </c:pt>
              </c:strCache>
            </c:strRef>
          </c:cat>
          <c:val>
            <c:numRef>
              <c:f>Sheet1!$C$2:$C$10</c:f>
              <c:numCache>
                <c:formatCode>0%</c:formatCode>
                <c:ptCount val="9"/>
                <c:pt idx="0">
                  <c:v>0.03</c:v>
                </c:pt>
                <c:pt idx="1">
                  <c:v>0.03</c:v>
                </c:pt>
                <c:pt idx="2">
                  <c:v>0.03</c:v>
                </c:pt>
                <c:pt idx="3">
                  <c:v>0.03</c:v>
                </c:pt>
                <c:pt idx="4">
                  <c:v>0.05</c:v>
                </c:pt>
                <c:pt idx="5">
                  <c:v>0.05</c:v>
                </c:pt>
                <c:pt idx="6">
                  <c:v>0.05</c:v>
                </c:pt>
                <c:pt idx="7">
                  <c:v>0.06</c:v>
                </c:pt>
                <c:pt idx="8">
                  <c:v>0.14000000000000001</c:v>
                </c:pt>
              </c:numCache>
            </c:numRef>
          </c:val>
          <c:extLst>
            <c:ext xmlns:c16="http://schemas.microsoft.com/office/drawing/2014/chart" uri="{C3380CC4-5D6E-409C-BE32-E72D297353CC}">
              <c16:uniqueId val="{00000003-3638-4535-BDFA-3CB683BD79C7}"/>
            </c:ext>
          </c:extLst>
        </c:ser>
        <c:ser>
          <c:idx val="2"/>
          <c:order val="2"/>
          <c:tx>
            <c:strRef>
              <c:f>Sheet1!$D$1</c:f>
              <c:strCache>
                <c:ptCount val="1"/>
                <c:pt idx="0">
                  <c:v>2023</c:v>
                </c:pt>
              </c:strCache>
            </c:strRef>
          </c:tx>
          <c:spPr>
            <a:solidFill>
              <a:schemeClr val="accent1">
                <a:lumMod val="50000"/>
              </a:schemeClr>
            </a:solidFill>
            <a:ln w="19050">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65000"/>
                        <a:lumOff val="35000"/>
                      </a:schemeClr>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Sheet1!$A$2:$A$10</c:f>
              <c:strCache>
                <c:ptCount val="9"/>
                <c:pt idx="0">
                  <c:v>They try to keep their drinking a secret</c:v>
                </c:pt>
                <c:pt idx="1">
                  <c:v>You or your siblings aren't looked after</c:v>
                </c:pt>
                <c:pt idx="2">
                  <c:v>Drinking becomes more important to them than other things in their life</c:v>
                </c:pt>
                <c:pt idx="3">
                  <c:v>They get aggressive or violent after drinking</c:v>
                </c:pt>
                <c:pt idx="4">
                  <c:v>They are not able to stop drinking when they start</c:v>
                </c:pt>
                <c:pt idx="5">
                  <c:v>They are not able to control how much they drink</c:v>
                </c:pt>
                <c:pt idx="6">
                  <c:v>They shout at you or say things that upset you when they're drunk</c:v>
                </c:pt>
                <c:pt idx="7">
                  <c:v>They drink a lot very quickly</c:v>
                </c:pt>
                <c:pt idx="8">
                  <c:v>Their behaviour changes</c:v>
                </c:pt>
              </c:strCache>
            </c:strRef>
          </c:cat>
          <c:val>
            <c:numRef>
              <c:f>Sheet1!$D$2:$D$10</c:f>
              <c:numCache>
                <c:formatCode>0%</c:formatCode>
                <c:ptCount val="9"/>
                <c:pt idx="0">
                  <c:v>0.04</c:v>
                </c:pt>
                <c:pt idx="1">
                  <c:v>0.04</c:v>
                </c:pt>
                <c:pt idx="2">
                  <c:v>0.04</c:v>
                </c:pt>
                <c:pt idx="3">
                  <c:v>0.05</c:v>
                </c:pt>
                <c:pt idx="4">
                  <c:v>7.0000000000000007E-2</c:v>
                </c:pt>
                <c:pt idx="5">
                  <c:v>7.0000000000000007E-2</c:v>
                </c:pt>
                <c:pt idx="6">
                  <c:v>7.0000000000000007E-2</c:v>
                </c:pt>
                <c:pt idx="7">
                  <c:v>0.08</c:v>
                </c:pt>
                <c:pt idx="8">
                  <c:v>0.19</c:v>
                </c:pt>
              </c:numCache>
            </c:numRef>
          </c:val>
          <c:extLst>
            <c:ext xmlns:c16="http://schemas.microsoft.com/office/drawing/2014/chart" uri="{C3380CC4-5D6E-409C-BE32-E72D297353CC}">
              <c16:uniqueId val="{00000002-0685-4BE9-A09C-E9AE02EAF8C1}"/>
            </c:ext>
          </c:extLst>
        </c:ser>
        <c:dLbls>
          <c:dLblPos val="inEnd"/>
          <c:showLegendKey val="0"/>
          <c:showVal val="1"/>
          <c:showCatName val="0"/>
          <c:showSerName val="0"/>
          <c:showPercent val="0"/>
          <c:showBubbleSize val="0"/>
        </c:dLbls>
        <c:gapWidth val="100"/>
        <c:overlap val="-25"/>
        <c:axId val="516865128"/>
        <c:axId val="516866696"/>
      </c:barChart>
      <c:valAx>
        <c:axId val="516866696"/>
        <c:scaling>
          <c:orientation val="minMax"/>
        </c:scaling>
        <c:delete val="0"/>
        <c:axPos val="b"/>
        <c:majorGridlines>
          <c:spPr>
            <a:ln w="9525" cap="flat" cmpd="sng" algn="ctr">
              <a:solidFill>
                <a:schemeClr val="tx1">
                  <a:lumMod val="15000"/>
                  <a:lumOff val="85000"/>
                </a:schemeClr>
              </a:solidFill>
              <a:round/>
            </a:ln>
            <a:effectLst/>
          </c:spPr>
        </c:majorGridlines>
        <c:numFmt formatCode="0%" sourceLinked="0"/>
        <c:majorTickMark val="out"/>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endParaRPr lang="en-US"/>
          </a:p>
        </c:txPr>
        <c:crossAx val="516865128"/>
        <c:crosses val="autoZero"/>
        <c:crossBetween val="between"/>
      </c:valAx>
      <c:catAx>
        <c:axId val="516865128"/>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chemeClr val="tx1">
                    <a:lumMod val="75000"/>
                    <a:lumOff val="25000"/>
                  </a:schemeClr>
                </a:solidFill>
                <a:latin typeface="+mn-lt"/>
                <a:ea typeface="+mn-ea"/>
                <a:cs typeface="+mn-cs"/>
              </a:defRPr>
            </a:pPr>
            <a:endParaRPr lang="en-US"/>
          </a:p>
        </c:txPr>
        <c:crossAx val="516866696"/>
        <c:crosses val="autoZero"/>
        <c:auto val="1"/>
        <c:lblAlgn val="ctr"/>
        <c:lblOffset val="100"/>
        <c:noMultiLvlLbl val="0"/>
      </c:catAx>
      <c:spPr>
        <a:noFill/>
        <a:ln>
          <a:noFill/>
        </a:ln>
        <a:effectLst/>
      </c:spPr>
    </c:plotArea>
    <c:legend>
      <c:legendPos val="b"/>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10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0759615719542354"/>
          <c:y val="0.22464148759749075"/>
          <c:w val="0.56993776122474249"/>
          <c:h val="0.59052855179307762"/>
        </c:manualLayout>
      </c:layout>
      <c:doughnutChart>
        <c:varyColors val="1"/>
        <c:dLbls>
          <c:showLegendKey val="0"/>
          <c:showVal val="0"/>
          <c:showCatName val="0"/>
          <c:showSerName val="0"/>
          <c:showPercent val="0"/>
          <c:showBubbleSize val="0"/>
          <c:showLeaderLines val="0"/>
        </c:dLbls>
        <c:firstSliceAng val="0"/>
        <c:holeSize val="43"/>
      </c:doughnutChart>
      <c:spPr>
        <a:noFill/>
        <a:ln>
          <a:noFill/>
        </a:ln>
        <a:effectLst/>
      </c:spPr>
    </c:plotArea>
    <c:legend>
      <c:legendPos val="b"/>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DINPro" panose="020B0504020101020102" pitchFamily="34" charset="0"/>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10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1985081491765648"/>
          <c:y val="2.5849118173450709E-2"/>
          <c:w val="0.73296171170596214"/>
          <c:h val="0.79242244853323562"/>
        </c:manualLayout>
      </c:layout>
      <c:barChart>
        <c:barDir val="bar"/>
        <c:grouping val="clustered"/>
        <c:varyColors val="0"/>
        <c:ser>
          <c:idx val="0"/>
          <c:order val="0"/>
          <c:tx>
            <c:strRef>
              <c:f>Sheet1!$B$1</c:f>
              <c:strCache>
                <c:ptCount val="1"/>
                <c:pt idx="0">
                  <c:v>2025</c:v>
                </c:pt>
              </c:strCache>
            </c:strRef>
          </c:tx>
          <c:spPr>
            <a:solidFill>
              <a:schemeClr val="accent1"/>
            </a:solidFill>
            <a:ln w="19050">
              <a:noFill/>
            </a:ln>
            <a:effectLst/>
          </c:spPr>
          <c:invertIfNegative val="0"/>
          <c:dLbls>
            <c:dLbl>
              <c:idx val="3"/>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1">
                          <a:lumMod val="75000"/>
                          <a:lumOff val="25000"/>
                        </a:schemeClr>
                      </a:solidFill>
                      <a:latin typeface="DINPro" panose="020B0504020101020102" pitchFamily="34" charset="0"/>
                      <a:ea typeface="+mn-ea"/>
                      <a:cs typeface="DINPro" panose="020B0504020101020102" pitchFamily="34" charset="0"/>
                    </a:defRPr>
                  </a:pPr>
                  <a:endParaRPr lang="en-US"/>
                </a:p>
              </c:txPr>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9A6C-433B-8099-3AC0818D22F1}"/>
                </c:ext>
              </c:extLst>
            </c:dLbl>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DINPro" panose="020B0504020101020102" pitchFamily="34" charset="0"/>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None</c:v>
                </c:pt>
                <c:pt idx="1">
                  <c:v>Some</c:v>
                </c:pt>
                <c:pt idx="2">
                  <c:v>Most of them</c:v>
                </c:pt>
                <c:pt idx="3">
                  <c:v>Nearly all</c:v>
                </c:pt>
              </c:strCache>
            </c:strRef>
          </c:cat>
          <c:val>
            <c:numRef>
              <c:f>Sheet1!$B$2:$B$5</c:f>
              <c:numCache>
                <c:formatCode>0%</c:formatCode>
                <c:ptCount val="4"/>
                <c:pt idx="0">
                  <c:v>0.5</c:v>
                </c:pt>
                <c:pt idx="1">
                  <c:v>0.41</c:v>
                </c:pt>
                <c:pt idx="2">
                  <c:v>7.0000000000000007E-2</c:v>
                </c:pt>
                <c:pt idx="3">
                  <c:v>0.02</c:v>
                </c:pt>
              </c:numCache>
            </c:numRef>
          </c:val>
          <c:extLst>
            <c:ext xmlns:c16="http://schemas.microsoft.com/office/drawing/2014/chart" uri="{C3380CC4-5D6E-409C-BE32-E72D297353CC}">
              <c16:uniqueId val="{00000007-90F4-40EA-BD9F-2BA4982AA438}"/>
            </c:ext>
          </c:extLst>
        </c:ser>
        <c:ser>
          <c:idx val="1"/>
          <c:order val="1"/>
          <c:tx>
            <c:strRef>
              <c:f>Sheet1!$C$1</c:f>
              <c:strCache>
                <c:ptCount val="1"/>
                <c:pt idx="0">
                  <c:v>2024</c:v>
                </c:pt>
              </c:strCache>
            </c:strRef>
          </c:tx>
          <c:spPr>
            <a:solidFill>
              <a:srgbClr val="008E91"/>
            </a:solidFill>
            <a:ln w="19050">
              <a:noFill/>
            </a:ln>
            <a:effectLst/>
          </c:spPr>
          <c:invertIfNegative val="0"/>
          <c:dLbls>
            <c:dLbl>
              <c:idx val="3"/>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1">
                          <a:lumMod val="75000"/>
                          <a:lumOff val="25000"/>
                        </a:schemeClr>
                      </a:solidFill>
                      <a:latin typeface="DINPro" panose="020B0504020101020102" pitchFamily="34" charset="0"/>
                      <a:ea typeface="+mn-ea"/>
                      <a:cs typeface="DINPro" panose="020B0504020101020102" pitchFamily="34" charset="0"/>
                    </a:defRPr>
                  </a:pPr>
                  <a:endParaRPr lang="en-US"/>
                </a:p>
              </c:txPr>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6-10AD-4F2F-8BC6-536408147156}"/>
                </c:ext>
              </c:extLst>
            </c:dLbl>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DINPro" panose="020B0504020101020102" pitchFamily="34" charset="0"/>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None</c:v>
                </c:pt>
                <c:pt idx="1">
                  <c:v>Some</c:v>
                </c:pt>
                <c:pt idx="2">
                  <c:v>Most of them</c:v>
                </c:pt>
                <c:pt idx="3">
                  <c:v>Nearly all</c:v>
                </c:pt>
              </c:strCache>
            </c:strRef>
          </c:cat>
          <c:val>
            <c:numRef>
              <c:f>Sheet1!$C$2:$C$5</c:f>
              <c:numCache>
                <c:formatCode>0%</c:formatCode>
                <c:ptCount val="4"/>
                <c:pt idx="0">
                  <c:v>0.45</c:v>
                </c:pt>
                <c:pt idx="1">
                  <c:v>0.44</c:v>
                </c:pt>
                <c:pt idx="2">
                  <c:v>0.08</c:v>
                </c:pt>
                <c:pt idx="3">
                  <c:v>0.02</c:v>
                </c:pt>
              </c:numCache>
            </c:numRef>
          </c:val>
          <c:extLst>
            <c:ext xmlns:c16="http://schemas.microsoft.com/office/drawing/2014/chart" uri="{C3380CC4-5D6E-409C-BE32-E72D297353CC}">
              <c16:uniqueId val="{00000006-2E26-4651-9EF0-BF0F0676C781}"/>
            </c:ext>
          </c:extLst>
        </c:ser>
        <c:ser>
          <c:idx val="2"/>
          <c:order val="2"/>
          <c:tx>
            <c:strRef>
              <c:f>Sheet1!$D$1</c:f>
              <c:strCache>
                <c:ptCount val="1"/>
                <c:pt idx="0">
                  <c:v>2023</c:v>
                </c:pt>
              </c:strCache>
            </c:strRef>
          </c:tx>
          <c:spPr>
            <a:solidFill>
              <a:schemeClr val="accent1">
                <a:lumMod val="50000"/>
              </a:schemeClr>
            </a:solidFill>
            <a:ln w="19050">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mj-lt"/>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None</c:v>
                </c:pt>
                <c:pt idx="1">
                  <c:v>Some</c:v>
                </c:pt>
                <c:pt idx="2">
                  <c:v>Most of them</c:v>
                </c:pt>
                <c:pt idx="3">
                  <c:v>Nearly all</c:v>
                </c:pt>
              </c:strCache>
            </c:strRef>
          </c:cat>
          <c:val>
            <c:numRef>
              <c:f>Sheet1!$D$2:$D$5</c:f>
              <c:numCache>
                <c:formatCode>0%</c:formatCode>
                <c:ptCount val="4"/>
                <c:pt idx="0">
                  <c:v>0.36</c:v>
                </c:pt>
                <c:pt idx="1">
                  <c:v>0.49</c:v>
                </c:pt>
                <c:pt idx="2">
                  <c:v>0.12</c:v>
                </c:pt>
                <c:pt idx="3">
                  <c:v>0.04</c:v>
                </c:pt>
              </c:numCache>
            </c:numRef>
          </c:val>
          <c:extLst>
            <c:ext xmlns:c16="http://schemas.microsoft.com/office/drawing/2014/chart" uri="{C3380CC4-5D6E-409C-BE32-E72D297353CC}">
              <c16:uniqueId val="{00000007-AEDE-4661-8068-EBCC406132EF}"/>
            </c:ext>
          </c:extLst>
        </c:ser>
        <c:dLbls>
          <c:showLegendKey val="0"/>
          <c:showVal val="0"/>
          <c:showCatName val="0"/>
          <c:showSerName val="0"/>
          <c:showPercent val="0"/>
          <c:showBubbleSize val="0"/>
        </c:dLbls>
        <c:gapWidth val="80"/>
        <c:overlap val="-25"/>
        <c:axId val="516865912"/>
        <c:axId val="516872184"/>
      </c:barChart>
      <c:valAx>
        <c:axId val="516872184"/>
        <c:scaling>
          <c:orientation val="minMax"/>
        </c:scaling>
        <c:delete val="0"/>
        <c:axPos val="b"/>
        <c:majorGridlines>
          <c:spPr>
            <a:ln w="9525" cap="flat" cmpd="sng" algn="ctr">
              <a:solidFill>
                <a:schemeClr val="tx1">
                  <a:lumMod val="15000"/>
                  <a:lumOff val="85000"/>
                </a:schemeClr>
              </a:solidFill>
              <a:round/>
            </a:ln>
            <a:effectLst/>
          </c:spPr>
        </c:majorGridlines>
        <c:numFmt formatCode="0%" sourceLinked="0"/>
        <c:majorTickMark val="out"/>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tx1">
                    <a:lumMod val="75000"/>
                    <a:lumOff val="25000"/>
                  </a:schemeClr>
                </a:solidFill>
                <a:latin typeface="Calibri" panose="020F0502020204030204" pitchFamily="34" charset="0"/>
                <a:ea typeface="+mn-ea"/>
                <a:cs typeface="DINPro" panose="020B0504020101020102" pitchFamily="34" charset="0"/>
              </a:defRPr>
            </a:pPr>
            <a:endParaRPr lang="en-US"/>
          </a:p>
        </c:txPr>
        <c:crossAx val="516865912"/>
        <c:crosses val="autoZero"/>
        <c:crossBetween val="between"/>
      </c:valAx>
      <c:catAx>
        <c:axId val="516865912"/>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chemeClr val="tx1">
                    <a:lumMod val="75000"/>
                    <a:lumOff val="25000"/>
                  </a:schemeClr>
                </a:solidFill>
                <a:latin typeface="+mn-lt"/>
                <a:ea typeface="+mn-ea"/>
                <a:cs typeface="DINPro" panose="020B0504020101020102" pitchFamily="34" charset="0"/>
              </a:defRPr>
            </a:pPr>
            <a:endParaRPr lang="en-US"/>
          </a:p>
        </c:txPr>
        <c:crossAx val="516872184"/>
        <c:crosses val="autoZero"/>
        <c:auto val="1"/>
        <c:lblAlgn val="ctr"/>
        <c:lblOffset val="100"/>
        <c:noMultiLvlLbl val="0"/>
      </c:catAx>
      <c:spPr>
        <a:noFill/>
        <a:ln>
          <a:noFill/>
        </a:ln>
        <a:effectLst/>
      </c:spPr>
    </c:plotArea>
    <c:legend>
      <c:legendPos val="b"/>
      <c:overlay val="0"/>
      <c:spPr>
        <a:solidFill>
          <a:schemeClr val="bg1"/>
        </a:solidFill>
        <a:ln>
          <a:noFill/>
        </a:ln>
        <a:effectLst/>
      </c:spPr>
      <c:txPr>
        <a:bodyPr rot="0" spcFirstLastPara="1" vertOverflow="ellipsis" vert="horz" wrap="square" anchor="ctr" anchorCtr="1"/>
        <a:lstStyle/>
        <a:p>
          <a:pPr>
            <a:defRPr sz="1000" b="0" i="0" u="none" strike="noStrike" kern="1200" baseline="0">
              <a:solidFill>
                <a:schemeClr val="tx1">
                  <a:lumMod val="75000"/>
                  <a:lumOff val="25000"/>
                </a:schemeClr>
              </a:solidFill>
              <a:latin typeface="Calibri" panose="020F0502020204030204" pitchFamily="34" charset="0"/>
              <a:ea typeface="+mn-ea"/>
              <a:cs typeface="Calibri" panose="020F0502020204030204" pitchFamily="34" charset="0"/>
            </a:defRPr>
          </a:pPr>
          <a:endParaRPr lang="en-US"/>
        </a:p>
      </c:txPr>
    </c:legend>
    <c:plotVisOnly val="1"/>
    <c:dispBlanksAs val="gap"/>
    <c:showDLblsOverMax val="0"/>
  </c:chart>
  <c:spPr>
    <a:noFill/>
    <a:ln>
      <a:noFill/>
    </a:ln>
    <a:effectLst/>
  </c:spPr>
  <c:txPr>
    <a:bodyPr/>
    <a:lstStyle/>
    <a:p>
      <a:pPr>
        <a:defRPr>
          <a:latin typeface="DINPro" panose="020B0504020101020102" pitchFamily="34" charset="0"/>
          <a:cs typeface="DINPro" panose="020B0504020101020102" pitchFamily="34" charset="0"/>
        </a:defRPr>
      </a:pPr>
      <a:endParaRPr lang="en-US"/>
    </a:p>
  </c:txPr>
  <c:externalData r:id="rId3">
    <c:autoUpdate val="0"/>
  </c:externalData>
</c:chartSpace>
</file>

<file path=ppt/charts/chart10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0759615719542354"/>
          <c:y val="0.22464148759749075"/>
          <c:w val="0.56993776122474249"/>
          <c:h val="0.59052855179307762"/>
        </c:manualLayout>
      </c:layout>
      <c:doughnutChart>
        <c:varyColors val="1"/>
        <c:dLbls>
          <c:showLegendKey val="0"/>
          <c:showVal val="0"/>
          <c:showCatName val="0"/>
          <c:showSerName val="0"/>
          <c:showPercent val="0"/>
          <c:showBubbleSize val="0"/>
          <c:showLeaderLines val="0"/>
        </c:dLbls>
        <c:firstSliceAng val="0"/>
        <c:holeSize val="43"/>
      </c:doughnutChart>
      <c:spPr>
        <a:noFill/>
        <a:ln>
          <a:noFill/>
        </a:ln>
        <a:effectLst/>
      </c:spPr>
    </c:plotArea>
    <c:legend>
      <c:legendPos val="b"/>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DINPro" panose="020B0504020101020102" pitchFamily="34" charset="0"/>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10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40632871381729069"/>
          <c:y val="2.5849118173450709E-2"/>
          <c:w val="0.54648373542206818"/>
          <c:h val="0.83990488468823676"/>
        </c:manualLayout>
      </c:layout>
      <c:barChart>
        <c:barDir val="bar"/>
        <c:grouping val="clustered"/>
        <c:varyColors val="0"/>
        <c:ser>
          <c:idx val="0"/>
          <c:order val="0"/>
          <c:tx>
            <c:strRef>
              <c:f>Sheet1!$B$1</c:f>
              <c:strCache>
                <c:ptCount val="1"/>
                <c:pt idx="0">
                  <c:v>2025</c:v>
                </c:pt>
              </c:strCache>
            </c:strRef>
          </c:tx>
          <c:spPr>
            <a:solidFill>
              <a:schemeClr val="accent1"/>
            </a:solidFill>
            <a:ln w="19050">
              <a:noFill/>
            </a:ln>
            <a:effectLst/>
          </c:spPr>
          <c:invertIfNegative val="0"/>
          <c:dLbls>
            <c:dLbl>
              <c:idx val="5"/>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DINPro" panose="020B0504020101020102" pitchFamily="34" charset="0"/>
                      <a:ea typeface="+mn-ea"/>
                      <a:cs typeface="DINPro" panose="020B0504020101020102" pitchFamily="34" charset="0"/>
                    </a:defRPr>
                  </a:pPr>
                  <a:endParaRPr lang="en-US"/>
                </a:p>
              </c:txPr>
              <c:dLblPos val="in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32EC-4CB1-8952-6D18E1E3BEE1}"/>
                </c:ext>
              </c:extLst>
            </c:dLbl>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1">
                        <a:lumMod val="75000"/>
                        <a:lumOff val="25000"/>
                      </a:schemeClr>
                    </a:solidFill>
                    <a:latin typeface="DINPro" panose="020B0504020101020102" pitchFamily="34" charset="0"/>
                    <a:ea typeface="+mn-ea"/>
                    <a:cs typeface="DINPro" panose="020B0504020101020102" pitchFamily="34" charset="0"/>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Sheet1!$A$2:$A$7</c:f>
              <c:strCache>
                <c:ptCount val="6"/>
                <c:pt idx="0">
                  <c:v>I smoke regularly but would like to give up</c:v>
                </c:pt>
                <c:pt idx="1">
                  <c:v>I smoke occasionally (less than 1 cigarette a week)</c:v>
                </c:pt>
                <c:pt idx="2">
                  <c:v>I smoke regularly and don't want to give up</c:v>
                </c:pt>
                <c:pt idx="3">
                  <c:v>I used to smoke, but I don't now</c:v>
                </c:pt>
                <c:pt idx="4">
                  <c:v>I have tried smoking once or twice</c:v>
                </c:pt>
                <c:pt idx="5">
                  <c:v>I have never smoked at all</c:v>
                </c:pt>
              </c:strCache>
            </c:strRef>
          </c:cat>
          <c:val>
            <c:numRef>
              <c:f>Sheet1!$B$2:$B$7</c:f>
              <c:numCache>
                <c:formatCode>0%</c:formatCode>
                <c:ptCount val="6"/>
                <c:pt idx="0">
                  <c:v>0.01</c:v>
                </c:pt>
                <c:pt idx="1">
                  <c:v>0.01</c:v>
                </c:pt>
                <c:pt idx="2">
                  <c:v>0.01</c:v>
                </c:pt>
                <c:pt idx="3">
                  <c:v>0.02</c:v>
                </c:pt>
                <c:pt idx="4">
                  <c:v>0.06</c:v>
                </c:pt>
                <c:pt idx="5">
                  <c:v>0.89</c:v>
                </c:pt>
              </c:numCache>
            </c:numRef>
          </c:val>
          <c:extLst>
            <c:ext xmlns:c16="http://schemas.microsoft.com/office/drawing/2014/chart" uri="{C3380CC4-5D6E-409C-BE32-E72D297353CC}">
              <c16:uniqueId val="{00000003-8E27-40CD-843D-9BD69FAB5C41}"/>
            </c:ext>
          </c:extLst>
        </c:ser>
        <c:ser>
          <c:idx val="1"/>
          <c:order val="1"/>
          <c:tx>
            <c:strRef>
              <c:f>Sheet1!$C$1</c:f>
              <c:strCache>
                <c:ptCount val="1"/>
                <c:pt idx="0">
                  <c:v>2024</c:v>
                </c:pt>
              </c:strCache>
            </c:strRef>
          </c:tx>
          <c:spPr>
            <a:solidFill>
              <a:srgbClr val="008E91"/>
            </a:solidFill>
            <a:ln w="19050">
              <a:noFill/>
            </a:ln>
            <a:effectLst/>
          </c:spPr>
          <c:invertIfNegative val="0"/>
          <c:dLbls>
            <c:dLbl>
              <c:idx val="4"/>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DINPro" panose="020B0504020101020102" pitchFamily="34" charset="0"/>
                      <a:ea typeface="+mn-ea"/>
                      <a:cs typeface="DINPro" panose="020B0504020101020102" pitchFamily="34" charset="0"/>
                    </a:defRPr>
                  </a:pPr>
                  <a:endParaRPr lang="en-US"/>
                </a:p>
              </c:txPr>
              <c:dLblPos val="in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4BB3-4BDB-BC0D-D0F592609AE0}"/>
                </c:ext>
              </c:extLst>
            </c:dLbl>
            <c:dLbl>
              <c:idx val="5"/>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DINPro" panose="020B0504020101020102" pitchFamily="34" charset="0"/>
                      <a:ea typeface="+mn-ea"/>
                      <a:cs typeface="DINPro" panose="020B0504020101020102" pitchFamily="34" charset="0"/>
                    </a:defRPr>
                  </a:pPr>
                  <a:endParaRPr lang="en-US"/>
                </a:p>
              </c:txPr>
              <c:dLblPos val="in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4-4BB3-4BDB-BC0D-D0F592609AE0}"/>
                </c:ext>
              </c:extLst>
            </c:dLbl>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1">
                        <a:lumMod val="75000"/>
                        <a:lumOff val="25000"/>
                      </a:schemeClr>
                    </a:solidFill>
                    <a:latin typeface="DINPro" panose="020B0504020101020102" pitchFamily="34" charset="0"/>
                    <a:ea typeface="+mn-ea"/>
                    <a:cs typeface="DINPro" panose="020B0504020101020102" pitchFamily="34" charset="0"/>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Sheet1!$A$2:$A$7</c:f>
              <c:strCache>
                <c:ptCount val="6"/>
                <c:pt idx="0">
                  <c:v>I smoke regularly but would like to give up</c:v>
                </c:pt>
                <c:pt idx="1">
                  <c:v>I smoke occasionally (less than 1 cigarette a week)</c:v>
                </c:pt>
                <c:pt idx="2">
                  <c:v>I smoke regularly and don't want to give up</c:v>
                </c:pt>
                <c:pt idx="3">
                  <c:v>I used to smoke, but I don't now</c:v>
                </c:pt>
                <c:pt idx="4">
                  <c:v>I have tried smoking once or twice</c:v>
                </c:pt>
                <c:pt idx="5">
                  <c:v>I have never smoked at all</c:v>
                </c:pt>
              </c:strCache>
            </c:strRef>
          </c:cat>
          <c:val>
            <c:numRef>
              <c:f>Sheet1!$C$2:$C$7</c:f>
              <c:numCache>
                <c:formatCode>0%</c:formatCode>
                <c:ptCount val="6"/>
                <c:pt idx="0">
                  <c:v>0.01</c:v>
                </c:pt>
                <c:pt idx="1">
                  <c:v>0.01</c:v>
                </c:pt>
                <c:pt idx="2">
                  <c:v>0.01</c:v>
                </c:pt>
                <c:pt idx="3">
                  <c:v>0.02</c:v>
                </c:pt>
                <c:pt idx="4">
                  <c:v>0.08</c:v>
                </c:pt>
                <c:pt idx="5">
                  <c:v>0.88</c:v>
                </c:pt>
              </c:numCache>
            </c:numRef>
          </c:val>
          <c:extLst>
            <c:ext xmlns:c16="http://schemas.microsoft.com/office/drawing/2014/chart" uri="{C3380CC4-5D6E-409C-BE32-E72D297353CC}">
              <c16:uniqueId val="{00000003-B3DB-4736-B9CD-13599C474ECC}"/>
            </c:ext>
          </c:extLst>
        </c:ser>
        <c:ser>
          <c:idx val="2"/>
          <c:order val="2"/>
          <c:tx>
            <c:strRef>
              <c:f>Sheet1!$D$1</c:f>
              <c:strCache>
                <c:ptCount val="1"/>
                <c:pt idx="0">
                  <c:v>2023</c:v>
                </c:pt>
              </c:strCache>
            </c:strRef>
          </c:tx>
          <c:spPr>
            <a:solidFill>
              <a:schemeClr val="accent1">
                <a:lumMod val="50000"/>
              </a:schemeClr>
            </a:solidFill>
            <a:ln w="19050">
              <a:noFill/>
            </a:ln>
            <a:effectLst/>
          </c:spPr>
          <c:invertIfNegative val="0"/>
          <c:dLbls>
            <c:dLbl>
              <c:idx val="4"/>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mj-lt"/>
                      <a:ea typeface="+mn-ea"/>
                      <a:cs typeface="DINPro" panose="020B0504020101020102" pitchFamily="34" charset="0"/>
                    </a:defRPr>
                  </a:pPr>
                  <a:endParaRPr lang="en-US"/>
                </a:p>
              </c:txPr>
              <c:dLblPos val="in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44B6-45EE-BF04-9B3599784F63}"/>
                </c:ext>
              </c:extLst>
            </c:dLbl>
            <c:dLbl>
              <c:idx val="5"/>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mj-lt"/>
                      <a:ea typeface="+mn-ea"/>
                      <a:cs typeface="DINPro" panose="020B0504020101020102" pitchFamily="34" charset="0"/>
                    </a:defRPr>
                  </a:pPr>
                  <a:endParaRPr lang="en-US"/>
                </a:p>
              </c:txPr>
              <c:dLblPos val="in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4-44B6-45EE-BF04-9B3599784F63}"/>
                </c:ext>
              </c:extLst>
            </c:dLbl>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1">
                        <a:lumMod val="75000"/>
                        <a:lumOff val="25000"/>
                      </a:schemeClr>
                    </a:solidFill>
                    <a:latin typeface="+mj-lt"/>
                    <a:ea typeface="+mn-ea"/>
                    <a:cs typeface="DINPro" panose="020B0504020101020102" pitchFamily="34" charset="0"/>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Sheet1!$A$2:$A$7</c:f>
              <c:strCache>
                <c:ptCount val="6"/>
                <c:pt idx="0">
                  <c:v>I smoke regularly but would like to give up</c:v>
                </c:pt>
                <c:pt idx="1">
                  <c:v>I smoke occasionally (less than 1 cigarette a week)</c:v>
                </c:pt>
                <c:pt idx="2">
                  <c:v>I smoke regularly and don't want to give up</c:v>
                </c:pt>
                <c:pt idx="3">
                  <c:v>I used to smoke, but I don't now</c:v>
                </c:pt>
                <c:pt idx="4">
                  <c:v>I have tried smoking once or twice</c:v>
                </c:pt>
                <c:pt idx="5">
                  <c:v>I have never smoked at all</c:v>
                </c:pt>
              </c:strCache>
            </c:strRef>
          </c:cat>
          <c:val>
            <c:numRef>
              <c:f>Sheet1!$D$2:$D$7</c:f>
              <c:numCache>
                <c:formatCode>0%</c:formatCode>
                <c:ptCount val="6"/>
                <c:pt idx="0">
                  <c:v>0.01</c:v>
                </c:pt>
                <c:pt idx="1">
                  <c:v>0.02</c:v>
                </c:pt>
                <c:pt idx="2">
                  <c:v>0.02</c:v>
                </c:pt>
                <c:pt idx="3">
                  <c:v>0.02</c:v>
                </c:pt>
                <c:pt idx="4">
                  <c:v>0.08</c:v>
                </c:pt>
                <c:pt idx="5">
                  <c:v>0.86</c:v>
                </c:pt>
              </c:numCache>
            </c:numRef>
          </c:val>
          <c:extLst>
            <c:ext xmlns:c16="http://schemas.microsoft.com/office/drawing/2014/chart" uri="{C3380CC4-5D6E-409C-BE32-E72D297353CC}">
              <c16:uniqueId val="{00000004-4334-4259-B1C8-043E0D577D81}"/>
            </c:ext>
          </c:extLst>
        </c:ser>
        <c:dLbls>
          <c:showLegendKey val="0"/>
          <c:showVal val="0"/>
          <c:showCatName val="0"/>
          <c:showSerName val="0"/>
          <c:showPercent val="0"/>
          <c:showBubbleSize val="0"/>
        </c:dLbls>
        <c:gapWidth val="80"/>
        <c:overlap val="-25"/>
        <c:axId val="516867480"/>
        <c:axId val="516869440"/>
      </c:barChart>
      <c:valAx>
        <c:axId val="516869440"/>
        <c:scaling>
          <c:orientation val="minMax"/>
        </c:scaling>
        <c:delete val="0"/>
        <c:axPos val="b"/>
        <c:majorGridlines>
          <c:spPr>
            <a:ln w="9525" cap="flat" cmpd="sng" algn="ctr">
              <a:solidFill>
                <a:schemeClr val="tx1">
                  <a:lumMod val="15000"/>
                  <a:lumOff val="85000"/>
                </a:schemeClr>
              </a:solidFill>
              <a:round/>
            </a:ln>
            <a:effectLst/>
          </c:spPr>
        </c:majorGridlines>
        <c:numFmt formatCode="0%" sourceLinked="0"/>
        <c:majorTickMark val="out"/>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tx1">
                    <a:lumMod val="75000"/>
                    <a:lumOff val="25000"/>
                  </a:schemeClr>
                </a:solidFill>
                <a:latin typeface="Calibri" panose="020F0502020204030204" pitchFamily="34" charset="0"/>
                <a:ea typeface="+mn-ea"/>
                <a:cs typeface="DINPro" panose="020B0504020101020102" pitchFamily="34" charset="0"/>
              </a:defRPr>
            </a:pPr>
            <a:endParaRPr lang="en-US"/>
          </a:p>
        </c:txPr>
        <c:crossAx val="516867480"/>
        <c:crosses val="autoZero"/>
        <c:crossBetween val="between"/>
      </c:valAx>
      <c:catAx>
        <c:axId val="516867480"/>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chemeClr val="tx1">
                    <a:lumMod val="75000"/>
                    <a:lumOff val="25000"/>
                  </a:schemeClr>
                </a:solidFill>
                <a:latin typeface="+mn-lt"/>
                <a:ea typeface="+mn-ea"/>
                <a:cs typeface="DINPro" panose="020B0504020101020102" pitchFamily="34" charset="0"/>
              </a:defRPr>
            </a:pPr>
            <a:endParaRPr lang="en-US"/>
          </a:p>
        </c:txPr>
        <c:crossAx val="516869440"/>
        <c:crosses val="autoZero"/>
        <c:auto val="1"/>
        <c:lblAlgn val="ctr"/>
        <c:lblOffset val="100"/>
        <c:noMultiLvlLbl val="0"/>
      </c:catAx>
      <c:spPr>
        <a:noFill/>
        <a:ln>
          <a:noFill/>
        </a:ln>
        <a:effectLst/>
      </c:spPr>
    </c:plotArea>
    <c:legend>
      <c:legendPos val="b"/>
      <c:layout>
        <c:manualLayout>
          <c:xMode val="edge"/>
          <c:yMode val="edge"/>
          <c:x val="0.40630131372308154"/>
          <c:y val="0.9343903846442615"/>
          <c:w val="0.20611439001818502"/>
          <c:h val="5.2567620036424394E-2"/>
        </c:manualLayout>
      </c:layout>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75000"/>
                  <a:lumOff val="25000"/>
                </a:schemeClr>
              </a:solidFill>
              <a:latin typeface="Calibri" panose="020F0502020204030204" pitchFamily="34" charset="0"/>
              <a:ea typeface="+mn-ea"/>
              <a:cs typeface="Calibri" panose="020F0502020204030204" pitchFamily="34" charset="0"/>
            </a:defRPr>
          </a:pPr>
          <a:endParaRPr lang="en-US"/>
        </a:p>
      </c:txPr>
    </c:legend>
    <c:plotVisOnly val="1"/>
    <c:dispBlanksAs val="gap"/>
    <c:showDLblsOverMax val="0"/>
  </c:chart>
  <c:spPr>
    <a:noFill/>
    <a:ln>
      <a:noFill/>
    </a:ln>
    <a:effectLst/>
  </c:spPr>
  <c:txPr>
    <a:bodyPr/>
    <a:lstStyle/>
    <a:p>
      <a:pPr>
        <a:defRPr>
          <a:latin typeface="DINPro" panose="020B0504020101020102" pitchFamily="34" charset="0"/>
          <a:cs typeface="DINPro" panose="020B0504020101020102" pitchFamily="34" charset="0"/>
        </a:defRPr>
      </a:pPr>
      <a:endParaRPr lang="en-US"/>
    </a:p>
  </c:txPr>
  <c:externalData r:id="rId3">
    <c:autoUpdate val="0"/>
  </c:externalData>
</c:chartSpace>
</file>

<file path=ppt/charts/chart10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0759615719542354"/>
          <c:y val="0.22464148759749075"/>
          <c:w val="0.56993776122474249"/>
          <c:h val="0.59052855179307762"/>
        </c:manualLayout>
      </c:layout>
      <c:doughnutChart>
        <c:varyColors val="1"/>
        <c:dLbls>
          <c:showLegendKey val="0"/>
          <c:showVal val="0"/>
          <c:showCatName val="0"/>
          <c:showSerName val="0"/>
          <c:showPercent val="0"/>
          <c:showBubbleSize val="0"/>
          <c:showLeaderLines val="0"/>
        </c:dLbls>
        <c:firstSliceAng val="0"/>
        <c:holeSize val="43"/>
      </c:doughnutChart>
      <c:spPr>
        <a:noFill/>
        <a:ln>
          <a:noFill/>
        </a:ln>
        <a:effectLst/>
      </c:spPr>
    </c:plotArea>
    <c:legend>
      <c:legendPos val="b"/>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DINPro" panose="020B0504020101020102" pitchFamily="34" charset="0"/>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10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48823258853538826"/>
          <c:y val="2.5849118173450709E-2"/>
          <c:w val="0.47104007880459259"/>
          <c:h val="0.83742968283864017"/>
        </c:manualLayout>
      </c:layout>
      <c:barChart>
        <c:barDir val="bar"/>
        <c:grouping val="clustered"/>
        <c:varyColors val="0"/>
        <c:ser>
          <c:idx val="0"/>
          <c:order val="0"/>
          <c:tx>
            <c:strRef>
              <c:f>Sheet1!$B$1</c:f>
              <c:strCache>
                <c:ptCount val="1"/>
                <c:pt idx="0">
                  <c:v>2025</c:v>
                </c:pt>
              </c:strCache>
            </c:strRef>
          </c:tx>
          <c:spPr>
            <a:solidFill>
              <a:schemeClr val="accent1"/>
            </a:solidFill>
            <a:ln w="19050">
              <a:solidFill>
                <a:schemeClr val="lt1"/>
              </a:solid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1">
                        <a:lumMod val="75000"/>
                        <a:lumOff val="25000"/>
                      </a:schemeClr>
                    </a:solidFill>
                    <a:latin typeface="+mn-lt"/>
                    <a:ea typeface="+mn-ea"/>
                    <a:cs typeface="DINPro" panose="020B0504020101020102" pitchFamily="34" charset="0"/>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Sheet1!$A$2:$A$12</c:f>
              <c:strCache>
                <c:ptCount val="11"/>
                <c:pt idx="0">
                  <c:v>From somewhere else</c:v>
                </c:pt>
                <c:pt idx="1">
                  <c:v>I bought them myself from a pub/nightclub</c:v>
                </c:pt>
                <c:pt idx="2">
                  <c:v>Brought back from abroad</c:v>
                </c:pt>
                <c:pt idx="3">
                  <c:v>I bought them myself from a street seller, neighbour, private house, van</c:v>
                </c:pt>
                <c:pt idx="4">
                  <c:v>I bought them myself from a supermarket</c:v>
                </c:pt>
                <c:pt idx="5">
                  <c:v>Stolen</c:v>
                </c:pt>
                <c:pt idx="6">
                  <c:v>From someone at school </c:v>
                </c:pt>
                <c:pt idx="7">
                  <c:v>From friends or family aged under 18</c:v>
                </c:pt>
                <c:pt idx="8">
                  <c:v>Given them</c:v>
                </c:pt>
                <c:pt idx="9">
                  <c:v>From friends or family aged over 18</c:v>
                </c:pt>
                <c:pt idx="10">
                  <c:v>I bought them myself from a newsagent/off-licence/small local shop</c:v>
                </c:pt>
              </c:strCache>
            </c:strRef>
          </c:cat>
          <c:val>
            <c:numRef>
              <c:f>Sheet1!$B$2:$B$12</c:f>
              <c:numCache>
                <c:formatCode>0%</c:formatCode>
                <c:ptCount val="11"/>
                <c:pt idx="0">
                  <c:v>0.11</c:v>
                </c:pt>
                <c:pt idx="1">
                  <c:v>0.13</c:v>
                </c:pt>
                <c:pt idx="2">
                  <c:v>0.13</c:v>
                </c:pt>
                <c:pt idx="3">
                  <c:v>0.22</c:v>
                </c:pt>
                <c:pt idx="4">
                  <c:v>0.2</c:v>
                </c:pt>
                <c:pt idx="5">
                  <c:v>0.28999999999999998</c:v>
                </c:pt>
                <c:pt idx="6">
                  <c:v>0.13</c:v>
                </c:pt>
                <c:pt idx="7">
                  <c:v>0.28999999999999998</c:v>
                </c:pt>
                <c:pt idx="8">
                  <c:v>0.24</c:v>
                </c:pt>
                <c:pt idx="9">
                  <c:v>0.31</c:v>
                </c:pt>
                <c:pt idx="10">
                  <c:v>0.24</c:v>
                </c:pt>
              </c:numCache>
            </c:numRef>
          </c:val>
          <c:extLst>
            <c:ext xmlns:c16="http://schemas.microsoft.com/office/drawing/2014/chart" uri="{C3380CC4-5D6E-409C-BE32-E72D297353CC}">
              <c16:uniqueId val="{00000004-61B6-47D1-9332-F09EF4481E32}"/>
            </c:ext>
          </c:extLst>
        </c:ser>
        <c:ser>
          <c:idx val="1"/>
          <c:order val="1"/>
          <c:tx>
            <c:strRef>
              <c:f>Sheet1!$C$1</c:f>
              <c:strCache>
                <c:ptCount val="1"/>
                <c:pt idx="0">
                  <c:v>2024</c:v>
                </c:pt>
              </c:strCache>
            </c:strRef>
          </c:tx>
          <c:spPr>
            <a:solidFill>
              <a:srgbClr val="008E91"/>
            </a:solidFill>
            <a:ln w="19050">
              <a:solidFill>
                <a:schemeClr val="lt1"/>
              </a:solid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1">
                        <a:lumMod val="75000"/>
                        <a:lumOff val="25000"/>
                      </a:schemeClr>
                    </a:solidFill>
                    <a:latin typeface="+mn-lt"/>
                    <a:ea typeface="+mn-ea"/>
                    <a:cs typeface="DINPro" panose="020B0504020101020102" pitchFamily="34" charset="0"/>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Sheet1!$A$2:$A$12</c:f>
              <c:strCache>
                <c:ptCount val="11"/>
                <c:pt idx="0">
                  <c:v>From somewhere else</c:v>
                </c:pt>
                <c:pt idx="1">
                  <c:v>I bought them myself from a pub/nightclub</c:v>
                </c:pt>
                <c:pt idx="2">
                  <c:v>Brought back from abroad</c:v>
                </c:pt>
                <c:pt idx="3">
                  <c:v>I bought them myself from a street seller, neighbour, private house, van</c:v>
                </c:pt>
                <c:pt idx="4">
                  <c:v>I bought them myself from a supermarket</c:v>
                </c:pt>
                <c:pt idx="5">
                  <c:v>Stolen</c:v>
                </c:pt>
                <c:pt idx="6">
                  <c:v>From someone at school </c:v>
                </c:pt>
                <c:pt idx="7">
                  <c:v>From friends or family aged under 18</c:v>
                </c:pt>
                <c:pt idx="8">
                  <c:v>Given them</c:v>
                </c:pt>
                <c:pt idx="9">
                  <c:v>From friends or family aged over 18</c:v>
                </c:pt>
                <c:pt idx="10">
                  <c:v>I bought them myself from a newsagent/off-licence/small local shop</c:v>
                </c:pt>
              </c:strCache>
            </c:strRef>
          </c:cat>
          <c:val>
            <c:numRef>
              <c:f>Sheet1!$C$2:$C$12</c:f>
              <c:numCache>
                <c:formatCode>0%</c:formatCode>
                <c:ptCount val="11"/>
                <c:pt idx="0">
                  <c:v>0.23</c:v>
                </c:pt>
                <c:pt idx="1">
                  <c:v>0.03</c:v>
                </c:pt>
                <c:pt idx="2">
                  <c:v>0.03</c:v>
                </c:pt>
                <c:pt idx="3">
                  <c:v>0.03</c:v>
                </c:pt>
                <c:pt idx="4">
                  <c:v>7.0000000000000007E-2</c:v>
                </c:pt>
                <c:pt idx="5">
                  <c:v>0.13</c:v>
                </c:pt>
                <c:pt idx="6">
                  <c:v>0.13</c:v>
                </c:pt>
                <c:pt idx="7">
                  <c:v>0.17</c:v>
                </c:pt>
                <c:pt idx="8">
                  <c:v>0.17</c:v>
                </c:pt>
                <c:pt idx="9">
                  <c:v>0.17</c:v>
                </c:pt>
                <c:pt idx="10">
                  <c:v>0.2</c:v>
                </c:pt>
              </c:numCache>
            </c:numRef>
          </c:val>
          <c:extLst>
            <c:ext xmlns:c16="http://schemas.microsoft.com/office/drawing/2014/chart" uri="{C3380CC4-5D6E-409C-BE32-E72D297353CC}">
              <c16:uniqueId val="{00000004-ECA2-479A-9D76-13584E2F401E}"/>
            </c:ext>
          </c:extLst>
        </c:ser>
        <c:ser>
          <c:idx val="2"/>
          <c:order val="2"/>
          <c:tx>
            <c:strRef>
              <c:f>Sheet1!$D$1</c:f>
              <c:strCache>
                <c:ptCount val="1"/>
                <c:pt idx="0">
                  <c:v>2023</c:v>
                </c:pt>
              </c:strCache>
            </c:strRef>
          </c:tx>
          <c:spPr>
            <a:solidFill>
              <a:schemeClr val="accent1">
                <a:lumMod val="50000"/>
              </a:schemeClr>
            </a:solidFill>
            <a:ln w="19050">
              <a:solidFill>
                <a:schemeClr val="lt1"/>
              </a:solid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1">
                        <a:lumMod val="75000"/>
                        <a:lumOff val="25000"/>
                      </a:schemeClr>
                    </a:solidFill>
                    <a:latin typeface="+mn-lt"/>
                    <a:ea typeface="+mn-ea"/>
                    <a:cs typeface="DINPro" panose="020B0504020101020102" pitchFamily="34" charset="0"/>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Sheet1!$A$2:$A$12</c:f>
              <c:strCache>
                <c:ptCount val="11"/>
                <c:pt idx="0">
                  <c:v>From somewhere else</c:v>
                </c:pt>
                <c:pt idx="1">
                  <c:v>I bought them myself from a pub/nightclub</c:v>
                </c:pt>
                <c:pt idx="2">
                  <c:v>Brought back from abroad</c:v>
                </c:pt>
                <c:pt idx="3">
                  <c:v>I bought them myself from a street seller, neighbour, private house, van</c:v>
                </c:pt>
                <c:pt idx="4">
                  <c:v>I bought them myself from a supermarket</c:v>
                </c:pt>
                <c:pt idx="5">
                  <c:v>Stolen</c:v>
                </c:pt>
                <c:pt idx="6">
                  <c:v>From someone at school </c:v>
                </c:pt>
                <c:pt idx="7">
                  <c:v>From friends or family aged under 18</c:v>
                </c:pt>
                <c:pt idx="8">
                  <c:v>Given them</c:v>
                </c:pt>
                <c:pt idx="9">
                  <c:v>From friends or family aged over 18</c:v>
                </c:pt>
                <c:pt idx="10">
                  <c:v>I bought them myself from a newsagent/off-licence/small local shop</c:v>
                </c:pt>
              </c:strCache>
            </c:strRef>
          </c:cat>
          <c:val>
            <c:numRef>
              <c:f>Sheet1!$D$2:$D$12</c:f>
              <c:numCache>
                <c:formatCode>0%</c:formatCode>
                <c:ptCount val="11"/>
                <c:pt idx="0">
                  <c:v>0.36</c:v>
                </c:pt>
                <c:pt idx="1">
                  <c:v>0.14000000000000001</c:v>
                </c:pt>
                <c:pt idx="2">
                  <c:v>0.14000000000000001</c:v>
                </c:pt>
                <c:pt idx="3">
                  <c:v>0.14000000000000001</c:v>
                </c:pt>
                <c:pt idx="4">
                  <c:v>0.19</c:v>
                </c:pt>
                <c:pt idx="5">
                  <c:v>0.24</c:v>
                </c:pt>
                <c:pt idx="7">
                  <c:v>0.21</c:v>
                </c:pt>
                <c:pt idx="8">
                  <c:v>0.24</c:v>
                </c:pt>
                <c:pt idx="9">
                  <c:v>0.26</c:v>
                </c:pt>
                <c:pt idx="10">
                  <c:v>0.24</c:v>
                </c:pt>
              </c:numCache>
            </c:numRef>
          </c:val>
          <c:extLst>
            <c:ext xmlns:c16="http://schemas.microsoft.com/office/drawing/2014/chart" uri="{C3380CC4-5D6E-409C-BE32-E72D297353CC}">
              <c16:uniqueId val="{00000005-CD51-40C9-AB78-193D791CB246}"/>
            </c:ext>
          </c:extLst>
        </c:ser>
        <c:dLbls>
          <c:dLblPos val="inEnd"/>
          <c:showLegendKey val="0"/>
          <c:showVal val="1"/>
          <c:showCatName val="0"/>
          <c:showSerName val="0"/>
          <c:showPercent val="0"/>
          <c:showBubbleSize val="0"/>
        </c:dLbls>
        <c:gapWidth val="80"/>
        <c:overlap val="-25"/>
        <c:axId val="527170776"/>
        <c:axId val="527169992"/>
      </c:barChart>
      <c:valAx>
        <c:axId val="527169992"/>
        <c:scaling>
          <c:orientation val="minMax"/>
        </c:scaling>
        <c:delete val="0"/>
        <c:axPos val="b"/>
        <c:majorGridlines>
          <c:spPr>
            <a:ln w="9525" cap="flat" cmpd="sng" algn="ctr">
              <a:solidFill>
                <a:schemeClr val="tx1">
                  <a:lumMod val="15000"/>
                  <a:lumOff val="85000"/>
                </a:schemeClr>
              </a:solidFill>
              <a:round/>
            </a:ln>
            <a:effectLst/>
          </c:spPr>
        </c:majorGridlines>
        <c:numFmt formatCode="0%" sourceLinked="0"/>
        <c:majorTickMark val="out"/>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tx1">
                    <a:lumMod val="75000"/>
                    <a:lumOff val="25000"/>
                  </a:schemeClr>
                </a:solidFill>
                <a:latin typeface="+mn-lt"/>
                <a:ea typeface="+mn-ea"/>
                <a:cs typeface="DINPro" panose="020B0504020101020102" pitchFamily="34" charset="0"/>
              </a:defRPr>
            </a:pPr>
            <a:endParaRPr lang="en-US"/>
          </a:p>
        </c:txPr>
        <c:crossAx val="527170776"/>
        <c:crosses val="autoZero"/>
        <c:crossBetween val="between"/>
      </c:valAx>
      <c:catAx>
        <c:axId val="527170776"/>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chemeClr val="tx1">
                    <a:lumMod val="75000"/>
                    <a:lumOff val="25000"/>
                  </a:schemeClr>
                </a:solidFill>
                <a:latin typeface="+mn-lt"/>
                <a:ea typeface="+mn-ea"/>
                <a:cs typeface="DINPro" panose="020B0504020101020102" pitchFamily="34" charset="0"/>
              </a:defRPr>
            </a:pPr>
            <a:endParaRPr lang="en-US"/>
          </a:p>
        </c:txPr>
        <c:crossAx val="527169992"/>
        <c:crosses val="autoZero"/>
        <c:auto val="1"/>
        <c:lblAlgn val="ctr"/>
        <c:lblOffset val="100"/>
        <c:noMultiLvlLbl val="0"/>
      </c:catAx>
      <c:spPr>
        <a:noFill/>
        <a:ln>
          <a:noFill/>
        </a:ln>
        <a:effectLst/>
      </c:spPr>
    </c:plotArea>
    <c:legend>
      <c:legendPos val="b"/>
      <c:layout>
        <c:manualLayout>
          <c:xMode val="edge"/>
          <c:yMode val="edge"/>
          <c:x val="0.57759530721531605"/>
          <c:y val="0.92065649862208765"/>
          <c:w val="0.23781562838517156"/>
          <c:h val="4.472042940398465E-2"/>
        </c:manualLayout>
      </c:layout>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75000"/>
                  <a:lumOff val="25000"/>
                </a:schemeClr>
              </a:solidFill>
              <a:latin typeface="+mn-lt"/>
              <a:ea typeface="+mn-ea"/>
              <a:cs typeface="DINPro" panose="020B0504020101020102" pitchFamily="34" charset="0"/>
            </a:defRPr>
          </a:pPr>
          <a:endParaRPr lang="en-US"/>
        </a:p>
      </c:txPr>
    </c:legend>
    <c:plotVisOnly val="1"/>
    <c:dispBlanksAs val="gap"/>
    <c:showDLblsOverMax val="0"/>
  </c:chart>
  <c:spPr>
    <a:noFill/>
    <a:ln>
      <a:noFill/>
    </a:ln>
    <a:effectLst/>
  </c:spPr>
  <c:txPr>
    <a:bodyPr/>
    <a:lstStyle/>
    <a:p>
      <a:pPr>
        <a:defRPr>
          <a:latin typeface="+mn-lt"/>
          <a:cs typeface="DINPro" panose="020B0504020101020102" pitchFamily="34" charset="0"/>
        </a:defRPr>
      </a:pPr>
      <a:endParaRPr lang="en-US"/>
    </a:p>
  </c:txPr>
  <c:externalData r:id="rId3">
    <c:autoUpdate val="0"/>
  </c:externalData>
</c:chartSpace>
</file>

<file path=ppt/charts/chart10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4784970017075606"/>
          <c:y val="2.5849118173450709E-2"/>
          <c:w val="0.48077566563242025"/>
          <c:h val="0.82565546765205478"/>
        </c:manualLayout>
      </c:layout>
      <c:barChart>
        <c:barDir val="bar"/>
        <c:grouping val="clustered"/>
        <c:varyColors val="0"/>
        <c:ser>
          <c:idx val="0"/>
          <c:order val="0"/>
          <c:tx>
            <c:strRef>
              <c:f>Sheet1!$B$1</c:f>
              <c:strCache>
                <c:ptCount val="1"/>
                <c:pt idx="0">
                  <c:v>2025</c:v>
                </c:pt>
              </c:strCache>
            </c:strRef>
          </c:tx>
          <c:spPr>
            <a:solidFill>
              <a:schemeClr val="accent1"/>
            </a:solidFill>
            <a:ln w="19050">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mn-lt"/>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Sheet1!$A$3:$A$6</c:f>
              <c:strCache>
                <c:ptCount val="4"/>
                <c:pt idx="0">
                  <c:v>Single cigarettes (not in a packet)</c:v>
                </c:pt>
                <c:pt idx="1">
                  <c:v>Cigarettes from other sellers (i.e. from neighbours, market stalls, car boot, ice cream van etc.)</c:v>
                </c:pt>
                <c:pt idx="2">
                  <c:v>Fake cigarettes (e.g. counterfeit in packaging that looks like well-known brands)</c:v>
                </c:pt>
                <c:pt idx="3">
                  <c:v>Cigarettes with health warnings in a different language</c:v>
                </c:pt>
              </c:strCache>
            </c:strRef>
          </c:cat>
          <c:val>
            <c:numRef>
              <c:f>Sheet1!$B$3:$B$6</c:f>
              <c:numCache>
                <c:formatCode>General</c:formatCode>
                <c:ptCount val="4"/>
                <c:pt idx="0">
                  <c:v>16</c:v>
                </c:pt>
                <c:pt idx="1">
                  <c:v>18</c:v>
                </c:pt>
                <c:pt idx="2">
                  <c:v>22</c:v>
                </c:pt>
                <c:pt idx="3">
                  <c:v>18</c:v>
                </c:pt>
              </c:numCache>
            </c:numRef>
          </c:val>
          <c:extLst>
            <c:ext xmlns:c16="http://schemas.microsoft.com/office/drawing/2014/chart" uri="{C3380CC4-5D6E-409C-BE32-E72D297353CC}">
              <c16:uniqueId val="{00000000-700A-47BB-81D0-87AABF906F15}"/>
            </c:ext>
          </c:extLst>
        </c:ser>
        <c:ser>
          <c:idx val="1"/>
          <c:order val="1"/>
          <c:tx>
            <c:strRef>
              <c:f>Sheet1!$C$1</c:f>
              <c:strCache>
                <c:ptCount val="1"/>
                <c:pt idx="0">
                  <c:v>2024</c:v>
                </c:pt>
              </c:strCache>
            </c:strRef>
          </c:tx>
          <c:spPr>
            <a:solidFill>
              <a:srgbClr val="008E91"/>
            </a:solidFill>
            <a:ln w="19050">
              <a:noFill/>
            </a:ln>
            <a:effectLst/>
          </c:spPr>
          <c:invertIfNegative val="0"/>
          <c:dLbls>
            <c:dLbl>
              <c:idx val="0"/>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mn-lt"/>
                      <a:ea typeface="+mn-ea"/>
                      <a:cs typeface="DINPro" panose="020B0504020101020102" pitchFamily="34" charset="0"/>
                    </a:defRPr>
                  </a:pPr>
                  <a:endParaRPr lang="en-US"/>
                </a:p>
              </c:txPr>
              <c:dLblPos val="outEnd"/>
              <c:showLegendKey val="0"/>
              <c:showVal val="1"/>
              <c:showCatName val="0"/>
              <c:showSerName val="0"/>
              <c:showPercent val="0"/>
              <c:showBubbleSize val="0"/>
              <c:extLst>
                <c:ext xmlns:c16="http://schemas.microsoft.com/office/drawing/2014/chart" uri="{C3380CC4-5D6E-409C-BE32-E72D297353CC}">
                  <c16:uniqueId val="{00000000-37C5-4BA4-9C00-2EA1ED1D3320}"/>
                </c:ext>
              </c:extLst>
            </c:dLbl>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1">
                        <a:lumMod val="75000"/>
                        <a:lumOff val="25000"/>
                      </a:schemeClr>
                    </a:solidFill>
                    <a:latin typeface="+mn-lt"/>
                    <a:ea typeface="+mn-ea"/>
                    <a:cs typeface="DINPro" panose="020B0504020101020102" pitchFamily="34" charset="0"/>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Sheet1!$A$3:$A$6</c:f>
              <c:strCache>
                <c:ptCount val="4"/>
                <c:pt idx="0">
                  <c:v>Single cigarettes (not in a packet)</c:v>
                </c:pt>
                <c:pt idx="1">
                  <c:v>Cigarettes from other sellers (i.e. from neighbours, market stalls, car boot, ice cream van etc.)</c:v>
                </c:pt>
                <c:pt idx="2">
                  <c:v>Fake cigarettes (e.g. counterfeit in packaging that looks like well-known brands)</c:v>
                </c:pt>
                <c:pt idx="3">
                  <c:v>Cigarettes with health warnings in a different language</c:v>
                </c:pt>
              </c:strCache>
            </c:strRef>
          </c:cat>
          <c:val>
            <c:numRef>
              <c:f>Sheet1!$C$3:$C$6</c:f>
              <c:numCache>
                <c:formatCode>General</c:formatCode>
                <c:ptCount val="4"/>
                <c:pt idx="0">
                  <c:v>0</c:v>
                </c:pt>
                <c:pt idx="1">
                  <c:v>1</c:v>
                </c:pt>
                <c:pt idx="2">
                  <c:v>1</c:v>
                </c:pt>
                <c:pt idx="3">
                  <c:v>1</c:v>
                </c:pt>
              </c:numCache>
            </c:numRef>
          </c:val>
          <c:extLst>
            <c:ext xmlns:c16="http://schemas.microsoft.com/office/drawing/2014/chart" uri="{C3380CC4-5D6E-409C-BE32-E72D297353CC}">
              <c16:uniqueId val="{00000000-9F62-4976-B910-BCE5606F41DD}"/>
            </c:ext>
          </c:extLst>
        </c:ser>
        <c:ser>
          <c:idx val="2"/>
          <c:order val="2"/>
          <c:tx>
            <c:strRef>
              <c:f>Sheet1!$D$1</c:f>
              <c:strCache>
                <c:ptCount val="1"/>
                <c:pt idx="0">
                  <c:v>2023</c:v>
                </c:pt>
              </c:strCache>
            </c:strRef>
          </c:tx>
          <c:spPr>
            <a:solidFill>
              <a:schemeClr val="accent1">
                <a:lumMod val="50000"/>
              </a:schemeClr>
            </a:solidFill>
            <a:ln w="19050">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1">
                        <a:lumMod val="75000"/>
                        <a:lumOff val="25000"/>
                      </a:schemeClr>
                    </a:solidFill>
                    <a:latin typeface="+mn-lt"/>
                    <a:ea typeface="+mn-ea"/>
                    <a:cs typeface="DINPro" panose="020B0504020101020102" pitchFamily="34" charset="0"/>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Sheet1!$A$3:$A$6</c:f>
              <c:strCache>
                <c:ptCount val="4"/>
                <c:pt idx="0">
                  <c:v>Single cigarettes (not in a packet)</c:v>
                </c:pt>
                <c:pt idx="1">
                  <c:v>Cigarettes from other sellers (i.e. from neighbours, market stalls, car boot, ice cream van etc.)</c:v>
                </c:pt>
                <c:pt idx="2">
                  <c:v>Fake cigarettes (e.g. counterfeit in packaging that looks like well-known brands)</c:v>
                </c:pt>
                <c:pt idx="3">
                  <c:v>Cigarettes with health warnings in a different language</c:v>
                </c:pt>
              </c:strCache>
            </c:strRef>
          </c:cat>
          <c:val>
            <c:numRef>
              <c:f>Sheet1!$D$3:$D$6</c:f>
              <c:numCache>
                <c:formatCode>General</c:formatCode>
                <c:ptCount val="4"/>
                <c:pt idx="0">
                  <c:v>1</c:v>
                </c:pt>
                <c:pt idx="1">
                  <c:v>2</c:v>
                </c:pt>
                <c:pt idx="2">
                  <c:v>2</c:v>
                </c:pt>
                <c:pt idx="3">
                  <c:v>2</c:v>
                </c:pt>
              </c:numCache>
            </c:numRef>
          </c:val>
          <c:extLst>
            <c:ext xmlns:c16="http://schemas.microsoft.com/office/drawing/2014/chart" uri="{C3380CC4-5D6E-409C-BE32-E72D297353CC}">
              <c16:uniqueId val="{00000000-BCD1-4DD4-B6A0-580759AF874B}"/>
            </c:ext>
          </c:extLst>
        </c:ser>
        <c:dLbls>
          <c:showLegendKey val="0"/>
          <c:showVal val="0"/>
          <c:showCatName val="0"/>
          <c:showSerName val="0"/>
          <c:showPercent val="0"/>
          <c:showBubbleSize val="0"/>
        </c:dLbls>
        <c:gapWidth val="80"/>
        <c:overlap val="-25"/>
        <c:axId val="527171168"/>
        <c:axId val="527163720"/>
      </c:barChart>
      <c:valAx>
        <c:axId val="527163720"/>
        <c:scaling>
          <c:orientation val="minMax"/>
        </c:scaling>
        <c:delete val="0"/>
        <c:axPos val="b"/>
        <c:majorGridlines>
          <c:spPr>
            <a:ln w="9525" cap="flat" cmpd="sng" algn="ctr">
              <a:solidFill>
                <a:schemeClr val="tx1">
                  <a:lumMod val="15000"/>
                  <a:lumOff val="85000"/>
                </a:schemeClr>
              </a:solidFill>
              <a:round/>
            </a:ln>
            <a:effectLst/>
          </c:spPr>
        </c:majorGridlines>
        <c:numFmt formatCode="0%" sourceLinked="0"/>
        <c:majorTickMark val="out"/>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tx1">
                    <a:lumMod val="75000"/>
                    <a:lumOff val="25000"/>
                  </a:schemeClr>
                </a:solidFill>
                <a:latin typeface="+mn-lt"/>
                <a:ea typeface="+mn-ea"/>
                <a:cs typeface="DINPro" panose="020B0504020101020102" pitchFamily="34" charset="0"/>
              </a:defRPr>
            </a:pPr>
            <a:endParaRPr lang="en-US"/>
          </a:p>
        </c:txPr>
        <c:crossAx val="527171168"/>
        <c:crosses val="autoZero"/>
        <c:crossBetween val="between"/>
      </c:valAx>
      <c:catAx>
        <c:axId val="527171168"/>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chemeClr val="tx1">
                    <a:lumMod val="75000"/>
                    <a:lumOff val="25000"/>
                  </a:schemeClr>
                </a:solidFill>
                <a:latin typeface="+mn-lt"/>
                <a:ea typeface="+mn-ea"/>
                <a:cs typeface="DINPro" panose="020B0504020101020102" pitchFamily="34" charset="0"/>
              </a:defRPr>
            </a:pPr>
            <a:endParaRPr lang="en-US"/>
          </a:p>
        </c:txPr>
        <c:crossAx val="527163720"/>
        <c:crosses val="autoZero"/>
        <c:auto val="1"/>
        <c:lblAlgn val="ctr"/>
        <c:lblOffset val="100"/>
        <c:noMultiLvlLbl val="0"/>
      </c:catAx>
      <c:spPr>
        <a:noFill/>
        <a:ln>
          <a:noFill/>
        </a:ln>
        <a:effectLst/>
      </c:spPr>
    </c:plotArea>
    <c:legend>
      <c:legendPos val="b"/>
      <c:layout>
        <c:manualLayout>
          <c:xMode val="edge"/>
          <c:yMode val="edge"/>
          <c:x val="0.63260501689354287"/>
          <c:y val="0.92129967793526502"/>
          <c:w val="0.27394024879407125"/>
          <c:h val="4.4720438112415176E-2"/>
        </c:manualLayout>
      </c:layout>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75000"/>
                  <a:lumOff val="25000"/>
                </a:schemeClr>
              </a:solidFill>
              <a:latin typeface="+mn-lt"/>
              <a:ea typeface="+mn-ea"/>
              <a:cs typeface="DINPro" panose="020B0504020101020102" pitchFamily="34" charset="0"/>
            </a:defRPr>
          </a:pPr>
          <a:endParaRPr lang="en-US"/>
        </a:p>
      </c:txPr>
    </c:legend>
    <c:plotVisOnly val="1"/>
    <c:dispBlanksAs val="gap"/>
    <c:showDLblsOverMax val="0"/>
  </c:chart>
  <c:spPr>
    <a:noFill/>
    <a:ln>
      <a:noFill/>
    </a:ln>
    <a:effectLst/>
  </c:spPr>
  <c:txPr>
    <a:bodyPr/>
    <a:lstStyle/>
    <a:p>
      <a:pPr>
        <a:defRPr>
          <a:latin typeface="+mn-lt"/>
          <a:cs typeface="DINPro" panose="020B0504020101020102" pitchFamily="34" charset="0"/>
        </a:defRPr>
      </a:pPr>
      <a:endParaRPr lang="en-US"/>
    </a:p>
  </c:txPr>
  <c:externalData r:id="rId3">
    <c:autoUpdate val="0"/>
  </c:externalData>
</c:chartSpace>
</file>

<file path=ppt/charts/chart10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0759615719542354"/>
          <c:y val="0.22464148759749075"/>
          <c:w val="0.56993776122474249"/>
          <c:h val="0.59052855179307762"/>
        </c:manualLayout>
      </c:layout>
      <c:doughnutChart>
        <c:varyColors val="1"/>
        <c:dLbls>
          <c:showLegendKey val="0"/>
          <c:showVal val="0"/>
          <c:showCatName val="0"/>
          <c:showSerName val="0"/>
          <c:showPercent val="0"/>
          <c:showBubbleSize val="0"/>
          <c:showLeaderLines val="0"/>
        </c:dLbls>
        <c:firstSliceAng val="0"/>
        <c:holeSize val="43"/>
      </c:doughnutChart>
      <c:spPr>
        <a:noFill/>
        <a:ln>
          <a:noFill/>
        </a:ln>
        <a:effectLst/>
      </c:spPr>
    </c:plotArea>
    <c:legend>
      <c:legendPos val="b"/>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DINPro" panose="020B0504020101020102" pitchFamily="34" charset="0"/>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10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1985081491765648"/>
          <c:y val="2.5849118173450709E-2"/>
          <c:w val="0.73296171170596214"/>
          <c:h val="0.79242244853323562"/>
        </c:manualLayout>
      </c:layout>
      <c:barChart>
        <c:barDir val="bar"/>
        <c:grouping val="clustered"/>
        <c:varyColors val="0"/>
        <c:ser>
          <c:idx val="0"/>
          <c:order val="0"/>
          <c:tx>
            <c:strRef>
              <c:f>Sheet1!$B$1</c:f>
              <c:strCache>
                <c:ptCount val="1"/>
                <c:pt idx="0">
                  <c:v>2025</c:v>
                </c:pt>
              </c:strCache>
            </c:strRef>
          </c:tx>
          <c:spPr>
            <a:solidFill>
              <a:schemeClr val="accent1"/>
            </a:solidFill>
            <a:ln w="19050">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mj-lt"/>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None</c:v>
                </c:pt>
                <c:pt idx="1">
                  <c:v>Some</c:v>
                </c:pt>
                <c:pt idx="2">
                  <c:v>Most of them</c:v>
                </c:pt>
                <c:pt idx="3">
                  <c:v>Nearly all</c:v>
                </c:pt>
              </c:strCache>
            </c:strRef>
          </c:cat>
          <c:val>
            <c:numRef>
              <c:f>Sheet1!$B$2:$B$5</c:f>
              <c:numCache>
                <c:formatCode>0%</c:formatCode>
                <c:ptCount val="4"/>
                <c:pt idx="0">
                  <c:v>0.13</c:v>
                </c:pt>
                <c:pt idx="1">
                  <c:v>0.33</c:v>
                </c:pt>
                <c:pt idx="2">
                  <c:v>0.35</c:v>
                </c:pt>
                <c:pt idx="3">
                  <c:v>0.19</c:v>
                </c:pt>
              </c:numCache>
            </c:numRef>
          </c:val>
          <c:extLst>
            <c:ext xmlns:c16="http://schemas.microsoft.com/office/drawing/2014/chart" uri="{C3380CC4-5D6E-409C-BE32-E72D297353CC}">
              <c16:uniqueId val="{00000007-90F4-40EA-BD9F-2BA4982AA438}"/>
            </c:ext>
          </c:extLst>
        </c:ser>
        <c:ser>
          <c:idx val="1"/>
          <c:order val="1"/>
          <c:tx>
            <c:strRef>
              <c:f>Sheet1!$C$1</c:f>
              <c:strCache>
                <c:ptCount val="1"/>
                <c:pt idx="0">
                  <c:v>2024</c:v>
                </c:pt>
              </c:strCache>
            </c:strRef>
          </c:tx>
          <c:spPr>
            <a:solidFill>
              <a:srgbClr val="008E91"/>
            </a:solidFill>
            <a:ln w="19050">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DINPro" panose="020B0504020101020102" pitchFamily="34" charset="0"/>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None</c:v>
                </c:pt>
                <c:pt idx="1">
                  <c:v>Some</c:v>
                </c:pt>
                <c:pt idx="2">
                  <c:v>Most of them</c:v>
                </c:pt>
                <c:pt idx="3">
                  <c:v>Nearly all</c:v>
                </c:pt>
              </c:strCache>
            </c:strRef>
          </c:cat>
          <c:val>
            <c:numRef>
              <c:f>Sheet1!$C$2:$C$5</c:f>
              <c:numCache>
                <c:formatCode>0%</c:formatCode>
                <c:ptCount val="4"/>
                <c:pt idx="0">
                  <c:v>0.12</c:v>
                </c:pt>
                <c:pt idx="1">
                  <c:v>0.28000000000000003</c:v>
                </c:pt>
                <c:pt idx="2">
                  <c:v>0.37</c:v>
                </c:pt>
                <c:pt idx="3">
                  <c:v>0.23</c:v>
                </c:pt>
              </c:numCache>
            </c:numRef>
          </c:val>
          <c:extLst>
            <c:ext xmlns:c16="http://schemas.microsoft.com/office/drawing/2014/chart" uri="{C3380CC4-5D6E-409C-BE32-E72D297353CC}">
              <c16:uniqueId val="{00000000-2C0F-4855-BF66-1B732406E6DE}"/>
            </c:ext>
          </c:extLst>
        </c:ser>
        <c:ser>
          <c:idx val="2"/>
          <c:order val="2"/>
          <c:tx>
            <c:strRef>
              <c:f>Sheet1!$D$1</c:f>
              <c:strCache>
                <c:ptCount val="1"/>
                <c:pt idx="0">
                  <c:v>2023</c:v>
                </c:pt>
              </c:strCache>
            </c:strRef>
          </c:tx>
          <c:spPr>
            <a:solidFill>
              <a:schemeClr val="accent1">
                <a:lumMod val="50000"/>
              </a:schemeClr>
            </a:solidFill>
            <a:ln w="19050">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mj-lt"/>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None</c:v>
                </c:pt>
                <c:pt idx="1">
                  <c:v>Some</c:v>
                </c:pt>
                <c:pt idx="2">
                  <c:v>Most of them</c:v>
                </c:pt>
                <c:pt idx="3">
                  <c:v>Nearly all</c:v>
                </c:pt>
              </c:strCache>
            </c:strRef>
          </c:cat>
          <c:val>
            <c:numRef>
              <c:f>Sheet1!$D$2:$D$5</c:f>
              <c:numCache>
                <c:formatCode>0%</c:formatCode>
                <c:ptCount val="4"/>
                <c:pt idx="0">
                  <c:v>0.1</c:v>
                </c:pt>
                <c:pt idx="1">
                  <c:v>0.25</c:v>
                </c:pt>
                <c:pt idx="2">
                  <c:v>0.4</c:v>
                </c:pt>
                <c:pt idx="3">
                  <c:v>0.25</c:v>
                </c:pt>
              </c:numCache>
            </c:numRef>
          </c:val>
          <c:extLst>
            <c:ext xmlns:c16="http://schemas.microsoft.com/office/drawing/2014/chart" uri="{C3380CC4-5D6E-409C-BE32-E72D297353CC}">
              <c16:uniqueId val="{00000000-A3F0-4A6B-8AF6-FC6CB7BE0BE9}"/>
            </c:ext>
          </c:extLst>
        </c:ser>
        <c:dLbls>
          <c:showLegendKey val="0"/>
          <c:showVal val="0"/>
          <c:showCatName val="0"/>
          <c:showSerName val="0"/>
          <c:showPercent val="0"/>
          <c:showBubbleSize val="0"/>
        </c:dLbls>
        <c:gapWidth val="80"/>
        <c:overlap val="-25"/>
        <c:axId val="516865912"/>
        <c:axId val="516872184"/>
      </c:barChart>
      <c:valAx>
        <c:axId val="516872184"/>
        <c:scaling>
          <c:orientation val="minMax"/>
        </c:scaling>
        <c:delete val="0"/>
        <c:axPos val="b"/>
        <c:majorGridlines>
          <c:spPr>
            <a:ln w="9525" cap="flat" cmpd="sng" algn="ctr">
              <a:solidFill>
                <a:schemeClr val="tx1">
                  <a:lumMod val="15000"/>
                  <a:lumOff val="85000"/>
                </a:schemeClr>
              </a:solidFill>
              <a:round/>
            </a:ln>
            <a:effectLst/>
          </c:spPr>
        </c:majorGridlines>
        <c:numFmt formatCode="0%" sourceLinked="0"/>
        <c:majorTickMark val="out"/>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tx1">
                    <a:lumMod val="65000"/>
                    <a:lumOff val="35000"/>
                  </a:schemeClr>
                </a:solidFill>
                <a:latin typeface="Calibri" panose="020F0502020204030204" pitchFamily="34" charset="0"/>
                <a:ea typeface="+mn-ea"/>
                <a:cs typeface="DINPro" panose="020B0504020101020102" pitchFamily="34" charset="0"/>
              </a:defRPr>
            </a:pPr>
            <a:endParaRPr lang="en-US"/>
          </a:p>
        </c:txPr>
        <c:crossAx val="516865912"/>
        <c:crosses val="autoZero"/>
        <c:crossBetween val="between"/>
      </c:valAx>
      <c:catAx>
        <c:axId val="516865912"/>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DINPro" panose="020B0504020101020102" pitchFamily="34" charset="0"/>
              </a:defRPr>
            </a:pPr>
            <a:endParaRPr lang="en-US"/>
          </a:p>
        </c:txPr>
        <c:crossAx val="516872184"/>
        <c:crosses val="autoZero"/>
        <c:auto val="1"/>
        <c:lblAlgn val="ctr"/>
        <c:lblOffset val="100"/>
        <c:noMultiLvlLbl val="0"/>
      </c:catAx>
      <c:spPr>
        <a:noFill/>
        <a:ln>
          <a:noFill/>
        </a:ln>
        <a:effectLst/>
      </c:spPr>
    </c:plotArea>
    <c:legend>
      <c:legendPos val="b"/>
      <c:overlay val="0"/>
      <c:spPr>
        <a:solidFill>
          <a:schemeClr val="bg1"/>
        </a:solidFill>
        <a:ln>
          <a:noFill/>
        </a:ln>
        <a:effectLst/>
      </c:spPr>
      <c:txPr>
        <a:bodyPr rot="0" spcFirstLastPara="1" vertOverflow="ellipsis" vert="horz" wrap="square" anchor="ctr" anchorCtr="1"/>
        <a:lstStyle/>
        <a:p>
          <a:pPr>
            <a:defRPr sz="1000" b="0" i="0" u="none" strike="noStrike" kern="1200" baseline="0">
              <a:solidFill>
                <a:schemeClr val="tx1">
                  <a:lumMod val="65000"/>
                  <a:lumOff val="35000"/>
                </a:schemeClr>
              </a:solidFill>
              <a:latin typeface="Calibri" panose="020F0502020204030204" pitchFamily="34" charset="0"/>
              <a:ea typeface="+mn-ea"/>
              <a:cs typeface="Calibri" panose="020F0502020204030204" pitchFamily="34" charset="0"/>
            </a:defRPr>
          </a:pPr>
          <a:endParaRPr lang="en-US"/>
        </a:p>
      </c:txPr>
    </c:legend>
    <c:plotVisOnly val="1"/>
    <c:dispBlanksAs val="gap"/>
    <c:showDLblsOverMax val="0"/>
  </c:chart>
  <c:spPr>
    <a:noFill/>
    <a:ln>
      <a:noFill/>
    </a:ln>
    <a:effectLst/>
  </c:spPr>
  <c:txPr>
    <a:bodyPr/>
    <a:lstStyle/>
    <a:p>
      <a:pPr>
        <a:defRPr>
          <a:latin typeface="DINPro" panose="020B0504020101020102" pitchFamily="34" charset="0"/>
          <a:cs typeface="DINPro" panose="020B0504020101020102" pitchFamily="34" charset="0"/>
        </a:defRPr>
      </a:pPr>
      <a:endParaRPr lang="en-US"/>
    </a:p>
  </c:txPr>
  <c:externalData r:id="rId3">
    <c:autoUpdate val="0"/>
  </c:externalData>
</c:chartSpace>
</file>

<file path=ppt/charts/chart1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1985081491765648"/>
          <c:y val="2.5849118173450709E-2"/>
          <c:w val="0.73296171170596214"/>
          <c:h val="0.83868251713046749"/>
        </c:manualLayout>
      </c:layout>
      <c:barChart>
        <c:barDir val="bar"/>
        <c:grouping val="clustered"/>
        <c:varyColors val="0"/>
        <c:ser>
          <c:idx val="0"/>
          <c:order val="0"/>
          <c:tx>
            <c:strRef>
              <c:f>Sheet1!$B$1</c:f>
              <c:strCache>
                <c:ptCount val="1"/>
                <c:pt idx="0">
                  <c:v>2025</c:v>
                </c:pt>
              </c:strCache>
            </c:strRef>
          </c:tx>
          <c:spPr>
            <a:solidFill>
              <a:schemeClr val="accent1"/>
            </a:solidFill>
            <a:ln w="19050">
              <a:noFill/>
            </a:ln>
            <a:effectLst/>
          </c:spPr>
          <c:invertIfNegative val="0"/>
          <c:dLbls>
            <c:dLbl>
              <c:idx val="0"/>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bg1"/>
                      </a:solidFill>
                      <a:latin typeface="+mn-lt"/>
                      <a:ea typeface="+mn-ea"/>
                      <a:cs typeface="DINPro" panose="020B0504020101020102" pitchFamily="34" charset="0"/>
                    </a:defRPr>
                  </a:pPr>
                  <a:endParaRPr lang="en-US"/>
                </a:p>
              </c:txPr>
              <c:dLblPos val="in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A928-4A2D-9E4D-568BD86B749E}"/>
                </c:ext>
              </c:extLst>
            </c:dLbl>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DINPro" panose="020B0504020101020102" pitchFamily="34" charset="0"/>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No</c:v>
                </c:pt>
                <c:pt idx="1">
                  <c:v>Yes</c:v>
                </c:pt>
              </c:strCache>
            </c:strRef>
          </c:cat>
          <c:val>
            <c:numRef>
              <c:f>Sheet1!$B$2:$B$3</c:f>
              <c:numCache>
                <c:formatCode>0%</c:formatCode>
                <c:ptCount val="2"/>
                <c:pt idx="0">
                  <c:v>0.96</c:v>
                </c:pt>
                <c:pt idx="1">
                  <c:v>0.04</c:v>
                </c:pt>
              </c:numCache>
            </c:numRef>
          </c:val>
          <c:extLst>
            <c:ext xmlns:c16="http://schemas.microsoft.com/office/drawing/2014/chart" uri="{C3380CC4-5D6E-409C-BE32-E72D297353CC}">
              <c16:uniqueId val="{00000002-2A4D-4911-B56F-19AEAB75C7FA}"/>
            </c:ext>
          </c:extLst>
        </c:ser>
        <c:ser>
          <c:idx val="1"/>
          <c:order val="1"/>
          <c:tx>
            <c:strRef>
              <c:f>Sheet1!$C$1</c:f>
              <c:strCache>
                <c:ptCount val="1"/>
                <c:pt idx="0">
                  <c:v>2024</c:v>
                </c:pt>
              </c:strCache>
            </c:strRef>
          </c:tx>
          <c:spPr>
            <a:solidFill>
              <a:srgbClr val="008E91"/>
            </a:solidFill>
            <a:ln w="19050">
              <a:noFill/>
            </a:ln>
            <a:effectLst/>
          </c:spPr>
          <c:invertIfNegative val="0"/>
          <c:dLbls>
            <c:dLbl>
              <c:idx val="0"/>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bg1"/>
                      </a:solidFill>
                      <a:latin typeface="+mn-lt"/>
                      <a:ea typeface="+mn-ea"/>
                      <a:cs typeface="DINPro" panose="020B0504020101020102" pitchFamily="34" charset="0"/>
                    </a:defRPr>
                  </a:pPr>
                  <a:endParaRPr lang="en-US"/>
                </a:p>
              </c:txPr>
              <c:dLblPos val="in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4-2A4D-4911-B56F-19AEAB75C7FA}"/>
                </c:ext>
              </c:extLst>
            </c:dLbl>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DINPro" panose="020B0504020101020102" pitchFamily="34" charset="0"/>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No</c:v>
                </c:pt>
                <c:pt idx="1">
                  <c:v>Yes</c:v>
                </c:pt>
              </c:strCache>
            </c:strRef>
          </c:cat>
          <c:val>
            <c:numRef>
              <c:f>Sheet1!$C$2:$C$3</c:f>
              <c:numCache>
                <c:formatCode>0%</c:formatCode>
                <c:ptCount val="2"/>
                <c:pt idx="0">
                  <c:v>0.94</c:v>
                </c:pt>
                <c:pt idx="1">
                  <c:v>0.06</c:v>
                </c:pt>
              </c:numCache>
            </c:numRef>
          </c:val>
          <c:extLst>
            <c:ext xmlns:c16="http://schemas.microsoft.com/office/drawing/2014/chart" uri="{C3380CC4-5D6E-409C-BE32-E72D297353CC}">
              <c16:uniqueId val="{00000007-2A4D-4911-B56F-19AEAB75C7FA}"/>
            </c:ext>
          </c:extLst>
        </c:ser>
        <c:ser>
          <c:idx val="2"/>
          <c:order val="2"/>
          <c:tx>
            <c:strRef>
              <c:f>Sheet1!$D$1</c:f>
              <c:strCache>
                <c:ptCount val="1"/>
                <c:pt idx="0">
                  <c:v>2023</c:v>
                </c:pt>
              </c:strCache>
            </c:strRef>
          </c:tx>
          <c:spPr>
            <a:solidFill>
              <a:srgbClr val="002060"/>
            </a:solidFill>
            <a:ln w="19050">
              <a:noFill/>
            </a:ln>
            <a:effectLst/>
          </c:spPr>
          <c:invertIfNegative val="0"/>
          <c:dLbls>
            <c:dLbl>
              <c:idx val="0"/>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bg1"/>
                      </a:solidFill>
                      <a:latin typeface="+mn-lt"/>
                      <a:ea typeface="+mn-ea"/>
                      <a:cs typeface="DINPro" panose="020B0504020101020102" pitchFamily="34" charset="0"/>
                    </a:defRPr>
                  </a:pPr>
                  <a:endParaRPr lang="en-US"/>
                </a:p>
              </c:txPr>
              <c:dLblPos val="in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A796-46C9-B985-5CED66E73074}"/>
                </c:ext>
              </c:extLst>
            </c:dLbl>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DINPro" panose="020B0504020101020102" pitchFamily="34" charset="0"/>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No</c:v>
                </c:pt>
                <c:pt idx="1">
                  <c:v>Yes</c:v>
                </c:pt>
              </c:strCache>
            </c:strRef>
          </c:cat>
          <c:val>
            <c:numRef>
              <c:f>Sheet1!$D$2:$D$3</c:f>
              <c:numCache>
                <c:formatCode>0%</c:formatCode>
                <c:ptCount val="2"/>
                <c:pt idx="0">
                  <c:v>0.94</c:v>
                </c:pt>
                <c:pt idx="1">
                  <c:v>0.06</c:v>
                </c:pt>
              </c:numCache>
            </c:numRef>
          </c:val>
          <c:extLst>
            <c:ext xmlns:c16="http://schemas.microsoft.com/office/drawing/2014/chart" uri="{C3380CC4-5D6E-409C-BE32-E72D297353CC}">
              <c16:uniqueId val="{00000009-2A4D-4911-B56F-19AEAB75C7FA}"/>
            </c:ext>
          </c:extLst>
        </c:ser>
        <c:dLbls>
          <c:showLegendKey val="0"/>
          <c:showVal val="0"/>
          <c:showCatName val="0"/>
          <c:showSerName val="0"/>
          <c:showPercent val="0"/>
          <c:showBubbleSize val="0"/>
        </c:dLbls>
        <c:gapWidth val="80"/>
        <c:overlap val="-25"/>
        <c:axId val="441656376"/>
        <c:axId val="441658336"/>
      </c:barChart>
      <c:valAx>
        <c:axId val="441658336"/>
        <c:scaling>
          <c:orientation val="minMax"/>
          <c:max val="1"/>
        </c:scaling>
        <c:delete val="0"/>
        <c:axPos val="b"/>
        <c:majorGridlines>
          <c:spPr>
            <a:ln w="9525" cap="flat" cmpd="sng" algn="ctr">
              <a:solidFill>
                <a:schemeClr val="tx1">
                  <a:lumMod val="15000"/>
                  <a:lumOff val="85000"/>
                </a:schemeClr>
              </a:solidFill>
              <a:round/>
            </a:ln>
            <a:effectLst/>
          </c:spPr>
        </c:majorGridlines>
        <c:numFmt formatCode="0%" sourceLinked="1"/>
        <c:majorTickMark val="out"/>
        <c:minorTickMark val="none"/>
        <c:tickLblPos val="none"/>
        <c:spPr>
          <a:noFill/>
          <a:ln>
            <a:noFill/>
          </a:ln>
          <a:effectLst/>
        </c:spPr>
        <c:txPr>
          <a:bodyPr rot="-60000000" spcFirstLastPara="1" vertOverflow="ellipsis" vert="horz" wrap="square" anchor="ctr" anchorCtr="1"/>
          <a:lstStyle/>
          <a:p>
            <a:pPr>
              <a:defRPr sz="1000" b="0" i="0" u="none" strike="noStrike" kern="1200" baseline="0">
                <a:solidFill>
                  <a:schemeClr val="tx1">
                    <a:lumMod val="65000"/>
                    <a:lumOff val="35000"/>
                  </a:schemeClr>
                </a:solidFill>
                <a:latin typeface="Calibri" panose="020F0502020204030204" pitchFamily="34" charset="0"/>
                <a:ea typeface="+mn-ea"/>
                <a:cs typeface="DINPro" panose="020B0504020101020102" pitchFamily="34" charset="0"/>
              </a:defRPr>
            </a:pPr>
            <a:endParaRPr lang="en-US"/>
          </a:p>
        </c:txPr>
        <c:crossAx val="441656376"/>
        <c:crosses val="autoZero"/>
        <c:crossBetween val="between"/>
      </c:valAx>
      <c:catAx>
        <c:axId val="441656376"/>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DINPro" panose="020B0504020101020102" pitchFamily="34" charset="0"/>
              </a:defRPr>
            </a:pPr>
            <a:endParaRPr lang="en-US"/>
          </a:p>
        </c:txPr>
        <c:crossAx val="441658336"/>
        <c:crosses val="autoZero"/>
        <c:auto val="1"/>
        <c:lblAlgn val="ctr"/>
        <c:lblOffset val="100"/>
        <c:noMultiLvlLbl val="0"/>
      </c:catAx>
      <c:spPr>
        <a:noFill/>
        <a:ln>
          <a:noFill/>
        </a:ln>
        <a:effectLst/>
      </c:spPr>
    </c:plotArea>
    <c:legend>
      <c:legendPos val="b"/>
      <c:layout>
        <c:manualLayout>
          <c:xMode val="edge"/>
          <c:yMode val="edge"/>
          <c:x val="0.35677456632877363"/>
          <c:y val="0.88864315361083412"/>
          <c:w val="0.35909911946841516"/>
          <c:h val="6.8497784029442482E-2"/>
        </c:manualLayout>
      </c:layout>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DINPro" panose="020B0504020101020102" pitchFamily="34" charset="0"/>
            </a:defRPr>
          </a:pPr>
          <a:endParaRPr lang="en-US"/>
        </a:p>
      </c:txPr>
    </c:legend>
    <c:plotVisOnly val="1"/>
    <c:dispBlanksAs val="gap"/>
    <c:showDLblsOverMax val="0"/>
  </c:chart>
  <c:spPr>
    <a:noFill/>
    <a:ln>
      <a:noFill/>
    </a:ln>
    <a:effectLst/>
  </c:spPr>
  <c:txPr>
    <a:bodyPr/>
    <a:lstStyle/>
    <a:p>
      <a:pPr>
        <a:defRPr>
          <a:latin typeface="Calibri" panose="020F0502020204030204" pitchFamily="34" charset="0"/>
          <a:cs typeface="DINPro" panose="020B0504020101020102" pitchFamily="34" charset="0"/>
        </a:defRPr>
      </a:pPr>
      <a:endParaRPr lang="en-US"/>
    </a:p>
  </c:txPr>
  <c:externalData r:id="rId3">
    <c:autoUpdate val="0"/>
  </c:externalData>
</c:chartSpace>
</file>

<file path=ppt/charts/chart11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1734277665709897"/>
          <c:y val="9.0072628487410947E-2"/>
          <c:w val="0.73296171170596214"/>
          <c:h val="0.73753118005061957"/>
        </c:manualLayout>
      </c:layout>
      <c:barChart>
        <c:barDir val="bar"/>
        <c:grouping val="clustered"/>
        <c:varyColors val="0"/>
        <c:ser>
          <c:idx val="0"/>
          <c:order val="0"/>
          <c:tx>
            <c:strRef>
              <c:f>Sheet1!$B$1</c:f>
              <c:strCache>
                <c:ptCount val="1"/>
                <c:pt idx="0">
                  <c:v>2025</c:v>
                </c:pt>
              </c:strCache>
            </c:strRef>
          </c:tx>
          <c:spPr>
            <a:solidFill>
              <a:schemeClr val="accent1"/>
            </a:solidFill>
            <a:ln w="19050">
              <a:noFill/>
            </a:ln>
            <a:effectLst/>
          </c:spPr>
          <c:invertIfNegative val="0"/>
          <c:dLbls>
            <c:dLbl>
              <c:idx val="0"/>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1">
                          <a:lumMod val="75000"/>
                          <a:lumOff val="25000"/>
                        </a:schemeClr>
                      </a:solidFill>
                      <a:latin typeface="+mj-lt"/>
                      <a:ea typeface="+mn-ea"/>
                      <a:cs typeface="DINPro" panose="020B0504020101020102" pitchFamily="34" charset="0"/>
                    </a:defRPr>
                  </a:pPr>
                  <a:endParaRPr lang="en-US"/>
                </a:p>
              </c:txPr>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68E6-497E-8D1A-AE749090B429}"/>
                </c:ext>
              </c:extLst>
            </c:dLbl>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mj-lt"/>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I use one occasionally (weekly or monthly)</c:v>
                </c:pt>
                <c:pt idx="1">
                  <c:v>I use one regularly (everyday)</c:v>
                </c:pt>
                <c:pt idx="2">
                  <c:v>I have never heard of them</c:v>
                </c:pt>
                <c:pt idx="3">
                  <c:v>I have tried them</c:v>
                </c:pt>
                <c:pt idx="4">
                  <c:v>I have never used them</c:v>
                </c:pt>
              </c:strCache>
            </c:strRef>
          </c:cat>
          <c:val>
            <c:numRef>
              <c:f>Sheet1!$B$2:$B$6</c:f>
              <c:numCache>
                <c:formatCode>0%</c:formatCode>
                <c:ptCount val="5"/>
                <c:pt idx="0">
                  <c:v>0.03</c:v>
                </c:pt>
                <c:pt idx="1">
                  <c:v>0.06</c:v>
                </c:pt>
                <c:pt idx="2">
                  <c:v>7.0000000000000007E-2</c:v>
                </c:pt>
                <c:pt idx="3">
                  <c:v>0.14000000000000001</c:v>
                </c:pt>
                <c:pt idx="4">
                  <c:v>0.7</c:v>
                </c:pt>
              </c:numCache>
            </c:numRef>
          </c:val>
          <c:extLst>
            <c:ext xmlns:c16="http://schemas.microsoft.com/office/drawing/2014/chart" uri="{C3380CC4-5D6E-409C-BE32-E72D297353CC}">
              <c16:uniqueId val="{00000004-EFA9-49A2-A372-73CC131C7626}"/>
            </c:ext>
          </c:extLst>
        </c:ser>
        <c:ser>
          <c:idx val="1"/>
          <c:order val="1"/>
          <c:tx>
            <c:strRef>
              <c:f>Sheet1!$C$1</c:f>
              <c:strCache>
                <c:ptCount val="1"/>
                <c:pt idx="0">
                  <c:v>2024</c:v>
                </c:pt>
              </c:strCache>
            </c:strRef>
          </c:tx>
          <c:spPr>
            <a:solidFill>
              <a:srgbClr val="008E91"/>
            </a:solidFill>
            <a:ln w="19050">
              <a:noFill/>
            </a:ln>
            <a:effectLst/>
          </c:spPr>
          <c:invertIfNegative val="0"/>
          <c:dLbls>
            <c:dLbl>
              <c:idx val="1"/>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DINPro" panose="020B0504020101020102" pitchFamily="34" charset="0"/>
                      <a:ea typeface="+mn-ea"/>
                      <a:cs typeface="DINPro" panose="020B0504020101020102" pitchFamily="34" charset="0"/>
                    </a:defRPr>
                  </a:pPr>
                  <a:endParaRPr lang="en-US"/>
                </a:p>
              </c:txPr>
              <c:dLblPos val="in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68E6-497E-8D1A-AE749090B429}"/>
                </c:ext>
              </c:extLst>
            </c:dLbl>
            <c:dLbl>
              <c:idx val="2"/>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DINPro" panose="020B0504020101020102" pitchFamily="34" charset="0"/>
                      <a:ea typeface="+mn-ea"/>
                      <a:cs typeface="DINPro" panose="020B0504020101020102" pitchFamily="34" charset="0"/>
                    </a:defRPr>
                  </a:pPr>
                  <a:endParaRPr lang="en-US"/>
                </a:p>
              </c:txPr>
              <c:dLblPos val="in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6489-406F-A5CB-5D8F8E2202FE}"/>
                </c:ext>
              </c:extLst>
            </c:dLbl>
            <c:dLbl>
              <c:idx val="3"/>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DINPro" panose="020B0504020101020102" pitchFamily="34" charset="0"/>
                      <a:ea typeface="+mn-ea"/>
                      <a:cs typeface="DINPro" panose="020B0504020101020102" pitchFamily="34" charset="0"/>
                    </a:defRPr>
                  </a:pPr>
                  <a:endParaRPr lang="en-US"/>
                </a:p>
              </c:txPr>
              <c:dLblPos val="in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6489-406F-A5CB-5D8F8E2202FE}"/>
                </c:ext>
              </c:extLst>
            </c:dLbl>
            <c:dLbl>
              <c:idx val="4"/>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DINPro" panose="020B0504020101020102" pitchFamily="34" charset="0"/>
                      <a:ea typeface="+mn-ea"/>
                      <a:cs typeface="DINPro" panose="020B0504020101020102" pitchFamily="34" charset="0"/>
                    </a:defRPr>
                  </a:pPr>
                  <a:endParaRPr lang="en-US"/>
                </a:p>
              </c:txPr>
              <c:dLblPos val="in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6489-406F-A5CB-5D8F8E2202FE}"/>
                </c:ext>
              </c:extLst>
            </c:dLbl>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1">
                        <a:lumMod val="75000"/>
                        <a:lumOff val="25000"/>
                      </a:schemeClr>
                    </a:solidFill>
                    <a:latin typeface="DINPro" panose="020B0504020101020102" pitchFamily="34" charset="0"/>
                    <a:ea typeface="+mn-ea"/>
                    <a:cs typeface="DINPro" panose="020B0504020101020102" pitchFamily="34" charset="0"/>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I use one occasionally (weekly or monthly)</c:v>
                </c:pt>
                <c:pt idx="1">
                  <c:v>I use one regularly (everyday)</c:v>
                </c:pt>
                <c:pt idx="2">
                  <c:v>I have never heard of them</c:v>
                </c:pt>
                <c:pt idx="3">
                  <c:v>I have tried them</c:v>
                </c:pt>
                <c:pt idx="4">
                  <c:v>I have never used them</c:v>
                </c:pt>
              </c:strCache>
            </c:strRef>
          </c:cat>
          <c:val>
            <c:numRef>
              <c:f>Sheet1!$C$2:$C$6</c:f>
              <c:numCache>
                <c:formatCode>0%</c:formatCode>
                <c:ptCount val="5"/>
                <c:pt idx="0">
                  <c:v>0.03</c:v>
                </c:pt>
                <c:pt idx="1">
                  <c:v>7.0000000000000007E-2</c:v>
                </c:pt>
                <c:pt idx="2">
                  <c:v>7.0000000000000007E-2</c:v>
                </c:pt>
                <c:pt idx="3">
                  <c:v>0.19</c:v>
                </c:pt>
                <c:pt idx="4">
                  <c:v>0.63</c:v>
                </c:pt>
              </c:numCache>
            </c:numRef>
          </c:val>
          <c:extLst>
            <c:ext xmlns:c16="http://schemas.microsoft.com/office/drawing/2014/chart" uri="{C3380CC4-5D6E-409C-BE32-E72D297353CC}">
              <c16:uniqueId val="{00000004-A44C-45C9-A4DA-33DF7D863904}"/>
            </c:ext>
          </c:extLst>
        </c:ser>
        <c:ser>
          <c:idx val="2"/>
          <c:order val="2"/>
          <c:tx>
            <c:strRef>
              <c:f>Sheet1!$D$1</c:f>
              <c:strCache>
                <c:ptCount val="1"/>
                <c:pt idx="0">
                  <c:v>2023</c:v>
                </c:pt>
              </c:strCache>
            </c:strRef>
          </c:tx>
          <c:spPr>
            <a:solidFill>
              <a:schemeClr val="accent1">
                <a:lumMod val="50000"/>
              </a:schemeClr>
            </a:solidFill>
            <a:ln w="19050">
              <a:noFill/>
            </a:ln>
            <a:effectLst/>
          </c:spPr>
          <c:invertIfNegative val="0"/>
          <c:dLbls>
            <c:dLbl>
              <c:idx val="0"/>
              <c:layout>
                <c:manualLayout>
                  <c:x val="-5.3334044248547763E-2"/>
                  <c:y val="0"/>
                </c:manualLayout>
              </c:layout>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6489-406F-A5CB-5D8F8E2202FE}"/>
                </c:ext>
              </c:extLst>
            </c:dLbl>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mj-lt"/>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I use one occasionally (weekly or monthly)</c:v>
                </c:pt>
                <c:pt idx="1">
                  <c:v>I use one regularly (everyday)</c:v>
                </c:pt>
                <c:pt idx="2">
                  <c:v>I have never heard of them</c:v>
                </c:pt>
                <c:pt idx="3">
                  <c:v>I have tried them</c:v>
                </c:pt>
                <c:pt idx="4">
                  <c:v>I have never used them</c:v>
                </c:pt>
              </c:strCache>
            </c:strRef>
          </c:cat>
          <c:val>
            <c:numRef>
              <c:f>Sheet1!$D$2:$D$6</c:f>
              <c:numCache>
                <c:formatCode>0%</c:formatCode>
                <c:ptCount val="5"/>
                <c:pt idx="0">
                  <c:v>0.05</c:v>
                </c:pt>
                <c:pt idx="1">
                  <c:v>7.0000000000000007E-2</c:v>
                </c:pt>
                <c:pt idx="2">
                  <c:v>7.0000000000000007E-2</c:v>
                </c:pt>
                <c:pt idx="3">
                  <c:v>0.15</c:v>
                </c:pt>
                <c:pt idx="4">
                  <c:v>0.66</c:v>
                </c:pt>
              </c:numCache>
            </c:numRef>
          </c:val>
          <c:extLst>
            <c:ext xmlns:c16="http://schemas.microsoft.com/office/drawing/2014/chart" uri="{C3380CC4-5D6E-409C-BE32-E72D297353CC}">
              <c16:uniqueId val="{00000005-7CA6-4289-9644-C801707C840A}"/>
            </c:ext>
          </c:extLst>
        </c:ser>
        <c:dLbls>
          <c:showLegendKey val="0"/>
          <c:showVal val="0"/>
          <c:showCatName val="0"/>
          <c:showSerName val="0"/>
          <c:showPercent val="0"/>
          <c:showBubbleSize val="0"/>
        </c:dLbls>
        <c:gapWidth val="80"/>
        <c:overlap val="-25"/>
        <c:axId val="527168032"/>
        <c:axId val="527175872"/>
      </c:barChart>
      <c:valAx>
        <c:axId val="527175872"/>
        <c:scaling>
          <c:orientation val="minMax"/>
        </c:scaling>
        <c:delete val="0"/>
        <c:axPos val="b"/>
        <c:majorGridlines>
          <c:spPr>
            <a:ln w="9525" cap="flat" cmpd="sng" algn="ctr">
              <a:solidFill>
                <a:schemeClr val="tx1">
                  <a:lumMod val="15000"/>
                  <a:lumOff val="85000"/>
                </a:schemeClr>
              </a:solidFill>
              <a:round/>
            </a:ln>
            <a:effectLst/>
          </c:spPr>
        </c:majorGridlines>
        <c:numFmt formatCode="0%" sourceLinked="0"/>
        <c:majorTickMark val="out"/>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tx1">
                    <a:lumMod val="75000"/>
                    <a:lumOff val="25000"/>
                  </a:schemeClr>
                </a:solidFill>
                <a:latin typeface="Calibri" panose="020F0502020204030204" pitchFamily="34" charset="0"/>
                <a:ea typeface="+mn-ea"/>
                <a:cs typeface="DINPro" panose="020B0504020101020102" pitchFamily="34" charset="0"/>
              </a:defRPr>
            </a:pPr>
            <a:endParaRPr lang="en-US"/>
          </a:p>
        </c:txPr>
        <c:crossAx val="527168032"/>
        <c:crosses val="autoZero"/>
        <c:crossBetween val="between"/>
      </c:valAx>
      <c:catAx>
        <c:axId val="527168032"/>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chemeClr val="tx1">
                    <a:lumMod val="75000"/>
                    <a:lumOff val="25000"/>
                  </a:schemeClr>
                </a:solidFill>
                <a:latin typeface="+mn-lt"/>
                <a:ea typeface="+mn-ea"/>
                <a:cs typeface="DINPro" panose="020B0504020101020102" pitchFamily="34" charset="0"/>
              </a:defRPr>
            </a:pPr>
            <a:endParaRPr lang="en-US"/>
          </a:p>
        </c:txPr>
        <c:crossAx val="527175872"/>
        <c:crosses val="autoZero"/>
        <c:auto val="1"/>
        <c:lblAlgn val="ctr"/>
        <c:lblOffset val="100"/>
        <c:noMultiLvlLbl val="0"/>
      </c:catAx>
      <c:spPr>
        <a:noFill/>
        <a:ln>
          <a:noFill/>
        </a:ln>
        <a:effectLst/>
      </c:spPr>
    </c:plotArea>
    <c:legend>
      <c:legendPos val="b"/>
      <c:layout>
        <c:manualLayout>
          <c:xMode val="edge"/>
          <c:yMode val="edge"/>
          <c:x val="0.38741541836866689"/>
          <c:y val="0.91319665356168134"/>
          <c:w val="0.28227520515334542"/>
          <c:h val="5.971032097550804E-2"/>
        </c:manualLayout>
      </c:layout>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75000"/>
                  <a:lumOff val="25000"/>
                </a:schemeClr>
              </a:solidFill>
              <a:latin typeface="+mn-lt"/>
              <a:ea typeface="+mn-ea"/>
              <a:cs typeface="DINPro" panose="020B0504020101020102" pitchFamily="34" charset="0"/>
            </a:defRPr>
          </a:pPr>
          <a:endParaRPr lang="en-US"/>
        </a:p>
      </c:txPr>
    </c:legend>
    <c:plotVisOnly val="1"/>
    <c:dispBlanksAs val="gap"/>
    <c:showDLblsOverMax val="0"/>
  </c:chart>
  <c:spPr>
    <a:noFill/>
    <a:ln>
      <a:noFill/>
    </a:ln>
    <a:effectLst/>
  </c:spPr>
  <c:txPr>
    <a:bodyPr/>
    <a:lstStyle/>
    <a:p>
      <a:pPr>
        <a:defRPr>
          <a:latin typeface="DINPro" panose="020B0504020101020102" pitchFamily="34" charset="0"/>
          <a:cs typeface="DINPro" panose="020B0504020101020102" pitchFamily="34" charset="0"/>
        </a:defRPr>
      </a:pPr>
      <a:endParaRPr lang="en-US"/>
    </a:p>
  </c:txPr>
  <c:externalData r:id="rId3">
    <c:autoUpdate val="0"/>
  </c:externalData>
</c:chartSpace>
</file>

<file path=ppt/charts/chart11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6020945109852534"/>
          <c:y val="0.12729089363485102"/>
          <c:w val="0.62597039765312701"/>
          <c:h val="0.65388678352815066"/>
        </c:manualLayout>
      </c:layout>
      <c:barChart>
        <c:barDir val="bar"/>
        <c:grouping val="clustered"/>
        <c:varyColors val="0"/>
        <c:ser>
          <c:idx val="0"/>
          <c:order val="0"/>
          <c:tx>
            <c:strRef>
              <c:f>Sheet1!$B$1</c:f>
              <c:strCache>
                <c:ptCount val="1"/>
                <c:pt idx="0">
                  <c:v>2025</c:v>
                </c:pt>
              </c:strCache>
            </c:strRef>
          </c:tx>
          <c:spPr>
            <a:solidFill>
              <a:schemeClr val="accent1"/>
            </a:solidFill>
            <a:ln w="19050">
              <a:noFill/>
            </a:ln>
            <a:effectLst/>
          </c:spPr>
          <c:invertIfNegative val="0"/>
          <c:dLbls>
            <c:spPr>
              <a:noFill/>
              <a:ln>
                <a:noFill/>
              </a:ln>
              <a:effectLst/>
            </c:spPr>
            <c:txPr>
              <a:bodyPr rot="0" spcFirstLastPara="1" vertOverflow="ellipsis" vert="horz" wrap="square" anchor="ctr" anchorCtr="1"/>
              <a:lstStyle/>
              <a:p>
                <a:pPr>
                  <a:defRPr sz="1000" b="0" i="0" u="none" strike="noStrike" kern="1200" baseline="0">
                    <a:solidFill>
                      <a:schemeClr val="bg1"/>
                    </a:solidFill>
                    <a:latin typeface="+mn-lt"/>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Tanks or mods</c:v>
                </c:pt>
                <c:pt idx="1">
                  <c:v>Rechargeable vapes e.g. pens, pods</c:v>
                </c:pt>
                <c:pt idx="2">
                  <c:v>Disposale vapes e.g. Blu br, Elf bar, Lost Mary </c:v>
                </c:pt>
              </c:strCache>
            </c:strRef>
          </c:cat>
          <c:val>
            <c:numRef>
              <c:f>Sheet1!$B$2:$B$4</c:f>
              <c:numCache>
                <c:formatCode>0%</c:formatCode>
                <c:ptCount val="3"/>
                <c:pt idx="0">
                  <c:v>0.22</c:v>
                </c:pt>
                <c:pt idx="1">
                  <c:v>0.85</c:v>
                </c:pt>
                <c:pt idx="2">
                  <c:v>0.6</c:v>
                </c:pt>
              </c:numCache>
            </c:numRef>
          </c:val>
          <c:extLst>
            <c:ext xmlns:c16="http://schemas.microsoft.com/office/drawing/2014/chart" uri="{C3380CC4-5D6E-409C-BE32-E72D297353CC}">
              <c16:uniqueId val="{00000003-7CEB-4BEB-98A4-3E9E23A93F27}"/>
            </c:ext>
          </c:extLst>
        </c:ser>
        <c:ser>
          <c:idx val="1"/>
          <c:order val="1"/>
          <c:tx>
            <c:strRef>
              <c:f>Sheet1!$C$1</c:f>
              <c:strCache>
                <c:ptCount val="1"/>
                <c:pt idx="0">
                  <c:v>2024</c:v>
                </c:pt>
              </c:strCache>
            </c:strRef>
          </c:tx>
          <c:spPr>
            <a:solidFill>
              <a:srgbClr val="008E91"/>
            </a:solidFill>
            <a:ln w="19050">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mn-lt"/>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Tanks or mods</c:v>
                </c:pt>
                <c:pt idx="1">
                  <c:v>Rechargeable vapes e.g. pens, pods</c:v>
                </c:pt>
                <c:pt idx="2">
                  <c:v>Disposale vapes e.g. Blu br, Elf bar, Lost Mary </c:v>
                </c:pt>
              </c:strCache>
            </c:strRef>
          </c:cat>
          <c:val>
            <c:numRef>
              <c:f>Sheet1!$C$2:$C$4</c:f>
              <c:numCache>
                <c:formatCode>0%</c:formatCode>
                <c:ptCount val="3"/>
                <c:pt idx="0">
                  <c:v>0.25</c:v>
                </c:pt>
                <c:pt idx="1">
                  <c:v>0.75</c:v>
                </c:pt>
                <c:pt idx="2">
                  <c:v>0.78</c:v>
                </c:pt>
              </c:numCache>
            </c:numRef>
          </c:val>
          <c:extLst>
            <c:ext xmlns:c16="http://schemas.microsoft.com/office/drawing/2014/chart" uri="{C3380CC4-5D6E-409C-BE32-E72D297353CC}">
              <c16:uniqueId val="{00000000-E6F4-4619-BA0B-7C4434F4B424}"/>
            </c:ext>
          </c:extLst>
        </c:ser>
        <c:dLbls>
          <c:showLegendKey val="0"/>
          <c:showVal val="1"/>
          <c:showCatName val="0"/>
          <c:showSerName val="0"/>
          <c:showPercent val="0"/>
          <c:showBubbleSize val="0"/>
        </c:dLbls>
        <c:gapWidth val="80"/>
        <c:overlap val="-12"/>
        <c:axId val="493368944"/>
        <c:axId val="493370512"/>
        <c:extLst/>
      </c:barChart>
      <c:valAx>
        <c:axId val="493370512"/>
        <c:scaling>
          <c:orientation val="minMax"/>
        </c:scaling>
        <c:delete val="0"/>
        <c:axPos val="b"/>
        <c:majorGridlines>
          <c:spPr>
            <a:ln w="9525" cap="flat" cmpd="sng" algn="ctr">
              <a:solidFill>
                <a:schemeClr val="tx1">
                  <a:lumMod val="15000"/>
                  <a:lumOff val="85000"/>
                </a:schemeClr>
              </a:solidFill>
              <a:round/>
            </a:ln>
            <a:effectLst/>
          </c:spPr>
        </c:majorGridlines>
        <c:numFmt formatCode="0%" sourceLinked="0"/>
        <c:majorTickMark val="out"/>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tx1">
                    <a:lumMod val="75000"/>
                    <a:lumOff val="25000"/>
                  </a:schemeClr>
                </a:solidFill>
                <a:latin typeface="Calibri" panose="020F0502020204030204" pitchFamily="34" charset="0"/>
                <a:ea typeface="+mn-ea"/>
                <a:cs typeface="DINPro" panose="020B0504020101020102" pitchFamily="34" charset="0"/>
              </a:defRPr>
            </a:pPr>
            <a:endParaRPr lang="en-US"/>
          </a:p>
        </c:txPr>
        <c:crossAx val="493368944"/>
        <c:crosses val="autoZero"/>
        <c:crossBetween val="between"/>
      </c:valAx>
      <c:catAx>
        <c:axId val="493368944"/>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0" spcFirstLastPara="1" vertOverflow="ellipsis" wrap="square" anchor="ctr" anchorCtr="1"/>
          <a:lstStyle/>
          <a:p>
            <a:pPr>
              <a:defRPr sz="1000" b="0" i="0" u="none" strike="noStrike" kern="1200" baseline="0">
                <a:solidFill>
                  <a:schemeClr val="tx1">
                    <a:lumMod val="75000"/>
                    <a:lumOff val="25000"/>
                  </a:schemeClr>
                </a:solidFill>
                <a:latin typeface="+mn-lt"/>
                <a:ea typeface="+mn-ea"/>
                <a:cs typeface="DINPro" panose="020B0504020101020102" pitchFamily="34" charset="0"/>
              </a:defRPr>
            </a:pPr>
            <a:endParaRPr lang="en-US"/>
          </a:p>
        </c:txPr>
        <c:crossAx val="493370512"/>
        <c:crosses val="autoZero"/>
        <c:auto val="1"/>
        <c:lblAlgn val="ctr"/>
        <c:lblOffset val="100"/>
        <c:noMultiLvlLbl val="0"/>
      </c:catAx>
      <c:spPr>
        <a:noFill/>
        <a:ln>
          <a:noFill/>
        </a:ln>
        <a:effectLst/>
      </c:spPr>
    </c:plotArea>
    <c:legend>
      <c:legendPos val="b"/>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75000"/>
                  <a:lumOff val="25000"/>
                </a:schemeClr>
              </a:solidFill>
              <a:latin typeface="Calibri" panose="020F0502020204030204" pitchFamily="34" charset="0"/>
              <a:ea typeface="+mn-ea"/>
              <a:cs typeface="DINPro" panose="020B0504020101020102" pitchFamily="34" charset="0"/>
            </a:defRPr>
          </a:pPr>
          <a:endParaRPr lang="en-US"/>
        </a:p>
      </c:txPr>
    </c:legend>
    <c:plotVisOnly val="1"/>
    <c:dispBlanksAs val="gap"/>
    <c:showDLblsOverMax val="0"/>
  </c:chart>
  <c:spPr>
    <a:noFill/>
    <a:ln>
      <a:noFill/>
    </a:ln>
    <a:effectLst/>
  </c:spPr>
  <c:txPr>
    <a:bodyPr/>
    <a:lstStyle/>
    <a:p>
      <a:pPr>
        <a:defRPr>
          <a:latin typeface="Calibri" panose="020F0502020204030204" pitchFamily="34" charset="0"/>
          <a:cs typeface="DINPro" panose="020B0504020101020102" pitchFamily="34" charset="0"/>
        </a:defRPr>
      </a:pPr>
      <a:endParaRPr lang="en-US"/>
    </a:p>
  </c:txPr>
  <c:externalData r:id="rId3">
    <c:autoUpdate val="0"/>
  </c:externalData>
</c:chartSpace>
</file>

<file path=ppt/charts/chart11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43905460076491126"/>
          <c:y val="9.007264347402387E-2"/>
          <c:w val="0.53897779310072769"/>
          <c:h val="0.73753118005061957"/>
        </c:manualLayout>
      </c:layout>
      <c:barChart>
        <c:barDir val="bar"/>
        <c:grouping val="clustered"/>
        <c:varyColors val="0"/>
        <c:ser>
          <c:idx val="0"/>
          <c:order val="0"/>
          <c:tx>
            <c:strRef>
              <c:f>Sheet1!$B$1</c:f>
              <c:strCache>
                <c:ptCount val="1"/>
                <c:pt idx="0">
                  <c:v>2025</c:v>
                </c:pt>
              </c:strCache>
            </c:strRef>
          </c:tx>
          <c:spPr>
            <a:solidFill>
              <a:schemeClr val="accent1"/>
            </a:solidFill>
            <a:ln w="19050">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DINPro" panose="020B0504020101020102" pitchFamily="34" charset="0"/>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Sheet1!$A$2:$A$15</c:f>
              <c:strCache>
                <c:ptCount val="14"/>
                <c:pt idx="0">
                  <c:v>From somewhere else</c:v>
                </c:pt>
                <c:pt idx="1">
                  <c:v>I bought them myself from a pub/nightclub</c:v>
                </c:pt>
                <c:pt idx="2">
                  <c:v>Brought back from abroad</c:v>
                </c:pt>
                <c:pt idx="3">
                  <c:v>I bought them myself from a street seller, neighbour, private house, van</c:v>
                </c:pt>
                <c:pt idx="4">
                  <c:v>Stolen</c:v>
                </c:pt>
                <c:pt idx="5">
                  <c:v>I ordered them on the internet or through social media</c:v>
                </c:pt>
                <c:pt idx="6">
                  <c:v>From someone at school</c:v>
                </c:pt>
                <c:pt idx="7">
                  <c:v>From friends or family aged under 18</c:v>
                </c:pt>
                <c:pt idx="8">
                  <c:v>I bought them myself from a supermarket</c:v>
                </c:pt>
                <c:pt idx="9">
                  <c:v>City centre</c:v>
                </c:pt>
                <c:pt idx="10">
                  <c:v>I bought them myself from a petrol station/newsagent/off-licence/small local shop</c:v>
                </c:pt>
                <c:pt idx="11">
                  <c:v>Given them</c:v>
                </c:pt>
                <c:pt idx="12">
                  <c:v>I bought them from a vape shop</c:v>
                </c:pt>
                <c:pt idx="13">
                  <c:v>From friends or family aged over 18</c:v>
                </c:pt>
              </c:strCache>
            </c:strRef>
          </c:cat>
          <c:val>
            <c:numRef>
              <c:f>Sheet1!$B$2:$B$15</c:f>
              <c:numCache>
                <c:formatCode>0%</c:formatCode>
                <c:ptCount val="14"/>
                <c:pt idx="0">
                  <c:v>0.21</c:v>
                </c:pt>
                <c:pt idx="1">
                  <c:v>0.06</c:v>
                </c:pt>
                <c:pt idx="2">
                  <c:v>7.0000000000000007E-2</c:v>
                </c:pt>
                <c:pt idx="3">
                  <c:v>7.0000000000000007E-2</c:v>
                </c:pt>
                <c:pt idx="4">
                  <c:v>0.12</c:v>
                </c:pt>
                <c:pt idx="5">
                  <c:v>0.13</c:v>
                </c:pt>
                <c:pt idx="6">
                  <c:v>0.15</c:v>
                </c:pt>
                <c:pt idx="7">
                  <c:v>0.18</c:v>
                </c:pt>
                <c:pt idx="8">
                  <c:v>0.2</c:v>
                </c:pt>
                <c:pt idx="9">
                  <c:v>0.21</c:v>
                </c:pt>
                <c:pt idx="10">
                  <c:v>0.24</c:v>
                </c:pt>
                <c:pt idx="11">
                  <c:v>0.26</c:v>
                </c:pt>
                <c:pt idx="12">
                  <c:v>0.26</c:v>
                </c:pt>
                <c:pt idx="13">
                  <c:v>0.28000000000000003</c:v>
                </c:pt>
              </c:numCache>
            </c:numRef>
          </c:val>
          <c:extLst>
            <c:ext xmlns:c16="http://schemas.microsoft.com/office/drawing/2014/chart" uri="{C3380CC4-5D6E-409C-BE32-E72D297353CC}">
              <c16:uniqueId val="{00000004-EFA9-49A2-A372-73CC131C7626}"/>
            </c:ext>
          </c:extLst>
        </c:ser>
        <c:dLbls>
          <c:showLegendKey val="0"/>
          <c:showVal val="0"/>
          <c:showCatName val="0"/>
          <c:showSerName val="0"/>
          <c:showPercent val="0"/>
          <c:showBubbleSize val="0"/>
        </c:dLbls>
        <c:gapWidth val="80"/>
        <c:overlap val="-25"/>
        <c:axId val="527168032"/>
        <c:axId val="527175872"/>
      </c:barChart>
      <c:valAx>
        <c:axId val="527175872"/>
        <c:scaling>
          <c:orientation val="minMax"/>
        </c:scaling>
        <c:delete val="0"/>
        <c:axPos val="b"/>
        <c:majorGridlines>
          <c:spPr>
            <a:ln w="9525" cap="flat" cmpd="sng" algn="ctr">
              <a:solidFill>
                <a:schemeClr val="tx1">
                  <a:lumMod val="15000"/>
                  <a:lumOff val="85000"/>
                </a:schemeClr>
              </a:solidFill>
              <a:round/>
            </a:ln>
            <a:effectLst/>
          </c:spPr>
        </c:majorGridlines>
        <c:numFmt formatCode="0%" sourceLinked="0"/>
        <c:majorTickMark val="out"/>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tx1">
                    <a:lumMod val="75000"/>
                    <a:lumOff val="25000"/>
                  </a:schemeClr>
                </a:solidFill>
                <a:latin typeface="Calibri" panose="020F0502020204030204" pitchFamily="34" charset="0"/>
                <a:ea typeface="+mn-ea"/>
                <a:cs typeface="DINPro" panose="020B0504020101020102" pitchFamily="34" charset="0"/>
              </a:defRPr>
            </a:pPr>
            <a:endParaRPr lang="en-US"/>
          </a:p>
        </c:txPr>
        <c:crossAx val="527168032"/>
        <c:crosses val="autoZero"/>
        <c:crossBetween val="between"/>
      </c:valAx>
      <c:catAx>
        <c:axId val="527168032"/>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tx1">
                    <a:lumMod val="75000"/>
                    <a:lumOff val="25000"/>
                  </a:schemeClr>
                </a:solidFill>
                <a:latin typeface="+mn-lt"/>
                <a:ea typeface="+mn-ea"/>
                <a:cs typeface="DINPro" panose="020B0504020101020102" pitchFamily="34" charset="0"/>
              </a:defRPr>
            </a:pPr>
            <a:endParaRPr lang="en-US"/>
          </a:p>
        </c:txPr>
        <c:crossAx val="527175872"/>
        <c:crosses val="autoZero"/>
        <c:auto val="1"/>
        <c:lblAlgn val="ctr"/>
        <c:lblOffset val="100"/>
        <c:noMultiLvlLbl val="0"/>
      </c:catAx>
      <c:spPr>
        <a:noFill/>
        <a:ln>
          <a:noFill/>
        </a:ln>
        <a:effectLst/>
      </c:spPr>
    </c:plotArea>
    <c:legend>
      <c:legendPos val="b"/>
      <c:layout>
        <c:manualLayout>
          <c:xMode val="edge"/>
          <c:yMode val="edge"/>
          <c:x val="0.38741541836866689"/>
          <c:y val="0.91319665356168134"/>
          <c:w val="0.28227520515334542"/>
          <c:h val="5.971032097550804E-2"/>
        </c:manualLayout>
      </c:layout>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75000"/>
                  <a:lumOff val="25000"/>
                </a:schemeClr>
              </a:solidFill>
              <a:latin typeface="+mn-lt"/>
              <a:ea typeface="+mn-ea"/>
              <a:cs typeface="DINPro" panose="020B0504020101020102" pitchFamily="34" charset="0"/>
            </a:defRPr>
          </a:pPr>
          <a:endParaRPr lang="en-US"/>
        </a:p>
      </c:txPr>
    </c:legend>
    <c:plotVisOnly val="1"/>
    <c:dispBlanksAs val="gap"/>
    <c:showDLblsOverMax val="0"/>
  </c:chart>
  <c:spPr>
    <a:noFill/>
    <a:ln>
      <a:noFill/>
    </a:ln>
    <a:effectLst/>
  </c:spPr>
  <c:txPr>
    <a:bodyPr/>
    <a:lstStyle/>
    <a:p>
      <a:pPr>
        <a:defRPr>
          <a:latin typeface="DINPro" panose="020B0504020101020102" pitchFamily="34" charset="0"/>
          <a:cs typeface="DINPro" panose="020B0504020101020102" pitchFamily="34" charset="0"/>
        </a:defRPr>
      </a:pPr>
      <a:endParaRPr lang="en-US"/>
    </a:p>
  </c:txPr>
  <c:externalData r:id="rId3">
    <c:autoUpdate val="0"/>
  </c:externalData>
</c:chartSpace>
</file>

<file path=ppt/charts/chart11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1985081491765648"/>
          <c:y val="2.5849118173450709E-2"/>
          <c:w val="0.73296171170596214"/>
          <c:h val="0.74698088869725665"/>
        </c:manualLayout>
      </c:layout>
      <c:barChart>
        <c:barDir val="bar"/>
        <c:grouping val="clustered"/>
        <c:varyColors val="0"/>
        <c:ser>
          <c:idx val="0"/>
          <c:order val="0"/>
          <c:tx>
            <c:strRef>
              <c:f>Sheet1!$B$1</c:f>
              <c:strCache>
                <c:ptCount val="1"/>
                <c:pt idx="0">
                  <c:v>2025</c:v>
                </c:pt>
              </c:strCache>
            </c:strRef>
          </c:tx>
          <c:spPr>
            <a:solidFill>
              <a:schemeClr val="accent1"/>
            </a:solidFill>
            <a:ln w="19050">
              <a:noFill/>
            </a:ln>
            <a:effectLst/>
          </c:spPr>
          <c:invertIfNegative val="0"/>
          <c:dLbls>
            <c:dLbl>
              <c:idx val="0"/>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1">
                          <a:lumMod val="75000"/>
                          <a:lumOff val="25000"/>
                        </a:schemeClr>
                      </a:solidFill>
                      <a:latin typeface="+mn-lt"/>
                      <a:ea typeface="+mn-ea"/>
                      <a:cs typeface="DINPro" panose="020B0504020101020102" pitchFamily="34" charset="0"/>
                    </a:defRPr>
                  </a:pPr>
                  <a:endParaRPr lang="en-US"/>
                </a:p>
              </c:txPr>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8758-4B7B-B446-746FBD47357F}"/>
                </c:ext>
              </c:extLst>
            </c:dLbl>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mn-lt"/>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I don't want to say</c:v>
                </c:pt>
                <c:pt idx="1">
                  <c:v>No, nobody at home smokes</c:v>
                </c:pt>
                <c:pt idx="2">
                  <c:v>Yes, both cigarettes and vapes</c:v>
                </c:pt>
                <c:pt idx="3">
                  <c:v>Yes, vapes</c:v>
                </c:pt>
                <c:pt idx="4">
                  <c:v>Yes, cigarettes</c:v>
                </c:pt>
              </c:strCache>
            </c:strRef>
          </c:cat>
          <c:val>
            <c:numRef>
              <c:f>Sheet1!$B$2:$B$6</c:f>
              <c:numCache>
                <c:formatCode>0%</c:formatCode>
                <c:ptCount val="5"/>
                <c:pt idx="0">
                  <c:v>0.03</c:v>
                </c:pt>
                <c:pt idx="1">
                  <c:v>0.48</c:v>
                </c:pt>
                <c:pt idx="2">
                  <c:v>0.14000000000000001</c:v>
                </c:pt>
                <c:pt idx="3">
                  <c:v>0.23</c:v>
                </c:pt>
                <c:pt idx="4">
                  <c:v>0.12</c:v>
                </c:pt>
              </c:numCache>
            </c:numRef>
          </c:val>
          <c:extLst>
            <c:ext xmlns:c16="http://schemas.microsoft.com/office/drawing/2014/chart" uri="{C3380CC4-5D6E-409C-BE32-E72D297353CC}">
              <c16:uniqueId val="{00000004-1E83-48FC-93AB-10D1960DD8F5}"/>
            </c:ext>
          </c:extLst>
        </c:ser>
        <c:ser>
          <c:idx val="1"/>
          <c:order val="1"/>
          <c:tx>
            <c:strRef>
              <c:f>Sheet1!$C$1</c:f>
              <c:strCache>
                <c:ptCount val="1"/>
                <c:pt idx="0">
                  <c:v>2024</c:v>
                </c:pt>
              </c:strCache>
            </c:strRef>
          </c:tx>
          <c:spPr>
            <a:solidFill>
              <a:srgbClr val="008E91"/>
            </a:solidFill>
            <a:ln w="19050">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mn-lt"/>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I don't want to say</c:v>
                </c:pt>
                <c:pt idx="1">
                  <c:v>No, nobody at home smokes</c:v>
                </c:pt>
                <c:pt idx="2">
                  <c:v>Yes, both cigarettes and vapes</c:v>
                </c:pt>
                <c:pt idx="3">
                  <c:v>Yes, vapes</c:v>
                </c:pt>
                <c:pt idx="4">
                  <c:v>Yes, cigarettes</c:v>
                </c:pt>
              </c:strCache>
            </c:strRef>
          </c:cat>
          <c:val>
            <c:numRef>
              <c:f>Sheet1!$C$2:$C$6</c:f>
              <c:numCache>
                <c:formatCode>0%</c:formatCode>
                <c:ptCount val="5"/>
                <c:pt idx="1">
                  <c:v>0.59</c:v>
                </c:pt>
              </c:numCache>
            </c:numRef>
          </c:val>
          <c:extLst>
            <c:ext xmlns:c16="http://schemas.microsoft.com/office/drawing/2014/chart" uri="{C3380CC4-5D6E-409C-BE32-E72D297353CC}">
              <c16:uniqueId val="{00000005-1E83-48FC-93AB-10D1960DD8F5}"/>
            </c:ext>
          </c:extLst>
        </c:ser>
        <c:ser>
          <c:idx val="2"/>
          <c:order val="2"/>
          <c:tx>
            <c:strRef>
              <c:f>Sheet1!$D$1</c:f>
              <c:strCache>
                <c:ptCount val="1"/>
                <c:pt idx="0">
                  <c:v>2023</c:v>
                </c:pt>
              </c:strCache>
            </c:strRef>
          </c:tx>
          <c:spPr>
            <a:solidFill>
              <a:schemeClr val="accent1">
                <a:lumMod val="50000"/>
              </a:schemeClr>
            </a:solidFill>
            <a:ln w="19050">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mn-lt"/>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I don't want to say</c:v>
                </c:pt>
                <c:pt idx="1">
                  <c:v>No, nobody at home smokes</c:v>
                </c:pt>
                <c:pt idx="2">
                  <c:v>Yes, both cigarettes and vapes</c:v>
                </c:pt>
                <c:pt idx="3">
                  <c:v>Yes, vapes</c:v>
                </c:pt>
                <c:pt idx="4">
                  <c:v>Yes, cigarettes</c:v>
                </c:pt>
              </c:strCache>
            </c:strRef>
          </c:cat>
          <c:val>
            <c:numRef>
              <c:f>Sheet1!$D$2:$D$6</c:f>
              <c:numCache>
                <c:formatCode>0%</c:formatCode>
                <c:ptCount val="5"/>
                <c:pt idx="1">
                  <c:v>0.64</c:v>
                </c:pt>
              </c:numCache>
            </c:numRef>
          </c:val>
          <c:extLst>
            <c:ext xmlns:c16="http://schemas.microsoft.com/office/drawing/2014/chart" uri="{C3380CC4-5D6E-409C-BE32-E72D297353CC}">
              <c16:uniqueId val="{00000005-AEB5-40E9-B6A4-4B41F47A8CD1}"/>
            </c:ext>
          </c:extLst>
        </c:ser>
        <c:dLbls>
          <c:showLegendKey val="0"/>
          <c:showVal val="0"/>
          <c:showCatName val="0"/>
          <c:showSerName val="0"/>
          <c:showPercent val="0"/>
          <c:showBubbleSize val="0"/>
        </c:dLbls>
        <c:gapWidth val="80"/>
        <c:overlap val="-25"/>
        <c:axId val="527169600"/>
        <c:axId val="527169208"/>
      </c:barChart>
      <c:valAx>
        <c:axId val="527169208"/>
        <c:scaling>
          <c:orientation val="minMax"/>
        </c:scaling>
        <c:delete val="0"/>
        <c:axPos val="b"/>
        <c:majorGridlines>
          <c:spPr>
            <a:ln w="9525" cap="flat" cmpd="sng" algn="ctr">
              <a:solidFill>
                <a:schemeClr val="tx1">
                  <a:lumMod val="15000"/>
                  <a:lumOff val="85000"/>
                </a:schemeClr>
              </a:solidFill>
              <a:round/>
            </a:ln>
            <a:effectLst/>
          </c:spPr>
        </c:majorGridlines>
        <c:numFmt formatCode="0%" sourceLinked="0"/>
        <c:majorTickMark val="out"/>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tx1">
                    <a:lumMod val="75000"/>
                    <a:lumOff val="25000"/>
                  </a:schemeClr>
                </a:solidFill>
                <a:latin typeface="+mn-lt"/>
                <a:ea typeface="+mn-ea"/>
                <a:cs typeface="DINPro" panose="020B0504020101020102" pitchFamily="34" charset="0"/>
              </a:defRPr>
            </a:pPr>
            <a:endParaRPr lang="en-US"/>
          </a:p>
        </c:txPr>
        <c:crossAx val="527169600"/>
        <c:crosses val="autoZero"/>
        <c:crossBetween val="between"/>
      </c:valAx>
      <c:catAx>
        <c:axId val="527169600"/>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chemeClr val="tx1">
                    <a:lumMod val="75000"/>
                    <a:lumOff val="25000"/>
                  </a:schemeClr>
                </a:solidFill>
                <a:latin typeface="+mn-lt"/>
                <a:ea typeface="+mn-ea"/>
                <a:cs typeface="DINPro" panose="020B0504020101020102" pitchFamily="34" charset="0"/>
              </a:defRPr>
            </a:pPr>
            <a:endParaRPr lang="en-US"/>
          </a:p>
        </c:txPr>
        <c:crossAx val="527169208"/>
        <c:crosses val="autoZero"/>
        <c:auto val="1"/>
        <c:lblAlgn val="ctr"/>
        <c:lblOffset val="100"/>
        <c:noMultiLvlLbl val="0"/>
      </c:catAx>
      <c:spPr>
        <a:noFill/>
        <a:ln>
          <a:noFill/>
        </a:ln>
        <a:effectLst/>
      </c:spPr>
    </c:plotArea>
    <c:legend>
      <c:legendPos val="b"/>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75000"/>
                  <a:lumOff val="25000"/>
                </a:schemeClr>
              </a:solidFill>
              <a:latin typeface="+mn-lt"/>
              <a:ea typeface="+mn-ea"/>
              <a:cs typeface="DINPro" panose="020B0504020101020102" pitchFamily="34" charset="0"/>
            </a:defRPr>
          </a:pPr>
          <a:endParaRPr lang="en-US"/>
        </a:p>
      </c:txPr>
    </c:legend>
    <c:plotVisOnly val="1"/>
    <c:dispBlanksAs val="gap"/>
    <c:showDLblsOverMax val="0"/>
  </c:chart>
  <c:spPr>
    <a:noFill/>
    <a:ln>
      <a:noFill/>
    </a:ln>
    <a:effectLst/>
  </c:spPr>
  <c:txPr>
    <a:bodyPr/>
    <a:lstStyle/>
    <a:p>
      <a:pPr>
        <a:defRPr>
          <a:latin typeface="Calibri" panose="020F0502020204030204" pitchFamily="34" charset="0"/>
          <a:cs typeface="DINPro" panose="020B0504020101020102" pitchFamily="34" charset="0"/>
        </a:defRPr>
      </a:pPr>
      <a:endParaRPr lang="en-US"/>
    </a:p>
  </c:txPr>
  <c:externalData r:id="rId3">
    <c:autoUpdate val="0"/>
  </c:externalData>
</c:chartSpace>
</file>

<file path=ppt/charts/chart11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1985081491765648"/>
          <c:y val="2.5849118173450709E-2"/>
          <c:w val="0.73296171170596214"/>
          <c:h val="0.75538184030276545"/>
        </c:manualLayout>
      </c:layout>
      <c:barChart>
        <c:barDir val="bar"/>
        <c:grouping val="clustered"/>
        <c:varyColors val="0"/>
        <c:ser>
          <c:idx val="0"/>
          <c:order val="0"/>
          <c:tx>
            <c:strRef>
              <c:f>Sheet1!$B$1</c:f>
              <c:strCache>
                <c:ptCount val="1"/>
                <c:pt idx="0">
                  <c:v>2025</c:v>
                </c:pt>
              </c:strCache>
            </c:strRef>
          </c:tx>
          <c:spPr>
            <a:solidFill>
              <a:schemeClr val="accent1"/>
            </a:solidFill>
            <a:ln w="19050">
              <a:noFill/>
            </a:ln>
            <a:effectLst/>
          </c:spPr>
          <c:invertIfNegative val="0"/>
          <c:dLbls>
            <c:dLbl>
              <c:idx val="1"/>
              <c:layout>
                <c:manualLayout>
                  <c:x val="-6.8208413410207128E-2"/>
                  <c:y val="-3.5215550951597637E-17"/>
                </c:manualLayout>
              </c:layout>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DA9F-4BB2-949F-8057330745EA}"/>
                </c:ext>
              </c:extLst>
            </c:dLbl>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mn-lt"/>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No</c:v>
                </c:pt>
                <c:pt idx="1">
                  <c:v>Yes</c:v>
                </c:pt>
              </c:strCache>
            </c:strRef>
          </c:cat>
          <c:val>
            <c:numRef>
              <c:f>Sheet1!$B$2:$B$3</c:f>
              <c:numCache>
                <c:formatCode>0%</c:formatCode>
                <c:ptCount val="2"/>
                <c:pt idx="0">
                  <c:v>0.92</c:v>
                </c:pt>
                <c:pt idx="1">
                  <c:v>0.08</c:v>
                </c:pt>
              </c:numCache>
            </c:numRef>
          </c:val>
          <c:extLst>
            <c:ext xmlns:c16="http://schemas.microsoft.com/office/drawing/2014/chart" uri="{C3380CC4-5D6E-409C-BE32-E72D297353CC}">
              <c16:uniqueId val="{00000004-1B2C-4744-A40F-2928F4E2107B}"/>
            </c:ext>
          </c:extLst>
        </c:ser>
        <c:ser>
          <c:idx val="1"/>
          <c:order val="1"/>
          <c:tx>
            <c:strRef>
              <c:f>Sheet1!$C$1</c:f>
              <c:strCache>
                <c:ptCount val="1"/>
                <c:pt idx="0">
                  <c:v>2024</c:v>
                </c:pt>
              </c:strCache>
            </c:strRef>
          </c:tx>
          <c:spPr>
            <a:solidFill>
              <a:srgbClr val="008E91"/>
            </a:solidFill>
            <a:ln w="19050">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mn-lt"/>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No</c:v>
                </c:pt>
                <c:pt idx="1">
                  <c:v>Yes</c:v>
                </c:pt>
              </c:strCache>
            </c:strRef>
          </c:cat>
          <c:val>
            <c:numRef>
              <c:f>Sheet1!$C$2:$C$3</c:f>
              <c:numCache>
                <c:formatCode>0%</c:formatCode>
                <c:ptCount val="2"/>
                <c:pt idx="0">
                  <c:v>0.86</c:v>
                </c:pt>
                <c:pt idx="1">
                  <c:v>0.14000000000000001</c:v>
                </c:pt>
              </c:numCache>
            </c:numRef>
          </c:val>
          <c:extLst>
            <c:ext xmlns:c16="http://schemas.microsoft.com/office/drawing/2014/chart" uri="{C3380CC4-5D6E-409C-BE32-E72D297353CC}">
              <c16:uniqueId val="{00000005-1B2C-4744-A40F-2928F4E2107B}"/>
            </c:ext>
          </c:extLst>
        </c:ser>
        <c:ser>
          <c:idx val="2"/>
          <c:order val="2"/>
          <c:tx>
            <c:strRef>
              <c:f>Sheet1!$D$1</c:f>
              <c:strCache>
                <c:ptCount val="1"/>
                <c:pt idx="0">
                  <c:v>2023</c:v>
                </c:pt>
              </c:strCache>
            </c:strRef>
          </c:tx>
          <c:spPr>
            <a:solidFill>
              <a:schemeClr val="accent1">
                <a:lumMod val="50000"/>
              </a:schemeClr>
            </a:solidFill>
            <a:ln w="19050">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mn-lt"/>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No</c:v>
                </c:pt>
                <c:pt idx="1">
                  <c:v>Yes</c:v>
                </c:pt>
              </c:strCache>
            </c:strRef>
          </c:cat>
          <c:val>
            <c:numRef>
              <c:f>Sheet1!$D$2:$D$3</c:f>
              <c:numCache>
                <c:formatCode>0%</c:formatCode>
                <c:ptCount val="2"/>
                <c:pt idx="0">
                  <c:v>0.87</c:v>
                </c:pt>
                <c:pt idx="1">
                  <c:v>0.13</c:v>
                </c:pt>
              </c:numCache>
            </c:numRef>
          </c:val>
          <c:extLst>
            <c:ext xmlns:c16="http://schemas.microsoft.com/office/drawing/2014/chart" uri="{C3380CC4-5D6E-409C-BE32-E72D297353CC}">
              <c16:uniqueId val="{00000005-08E6-4E6F-8901-968FD94BD72D}"/>
            </c:ext>
          </c:extLst>
        </c:ser>
        <c:dLbls>
          <c:showLegendKey val="0"/>
          <c:showVal val="0"/>
          <c:showCatName val="0"/>
          <c:showSerName val="0"/>
          <c:showPercent val="0"/>
          <c:showBubbleSize val="0"/>
        </c:dLbls>
        <c:gapWidth val="80"/>
        <c:overlap val="-25"/>
        <c:axId val="527171952"/>
        <c:axId val="527171560"/>
      </c:barChart>
      <c:valAx>
        <c:axId val="527171560"/>
        <c:scaling>
          <c:orientation val="minMax"/>
        </c:scaling>
        <c:delete val="0"/>
        <c:axPos val="b"/>
        <c:majorGridlines>
          <c:spPr>
            <a:ln w="9525" cap="flat" cmpd="sng" algn="ctr">
              <a:solidFill>
                <a:schemeClr val="tx1">
                  <a:lumMod val="15000"/>
                  <a:lumOff val="85000"/>
                </a:schemeClr>
              </a:solidFill>
              <a:round/>
            </a:ln>
            <a:effectLst/>
          </c:spPr>
        </c:majorGridlines>
        <c:numFmt formatCode="0%" sourceLinked="0"/>
        <c:majorTickMark val="out"/>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tx1">
                    <a:lumMod val="75000"/>
                    <a:lumOff val="25000"/>
                  </a:schemeClr>
                </a:solidFill>
                <a:latin typeface="+mn-lt"/>
                <a:ea typeface="+mn-ea"/>
                <a:cs typeface="DINPro" panose="020B0504020101020102" pitchFamily="34" charset="0"/>
              </a:defRPr>
            </a:pPr>
            <a:endParaRPr lang="en-US"/>
          </a:p>
        </c:txPr>
        <c:crossAx val="527171952"/>
        <c:crosses val="autoZero"/>
        <c:crossBetween val="between"/>
      </c:valAx>
      <c:catAx>
        <c:axId val="527171952"/>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chemeClr val="tx1">
                    <a:lumMod val="75000"/>
                    <a:lumOff val="25000"/>
                  </a:schemeClr>
                </a:solidFill>
                <a:latin typeface="+mn-lt"/>
                <a:ea typeface="+mn-ea"/>
                <a:cs typeface="DINPro" panose="020B0504020101020102" pitchFamily="34" charset="0"/>
              </a:defRPr>
            </a:pPr>
            <a:endParaRPr lang="en-US"/>
          </a:p>
        </c:txPr>
        <c:crossAx val="527171560"/>
        <c:crosses val="autoZero"/>
        <c:auto val="1"/>
        <c:lblAlgn val="ctr"/>
        <c:lblOffset val="100"/>
        <c:noMultiLvlLbl val="0"/>
      </c:catAx>
      <c:spPr>
        <a:noFill/>
        <a:ln>
          <a:noFill/>
        </a:ln>
        <a:effectLst/>
      </c:spPr>
    </c:plotArea>
    <c:legend>
      <c:legendPos val="b"/>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75000"/>
                  <a:lumOff val="25000"/>
                </a:schemeClr>
              </a:solidFill>
              <a:latin typeface="+mn-lt"/>
              <a:ea typeface="+mn-ea"/>
              <a:cs typeface="DINPro" panose="020B0504020101020102" pitchFamily="34" charset="0"/>
            </a:defRPr>
          </a:pPr>
          <a:endParaRPr lang="en-US"/>
        </a:p>
      </c:txPr>
    </c:legend>
    <c:plotVisOnly val="1"/>
    <c:dispBlanksAs val="gap"/>
    <c:showDLblsOverMax val="0"/>
  </c:chart>
  <c:spPr>
    <a:noFill/>
    <a:ln>
      <a:noFill/>
    </a:ln>
    <a:effectLst/>
  </c:spPr>
  <c:txPr>
    <a:bodyPr/>
    <a:lstStyle/>
    <a:p>
      <a:pPr>
        <a:defRPr>
          <a:latin typeface="Calibri" panose="020F0502020204030204" pitchFamily="34" charset="0"/>
          <a:cs typeface="DINPro" panose="020B0504020101020102" pitchFamily="34" charset="0"/>
        </a:defRPr>
      </a:pPr>
      <a:endParaRPr lang="en-US"/>
    </a:p>
  </c:txPr>
  <c:externalData r:id="rId3">
    <c:autoUpdate val="0"/>
  </c:externalData>
</c:chartSpace>
</file>

<file path=ppt/charts/chart11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1985081491765648"/>
          <c:y val="2.5849118173450709E-2"/>
          <c:w val="0.73296171170596214"/>
          <c:h val="0.76099238261616386"/>
        </c:manualLayout>
      </c:layout>
      <c:barChart>
        <c:barDir val="bar"/>
        <c:grouping val="clustered"/>
        <c:varyColors val="0"/>
        <c:ser>
          <c:idx val="0"/>
          <c:order val="0"/>
          <c:tx>
            <c:strRef>
              <c:f>Sheet1!$B$1</c:f>
              <c:strCache>
                <c:ptCount val="1"/>
                <c:pt idx="0">
                  <c:v>2025</c:v>
                </c:pt>
              </c:strCache>
            </c:strRef>
          </c:tx>
          <c:spPr>
            <a:solidFill>
              <a:schemeClr val="accent1"/>
            </a:solidFill>
            <a:ln w="19050">
              <a:noFill/>
            </a:ln>
            <a:effectLst/>
          </c:spPr>
          <c:invertIfNegative val="0"/>
          <c:dLbls>
            <c:dLbl>
              <c:idx val="1"/>
              <c:layout>
                <c:manualLayout>
                  <c:x val="-7.9677180289156019E-2"/>
                  <c:y val="-3.55052927114345E-17"/>
                </c:manualLayout>
              </c:layout>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1503-4DAC-BEA5-2C19D9FE4A86}"/>
                </c:ext>
              </c:extLst>
            </c:dLbl>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mn-lt"/>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No</c:v>
                </c:pt>
                <c:pt idx="1">
                  <c:v>Yes</c:v>
                </c:pt>
              </c:strCache>
            </c:strRef>
          </c:cat>
          <c:val>
            <c:numRef>
              <c:f>Sheet1!$B$2:$B$3</c:f>
              <c:numCache>
                <c:formatCode>0%</c:formatCode>
                <c:ptCount val="2"/>
                <c:pt idx="0">
                  <c:v>0.9</c:v>
                </c:pt>
                <c:pt idx="1">
                  <c:v>0.1</c:v>
                </c:pt>
              </c:numCache>
            </c:numRef>
          </c:val>
          <c:extLst>
            <c:ext xmlns:c16="http://schemas.microsoft.com/office/drawing/2014/chart" uri="{C3380CC4-5D6E-409C-BE32-E72D297353CC}">
              <c16:uniqueId val="{00000004-CD82-49F8-8CF2-6A24380FA688}"/>
            </c:ext>
          </c:extLst>
        </c:ser>
        <c:ser>
          <c:idx val="1"/>
          <c:order val="1"/>
          <c:tx>
            <c:strRef>
              <c:f>Sheet1!$C$1</c:f>
              <c:strCache>
                <c:ptCount val="1"/>
                <c:pt idx="0">
                  <c:v>2024</c:v>
                </c:pt>
              </c:strCache>
            </c:strRef>
          </c:tx>
          <c:spPr>
            <a:solidFill>
              <a:srgbClr val="008E91"/>
            </a:solidFill>
            <a:ln w="19050">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mn-lt"/>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No</c:v>
                </c:pt>
                <c:pt idx="1">
                  <c:v>Yes</c:v>
                </c:pt>
              </c:strCache>
            </c:strRef>
          </c:cat>
          <c:val>
            <c:numRef>
              <c:f>Sheet1!$C$2:$C$3</c:f>
              <c:numCache>
                <c:formatCode>0%</c:formatCode>
                <c:ptCount val="2"/>
                <c:pt idx="0">
                  <c:v>0.87</c:v>
                </c:pt>
                <c:pt idx="1">
                  <c:v>0.13</c:v>
                </c:pt>
              </c:numCache>
            </c:numRef>
          </c:val>
          <c:extLst>
            <c:ext xmlns:c16="http://schemas.microsoft.com/office/drawing/2014/chart" uri="{C3380CC4-5D6E-409C-BE32-E72D297353CC}">
              <c16:uniqueId val="{00000005-CD82-49F8-8CF2-6A24380FA688}"/>
            </c:ext>
          </c:extLst>
        </c:ser>
        <c:ser>
          <c:idx val="2"/>
          <c:order val="2"/>
          <c:tx>
            <c:strRef>
              <c:f>Sheet1!$D$1</c:f>
              <c:strCache>
                <c:ptCount val="1"/>
                <c:pt idx="0">
                  <c:v>2023</c:v>
                </c:pt>
              </c:strCache>
            </c:strRef>
          </c:tx>
          <c:spPr>
            <a:solidFill>
              <a:schemeClr val="accent1">
                <a:lumMod val="50000"/>
              </a:schemeClr>
            </a:solidFill>
            <a:ln w="19050">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mn-lt"/>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No</c:v>
                </c:pt>
                <c:pt idx="1">
                  <c:v>Yes</c:v>
                </c:pt>
              </c:strCache>
            </c:strRef>
          </c:cat>
          <c:val>
            <c:numRef>
              <c:f>Sheet1!$D$2:$D$3</c:f>
              <c:numCache>
                <c:formatCode>0%</c:formatCode>
                <c:ptCount val="2"/>
                <c:pt idx="0">
                  <c:v>0.86</c:v>
                </c:pt>
                <c:pt idx="1">
                  <c:v>0.14000000000000001</c:v>
                </c:pt>
              </c:numCache>
            </c:numRef>
          </c:val>
          <c:extLst>
            <c:ext xmlns:c16="http://schemas.microsoft.com/office/drawing/2014/chart" uri="{C3380CC4-5D6E-409C-BE32-E72D297353CC}">
              <c16:uniqueId val="{00000005-F4EA-4EE9-984F-65D3B30CEAFE}"/>
            </c:ext>
          </c:extLst>
        </c:ser>
        <c:dLbls>
          <c:showLegendKey val="0"/>
          <c:showVal val="0"/>
          <c:showCatName val="0"/>
          <c:showSerName val="0"/>
          <c:showPercent val="0"/>
          <c:showBubbleSize val="0"/>
        </c:dLbls>
        <c:gapWidth val="80"/>
        <c:overlap val="-25"/>
        <c:axId val="527173128"/>
        <c:axId val="527172736"/>
      </c:barChart>
      <c:valAx>
        <c:axId val="527172736"/>
        <c:scaling>
          <c:orientation val="minMax"/>
        </c:scaling>
        <c:delete val="0"/>
        <c:axPos val="b"/>
        <c:majorGridlines>
          <c:spPr>
            <a:ln w="9525" cap="flat" cmpd="sng" algn="ctr">
              <a:solidFill>
                <a:schemeClr val="tx1">
                  <a:lumMod val="15000"/>
                  <a:lumOff val="85000"/>
                </a:schemeClr>
              </a:solidFill>
              <a:round/>
            </a:ln>
            <a:effectLst/>
          </c:spPr>
        </c:majorGridlines>
        <c:numFmt formatCode="0%" sourceLinked="0"/>
        <c:majorTickMark val="out"/>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tx1">
                    <a:lumMod val="75000"/>
                    <a:lumOff val="25000"/>
                  </a:schemeClr>
                </a:solidFill>
                <a:latin typeface="+mn-lt"/>
                <a:ea typeface="+mn-ea"/>
                <a:cs typeface="DINPro" panose="020B0504020101020102" pitchFamily="34" charset="0"/>
              </a:defRPr>
            </a:pPr>
            <a:endParaRPr lang="en-US"/>
          </a:p>
        </c:txPr>
        <c:crossAx val="527173128"/>
        <c:crosses val="autoZero"/>
        <c:crossBetween val="between"/>
      </c:valAx>
      <c:catAx>
        <c:axId val="527173128"/>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chemeClr val="tx1">
                    <a:lumMod val="75000"/>
                    <a:lumOff val="25000"/>
                  </a:schemeClr>
                </a:solidFill>
                <a:latin typeface="+mn-lt"/>
                <a:ea typeface="+mn-ea"/>
                <a:cs typeface="DINPro" panose="020B0504020101020102" pitchFamily="34" charset="0"/>
              </a:defRPr>
            </a:pPr>
            <a:endParaRPr lang="en-US"/>
          </a:p>
        </c:txPr>
        <c:crossAx val="527172736"/>
        <c:crosses val="autoZero"/>
        <c:auto val="1"/>
        <c:lblAlgn val="ctr"/>
        <c:lblOffset val="100"/>
        <c:noMultiLvlLbl val="0"/>
      </c:catAx>
      <c:spPr>
        <a:noFill/>
        <a:ln>
          <a:noFill/>
        </a:ln>
        <a:effectLst/>
      </c:spPr>
    </c:plotArea>
    <c:legend>
      <c:legendPos val="b"/>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75000"/>
                  <a:lumOff val="25000"/>
                </a:schemeClr>
              </a:solidFill>
              <a:latin typeface="+mn-lt"/>
              <a:ea typeface="+mn-ea"/>
              <a:cs typeface="DINPro" panose="020B0504020101020102" pitchFamily="34" charset="0"/>
            </a:defRPr>
          </a:pPr>
          <a:endParaRPr lang="en-US"/>
        </a:p>
      </c:txPr>
    </c:legend>
    <c:plotVisOnly val="1"/>
    <c:dispBlanksAs val="gap"/>
    <c:showDLblsOverMax val="0"/>
  </c:chart>
  <c:spPr>
    <a:noFill/>
    <a:ln>
      <a:noFill/>
    </a:ln>
    <a:effectLst/>
  </c:spPr>
  <c:txPr>
    <a:bodyPr/>
    <a:lstStyle/>
    <a:p>
      <a:pPr>
        <a:defRPr>
          <a:latin typeface="Calibri" panose="020F0502020204030204" pitchFamily="34" charset="0"/>
          <a:cs typeface="DINPro" panose="020B0504020101020102" pitchFamily="34" charset="0"/>
        </a:defRPr>
      </a:pPr>
      <a:endParaRPr lang="en-US"/>
    </a:p>
  </c:txPr>
  <c:externalData r:id="rId3">
    <c:autoUpdate val="0"/>
  </c:externalData>
</c:chartSpace>
</file>

<file path=ppt/charts/chart11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6938910332723733"/>
          <c:y val="9.2676444605760258E-2"/>
          <c:w val="0.78342344885969695"/>
          <c:h val="0.74927876227133294"/>
        </c:manualLayout>
      </c:layout>
      <c:barChart>
        <c:barDir val="bar"/>
        <c:grouping val="clustered"/>
        <c:varyColors val="0"/>
        <c:ser>
          <c:idx val="0"/>
          <c:order val="0"/>
          <c:tx>
            <c:strRef>
              <c:f>Sheet1!$B$1</c:f>
              <c:strCache>
                <c:ptCount val="1"/>
                <c:pt idx="0">
                  <c:v>2025</c:v>
                </c:pt>
              </c:strCache>
            </c:strRef>
          </c:tx>
          <c:spPr>
            <a:solidFill>
              <a:schemeClr val="accent1"/>
            </a:solidFill>
            <a:ln w="19050">
              <a:noFill/>
            </a:ln>
            <a:effectLst/>
          </c:spPr>
          <c:invertIfNegative val="0"/>
          <c:dLbls>
            <c:dLbl>
              <c:idx val="0"/>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1">
                          <a:lumMod val="75000"/>
                          <a:lumOff val="25000"/>
                        </a:schemeClr>
                      </a:solidFill>
                      <a:latin typeface="+mn-lt"/>
                      <a:ea typeface="+mn-ea"/>
                      <a:cs typeface="DINPro" panose="020B0504020101020102" pitchFamily="34" charset="0"/>
                    </a:defRPr>
                  </a:pPr>
                  <a:endParaRPr lang="en-US"/>
                </a:p>
              </c:txPr>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0925-4A5C-8447-D0D91322D967}"/>
                </c:ext>
              </c:extLst>
            </c:dLbl>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mn-lt"/>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I don't want to say</c:v>
                </c:pt>
                <c:pt idx="1">
                  <c:v>I don’t know</c:v>
                </c:pt>
                <c:pt idx="2">
                  <c:v>No</c:v>
                </c:pt>
                <c:pt idx="3">
                  <c:v>Yes</c:v>
                </c:pt>
              </c:strCache>
            </c:strRef>
          </c:cat>
          <c:val>
            <c:numRef>
              <c:f>Sheet1!$B$2:$B$5</c:f>
              <c:numCache>
                <c:formatCode>0%</c:formatCode>
                <c:ptCount val="4"/>
                <c:pt idx="0">
                  <c:v>0.03</c:v>
                </c:pt>
                <c:pt idx="1">
                  <c:v>0.16</c:v>
                </c:pt>
                <c:pt idx="2">
                  <c:v>0.69</c:v>
                </c:pt>
                <c:pt idx="3">
                  <c:v>0.12</c:v>
                </c:pt>
              </c:numCache>
            </c:numRef>
          </c:val>
          <c:extLst>
            <c:ext xmlns:c16="http://schemas.microsoft.com/office/drawing/2014/chart" uri="{C3380CC4-5D6E-409C-BE32-E72D297353CC}">
              <c16:uniqueId val="{00000005-EF6E-429B-AFAA-DD9DFB6FA0DB}"/>
            </c:ext>
          </c:extLst>
        </c:ser>
        <c:ser>
          <c:idx val="1"/>
          <c:order val="1"/>
          <c:tx>
            <c:strRef>
              <c:f>Sheet1!$C$1</c:f>
              <c:strCache>
                <c:ptCount val="1"/>
                <c:pt idx="0">
                  <c:v>2024</c:v>
                </c:pt>
              </c:strCache>
            </c:strRef>
          </c:tx>
          <c:spPr>
            <a:solidFill>
              <a:srgbClr val="008E91"/>
            </a:solidFill>
            <a:ln w="19050">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mn-lt"/>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I don't want to say</c:v>
                </c:pt>
                <c:pt idx="1">
                  <c:v>I don’t know</c:v>
                </c:pt>
                <c:pt idx="2">
                  <c:v>No</c:v>
                </c:pt>
                <c:pt idx="3">
                  <c:v>Yes</c:v>
                </c:pt>
              </c:strCache>
            </c:strRef>
          </c:cat>
          <c:val>
            <c:numRef>
              <c:f>Sheet1!$C$2:$C$5</c:f>
              <c:numCache>
                <c:formatCode>0%</c:formatCode>
                <c:ptCount val="4"/>
                <c:pt idx="0">
                  <c:v>0.05</c:v>
                </c:pt>
                <c:pt idx="1">
                  <c:v>0.2</c:v>
                </c:pt>
                <c:pt idx="2">
                  <c:v>0.59</c:v>
                </c:pt>
                <c:pt idx="3">
                  <c:v>0.16</c:v>
                </c:pt>
              </c:numCache>
            </c:numRef>
          </c:val>
          <c:extLst>
            <c:ext xmlns:c16="http://schemas.microsoft.com/office/drawing/2014/chart" uri="{C3380CC4-5D6E-409C-BE32-E72D297353CC}">
              <c16:uniqueId val="{00000004-A390-4F3E-AF44-5FE52251F967}"/>
            </c:ext>
          </c:extLst>
        </c:ser>
        <c:ser>
          <c:idx val="2"/>
          <c:order val="2"/>
          <c:tx>
            <c:strRef>
              <c:f>Sheet1!$D$1</c:f>
              <c:strCache>
                <c:ptCount val="1"/>
                <c:pt idx="0">
                  <c:v>2023</c:v>
                </c:pt>
              </c:strCache>
            </c:strRef>
          </c:tx>
          <c:spPr>
            <a:solidFill>
              <a:schemeClr val="accent1">
                <a:lumMod val="50000"/>
              </a:schemeClr>
            </a:solidFill>
            <a:ln w="19050">
              <a:noFill/>
            </a:ln>
            <a:effectLst/>
          </c:spPr>
          <c:invertIfNegative val="0"/>
          <c:dLbls>
            <c:dLbl>
              <c:idx val="0"/>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1">
                          <a:lumMod val="75000"/>
                          <a:lumOff val="25000"/>
                        </a:schemeClr>
                      </a:solidFill>
                      <a:latin typeface="+mn-lt"/>
                      <a:ea typeface="+mn-ea"/>
                      <a:cs typeface="DINPro" panose="020B0504020101020102" pitchFamily="34" charset="0"/>
                    </a:defRPr>
                  </a:pPr>
                  <a:endParaRPr lang="en-US"/>
                </a:p>
              </c:txPr>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4-4E9C-4FF9-B552-9B944A4B18C1}"/>
                </c:ext>
              </c:extLst>
            </c:dLbl>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mn-lt"/>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I don't want to say</c:v>
                </c:pt>
                <c:pt idx="1">
                  <c:v>I don’t know</c:v>
                </c:pt>
                <c:pt idx="2">
                  <c:v>No</c:v>
                </c:pt>
                <c:pt idx="3">
                  <c:v>Yes</c:v>
                </c:pt>
              </c:strCache>
            </c:strRef>
          </c:cat>
          <c:val>
            <c:numRef>
              <c:f>Sheet1!$D$2:$D$5</c:f>
              <c:numCache>
                <c:formatCode>0%</c:formatCode>
                <c:ptCount val="4"/>
                <c:pt idx="0">
                  <c:v>0.04</c:v>
                </c:pt>
                <c:pt idx="1">
                  <c:v>0.2</c:v>
                </c:pt>
                <c:pt idx="2">
                  <c:v>0.59</c:v>
                </c:pt>
                <c:pt idx="3">
                  <c:v>0.16</c:v>
                </c:pt>
              </c:numCache>
            </c:numRef>
          </c:val>
          <c:extLst>
            <c:ext xmlns:c16="http://schemas.microsoft.com/office/drawing/2014/chart" uri="{C3380CC4-5D6E-409C-BE32-E72D297353CC}">
              <c16:uniqueId val="{00000005-2CCB-46A3-8D25-BCFA35231523}"/>
            </c:ext>
          </c:extLst>
        </c:ser>
        <c:dLbls>
          <c:showLegendKey val="0"/>
          <c:showVal val="0"/>
          <c:showCatName val="0"/>
          <c:showSerName val="0"/>
          <c:showPercent val="0"/>
          <c:showBubbleSize val="0"/>
        </c:dLbls>
        <c:gapWidth val="80"/>
        <c:overlap val="-25"/>
        <c:axId val="527179400"/>
        <c:axId val="527176264"/>
      </c:barChart>
      <c:valAx>
        <c:axId val="527176264"/>
        <c:scaling>
          <c:orientation val="minMax"/>
        </c:scaling>
        <c:delete val="0"/>
        <c:axPos val="b"/>
        <c:majorGridlines>
          <c:spPr>
            <a:ln w="9525" cap="flat" cmpd="sng" algn="ctr">
              <a:solidFill>
                <a:schemeClr val="tx1">
                  <a:lumMod val="15000"/>
                  <a:lumOff val="85000"/>
                </a:schemeClr>
              </a:solidFill>
              <a:round/>
            </a:ln>
            <a:effectLst/>
          </c:spPr>
        </c:majorGridlines>
        <c:numFmt formatCode="0%" sourceLinked="0"/>
        <c:majorTickMark val="out"/>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tx1">
                    <a:lumMod val="75000"/>
                    <a:lumOff val="25000"/>
                  </a:schemeClr>
                </a:solidFill>
                <a:latin typeface="+mn-lt"/>
                <a:ea typeface="+mn-ea"/>
                <a:cs typeface="DINPro" panose="020B0504020101020102" pitchFamily="34" charset="0"/>
              </a:defRPr>
            </a:pPr>
            <a:endParaRPr lang="en-US"/>
          </a:p>
        </c:txPr>
        <c:crossAx val="527179400"/>
        <c:crosses val="autoZero"/>
        <c:crossBetween val="between"/>
      </c:valAx>
      <c:catAx>
        <c:axId val="527179400"/>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chemeClr val="tx1">
                    <a:lumMod val="75000"/>
                    <a:lumOff val="25000"/>
                  </a:schemeClr>
                </a:solidFill>
                <a:latin typeface="+mn-lt"/>
                <a:ea typeface="+mn-ea"/>
                <a:cs typeface="DINPro" panose="020B0504020101020102" pitchFamily="34" charset="0"/>
              </a:defRPr>
            </a:pPr>
            <a:endParaRPr lang="en-US"/>
          </a:p>
        </c:txPr>
        <c:crossAx val="527176264"/>
        <c:crosses val="autoZero"/>
        <c:auto val="1"/>
        <c:lblAlgn val="ctr"/>
        <c:lblOffset val="100"/>
        <c:noMultiLvlLbl val="0"/>
      </c:catAx>
      <c:spPr>
        <a:noFill/>
        <a:ln>
          <a:noFill/>
        </a:ln>
        <a:effectLst/>
      </c:spPr>
    </c:plotArea>
    <c:legend>
      <c:legendPos val="b"/>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75000"/>
                  <a:lumOff val="25000"/>
                </a:schemeClr>
              </a:solidFill>
              <a:latin typeface="+mn-lt"/>
              <a:ea typeface="+mn-ea"/>
              <a:cs typeface="DINPro" panose="020B0504020101020102" pitchFamily="34" charset="0"/>
            </a:defRPr>
          </a:pPr>
          <a:endParaRPr lang="en-US"/>
        </a:p>
      </c:txPr>
    </c:legend>
    <c:plotVisOnly val="1"/>
    <c:dispBlanksAs val="gap"/>
    <c:showDLblsOverMax val="0"/>
  </c:chart>
  <c:spPr>
    <a:noFill/>
    <a:ln>
      <a:noFill/>
    </a:ln>
    <a:effectLst/>
  </c:spPr>
  <c:txPr>
    <a:bodyPr/>
    <a:lstStyle/>
    <a:p>
      <a:pPr>
        <a:defRPr>
          <a:latin typeface="Calibri" panose="020F0502020204030204" pitchFamily="34" charset="0"/>
          <a:cs typeface="DINPro" panose="020B0504020101020102" pitchFamily="34" charset="0"/>
        </a:defRPr>
      </a:pPr>
      <a:endParaRPr lang="en-US"/>
    </a:p>
  </c:txPr>
  <c:externalData r:id="rId3">
    <c:autoUpdate val="0"/>
  </c:externalData>
</c:chartSpace>
</file>

<file path=ppt/charts/chart11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6938910332723733"/>
          <c:y val="9.2676444605760258E-2"/>
          <c:w val="0.78342344885969695"/>
          <c:h val="0.74016358015384465"/>
        </c:manualLayout>
      </c:layout>
      <c:barChart>
        <c:barDir val="bar"/>
        <c:grouping val="clustered"/>
        <c:varyColors val="0"/>
        <c:ser>
          <c:idx val="0"/>
          <c:order val="0"/>
          <c:tx>
            <c:strRef>
              <c:f>Sheet1!$B$1</c:f>
              <c:strCache>
                <c:ptCount val="1"/>
                <c:pt idx="0">
                  <c:v>2025</c:v>
                </c:pt>
              </c:strCache>
            </c:strRef>
          </c:tx>
          <c:spPr>
            <a:solidFill>
              <a:schemeClr val="accent1"/>
            </a:solidFill>
            <a:ln w="19050">
              <a:noFill/>
            </a:ln>
            <a:effectLst/>
          </c:spPr>
          <c:invertIfNegative val="0"/>
          <c:dLbls>
            <c:dLbl>
              <c:idx val="3"/>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1">
                          <a:lumMod val="75000"/>
                          <a:lumOff val="25000"/>
                        </a:schemeClr>
                      </a:solidFill>
                      <a:latin typeface="+mn-lt"/>
                      <a:ea typeface="+mn-ea"/>
                      <a:cs typeface="DINPro" panose="020B0504020101020102" pitchFamily="34" charset="0"/>
                    </a:defRPr>
                  </a:pPr>
                  <a:endParaRPr lang="en-US"/>
                </a:p>
              </c:txPr>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E3F7-4F2A-AA01-A1CEA1765344}"/>
                </c:ext>
              </c:extLst>
            </c:dLbl>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mn-lt"/>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None</c:v>
                </c:pt>
                <c:pt idx="1">
                  <c:v>Some</c:v>
                </c:pt>
                <c:pt idx="2">
                  <c:v>Most of them</c:v>
                </c:pt>
                <c:pt idx="3">
                  <c:v>Nearly all</c:v>
                </c:pt>
              </c:strCache>
            </c:strRef>
          </c:cat>
          <c:val>
            <c:numRef>
              <c:f>Sheet1!$B$2:$B$5</c:f>
              <c:numCache>
                <c:formatCode>0%</c:formatCode>
                <c:ptCount val="4"/>
                <c:pt idx="0">
                  <c:v>0.62</c:v>
                </c:pt>
                <c:pt idx="1">
                  <c:v>0.32</c:v>
                </c:pt>
                <c:pt idx="2">
                  <c:v>0.05</c:v>
                </c:pt>
                <c:pt idx="3">
                  <c:v>0.01</c:v>
                </c:pt>
              </c:numCache>
            </c:numRef>
          </c:val>
          <c:extLst>
            <c:ext xmlns:c16="http://schemas.microsoft.com/office/drawing/2014/chart" uri="{C3380CC4-5D6E-409C-BE32-E72D297353CC}">
              <c16:uniqueId val="{00000005-EF6E-429B-AFAA-DD9DFB6FA0DB}"/>
            </c:ext>
          </c:extLst>
        </c:ser>
        <c:ser>
          <c:idx val="1"/>
          <c:order val="1"/>
          <c:tx>
            <c:strRef>
              <c:f>Sheet1!$C$1</c:f>
              <c:strCache>
                <c:ptCount val="1"/>
                <c:pt idx="0">
                  <c:v>2024</c:v>
                </c:pt>
              </c:strCache>
            </c:strRef>
          </c:tx>
          <c:spPr>
            <a:solidFill>
              <a:srgbClr val="008E91"/>
            </a:solidFill>
            <a:ln w="19050">
              <a:noFill/>
            </a:ln>
            <a:effectLst/>
          </c:spPr>
          <c:invertIfNegative val="0"/>
          <c:dLbls>
            <c:dLbl>
              <c:idx val="0"/>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mn-lt"/>
                      <a:ea typeface="+mn-ea"/>
                      <a:cs typeface="DINPro" panose="020B0504020101020102" pitchFamily="34" charset="0"/>
                    </a:defRPr>
                  </a:pPr>
                  <a:endParaRPr lang="en-US"/>
                </a:p>
              </c:txPr>
              <c:dLblPos val="inEnd"/>
              <c:showLegendKey val="0"/>
              <c:showVal val="1"/>
              <c:showCatName val="0"/>
              <c:showSerName val="0"/>
              <c:showPercent val="0"/>
              <c:showBubbleSize val="0"/>
              <c:extLst>
                <c:ext xmlns:c16="http://schemas.microsoft.com/office/drawing/2014/chart" uri="{C3380CC4-5D6E-409C-BE32-E72D297353CC}">
                  <c16:uniqueId val="{00000000-6BFE-4B59-8945-40CB478F3C42}"/>
                </c:ext>
              </c:extLst>
            </c:dLbl>
            <c:dLbl>
              <c:idx val="1"/>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mn-lt"/>
                      <a:ea typeface="+mn-ea"/>
                      <a:cs typeface="DINPro" panose="020B0504020101020102" pitchFamily="34" charset="0"/>
                    </a:defRPr>
                  </a:pPr>
                  <a:endParaRPr lang="en-US"/>
                </a:p>
              </c:txPr>
              <c:dLblPos val="inEnd"/>
              <c:showLegendKey val="0"/>
              <c:showVal val="1"/>
              <c:showCatName val="0"/>
              <c:showSerName val="0"/>
              <c:showPercent val="0"/>
              <c:showBubbleSize val="0"/>
              <c:extLst>
                <c:ext xmlns:c16="http://schemas.microsoft.com/office/drawing/2014/chart" uri="{C3380CC4-5D6E-409C-BE32-E72D297353CC}">
                  <c16:uniqueId val="{00000001-6BFE-4B59-8945-40CB478F3C42}"/>
                </c:ext>
              </c:extLst>
            </c:dLbl>
            <c:dLbl>
              <c:idx val="2"/>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mn-lt"/>
                      <a:ea typeface="+mn-ea"/>
                      <a:cs typeface="DINPro" panose="020B0504020101020102" pitchFamily="34" charset="0"/>
                    </a:defRPr>
                  </a:pPr>
                  <a:endParaRPr lang="en-US"/>
                </a:p>
              </c:txPr>
              <c:dLblPos val="inEnd"/>
              <c:showLegendKey val="0"/>
              <c:showVal val="1"/>
              <c:showCatName val="0"/>
              <c:showSerName val="0"/>
              <c:showPercent val="0"/>
              <c:showBubbleSize val="0"/>
              <c:extLst>
                <c:ext xmlns:c16="http://schemas.microsoft.com/office/drawing/2014/chart" uri="{C3380CC4-5D6E-409C-BE32-E72D297353CC}">
                  <c16:uniqueId val="{00000000-7872-4BCF-A38D-8F88F3DE27E3}"/>
                </c:ext>
              </c:extLst>
            </c:dLbl>
            <c:dLbl>
              <c:idx val="3"/>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AAFF-4E9B-97A6-3F1971F96412}"/>
                </c:ext>
              </c:extLst>
            </c:dLbl>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1">
                        <a:lumMod val="75000"/>
                        <a:lumOff val="25000"/>
                      </a:schemeClr>
                    </a:solidFill>
                    <a:latin typeface="+mn-lt"/>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None</c:v>
                </c:pt>
                <c:pt idx="1">
                  <c:v>Some</c:v>
                </c:pt>
                <c:pt idx="2">
                  <c:v>Most of them</c:v>
                </c:pt>
                <c:pt idx="3">
                  <c:v>Nearly all</c:v>
                </c:pt>
              </c:strCache>
            </c:strRef>
          </c:cat>
          <c:val>
            <c:numRef>
              <c:f>Sheet1!$C$2:$C$5</c:f>
              <c:numCache>
                <c:formatCode>0%</c:formatCode>
                <c:ptCount val="4"/>
                <c:pt idx="0">
                  <c:v>0.57999999999999996</c:v>
                </c:pt>
                <c:pt idx="1">
                  <c:v>0.34</c:v>
                </c:pt>
                <c:pt idx="2">
                  <c:v>0.06</c:v>
                </c:pt>
                <c:pt idx="3">
                  <c:v>0.01</c:v>
                </c:pt>
              </c:numCache>
            </c:numRef>
          </c:val>
          <c:extLst>
            <c:ext xmlns:c16="http://schemas.microsoft.com/office/drawing/2014/chart" uri="{C3380CC4-5D6E-409C-BE32-E72D297353CC}">
              <c16:uniqueId val="{00000005-A88E-481E-8118-22B76B9883DE}"/>
            </c:ext>
          </c:extLst>
        </c:ser>
        <c:ser>
          <c:idx val="2"/>
          <c:order val="2"/>
          <c:tx>
            <c:strRef>
              <c:f>Sheet1!$D$1</c:f>
              <c:strCache>
                <c:ptCount val="1"/>
                <c:pt idx="0">
                  <c:v>2023</c:v>
                </c:pt>
              </c:strCache>
            </c:strRef>
          </c:tx>
          <c:spPr>
            <a:solidFill>
              <a:schemeClr val="accent1">
                <a:lumMod val="50000"/>
              </a:schemeClr>
            </a:solidFill>
            <a:ln w="19050">
              <a:noFill/>
            </a:ln>
            <a:effectLst/>
          </c:spPr>
          <c:invertIfNegative val="0"/>
          <c:dLbls>
            <c:dLbl>
              <c:idx val="0"/>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mn-lt"/>
                      <a:ea typeface="+mn-ea"/>
                      <a:cs typeface="DINPro" panose="020B0504020101020102" pitchFamily="34" charset="0"/>
                    </a:defRPr>
                  </a:pPr>
                  <a:endParaRPr lang="en-US"/>
                </a:p>
              </c:txPr>
              <c:dLblPos val="in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AAFF-4E9B-97A6-3F1971F96412}"/>
                </c:ext>
              </c:extLst>
            </c:dLbl>
            <c:dLbl>
              <c:idx val="1"/>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mn-lt"/>
                      <a:ea typeface="+mn-ea"/>
                      <a:cs typeface="DINPro" panose="020B0504020101020102" pitchFamily="34" charset="0"/>
                    </a:defRPr>
                  </a:pPr>
                  <a:endParaRPr lang="en-US"/>
                </a:p>
              </c:txPr>
              <c:dLblPos val="in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AAFF-4E9B-97A6-3F1971F96412}"/>
                </c:ext>
              </c:extLst>
            </c:dLbl>
            <c:dLbl>
              <c:idx val="2"/>
              <c:layout>
                <c:manualLayout>
                  <c:x val="-5.7893493413500287E-2"/>
                  <c:y val="0"/>
                </c:manualLayout>
              </c:layout>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mn-lt"/>
                      <a:ea typeface="+mn-ea"/>
                      <a:cs typeface="DINPro" panose="020B0504020101020102" pitchFamily="34" charset="0"/>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B863-4BFF-A6A2-AE75D3EEAD86}"/>
                </c:ext>
              </c:extLst>
            </c:dLbl>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1">
                        <a:lumMod val="75000"/>
                        <a:lumOff val="25000"/>
                      </a:schemeClr>
                    </a:solidFill>
                    <a:latin typeface="+mn-lt"/>
                    <a:ea typeface="+mn-ea"/>
                    <a:cs typeface="DINPro" panose="020B0504020101020102" pitchFamily="34" charset="0"/>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None</c:v>
                </c:pt>
                <c:pt idx="1">
                  <c:v>Some</c:v>
                </c:pt>
                <c:pt idx="2">
                  <c:v>Most of them</c:v>
                </c:pt>
                <c:pt idx="3">
                  <c:v>Nearly all</c:v>
                </c:pt>
              </c:strCache>
            </c:strRef>
          </c:cat>
          <c:val>
            <c:numRef>
              <c:f>Sheet1!$D$2:$D$5</c:f>
              <c:numCache>
                <c:formatCode>0%</c:formatCode>
                <c:ptCount val="4"/>
                <c:pt idx="0">
                  <c:v>0.63</c:v>
                </c:pt>
                <c:pt idx="1">
                  <c:v>0.32</c:v>
                </c:pt>
                <c:pt idx="2">
                  <c:v>0.05</c:v>
                </c:pt>
                <c:pt idx="3">
                  <c:v>0.02</c:v>
                </c:pt>
              </c:numCache>
            </c:numRef>
          </c:val>
          <c:extLst>
            <c:ext xmlns:c16="http://schemas.microsoft.com/office/drawing/2014/chart" uri="{C3380CC4-5D6E-409C-BE32-E72D297353CC}">
              <c16:uniqueId val="{00000004-338C-4FD4-B158-530E541C1F37}"/>
            </c:ext>
          </c:extLst>
        </c:ser>
        <c:dLbls>
          <c:showLegendKey val="0"/>
          <c:showVal val="0"/>
          <c:showCatName val="0"/>
          <c:showSerName val="0"/>
          <c:showPercent val="0"/>
          <c:showBubbleSize val="0"/>
        </c:dLbls>
        <c:gapWidth val="80"/>
        <c:overlap val="-25"/>
        <c:axId val="527176656"/>
        <c:axId val="527182928"/>
      </c:barChart>
      <c:valAx>
        <c:axId val="527182928"/>
        <c:scaling>
          <c:orientation val="minMax"/>
        </c:scaling>
        <c:delete val="0"/>
        <c:axPos val="b"/>
        <c:majorGridlines>
          <c:spPr>
            <a:ln w="9525" cap="flat" cmpd="sng" algn="ctr">
              <a:solidFill>
                <a:schemeClr val="tx1">
                  <a:lumMod val="15000"/>
                  <a:lumOff val="85000"/>
                </a:schemeClr>
              </a:solidFill>
              <a:round/>
            </a:ln>
            <a:effectLst/>
          </c:spPr>
        </c:majorGridlines>
        <c:numFmt formatCode="0%" sourceLinked="0"/>
        <c:majorTickMark val="out"/>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tx1">
                    <a:lumMod val="75000"/>
                    <a:lumOff val="25000"/>
                  </a:schemeClr>
                </a:solidFill>
                <a:latin typeface="+mn-lt"/>
                <a:ea typeface="+mn-ea"/>
                <a:cs typeface="DINPro" panose="020B0504020101020102" pitchFamily="34" charset="0"/>
              </a:defRPr>
            </a:pPr>
            <a:endParaRPr lang="en-US"/>
          </a:p>
        </c:txPr>
        <c:crossAx val="527176656"/>
        <c:crosses val="autoZero"/>
        <c:crossBetween val="between"/>
      </c:valAx>
      <c:catAx>
        <c:axId val="527176656"/>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chemeClr val="tx1">
                    <a:lumMod val="75000"/>
                    <a:lumOff val="25000"/>
                  </a:schemeClr>
                </a:solidFill>
                <a:latin typeface="+mn-lt"/>
                <a:ea typeface="+mn-ea"/>
                <a:cs typeface="DINPro" panose="020B0504020101020102" pitchFamily="34" charset="0"/>
              </a:defRPr>
            </a:pPr>
            <a:endParaRPr lang="en-US"/>
          </a:p>
        </c:txPr>
        <c:crossAx val="527182928"/>
        <c:crosses val="autoZero"/>
        <c:auto val="1"/>
        <c:lblAlgn val="ctr"/>
        <c:lblOffset val="100"/>
        <c:noMultiLvlLbl val="0"/>
      </c:catAx>
      <c:spPr>
        <a:noFill/>
        <a:ln>
          <a:noFill/>
        </a:ln>
        <a:effectLst/>
      </c:spPr>
    </c:plotArea>
    <c:legend>
      <c:legendPos val="b"/>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75000"/>
                  <a:lumOff val="25000"/>
                </a:schemeClr>
              </a:solidFill>
              <a:latin typeface="+mn-lt"/>
              <a:ea typeface="+mn-ea"/>
              <a:cs typeface="DINPro" panose="020B0504020101020102" pitchFamily="34" charset="0"/>
            </a:defRPr>
          </a:pPr>
          <a:endParaRPr lang="en-US"/>
        </a:p>
      </c:txPr>
    </c:legend>
    <c:plotVisOnly val="1"/>
    <c:dispBlanksAs val="gap"/>
    <c:showDLblsOverMax val="0"/>
  </c:chart>
  <c:spPr>
    <a:noFill/>
    <a:ln>
      <a:noFill/>
    </a:ln>
    <a:effectLst/>
  </c:spPr>
  <c:txPr>
    <a:bodyPr/>
    <a:lstStyle/>
    <a:p>
      <a:pPr>
        <a:defRPr>
          <a:latin typeface="Calibri" panose="020F0502020204030204" pitchFamily="34" charset="0"/>
          <a:cs typeface="DINPro" panose="020B0504020101020102" pitchFamily="34" charset="0"/>
        </a:defRPr>
      </a:pPr>
      <a:endParaRPr lang="en-US"/>
    </a:p>
  </c:txPr>
  <c:externalData r:id="rId3">
    <c:autoUpdate val="0"/>
  </c:externalData>
</c:chartSpace>
</file>

<file path=ppt/charts/chart11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6938910332723733"/>
          <c:y val="9.2676444605760258E-2"/>
          <c:w val="0.78342344885969695"/>
          <c:h val="0.74016358015384465"/>
        </c:manualLayout>
      </c:layout>
      <c:barChart>
        <c:barDir val="bar"/>
        <c:grouping val="clustered"/>
        <c:varyColors val="0"/>
        <c:ser>
          <c:idx val="0"/>
          <c:order val="0"/>
          <c:tx>
            <c:strRef>
              <c:f>Sheet1!$B$1</c:f>
              <c:strCache>
                <c:ptCount val="1"/>
                <c:pt idx="0">
                  <c:v>2025</c:v>
                </c:pt>
              </c:strCache>
            </c:strRef>
          </c:tx>
          <c:spPr>
            <a:solidFill>
              <a:schemeClr val="accent1"/>
            </a:solidFill>
            <a:ln w="19050">
              <a:noFill/>
            </a:ln>
            <a:effectLst/>
          </c:spPr>
          <c:invertIfNegative val="0"/>
          <c:dLbls>
            <c:dLbl>
              <c:idx val="0"/>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mn-lt"/>
                      <a:ea typeface="+mn-ea"/>
                      <a:cs typeface="DINPro" panose="020B0504020101020102" pitchFamily="34" charset="0"/>
                    </a:defRPr>
                  </a:pPr>
                  <a:endParaRPr lang="en-US"/>
                </a:p>
              </c:txPr>
              <c:dLblPos val="in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5DF7-4D53-8D8A-978D5AEE5A03}"/>
                </c:ext>
              </c:extLst>
            </c:dLbl>
            <c:dLbl>
              <c:idx val="1"/>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mn-lt"/>
                      <a:ea typeface="+mn-ea"/>
                      <a:cs typeface="DINPro" panose="020B0504020101020102" pitchFamily="34" charset="0"/>
                    </a:defRPr>
                  </a:pPr>
                  <a:endParaRPr lang="en-US"/>
                </a:p>
              </c:txPr>
              <c:dLblPos val="in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5DF7-4D53-8D8A-978D5AEE5A03}"/>
                </c:ext>
              </c:extLst>
            </c:dLbl>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1">
                        <a:lumMod val="75000"/>
                        <a:lumOff val="25000"/>
                      </a:schemeClr>
                    </a:solidFill>
                    <a:latin typeface="+mn-lt"/>
                    <a:ea typeface="+mn-ea"/>
                    <a:cs typeface="DINPro" panose="020B0504020101020102" pitchFamily="34" charset="0"/>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None</c:v>
                </c:pt>
                <c:pt idx="1">
                  <c:v>Some</c:v>
                </c:pt>
                <c:pt idx="2">
                  <c:v>Most of them</c:v>
                </c:pt>
                <c:pt idx="3">
                  <c:v>Nearly all</c:v>
                </c:pt>
              </c:strCache>
            </c:strRef>
          </c:cat>
          <c:val>
            <c:numRef>
              <c:f>Sheet1!$B$2:$B$5</c:f>
              <c:numCache>
                <c:formatCode>0%</c:formatCode>
                <c:ptCount val="4"/>
                <c:pt idx="0">
                  <c:v>0.74</c:v>
                </c:pt>
                <c:pt idx="1">
                  <c:v>0.22</c:v>
                </c:pt>
                <c:pt idx="2">
                  <c:v>0.03</c:v>
                </c:pt>
                <c:pt idx="3">
                  <c:v>0.01</c:v>
                </c:pt>
              </c:numCache>
            </c:numRef>
          </c:val>
          <c:extLst>
            <c:ext xmlns:c16="http://schemas.microsoft.com/office/drawing/2014/chart" uri="{C3380CC4-5D6E-409C-BE32-E72D297353CC}">
              <c16:uniqueId val="{00000005-EF6E-429B-AFAA-DD9DFB6FA0DB}"/>
            </c:ext>
          </c:extLst>
        </c:ser>
        <c:ser>
          <c:idx val="1"/>
          <c:order val="1"/>
          <c:tx>
            <c:strRef>
              <c:f>Sheet1!$C$1</c:f>
              <c:strCache>
                <c:ptCount val="1"/>
                <c:pt idx="0">
                  <c:v>2024</c:v>
                </c:pt>
              </c:strCache>
            </c:strRef>
          </c:tx>
          <c:spPr>
            <a:solidFill>
              <a:srgbClr val="008E91"/>
            </a:solidFill>
            <a:ln w="19050">
              <a:noFill/>
            </a:ln>
            <a:effectLst/>
          </c:spPr>
          <c:invertIfNegative val="0"/>
          <c:dLbls>
            <c:dLbl>
              <c:idx val="2"/>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1">
                          <a:lumMod val="75000"/>
                          <a:lumOff val="25000"/>
                        </a:schemeClr>
                      </a:solidFill>
                      <a:latin typeface="+mn-lt"/>
                      <a:ea typeface="+mn-ea"/>
                      <a:cs typeface="DINPro" panose="020B0504020101020102" pitchFamily="34" charset="0"/>
                    </a:defRPr>
                  </a:pPr>
                  <a:endParaRPr lang="en-US"/>
                </a:p>
              </c:txPr>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6A7C-4E1E-A7D4-53645B6DADE0}"/>
                </c:ext>
              </c:extLst>
            </c:dLbl>
            <c:dLbl>
              <c:idx val="3"/>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1">
                          <a:lumMod val="75000"/>
                          <a:lumOff val="25000"/>
                        </a:schemeClr>
                      </a:solidFill>
                      <a:latin typeface="+mn-lt"/>
                      <a:ea typeface="+mn-ea"/>
                      <a:cs typeface="DINPro" panose="020B0504020101020102" pitchFamily="34" charset="0"/>
                    </a:defRPr>
                  </a:pPr>
                  <a:endParaRPr lang="en-US"/>
                </a:p>
              </c:txPr>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6A7C-4E1E-A7D4-53645B6DADE0}"/>
                </c:ext>
              </c:extLst>
            </c:dLbl>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mn-lt"/>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None</c:v>
                </c:pt>
                <c:pt idx="1">
                  <c:v>Some</c:v>
                </c:pt>
                <c:pt idx="2">
                  <c:v>Most of them</c:v>
                </c:pt>
                <c:pt idx="3">
                  <c:v>Nearly all</c:v>
                </c:pt>
              </c:strCache>
            </c:strRef>
          </c:cat>
          <c:val>
            <c:numRef>
              <c:f>Sheet1!$C$2:$C$5</c:f>
              <c:numCache>
                <c:formatCode>0%</c:formatCode>
                <c:ptCount val="4"/>
                <c:pt idx="0">
                  <c:v>0.7</c:v>
                </c:pt>
                <c:pt idx="1">
                  <c:v>0.26</c:v>
                </c:pt>
                <c:pt idx="2">
                  <c:v>0.04</c:v>
                </c:pt>
                <c:pt idx="3">
                  <c:v>0.01</c:v>
                </c:pt>
              </c:numCache>
            </c:numRef>
          </c:val>
          <c:extLst>
            <c:ext xmlns:c16="http://schemas.microsoft.com/office/drawing/2014/chart" uri="{C3380CC4-5D6E-409C-BE32-E72D297353CC}">
              <c16:uniqueId val="{00000000-001A-406C-8632-8D2E9374078F}"/>
            </c:ext>
          </c:extLst>
        </c:ser>
        <c:ser>
          <c:idx val="2"/>
          <c:order val="2"/>
          <c:tx>
            <c:strRef>
              <c:f>Sheet1!$D$1</c:f>
              <c:strCache>
                <c:ptCount val="1"/>
                <c:pt idx="0">
                  <c:v>2023</c:v>
                </c:pt>
              </c:strCache>
            </c:strRef>
          </c:tx>
          <c:spPr>
            <a:solidFill>
              <a:schemeClr val="accent1">
                <a:lumMod val="50000"/>
              </a:schemeClr>
            </a:solidFill>
            <a:ln w="19050">
              <a:noFill/>
            </a:ln>
            <a:effectLst/>
          </c:spPr>
          <c:invertIfNegative val="0"/>
          <c:dLbls>
            <c:dLbl>
              <c:idx val="2"/>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1">
                          <a:lumMod val="75000"/>
                          <a:lumOff val="25000"/>
                        </a:schemeClr>
                      </a:solidFill>
                      <a:latin typeface="+mn-lt"/>
                      <a:ea typeface="+mn-ea"/>
                      <a:cs typeface="DINPro" panose="020B0504020101020102" pitchFamily="34" charset="0"/>
                    </a:defRPr>
                  </a:pPr>
                  <a:endParaRPr lang="en-US"/>
                </a:p>
              </c:txPr>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63C8-4FD5-84FE-EEAED5A03FB3}"/>
                </c:ext>
              </c:extLst>
            </c:dLbl>
            <c:dLbl>
              <c:idx val="3"/>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1">
                          <a:lumMod val="75000"/>
                          <a:lumOff val="25000"/>
                        </a:schemeClr>
                      </a:solidFill>
                      <a:latin typeface="+mn-lt"/>
                      <a:ea typeface="+mn-ea"/>
                      <a:cs typeface="DINPro" panose="020B0504020101020102" pitchFamily="34" charset="0"/>
                    </a:defRPr>
                  </a:pPr>
                  <a:endParaRPr lang="en-US"/>
                </a:p>
              </c:txPr>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63C8-4FD5-84FE-EEAED5A03FB3}"/>
                </c:ext>
              </c:extLst>
            </c:dLbl>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mn-lt"/>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None</c:v>
                </c:pt>
                <c:pt idx="1">
                  <c:v>Some</c:v>
                </c:pt>
                <c:pt idx="2">
                  <c:v>Most of them</c:v>
                </c:pt>
                <c:pt idx="3">
                  <c:v>Nearly all</c:v>
                </c:pt>
              </c:strCache>
            </c:strRef>
          </c:cat>
          <c:val>
            <c:numRef>
              <c:f>Sheet1!$D$2:$D$5</c:f>
              <c:numCache>
                <c:formatCode>0%</c:formatCode>
                <c:ptCount val="4"/>
                <c:pt idx="0">
                  <c:v>0.63</c:v>
                </c:pt>
                <c:pt idx="1">
                  <c:v>0.32</c:v>
                </c:pt>
                <c:pt idx="2">
                  <c:v>0.04</c:v>
                </c:pt>
                <c:pt idx="3">
                  <c:v>0.02</c:v>
                </c:pt>
              </c:numCache>
            </c:numRef>
          </c:val>
          <c:extLst>
            <c:ext xmlns:c16="http://schemas.microsoft.com/office/drawing/2014/chart" uri="{C3380CC4-5D6E-409C-BE32-E72D297353CC}">
              <c16:uniqueId val="{00000000-B082-4138-94D9-162673B72E4D}"/>
            </c:ext>
          </c:extLst>
        </c:ser>
        <c:dLbls>
          <c:showLegendKey val="0"/>
          <c:showVal val="0"/>
          <c:showCatName val="0"/>
          <c:showSerName val="0"/>
          <c:showPercent val="0"/>
          <c:showBubbleSize val="0"/>
        </c:dLbls>
        <c:gapWidth val="80"/>
        <c:overlap val="-25"/>
        <c:axId val="527176656"/>
        <c:axId val="527182928"/>
      </c:barChart>
      <c:valAx>
        <c:axId val="527182928"/>
        <c:scaling>
          <c:orientation val="minMax"/>
        </c:scaling>
        <c:delete val="0"/>
        <c:axPos val="b"/>
        <c:majorGridlines>
          <c:spPr>
            <a:ln w="9525" cap="flat" cmpd="sng" algn="ctr">
              <a:solidFill>
                <a:schemeClr val="tx1">
                  <a:lumMod val="15000"/>
                  <a:lumOff val="85000"/>
                </a:schemeClr>
              </a:solidFill>
              <a:round/>
            </a:ln>
            <a:effectLst/>
          </c:spPr>
        </c:majorGridlines>
        <c:numFmt formatCode="0%" sourceLinked="0"/>
        <c:majorTickMark val="out"/>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tx1">
                    <a:lumMod val="75000"/>
                    <a:lumOff val="25000"/>
                  </a:schemeClr>
                </a:solidFill>
                <a:latin typeface="+mn-lt"/>
                <a:ea typeface="+mn-ea"/>
                <a:cs typeface="DINPro" panose="020B0504020101020102" pitchFamily="34" charset="0"/>
              </a:defRPr>
            </a:pPr>
            <a:endParaRPr lang="en-US"/>
          </a:p>
        </c:txPr>
        <c:crossAx val="527176656"/>
        <c:crosses val="autoZero"/>
        <c:crossBetween val="between"/>
      </c:valAx>
      <c:catAx>
        <c:axId val="527176656"/>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chemeClr val="tx1">
                    <a:lumMod val="75000"/>
                    <a:lumOff val="25000"/>
                  </a:schemeClr>
                </a:solidFill>
                <a:latin typeface="+mn-lt"/>
                <a:ea typeface="+mn-ea"/>
                <a:cs typeface="DINPro" panose="020B0504020101020102" pitchFamily="34" charset="0"/>
              </a:defRPr>
            </a:pPr>
            <a:endParaRPr lang="en-US"/>
          </a:p>
        </c:txPr>
        <c:crossAx val="527182928"/>
        <c:crosses val="autoZero"/>
        <c:auto val="1"/>
        <c:lblAlgn val="ctr"/>
        <c:lblOffset val="100"/>
        <c:noMultiLvlLbl val="0"/>
      </c:catAx>
      <c:spPr>
        <a:noFill/>
        <a:ln>
          <a:noFill/>
        </a:ln>
        <a:effectLst/>
      </c:spPr>
    </c:plotArea>
    <c:legend>
      <c:legendPos val="b"/>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75000"/>
                  <a:lumOff val="25000"/>
                </a:schemeClr>
              </a:solidFill>
              <a:latin typeface="+mn-lt"/>
              <a:ea typeface="+mn-ea"/>
              <a:cs typeface="DINPro" panose="020B0504020101020102" pitchFamily="34" charset="0"/>
            </a:defRPr>
          </a:pPr>
          <a:endParaRPr lang="en-US"/>
        </a:p>
      </c:txPr>
    </c:legend>
    <c:plotVisOnly val="1"/>
    <c:dispBlanksAs val="gap"/>
    <c:showDLblsOverMax val="0"/>
  </c:chart>
  <c:spPr>
    <a:noFill/>
    <a:ln>
      <a:noFill/>
    </a:ln>
    <a:effectLst/>
  </c:spPr>
  <c:txPr>
    <a:bodyPr/>
    <a:lstStyle/>
    <a:p>
      <a:pPr>
        <a:defRPr>
          <a:latin typeface="Calibri" panose="020F0502020204030204" pitchFamily="34" charset="0"/>
          <a:cs typeface="DINPro" panose="020B0504020101020102" pitchFamily="34" charset="0"/>
        </a:defRPr>
      </a:pPr>
      <a:endParaRPr lang="en-US"/>
    </a:p>
  </c:txPr>
  <c:externalData r:id="rId3">
    <c:autoUpdate val="0"/>
  </c:externalData>
</c:chartSpace>
</file>

<file path=ppt/charts/chart11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6938910332723733"/>
          <c:y val="9.2676444605760258E-2"/>
          <c:w val="0.78342344885969695"/>
          <c:h val="0.73535701076260618"/>
        </c:manualLayout>
      </c:layout>
      <c:barChart>
        <c:barDir val="bar"/>
        <c:grouping val="clustered"/>
        <c:varyColors val="0"/>
        <c:ser>
          <c:idx val="0"/>
          <c:order val="0"/>
          <c:tx>
            <c:strRef>
              <c:f>Sheet1!$B$1</c:f>
              <c:strCache>
                <c:ptCount val="1"/>
                <c:pt idx="0">
                  <c:v>2025</c:v>
                </c:pt>
              </c:strCache>
            </c:strRef>
          </c:tx>
          <c:spPr>
            <a:solidFill>
              <a:schemeClr val="accent1"/>
            </a:solidFill>
            <a:ln w="19050">
              <a:noFill/>
            </a:ln>
            <a:effectLst/>
          </c:spPr>
          <c:invertIfNegative val="0"/>
          <c:dLbls>
            <c:dLbl>
              <c:idx val="0"/>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mn-lt"/>
                      <a:ea typeface="+mn-ea"/>
                      <a:cs typeface="DINPro" panose="020B0504020101020102" pitchFamily="34" charset="0"/>
                    </a:defRPr>
                  </a:pPr>
                  <a:endParaRPr lang="en-US"/>
                </a:p>
              </c:txPr>
              <c:dLblPos val="in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73B5-4B16-9F56-35BD29A0884B}"/>
                </c:ext>
              </c:extLst>
            </c:dLbl>
            <c:dLbl>
              <c:idx val="2"/>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mn-lt"/>
                      <a:ea typeface="+mn-ea"/>
                      <a:cs typeface="DINPro" panose="020B0504020101020102" pitchFamily="34" charset="0"/>
                    </a:defRPr>
                  </a:pPr>
                  <a:endParaRPr lang="en-US"/>
                </a:p>
              </c:txPr>
              <c:dLblPos val="in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497F-4AAB-A976-D8FC74F9A0B1}"/>
                </c:ext>
              </c:extLst>
            </c:dLbl>
            <c:dLbl>
              <c:idx val="3"/>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mn-lt"/>
                      <a:ea typeface="+mn-ea"/>
                      <a:cs typeface="DINPro" panose="020B0504020101020102" pitchFamily="34" charset="0"/>
                    </a:defRPr>
                  </a:pPr>
                  <a:endParaRPr lang="en-US"/>
                </a:p>
              </c:txPr>
              <c:dLblPos val="in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497F-4AAB-A976-D8FC74F9A0B1}"/>
                </c:ext>
              </c:extLst>
            </c:dLbl>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1">
                        <a:lumMod val="75000"/>
                        <a:lumOff val="25000"/>
                      </a:schemeClr>
                    </a:solidFill>
                    <a:latin typeface="+mn-lt"/>
                    <a:ea typeface="+mn-ea"/>
                    <a:cs typeface="DINPro" panose="020B0504020101020102" pitchFamily="34" charset="0"/>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Other drugs offered</c:v>
                </c:pt>
                <c:pt idx="1">
                  <c:v>Nitrous Oxide offered</c:v>
                </c:pt>
                <c:pt idx="2">
                  <c:v>Cannabis been offered</c:v>
                </c:pt>
                <c:pt idx="3">
                  <c:v>Never been offered drugs</c:v>
                </c:pt>
              </c:strCache>
            </c:strRef>
          </c:cat>
          <c:val>
            <c:numRef>
              <c:f>Sheet1!$B$2:$B$5</c:f>
              <c:numCache>
                <c:formatCode>0%</c:formatCode>
                <c:ptCount val="4"/>
                <c:pt idx="0">
                  <c:v>0.06</c:v>
                </c:pt>
                <c:pt idx="1">
                  <c:v>0.04</c:v>
                </c:pt>
                <c:pt idx="2">
                  <c:v>0.08</c:v>
                </c:pt>
                <c:pt idx="3">
                  <c:v>0.88</c:v>
                </c:pt>
              </c:numCache>
            </c:numRef>
          </c:val>
          <c:extLst>
            <c:ext xmlns:c16="http://schemas.microsoft.com/office/drawing/2014/chart" uri="{C3380CC4-5D6E-409C-BE32-E72D297353CC}">
              <c16:uniqueId val="{00000002-A04C-4ED7-AC13-5111BEB8EC10}"/>
            </c:ext>
          </c:extLst>
        </c:ser>
        <c:ser>
          <c:idx val="1"/>
          <c:order val="1"/>
          <c:tx>
            <c:strRef>
              <c:f>Sheet1!$C$1</c:f>
              <c:strCache>
                <c:ptCount val="1"/>
                <c:pt idx="0">
                  <c:v>2024</c:v>
                </c:pt>
              </c:strCache>
            </c:strRef>
          </c:tx>
          <c:spPr>
            <a:solidFill>
              <a:srgbClr val="008E91"/>
            </a:solidFill>
            <a:ln w="19050">
              <a:noFill/>
            </a:ln>
            <a:effectLst/>
          </c:spPr>
          <c:invertIfNegative val="0"/>
          <c:dLbls>
            <c:dLbl>
              <c:idx val="0"/>
              <c:layout>
                <c:manualLayout>
                  <c:x val="-5.7893493413500266E-2"/>
                  <c:y val="-1.0631584785951974E-16"/>
                </c:manualLayout>
              </c:layout>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mn-lt"/>
                      <a:ea typeface="+mn-ea"/>
                      <a:cs typeface="DINPro" panose="020B0504020101020102" pitchFamily="34" charset="0"/>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24F1-456A-9FE6-829444A0C8AB}"/>
                </c:ext>
              </c:extLst>
            </c:dLbl>
            <c:dLbl>
              <c:idx val="1"/>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mn-lt"/>
                      <a:ea typeface="+mn-ea"/>
                      <a:cs typeface="DINPro" panose="020B0504020101020102" pitchFamily="34" charset="0"/>
                    </a:defRPr>
                  </a:pPr>
                  <a:endParaRPr lang="en-US"/>
                </a:p>
              </c:txPr>
              <c:dLblPos val="in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73B5-4B16-9F56-35BD29A0884B}"/>
                </c:ext>
              </c:extLst>
            </c:dLbl>
            <c:dLbl>
              <c:idx val="2"/>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mn-lt"/>
                      <a:ea typeface="+mn-ea"/>
                      <a:cs typeface="DINPro" panose="020B0504020101020102" pitchFamily="34" charset="0"/>
                    </a:defRPr>
                  </a:pPr>
                  <a:endParaRPr lang="en-US"/>
                </a:p>
              </c:txPr>
              <c:dLblPos val="in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24F1-456A-9FE6-829444A0C8AB}"/>
                </c:ext>
              </c:extLst>
            </c:dLbl>
            <c:dLbl>
              <c:idx val="3"/>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mn-lt"/>
                      <a:ea typeface="+mn-ea"/>
                      <a:cs typeface="DINPro" panose="020B0504020101020102" pitchFamily="34" charset="0"/>
                    </a:defRPr>
                  </a:pPr>
                  <a:endParaRPr lang="en-US"/>
                </a:p>
              </c:txPr>
              <c:dLblPos val="in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24F1-456A-9FE6-829444A0C8AB}"/>
                </c:ext>
              </c:extLst>
            </c:dLbl>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1">
                        <a:lumMod val="75000"/>
                        <a:lumOff val="25000"/>
                      </a:schemeClr>
                    </a:solidFill>
                    <a:latin typeface="+mn-lt"/>
                    <a:ea typeface="+mn-ea"/>
                    <a:cs typeface="DINPro" panose="020B0504020101020102" pitchFamily="34" charset="0"/>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Other drugs offered</c:v>
                </c:pt>
                <c:pt idx="1">
                  <c:v>Nitrous Oxide offered</c:v>
                </c:pt>
                <c:pt idx="2">
                  <c:v>Cannabis been offered</c:v>
                </c:pt>
                <c:pt idx="3">
                  <c:v>Never been offered drugs</c:v>
                </c:pt>
              </c:strCache>
            </c:strRef>
          </c:cat>
          <c:val>
            <c:numRef>
              <c:f>Sheet1!$C$2:$C$5</c:f>
              <c:numCache>
                <c:formatCode>0%</c:formatCode>
                <c:ptCount val="4"/>
                <c:pt idx="0">
                  <c:v>0.08</c:v>
                </c:pt>
                <c:pt idx="1">
                  <c:v>0.06</c:v>
                </c:pt>
                <c:pt idx="2">
                  <c:v>0.11</c:v>
                </c:pt>
                <c:pt idx="3">
                  <c:v>0.84</c:v>
                </c:pt>
              </c:numCache>
            </c:numRef>
          </c:val>
          <c:extLst>
            <c:ext xmlns:c16="http://schemas.microsoft.com/office/drawing/2014/chart" uri="{C3380CC4-5D6E-409C-BE32-E72D297353CC}">
              <c16:uniqueId val="{00000002-CF66-4E05-9958-45B659C87A99}"/>
            </c:ext>
          </c:extLst>
        </c:ser>
        <c:ser>
          <c:idx val="2"/>
          <c:order val="2"/>
          <c:tx>
            <c:strRef>
              <c:f>Sheet1!$D$1</c:f>
              <c:strCache>
                <c:ptCount val="1"/>
                <c:pt idx="0">
                  <c:v>2023</c:v>
                </c:pt>
              </c:strCache>
            </c:strRef>
          </c:tx>
          <c:spPr>
            <a:solidFill>
              <a:schemeClr val="accent1">
                <a:lumMod val="50000"/>
              </a:schemeClr>
            </a:solidFill>
            <a:ln w="19050">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mn-lt"/>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Other drugs offered</c:v>
                </c:pt>
                <c:pt idx="1">
                  <c:v>Nitrous Oxide offered</c:v>
                </c:pt>
                <c:pt idx="2">
                  <c:v>Cannabis been offered</c:v>
                </c:pt>
                <c:pt idx="3">
                  <c:v>Never been offered drugs</c:v>
                </c:pt>
              </c:strCache>
            </c:strRef>
          </c:cat>
          <c:val>
            <c:numRef>
              <c:f>Sheet1!$D$2:$D$5</c:f>
              <c:numCache>
                <c:formatCode>0%</c:formatCode>
                <c:ptCount val="4"/>
                <c:pt idx="0">
                  <c:v>0.09</c:v>
                </c:pt>
                <c:pt idx="1">
                  <c:v>7.0000000000000007E-2</c:v>
                </c:pt>
                <c:pt idx="2">
                  <c:v>0.12</c:v>
                </c:pt>
                <c:pt idx="3">
                  <c:v>0.83</c:v>
                </c:pt>
              </c:numCache>
            </c:numRef>
          </c:val>
          <c:extLst>
            <c:ext xmlns:c16="http://schemas.microsoft.com/office/drawing/2014/chart" uri="{C3380CC4-5D6E-409C-BE32-E72D297353CC}">
              <c16:uniqueId val="{00000003-D305-4D43-A920-1790C3B95717}"/>
            </c:ext>
          </c:extLst>
        </c:ser>
        <c:dLbls>
          <c:showLegendKey val="0"/>
          <c:showVal val="0"/>
          <c:showCatName val="0"/>
          <c:showSerName val="0"/>
          <c:showPercent val="0"/>
          <c:showBubbleSize val="0"/>
        </c:dLbls>
        <c:gapWidth val="80"/>
        <c:overlap val="-25"/>
        <c:axId val="527177440"/>
        <c:axId val="527182144"/>
      </c:barChart>
      <c:valAx>
        <c:axId val="527182144"/>
        <c:scaling>
          <c:orientation val="minMax"/>
        </c:scaling>
        <c:delete val="0"/>
        <c:axPos val="b"/>
        <c:majorGridlines>
          <c:spPr>
            <a:ln w="9525" cap="flat" cmpd="sng" algn="ctr">
              <a:solidFill>
                <a:schemeClr val="tx1">
                  <a:lumMod val="15000"/>
                  <a:lumOff val="85000"/>
                </a:schemeClr>
              </a:solidFill>
              <a:round/>
            </a:ln>
            <a:effectLst/>
          </c:spPr>
        </c:majorGridlines>
        <c:numFmt formatCode="0%" sourceLinked="0"/>
        <c:majorTickMark val="out"/>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tx1">
                    <a:lumMod val="75000"/>
                    <a:lumOff val="25000"/>
                  </a:schemeClr>
                </a:solidFill>
                <a:latin typeface="+mn-lt"/>
                <a:ea typeface="+mn-ea"/>
                <a:cs typeface="DINPro" panose="020B0504020101020102" pitchFamily="34" charset="0"/>
              </a:defRPr>
            </a:pPr>
            <a:endParaRPr lang="en-US"/>
          </a:p>
        </c:txPr>
        <c:crossAx val="527177440"/>
        <c:crosses val="autoZero"/>
        <c:crossBetween val="between"/>
      </c:valAx>
      <c:catAx>
        <c:axId val="527177440"/>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chemeClr val="tx1">
                    <a:lumMod val="75000"/>
                    <a:lumOff val="25000"/>
                  </a:schemeClr>
                </a:solidFill>
                <a:latin typeface="+mn-lt"/>
                <a:ea typeface="+mn-ea"/>
                <a:cs typeface="DINPro" panose="020B0504020101020102" pitchFamily="34" charset="0"/>
              </a:defRPr>
            </a:pPr>
            <a:endParaRPr lang="en-US"/>
          </a:p>
        </c:txPr>
        <c:crossAx val="527182144"/>
        <c:crosses val="autoZero"/>
        <c:auto val="1"/>
        <c:lblAlgn val="ctr"/>
        <c:lblOffset val="100"/>
        <c:noMultiLvlLbl val="0"/>
      </c:catAx>
      <c:spPr>
        <a:noFill/>
        <a:ln>
          <a:noFill/>
        </a:ln>
        <a:effectLst/>
      </c:spPr>
    </c:plotArea>
    <c:legend>
      <c:legendPos val="b"/>
      <c:layout>
        <c:manualLayout>
          <c:xMode val="edge"/>
          <c:yMode val="edge"/>
          <c:x val="0.37286323261728543"/>
          <c:y val="0.90285457924465395"/>
          <c:w val="0.33985522068103835"/>
          <c:h val="5.9451184708605977E-2"/>
        </c:manualLayout>
      </c:layout>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75000"/>
                  <a:lumOff val="25000"/>
                </a:schemeClr>
              </a:solidFill>
              <a:latin typeface="+mn-lt"/>
              <a:ea typeface="+mn-ea"/>
              <a:cs typeface="DINPro" panose="020B0504020101020102" pitchFamily="34" charset="0"/>
            </a:defRPr>
          </a:pPr>
          <a:endParaRPr lang="en-US"/>
        </a:p>
      </c:txPr>
    </c:legend>
    <c:plotVisOnly val="1"/>
    <c:dispBlanksAs val="gap"/>
    <c:showDLblsOverMax val="0"/>
  </c:chart>
  <c:spPr>
    <a:noFill/>
    <a:ln>
      <a:noFill/>
    </a:ln>
    <a:effectLst/>
  </c:spPr>
  <c:txPr>
    <a:bodyPr/>
    <a:lstStyle/>
    <a:p>
      <a:pPr>
        <a:defRPr>
          <a:latin typeface="Calibri" panose="020F0502020204030204" pitchFamily="34" charset="0"/>
          <a:cs typeface="DINPro" panose="020B0504020101020102" pitchFamily="34" charset="0"/>
        </a:defRPr>
      </a:pPr>
      <a:endParaRPr lang="en-US"/>
    </a:p>
  </c:txPr>
  <c:externalData r:id="rId3">
    <c:autoUpdate val="0"/>
  </c:externalData>
</c:chartSpace>
</file>

<file path=ppt/charts/chart1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0.25968696499743249"/>
          <c:y val="1.0526315789473693E-2"/>
          <c:w val="0.51490412112829076"/>
          <c:h val="0.73139999010374568"/>
        </c:manualLayout>
      </c:layout>
      <c:barChart>
        <c:barDir val="bar"/>
        <c:grouping val="clustered"/>
        <c:varyColors val="0"/>
        <c:ser>
          <c:idx val="0"/>
          <c:order val="0"/>
          <c:tx>
            <c:strRef>
              <c:f>Sheet1!$B$1</c:f>
              <c:strCache>
                <c:ptCount val="1"/>
                <c:pt idx="0">
                  <c:v>2025</c:v>
                </c:pt>
              </c:strCache>
            </c:strRef>
          </c:tx>
          <c:spPr>
            <a:solidFill>
              <a:schemeClr val="accent1"/>
            </a:solidFill>
            <a:ln>
              <a:noFill/>
            </a:ln>
            <a:effectLst/>
          </c:spPr>
          <c:invertIfNegative val="0"/>
          <c:dLbls>
            <c:dLbl>
              <c:idx val="3"/>
              <c:layout>
                <c:manualLayout>
                  <c:x val="-7.7144450252418983E-3"/>
                  <c:y val="-2.9635229988052569E-3"/>
                </c:manualLayout>
              </c:layout>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9427-4782-BAD2-351A3F4B2510}"/>
                </c:ext>
              </c:extLst>
            </c:dLbl>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bg1"/>
                    </a:solidFill>
                    <a:latin typeface="+mn-lt"/>
                    <a:ea typeface="+mn-ea"/>
                    <a:cs typeface="+mn-cs"/>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Sheet1!$A$2:$A$10</c:f>
              <c:strCache>
                <c:ptCount val="9"/>
                <c:pt idx="0">
                  <c:v>I don't normally have anything to eat or drink</c:v>
                </c:pt>
                <c:pt idx="1">
                  <c:v>I only have a drink</c:v>
                </c:pt>
                <c:pt idx="2">
                  <c:v>Something else</c:v>
                </c:pt>
                <c:pt idx="3">
                  <c:v>Cake, pastries, crisps, sweets</c:v>
                </c:pt>
                <c:pt idx="4">
                  <c:v>Yoghurt or yoghurt drink</c:v>
                </c:pt>
                <c:pt idx="5">
                  <c:v>Fruit</c:v>
                </c:pt>
                <c:pt idx="6">
                  <c:v>Hot breakfast</c:v>
                </c:pt>
                <c:pt idx="7">
                  <c:v>Bread product (toast, crumpet, bagel etc.)</c:v>
                </c:pt>
                <c:pt idx="8">
                  <c:v>Cereal or porridge</c:v>
                </c:pt>
              </c:strCache>
            </c:strRef>
          </c:cat>
          <c:val>
            <c:numRef>
              <c:f>Sheet1!$B$2:$B$10</c:f>
              <c:numCache>
                <c:formatCode>0%</c:formatCode>
                <c:ptCount val="9"/>
                <c:pt idx="0">
                  <c:v>0.28000000000000003</c:v>
                </c:pt>
                <c:pt idx="1">
                  <c:v>0.16</c:v>
                </c:pt>
                <c:pt idx="2">
                  <c:v>0.08</c:v>
                </c:pt>
                <c:pt idx="3">
                  <c:v>0.04</c:v>
                </c:pt>
                <c:pt idx="4">
                  <c:v>0.06</c:v>
                </c:pt>
                <c:pt idx="5">
                  <c:v>0.1</c:v>
                </c:pt>
                <c:pt idx="6">
                  <c:v>0.09</c:v>
                </c:pt>
                <c:pt idx="7">
                  <c:v>0.25</c:v>
                </c:pt>
                <c:pt idx="8">
                  <c:v>0.28000000000000003</c:v>
                </c:pt>
              </c:numCache>
            </c:numRef>
          </c:val>
          <c:extLst>
            <c:ext xmlns:c16="http://schemas.microsoft.com/office/drawing/2014/chart" uri="{C3380CC4-5D6E-409C-BE32-E72D297353CC}">
              <c16:uniqueId val="{00000004-089B-4F19-A45E-315711FC91CF}"/>
            </c:ext>
          </c:extLst>
        </c:ser>
        <c:ser>
          <c:idx val="1"/>
          <c:order val="1"/>
          <c:tx>
            <c:strRef>
              <c:f>Sheet1!$C$1</c:f>
              <c:strCache>
                <c:ptCount val="1"/>
                <c:pt idx="0">
                  <c:v>2024</c:v>
                </c:pt>
              </c:strCache>
            </c:strRef>
          </c:tx>
          <c:spPr>
            <a:solidFill>
              <a:srgbClr val="008E91"/>
            </a:solidFill>
            <a:ln>
              <a:noFill/>
            </a:ln>
            <a:effectLst/>
          </c:spPr>
          <c:invertIfNegative val="0"/>
          <c:dLbls>
            <c:dLbl>
              <c:idx val="3"/>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mn-cs"/>
                    </a:defRPr>
                  </a:pPr>
                  <a:endParaRPr lang="en-US"/>
                </a:p>
              </c:txPr>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3DF2-47ED-AC6F-C3647AEB1DF5}"/>
                </c:ext>
              </c:extLst>
            </c:dLbl>
            <c:dLbl>
              <c:idx val="4"/>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65000"/>
                          <a:lumOff val="35000"/>
                        </a:schemeClr>
                      </a:solidFill>
                      <a:latin typeface="+mn-lt"/>
                      <a:ea typeface="+mn-ea"/>
                      <a:cs typeface="+mn-cs"/>
                    </a:defRPr>
                  </a:pPr>
                  <a:endParaRPr lang="en-US"/>
                </a:p>
              </c:txPr>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4E6C-4A5E-89A7-2EED34056748}"/>
                </c:ext>
              </c:extLst>
            </c:dLbl>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bg1"/>
                    </a:solidFill>
                    <a:latin typeface="+mn-lt"/>
                    <a:ea typeface="+mn-ea"/>
                    <a:cs typeface="+mn-cs"/>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Sheet1!$A$2:$A$10</c:f>
              <c:strCache>
                <c:ptCount val="9"/>
                <c:pt idx="0">
                  <c:v>I don't normally have anything to eat or drink</c:v>
                </c:pt>
                <c:pt idx="1">
                  <c:v>I only have a drink</c:v>
                </c:pt>
                <c:pt idx="2">
                  <c:v>Something else</c:v>
                </c:pt>
                <c:pt idx="3">
                  <c:v>Cake, pastries, crisps, sweets</c:v>
                </c:pt>
                <c:pt idx="4">
                  <c:v>Yoghurt or yoghurt drink</c:v>
                </c:pt>
                <c:pt idx="5">
                  <c:v>Fruit</c:v>
                </c:pt>
                <c:pt idx="6">
                  <c:v>Hot breakfast</c:v>
                </c:pt>
                <c:pt idx="7">
                  <c:v>Bread product (toast, crumpet, bagel etc.)</c:v>
                </c:pt>
                <c:pt idx="8">
                  <c:v>Cereal or porridge</c:v>
                </c:pt>
              </c:strCache>
            </c:strRef>
          </c:cat>
          <c:val>
            <c:numRef>
              <c:f>Sheet1!$C$2:$C$10</c:f>
              <c:numCache>
                <c:formatCode>0%</c:formatCode>
                <c:ptCount val="9"/>
                <c:pt idx="0">
                  <c:v>0.28000000000000003</c:v>
                </c:pt>
                <c:pt idx="1">
                  <c:v>0.21</c:v>
                </c:pt>
                <c:pt idx="2">
                  <c:v>0.08</c:v>
                </c:pt>
                <c:pt idx="3">
                  <c:v>0.03</c:v>
                </c:pt>
                <c:pt idx="4">
                  <c:v>0.04</c:v>
                </c:pt>
                <c:pt idx="5">
                  <c:v>0.06</c:v>
                </c:pt>
                <c:pt idx="6">
                  <c:v>7.0000000000000007E-2</c:v>
                </c:pt>
                <c:pt idx="7">
                  <c:v>0.2</c:v>
                </c:pt>
                <c:pt idx="8">
                  <c:v>0.27</c:v>
                </c:pt>
              </c:numCache>
            </c:numRef>
          </c:val>
          <c:extLst>
            <c:ext xmlns:c16="http://schemas.microsoft.com/office/drawing/2014/chart" uri="{C3380CC4-5D6E-409C-BE32-E72D297353CC}">
              <c16:uniqueId val="{00000003-8126-4BB5-8AE7-D780BB84E9DD}"/>
            </c:ext>
          </c:extLst>
        </c:ser>
        <c:ser>
          <c:idx val="2"/>
          <c:order val="2"/>
          <c:tx>
            <c:strRef>
              <c:f>Sheet1!$D$1</c:f>
              <c:strCache>
                <c:ptCount val="1"/>
                <c:pt idx="0">
                  <c:v>2023</c:v>
                </c:pt>
              </c:strCache>
            </c:strRef>
          </c:tx>
          <c:spPr>
            <a:solidFill>
              <a:schemeClr val="accent1">
                <a:lumMod val="50000"/>
              </a:schemeClr>
            </a:solidFill>
            <a:ln>
              <a:noFill/>
            </a:ln>
            <a:effectLst/>
          </c:spPr>
          <c:invertIfNegative val="0"/>
          <c:dLbls>
            <c:dLbl>
              <c:idx val="3"/>
              <c:tx>
                <c:rich>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mn-cs"/>
                      </a:defRPr>
                    </a:pPr>
                    <a:fld id="{B7C07948-FFC0-4E17-A63A-458F80818C88}" type="VALUE">
                      <a:rPr lang="en-US" sz="900">
                        <a:solidFill>
                          <a:schemeClr val="tx1">
                            <a:lumMod val="75000"/>
                            <a:lumOff val="25000"/>
                          </a:schemeClr>
                        </a:solidFill>
                      </a:rPr>
                      <a:pPr>
                        <a:defRPr sz="900"/>
                      </a:pPr>
                      <a:t>[VALUE]</a:t>
                    </a:fld>
                    <a:endParaRPr lang="en-GB"/>
                  </a:p>
                </c:rich>
              </c:tx>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mn-cs"/>
                    </a:defRPr>
                  </a:pPr>
                  <a:endParaRPr lang="en-US"/>
                </a:p>
              </c:txPr>
              <c:dLblPos val="outEnd"/>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2-5389-4A79-8ED9-7BC91821221F}"/>
                </c:ext>
              </c:extLst>
            </c:dLbl>
            <c:dLbl>
              <c:idx val="4"/>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mn-cs"/>
                    </a:defRPr>
                  </a:pPr>
                  <a:endParaRPr lang="en-US"/>
                </a:p>
              </c:txPr>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4E6C-4A5E-89A7-2EED34056748}"/>
                </c:ext>
              </c:extLst>
            </c:dLbl>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bg1"/>
                    </a:solidFill>
                    <a:latin typeface="+mn-lt"/>
                    <a:ea typeface="+mn-ea"/>
                    <a:cs typeface="+mn-cs"/>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Sheet1!$A$2:$A$10</c:f>
              <c:strCache>
                <c:ptCount val="9"/>
                <c:pt idx="0">
                  <c:v>I don't normally have anything to eat or drink</c:v>
                </c:pt>
                <c:pt idx="1">
                  <c:v>I only have a drink</c:v>
                </c:pt>
                <c:pt idx="2">
                  <c:v>Something else</c:v>
                </c:pt>
                <c:pt idx="3">
                  <c:v>Cake, pastries, crisps, sweets</c:v>
                </c:pt>
                <c:pt idx="4">
                  <c:v>Yoghurt or yoghurt drink</c:v>
                </c:pt>
                <c:pt idx="5">
                  <c:v>Fruit</c:v>
                </c:pt>
                <c:pt idx="6">
                  <c:v>Hot breakfast</c:v>
                </c:pt>
                <c:pt idx="7">
                  <c:v>Bread product (toast, crumpet, bagel etc.)</c:v>
                </c:pt>
                <c:pt idx="8">
                  <c:v>Cereal or porridge</c:v>
                </c:pt>
              </c:strCache>
            </c:strRef>
          </c:cat>
          <c:val>
            <c:numRef>
              <c:f>Sheet1!$D$2:$D$10</c:f>
              <c:numCache>
                <c:formatCode>0%</c:formatCode>
                <c:ptCount val="9"/>
                <c:pt idx="0">
                  <c:v>0.3</c:v>
                </c:pt>
                <c:pt idx="1">
                  <c:v>0.16</c:v>
                </c:pt>
                <c:pt idx="2">
                  <c:v>0.09</c:v>
                </c:pt>
                <c:pt idx="3">
                  <c:v>0.04</c:v>
                </c:pt>
                <c:pt idx="4">
                  <c:v>0.04</c:v>
                </c:pt>
                <c:pt idx="5">
                  <c:v>0.08</c:v>
                </c:pt>
                <c:pt idx="6">
                  <c:v>0.09</c:v>
                </c:pt>
                <c:pt idx="7">
                  <c:v>0.22</c:v>
                </c:pt>
                <c:pt idx="8">
                  <c:v>0.28999999999999998</c:v>
                </c:pt>
              </c:numCache>
            </c:numRef>
          </c:val>
          <c:extLst>
            <c:ext xmlns:c16="http://schemas.microsoft.com/office/drawing/2014/chart" uri="{C3380CC4-5D6E-409C-BE32-E72D297353CC}">
              <c16:uniqueId val="{00000003-055C-4567-BA8A-8484026E863F}"/>
            </c:ext>
          </c:extLst>
        </c:ser>
        <c:dLbls>
          <c:showLegendKey val="0"/>
          <c:showVal val="0"/>
          <c:showCatName val="0"/>
          <c:showSerName val="0"/>
          <c:showPercent val="0"/>
          <c:showBubbleSize val="0"/>
        </c:dLbls>
        <c:gapWidth val="80"/>
        <c:overlap val="-12"/>
        <c:axId val="441856736"/>
        <c:axId val="441861832"/>
      </c:barChart>
      <c:catAx>
        <c:axId val="441856736"/>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chemeClr val="tx1">
                    <a:lumMod val="75000"/>
                    <a:lumOff val="25000"/>
                  </a:schemeClr>
                </a:solidFill>
                <a:latin typeface="+mn-lt"/>
                <a:ea typeface="+mn-ea"/>
                <a:cs typeface="DINPro" panose="020B0504020101020102" pitchFamily="34" charset="0"/>
              </a:defRPr>
            </a:pPr>
            <a:endParaRPr lang="en-US"/>
          </a:p>
        </c:txPr>
        <c:crossAx val="441861832"/>
        <c:crosses val="autoZero"/>
        <c:auto val="1"/>
        <c:lblAlgn val="ctr"/>
        <c:lblOffset val="100"/>
        <c:noMultiLvlLbl val="0"/>
      </c:catAx>
      <c:valAx>
        <c:axId val="441861832"/>
        <c:scaling>
          <c:orientation val="minMax"/>
          <c:max val="0.70000000000000007"/>
          <c:min val="0"/>
        </c:scaling>
        <c:delete val="0"/>
        <c:axPos val="b"/>
        <c:majorGridlines>
          <c:spPr>
            <a:ln w="9525" cap="flat" cmpd="sng" algn="ctr">
              <a:solidFill>
                <a:schemeClr val="tx1">
                  <a:lumMod val="15000"/>
                  <a:lumOff val="85000"/>
                </a:schemeClr>
              </a:solidFill>
              <a:round/>
            </a:ln>
            <a:effectLst/>
          </c:spPr>
        </c:majorGridlines>
        <c:numFmt formatCode="0%" sourceLinked="0"/>
        <c:majorTickMark val="none"/>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endParaRPr lang="en-US"/>
          </a:p>
        </c:txPr>
        <c:crossAx val="441856736"/>
        <c:crosses val="autoZero"/>
        <c:crossBetween val="between"/>
      </c:valAx>
      <c:spPr>
        <a:noFill/>
        <a:ln>
          <a:noFill/>
        </a:ln>
        <a:effectLst/>
      </c:spPr>
    </c:plotArea>
    <c:legend>
      <c:legendPos val="b"/>
      <c:layout>
        <c:manualLayout>
          <c:xMode val="edge"/>
          <c:yMode val="edge"/>
          <c:x val="0.42158839661628561"/>
          <c:y val="0.82435117682957015"/>
          <c:w val="0.17553865870629562"/>
          <c:h val="4.7348010028204324E-2"/>
        </c:manualLayout>
      </c:layout>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75000"/>
                  <a:lumOff val="25000"/>
                </a:schemeClr>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12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1222519501073972"/>
          <c:y val="3.1213583531158572E-3"/>
          <c:w val="0.73296171170596214"/>
          <c:h val="0.77457588748435224"/>
        </c:manualLayout>
      </c:layout>
      <c:barChart>
        <c:barDir val="bar"/>
        <c:grouping val="clustered"/>
        <c:varyColors val="0"/>
        <c:ser>
          <c:idx val="0"/>
          <c:order val="0"/>
          <c:tx>
            <c:strRef>
              <c:f>Sheet1!$B$1</c:f>
              <c:strCache>
                <c:ptCount val="1"/>
                <c:pt idx="0">
                  <c:v>2025</c:v>
                </c:pt>
              </c:strCache>
            </c:strRef>
          </c:tx>
          <c:spPr>
            <a:solidFill>
              <a:schemeClr val="accent1"/>
            </a:solidFill>
            <a:ln w="19050">
              <a:noFill/>
            </a:ln>
            <a:effectLst/>
          </c:spPr>
          <c:invertIfNegative val="0"/>
          <c:dLbls>
            <c:dLbl>
              <c:idx val="0"/>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mn-lt"/>
                      <a:ea typeface="+mn-ea"/>
                      <a:cs typeface="DINPro" panose="020B0504020101020102" pitchFamily="34" charset="0"/>
                    </a:defRPr>
                  </a:pPr>
                  <a:endParaRPr lang="en-US"/>
                </a:p>
              </c:txPr>
              <c:dLblPos val="in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7E5D-46D3-9DFE-205A0F240065}"/>
                </c:ext>
              </c:extLst>
            </c:dLbl>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1">
                        <a:lumMod val="75000"/>
                        <a:lumOff val="25000"/>
                      </a:schemeClr>
                    </a:solidFill>
                    <a:latin typeface="+mn-lt"/>
                    <a:ea typeface="+mn-ea"/>
                    <a:cs typeface="DINPro" panose="020B0504020101020102" pitchFamily="34" charset="0"/>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No</c:v>
                </c:pt>
                <c:pt idx="1">
                  <c:v>Yes</c:v>
                </c:pt>
              </c:strCache>
            </c:strRef>
          </c:cat>
          <c:val>
            <c:numRef>
              <c:f>Sheet1!$B$2:$B$3</c:f>
              <c:numCache>
                <c:formatCode>0%</c:formatCode>
                <c:ptCount val="2"/>
                <c:pt idx="0">
                  <c:v>0.96</c:v>
                </c:pt>
                <c:pt idx="1">
                  <c:v>0.04</c:v>
                </c:pt>
              </c:numCache>
            </c:numRef>
          </c:val>
          <c:extLst>
            <c:ext xmlns:c16="http://schemas.microsoft.com/office/drawing/2014/chart" uri="{C3380CC4-5D6E-409C-BE32-E72D297353CC}">
              <c16:uniqueId val="{00000004-69F9-42A0-8F7B-908D9B132D0C}"/>
            </c:ext>
          </c:extLst>
        </c:ser>
        <c:ser>
          <c:idx val="1"/>
          <c:order val="1"/>
          <c:tx>
            <c:strRef>
              <c:f>Sheet1!$C$1</c:f>
              <c:strCache>
                <c:ptCount val="1"/>
                <c:pt idx="0">
                  <c:v>2024</c:v>
                </c:pt>
              </c:strCache>
            </c:strRef>
          </c:tx>
          <c:spPr>
            <a:solidFill>
              <a:srgbClr val="008E91"/>
            </a:solidFill>
            <a:ln w="19050">
              <a:noFill/>
            </a:ln>
            <a:effectLst/>
          </c:spPr>
          <c:invertIfNegative val="0"/>
          <c:dLbls>
            <c:dLbl>
              <c:idx val="0"/>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mn-lt"/>
                      <a:ea typeface="+mn-ea"/>
                      <a:cs typeface="DINPro" panose="020B0504020101020102" pitchFamily="34" charset="0"/>
                    </a:defRPr>
                  </a:pPr>
                  <a:endParaRPr lang="en-US"/>
                </a:p>
              </c:txPr>
              <c:dLblPos val="in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FD60-47E5-8E96-B86A95304D1C}"/>
                </c:ext>
              </c:extLst>
            </c:dLbl>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1">
                        <a:lumMod val="75000"/>
                        <a:lumOff val="25000"/>
                      </a:schemeClr>
                    </a:solidFill>
                    <a:latin typeface="+mn-lt"/>
                    <a:ea typeface="+mn-ea"/>
                    <a:cs typeface="DINPro" panose="020B0504020101020102" pitchFamily="34" charset="0"/>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No</c:v>
                </c:pt>
                <c:pt idx="1">
                  <c:v>Yes</c:v>
                </c:pt>
              </c:strCache>
            </c:strRef>
          </c:cat>
          <c:val>
            <c:numRef>
              <c:f>Sheet1!$C$2:$C$3</c:f>
              <c:numCache>
                <c:formatCode>0%</c:formatCode>
                <c:ptCount val="2"/>
                <c:pt idx="0">
                  <c:v>0.94</c:v>
                </c:pt>
                <c:pt idx="1">
                  <c:v>0.06</c:v>
                </c:pt>
              </c:numCache>
            </c:numRef>
          </c:val>
          <c:extLst>
            <c:ext xmlns:c16="http://schemas.microsoft.com/office/drawing/2014/chart" uri="{C3380CC4-5D6E-409C-BE32-E72D297353CC}">
              <c16:uniqueId val="{00000005-69F9-42A0-8F7B-908D9B132D0C}"/>
            </c:ext>
          </c:extLst>
        </c:ser>
        <c:ser>
          <c:idx val="2"/>
          <c:order val="2"/>
          <c:tx>
            <c:strRef>
              <c:f>Sheet1!$D$1</c:f>
              <c:strCache>
                <c:ptCount val="1"/>
                <c:pt idx="0">
                  <c:v>2023</c:v>
                </c:pt>
              </c:strCache>
            </c:strRef>
          </c:tx>
          <c:spPr>
            <a:solidFill>
              <a:schemeClr val="accent1">
                <a:lumMod val="50000"/>
              </a:schemeClr>
            </a:solidFill>
            <a:ln w="19050">
              <a:noFill/>
            </a:ln>
            <a:effectLst/>
          </c:spPr>
          <c:invertIfNegative val="0"/>
          <c:dLbls>
            <c:dLbl>
              <c:idx val="0"/>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mn-lt"/>
                      <a:ea typeface="+mn-ea"/>
                      <a:cs typeface="DINPro" panose="020B0504020101020102" pitchFamily="34" charset="0"/>
                    </a:defRPr>
                  </a:pPr>
                  <a:endParaRPr lang="en-US"/>
                </a:p>
              </c:txPr>
              <c:dLblPos val="in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915F-4630-97CC-745A61F517D6}"/>
                </c:ext>
              </c:extLst>
            </c:dLbl>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1">
                        <a:lumMod val="75000"/>
                        <a:lumOff val="25000"/>
                      </a:schemeClr>
                    </a:solidFill>
                    <a:latin typeface="+mn-lt"/>
                    <a:ea typeface="+mn-ea"/>
                    <a:cs typeface="DINPro" panose="020B0504020101020102" pitchFamily="34" charset="0"/>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No</c:v>
                </c:pt>
                <c:pt idx="1">
                  <c:v>Yes</c:v>
                </c:pt>
              </c:strCache>
            </c:strRef>
          </c:cat>
          <c:val>
            <c:numRef>
              <c:f>Sheet1!$D$2:$D$3</c:f>
              <c:numCache>
                <c:formatCode>0%</c:formatCode>
                <c:ptCount val="2"/>
                <c:pt idx="0">
                  <c:v>0.94</c:v>
                </c:pt>
                <c:pt idx="1">
                  <c:v>0.06</c:v>
                </c:pt>
              </c:numCache>
            </c:numRef>
          </c:val>
          <c:extLst>
            <c:ext xmlns:c16="http://schemas.microsoft.com/office/drawing/2014/chart" uri="{C3380CC4-5D6E-409C-BE32-E72D297353CC}">
              <c16:uniqueId val="{00000005-4A63-48BB-83AC-CB99AF5F80C0}"/>
            </c:ext>
          </c:extLst>
        </c:ser>
        <c:dLbls>
          <c:showLegendKey val="0"/>
          <c:showVal val="0"/>
          <c:showCatName val="0"/>
          <c:showSerName val="0"/>
          <c:showPercent val="0"/>
          <c:showBubbleSize val="0"/>
        </c:dLbls>
        <c:gapWidth val="80"/>
        <c:overlap val="-25"/>
        <c:axId val="527153528"/>
        <c:axId val="527157056"/>
      </c:barChart>
      <c:valAx>
        <c:axId val="527157056"/>
        <c:scaling>
          <c:orientation val="minMax"/>
          <c:max val="1"/>
        </c:scaling>
        <c:delete val="0"/>
        <c:axPos val="b"/>
        <c:majorGridlines>
          <c:spPr>
            <a:ln w="9525" cap="flat" cmpd="sng" algn="ctr">
              <a:solidFill>
                <a:schemeClr val="tx1">
                  <a:lumMod val="15000"/>
                  <a:lumOff val="85000"/>
                </a:schemeClr>
              </a:solidFill>
              <a:round/>
            </a:ln>
            <a:effectLst/>
          </c:spPr>
        </c:majorGridlines>
        <c:numFmt formatCode="0%" sourceLinked="0"/>
        <c:majorTickMark val="out"/>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tx1">
                    <a:lumMod val="75000"/>
                    <a:lumOff val="25000"/>
                  </a:schemeClr>
                </a:solidFill>
                <a:latin typeface="+mn-lt"/>
                <a:ea typeface="+mn-ea"/>
                <a:cs typeface="DINPro" panose="020B0504020101020102" pitchFamily="34" charset="0"/>
              </a:defRPr>
            </a:pPr>
            <a:endParaRPr lang="en-US"/>
          </a:p>
        </c:txPr>
        <c:crossAx val="527153528"/>
        <c:crosses val="autoZero"/>
        <c:crossBetween val="between"/>
      </c:valAx>
      <c:catAx>
        <c:axId val="527153528"/>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chemeClr val="tx1">
                    <a:lumMod val="75000"/>
                    <a:lumOff val="25000"/>
                  </a:schemeClr>
                </a:solidFill>
                <a:latin typeface="+mn-lt"/>
                <a:ea typeface="+mn-ea"/>
                <a:cs typeface="DINPro" panose="020B0504020101020102" pitchFamily="34" charset="0"/>
              </a:defRPr>
            </a:pPr>
            <a:endParaRPr lang="en-US"/>
          </a:p>
        </c:txPr>
        <c:crossAx val="527157056"/>
        <c:crosses val="autoZero"/>
        <c:auto val="1"/>
        <c:lblAlgn val="ctr"/>
        <c:lblOffset val="100"/>
        <c:noMultiLvlLbl val="0"/>
      </c:catAx>
      <c:spPr>
        <a:noFill/>
        <a:ln>
          <a:noFill/>
        </a:ln>
        <a:effectLst/>
      </c:spPr>
    </c:plotArea>
    <c:legend>
      <c:legendPos val="b"/>
      <c:layout>
        <c:manualLayout>
          <c:xMode val="edge"/>
          <c:yMode val="edge"/>
          <c:x val="0.40782278830814839"/>
          <c:y val="0.9227349720688387"/>
          <c:w val="0.35909911946841516"/>
          <c:h val="6.8497784029442482E-2"/>
        </c:manualLayout>
      </c:layout>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75000"/>
                  <a:lumOff val="25000"/>
                </a:schemeClr>
              </a:solidFill>
              <a:latin typeface="+mn-lt"/>
              <a:ea typeface="+mn-ea"/>
              <a:cs typeface="DINPro" panose="020B0504020101020102" pitchFamily="34" charset="0"/>
            </a:defRPr>
          </a:pPr>
          <a:endParaRPr lang="en-US"/>
        </a:p>
      </c:txPr>
    </c:legend>
    <c:plotVisOnly val="1"/>
    <c:dispBlanksAs val="gap"/>
    <c:showDLblsOverMax val="0"/>
  </c:chart>
  <c:spPr>
    <a:noFill/>
    <a:ln>
      <a:noFill/>
    </a:ln>
    <a:effectLst/>
  </c:spPr>
  <c:txPr>
    <a:bodyPr/>
    <a:lstStyle/>
    <a:p>
      <a:pPr>
        <a:defRPr>
          <a:latin typeface="Calibri" panose="020F0502020204030204" pitchFamily="34" charset="0"/>
          <a:cs typeface="DINPro" panose="020B0504020101020102" pitchFamily="34" charset="0"/>
        </a:defRPr>
      </a:pPr>
      <a:endParaRPr lang="en-US"/>
    </a:p>
  </c:txPr>
  <c:externalData r:id="rId3">
    <c:autoUpdate val="0"/>
  </c:externalData>
</c:chartSpace>
</file>

<file path=ppt/charts/chart12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1985081491765648"/>
          <c:y val="2.5849118173450709E-2"/>
          <c:w val="0.73296171170596214"/>
          <c:h val="0.77644646672192585"/>
        </c:manualLayout>
      </c:layout>
      <c:barChart>
        <c:barDir val="bar"/>
        <c:grouping val="clustered"/>
        <c:varyColors val="0"/>
        <c:ser>
          <c:idx val="0"/>
          <c:order val="0"/>
          <c:tx>
            <c:strRef>
              <c:f>Sheet1!$B$1</c:f>
              <c:strCache>
                <c:ptCount val="1"/>
                <c:pt idx="0">
                  <c:v>2025</c:v>
                </c:pt>
              </c:strCache>
            </c:strRef>
          </c:tx>
          <c:spPr>
            <a:solidFill>
              <a:schemeClr val="accent1"/>
            </a:solidFill>
            <a:ln w="19050">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mn-lt"/>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No</c:v>
                </c:pt>
                <c:pt idx="1">
                  <c:v>Yes</c:v>
                </c:pt>
              </c:strCache>
            </c:strRef>
          </c:cat>
          <c:val>
            <c:numRef>
              <c:f>Sheet1!$B$2:$B$3</c:f>
              <c:numCache>
                <c:formatCode>0%</c:formatCode>
                <c:ptCount val="2"/>
                <c:pt idx="0">
                  <c:v>0.55000000000000004</c:v>
                </c:pt>
                <c:pt idx="1">
                  <c:v>0.45</c:v>
                </c:pt>
              </c:numCache>
            </c:numRef>
          </c:val>
          <c:extLst>
            <c:ext xmlns:c16="http://schemas.microsoft.com/office/drawing/2014/chart" uri="{C3380CC4-5D6E-409C-BE32-E72D297353CC}">
              <c16:uniqueId val="{00000004-A72D-43FC-9DDC-E952A5F87C26}"/>
            </c:ext>
          </c:extLst>
        </c:ser>
        <c:ser>
          <c:idx val="1"/>
          <c:order val="1"/>
          <c:tx>
            <c:strRef>
              <c:f>Sheet1!$C$1</c:f>
              <c:strCache>
                <c:ptCount val="1"/>
                <c:pt idx="0">
                  <c:v>2024</c:v>
                </c:pt>
              </c:strCache>
            </c:strRef>
          </c:tx>
          <c:spPr>
            <a:solidFill>
              <a:srgbClr val="008E91"/>
            </a:solidFill>
            <a:ln w="19050">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mn-lt"/>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No</c:v>
                </c:pt>
                <c:pt idx="1">
                  <c:v>Yes</c:v>
                </c:pt>
              </c:strCache>
            </c:strRef>
          </c:cat>
          <c:val>
            <c:numRef>
              <c:f>Sheet1!$C$2:$C$3</c:f>
              <c:numCache>
                <c:formatCode>0%</c:formatCode>
                <c:ptCount val="2"/>
                <c:pt idx="0">
                  <c:v>0.56000000000000005</c:v>
                </c:pt>
                <c:pt idx="1">
                  <c:v>0.44</c:v>
                </c:pt>
              </c:numCache>
            </c:numRef>
          </c:val>
          <c:extLst>
            <c:ext xmlns:c16="http://schemas.microsoft.com/office/drawing/2014/chart" uri="{C3380CC4-5D6E-409C-BE32-E72D297353CC}">
              <c16:uniqueId val="{00000000-A01A-4188-A2BB-3CE21E15DACB}"/>
            </c:ext>
          </c:extLst>
        </c:ser>
        <c:ser>
          <c:idx val="2"/>
          <c:order val="2"/>
          <c:tx>
            <c:strRef>
              <c:f>Sheet1!$D$1</c:f>
              <c:strCache>
                <c:ptCount val="1"/>
                <c:pt idx="0">
                  <c:v>2023</c:v>
                </c:pt>
              </c:strCache>
            </c:strRef>
          </c:tx>
          <c:spPr>
            <a:solidFill>
              <a:schemeClr val="accent1">
                <a:lumMod val="50000"/>
              </a:schemeClr>
            </a:solidFill>
            <a:ln w="19050">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mn-lt"/>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No</c:v>
                </c:pt>
                <c:pt idx="1">
                  <c:v>Yes</c:v>
                </c:pt>
              </c:strCache>
            </c:strRef>
          </c:cat>
          <c:val>
            <c:numRef>
              <c:f>Sheet1!$D$2:$D$3</c:f>
              <c:numCache>
                <c:formatCode>0%</c:formatCode>
                <c:ptCount val="2"/>
                <c:pt idx="0">
                  <c:v>0.5</c:v>
                </c:pt>
                <c:pt idx="1">
                  <c:v>0.5</c:v>
                </c:pt>
              </c:numCache>
            </c:numRef>
          </c:val>
          <c:extLst>
            <c:ext xmlns:c16="http://schemas.microsoft.com/office/drawing/2014/chart" uri="{C3380CC4-5D6E-409C-BE32-E72D297353CC}">
              <c16:uniqueId val="{00000001-A01A-4188-A2BB-3CE21E15DACB}"/>
            </c:ext>
          </c:extLst>
        </c:ser>
        <c:dLbls>
          <c:showLegendKey val="0"/>
          <c:showVal val="0"/>
          <c:showCatName val="0"/>
          <c:showSerName val="0"/>
          <c:showPercent val="0"/>
          <c:showBubbleSize val="0"/>
        </c:dLbls>
        <c:gapWidth val="80"/>
        <c:overlap val="-25"/>
        <c:axId val="527151960"/>
        <c:axId val="527151176"/>
      </c:barChart>
      <c:valAx>
        <c:axId val="527151176"/>
        <c:scaling>
          <c:orientation val="minMax"/>
        </c:scaling>
        <c:delete val="0"/>
        <c:axPos val="b"/>
        <c:majorGridlines>
          <c:spPr>
            <a:ln w="9525" cap="flat" cmpd="sng" algn="ctr">
              <a:solidFill>
                <a:schemeClr val="tx1">
                  <a:lumMod val="15000"/>
                  <a:lumOff val="85000"/>
                </a:schemeClr>
              </a:solidFill>
              <a:round/>
            </a:ln>
            <a:effectLst/>
          </c:spPr>
        </c:majorGridlines>
        <c:numFmt formatCode="0%" sourceLinked="0"/>
        <c:majorTickMark val="out"/>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DINPro" panose="020B0504020101020102" pitchFamily="34" charset="0"/>
              </a:defRPr>
            </a:pPr>
            <a:endParaRPr lang="en-US"/>
          </a:p>
        </c:txPr>
        <c:crossAx val="527151960"/>
        <c:crosses val="autoZero"/>
        <c:crossBetween val="between"/>
      </c:valAx>
      <c:catAx>
        <c:axId val="527151960"/>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DINPro" panose="020B0504020101020102" pitchFamily="34" charset="0"/>
              </a:defRPr>
            </a:pPr>
            <a:endParaRPr lang="en-US"/>
          </a:p>
        </c:txPr>
        <c:crossAx val="527151176"/>
        <c:crosses val="autoZero"/>
        <c:auto val="1"/>
        <c:lblAlgn val="ctr"/>
        <c:lblOffset val="100"/>
        <c:noMultiLvlLbl val="0"/>
      </c:catAx>
      <c:spPr>
        <a:noFill/>
        <a:ln>
          <a:noFill/>
        </a:ln>
        <a:effectLst/>
      </c:spPr>
    </c:plotArea>
    <c:legend>
      <c:legendPos val="b"/>
      <c:overlay val="0"/>
      <c:spPr>
        <a:solidFill>
          <a:schemeClr val="bg1"/>
        </a:solidFill>
        <a:ln>
          <a:noFill/>
        </a:ln>
        <a:effectLst/>
      </c:spPr>
      <c:txPr>
        <a:bodyPr rot="0" spcFirstLastPara="1" vertOverflow="ellipsis" vert="horz" wrap="square" anchor="ctr" anchorCtr="1"/>
        <a:lstStyle/>
        <a:p>
          <a:pPr>
            <a:defRPr sz="1000" b="0" i="0" u="none" strike="noStrike" kern="1200" baseline="0">
              <a:solidFill>
                <a:schemeClr val="tx1">
                  <a:lumMod val="75000"/>
                  <a:lumOff val="25000"/>
                </a:schemeClr>
              </a:solidFill>
              <a:latin typeface="+mn-lt"/>
              <a:ea typeface="+mn-ea"/>
              <a:cs typeface="DINPro" panose="020B0504020101020102" pitchFamily="34" charset="0"/>
            </a:defRPr>
          </a:pPr>
          <a:endParaRPr lang="en-US"/>
        </a:p>
      </c:txPr>
    </c:legend>
    <c:plotVisOnly val="1"/>
    <c:dispBlanksAs val="gap"/>
    <c:showDLblsOverMax val="0"/>
  </c:chart>
  <c:spPr>
    <a:noFill/>
    <a:ln>
      <a:noFill/>
    </a:ln>
    <a:effectLst/>
  </c:spPr>
  <c:txPr>
    <a:bodyPr/>
    <a:lstStyle/>
    <a:p>
      <a:pPr>
        <a:defRPr>
          <a:latin typeface="Calibri" panose="020F0502020204030204" pitchFamily="34" charset="0"/>
          <a:cs typeface="DINPro" panose="020B0504020101020102" pitchFamily="34" charset="0"/>
        </a:defRPr>
      </a:pPr>
      <a:endParaRPr lang="en-US"/>
    </a:p>
  </c:txPr>
  <c:externalData r:id="rId3">
    <c:autoUpdate val="0"/>
  </c:externalData>
</c:chartSpace>
</file>

<file path=ppt/charts/chart12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862" b="0" i="0" u="none" strike="noStrike" kern="1200" spc="0" baseline="0">
                <a:solidFill>
                  <a:schemeClr val="tx1">
                    <a:lumMod val="65000"/>
                    <a:lumOff val="35000"/>
                  </a:schemeClr>
                </a:solidFill>
                <a:latin typeface="Calibri" panose="020F0502020204030204" pitchFamily="34" charset="0"/>
                <a:ea typeface="+mn-ea"/>
                <a:cs typeface="+mn-cs"/>
              </a:defRPr>
            </a:pPr>
            <a:r>
              <a:rPr lang="en-GB"/>
              <a:t>Do you feel able to keep yourself clean at home?</a:t>
            </a:r>
            <a:endParaRPr lang="en-US"/>
          </a:p>
        </c:rich>
      </c:tx>
      <c:layout>
        <c:manualLayout>
          <c:xMode val="edge"/>
          <c:yMode val="edge"/>
          <c:x val="0.13874019162905663"/>
          <c:y val="8.3914683822987595E-3"/>
        </c:manualLayout>
      </c:layout>
      <c:overlay val="0"/>
      <c:spPr>
        <a:noFill/>
        <a:ln>
          <a:noFill/>
        </a:ln>
        <a:effectLst/>
      </c:spPr>
      <c:txPr>
        <a:bodyPr rot="0" spcFirstLastPara="1" vertOverflow="ellipsis" vert="horz" wrap="square" anchor="ctr" anchorCtr="1"/>
        <a:lstStyle/>
        <a:p>
          <a:pPr>
            <a:defRPr sz="1862" b="0" i="0" u="none" strike="noStrike" kern="1200" spc="0" baseline="0">
              <a:solidFill>
                <a:schemeClr val="tx1">
                  <a:lumMod val="65000"/>
                  <a:lumOff val="35000"/>
                </a:schemeClr>
              </a:solidFill>
              <a:latin typeface="Calibri" panose="020F0502020204030204" pitchFamily="34" charset="0"/>
              <a:ea typeface="+mn-ea"/>
              <a:cs typeface="+mn-cs"/>
            </a:defRPr>
          </a:pPr>
          <a:endParaRPr lang="en-US"/>
        </a:p>
      </c:txPr>
    </c:title>
    <c:autoTitleDeleted val="0"/>
    <c:plotArea>
      <c:layout>
        <c:manualLayout>
          <c:layoutTarget val="inner"/>
          <c:xMode val="edge"/>
          <c:yMode val="edge"/>
          <c:x val="5.7591302495755337E-2"/>
          <c:y val="0.24974380078594657"/>
          <c:w val="0.53575380994803168"/>
          <c:h val="0.6410233059631496"/>
        </c:manualLayout>
      </c:layout>
      <c:pieChart>
        <c:varyColors val="1"/>
        <c:dLbls>
          <c:showLegendKey val="0"/>
          <c:showVal val="0"/>
          <c:showCatName val="0"/>
          <c:showSerName val="0"/>
          <c:showPercent val="0"/>
          <c:showBubbleSize val="0"/>
          <c:showLeaderLines val="0"/>
        </c:dLbls>
        <c:firstSliceAng val="0"/>
      </c:pieChart>
      <c:spPr>
        <a:noFill/>
        <a:ln>
          <a:noFill/>
        </a:ln>
        <a:effectLst/>
      </c:spPr>
    </c:plotArea>
    <c:legend>
      <c:legendPos val="b"/>
      <c:layout>
        <c:manualLayout>
          <c:xMode val="edge"/>
          <c:yMode val="edge"/>
          <c:x val="0.63819179163175843"/>
          <c:y val="0.24597199503394279"/>
          <c:w val="0.33813093076138512"/>
          <c:h val="0.59769702590194607"/>
        </c:manualLayout>
      </c:layout>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Calibri" panose="020F0502020204030204" pitchFamily="34" charset="0"/>
              <a:ea typeface="+mn-ea"/>
              <a:cs typeface="+mn-cs"/>
            </a:defRPr>
          </a:pPr>
          <a:endParaRPr lang="en-US"/>
        </a:p>
      </c:txPr>
    </c:legend>
    <c:plotVisOnly val="1"/>
    <c:dispBlanksAs val="gap"/>
    <c:showDLblsOverMax val="0"/>
  </c:chart>
  <c:spPr>
    <a:noFill/>
    <a:ln>
      <a:noFill/>
    </a:ln>
    <a:effectLst/>
  </c:spPr>
  <c:txPr>
    <a:bodyPr/>
    <a:lstStyle/>
    <a:p>
      <a:pPr>
        <a:defRPr>
          <a:latin typeface="Calibri" panose="020F0502020204030204" pitchFamily="34" charset="0"/>
        </a:defRPr>
      </a:pPr>
      <a:endParaRPr lang="en-US"/>
    </a:p>
  </c:txPr>
  <c:externalData r:id="rId3">
    <c:autoUpdate val="0"/>
  </c:externalData>
</c:chartSpace>
</file>

<file path=ppt/charts/chart12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4757544876799717"/>
          <c:y val="3.3776979548859241E-2"/>
          <c:w val="0.70901496712687095"/>
          <c:h val="0.74568198853978229"/>
        </c:manualLayout>
      </c:layout>
      <c:barChart>
        <c:barDir val="bar"/>
        <c:grouping val="clustered"/>
        <c:varyColors val="0"/>
        <c:ser>
          <c:idx val="0"/>
          <c:order val="0"/>
          <c:tx>
            <c:strRef>
              <c:f>Sheet1!$B$1</c:f>
              <c:strCache>
                <c:ptCount val="1"/>
                <c:pt idx="0">
                  <c:v>2025</c:v>
                </c:pt>
              </c:strCache>
            </c:strRef>
          </c:tx>
          <c:spPr>
            <a:solidFill>
              <a:schemeClr val="accent1"/>
            </a:solidFill>
            <a:ln w="19050">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mn-lt"/>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Sheet1!$A$2:$A$12</c:f>
              <c:strCache>
                <c:ptCount val="11"/>
                <c:pt idx="0">
                  <c:v>None of these</c:v>
                </c:pt>
                <c:pt idx="1">
                  <c:v>Playing board games (not for money)</c:v>
                </c:pt>
                <c:pt idx="2">
                  <c:v>Trading card games like Pokemon or sports cards</c:v>
                </c:pt>
                <c:pt idx="3">
                  <c:v>Flipping a coin to make a decision </c:v>
                </c:pt>
                <c:pt idx="4">
                  <c:v>Playing arcade games</c:v>
                </c:pt>
                <c:pt idx="5">
                  <c:v>Playing online games that have loot boxes or mystery rewards</c:v>
                </c:pt>
                <c:pt idx="6">
                  <c:v>Playing games with friends to win money</c:v>
                </c:pt>
                <c:pt idx="7">
                  <c:v>Playing games on phones/tablet where you spend real money to win prizes</c:v>
                </c:pt>
                <c:pt idx="8">
                  <c:v>Buying lottery tickets or scratch cards</c:v>
                </c:pt>
                <c:pt idx="9">
                  <c:v>Playing games like bingo, or card games like poker for money</c:v>
                </c:pt>
                <c:pt idx="10">
                  <c:v>Putting bets on horse races, sports results etc</c:v>
                </c:pt>
              </c:strCache>
            </c:strRef>
          </c:cat>
          <c:val>
            <c:numRef>
              <c:f>Sheet1!$B$2:$B$12</c:f>
              <c:numCache>
                <c:formatCode>0%</c:formatCode>
                <c:ptCount val="11"/>
                <c:pt idx="0">
                  <c:v>0.14000000000000001</c:v>
                </c:pt>
                <c:pt idx="1">
                  <c:v>0.05</c:v>
                </c:pt>
                <c:pt idx="2">
                  <c:v>0.09</c:v>
                </c:pt>
                <c:pt idx="3">
                  <c:v>0.12</c:v>
                </c:pt>
                <c:pt idx="4">
                  <c:v>0.15</c:v>
                </c:pt>
                <c:pt idx="5">
                  <c:v>0.3</c:v>
                </c:pt>
                <c:pt idx="6">
                  <c:v>0.4</c:v>
                </c:pt>
                <c:pt idx="7">
                  <c:v>0.53</c:v>
                </c:pt>
                <c:pt idx="8">
                  <c:v>0.66</c:v>
                </c:pt>
                <c:pt idx="9">
                  <c:v>0.67</c:v>
                </c:pt>
                <c:pt idx="10">
                  <c:v>0.71</c:v>
                </c:pt>
              </c:numCache>
            </c:numRef>
          </c:val>
          <c:extLst>
            <c:ext xmlns:c16="http://schemas.microsoft.com/office/drawing/2014/chart" uri="{C3380CC4-5D6E-409C-BE32-E72D297353CC}">
              <c16:uniqueId val="{00000004-3B45-437F-AE74-AA2DE8434EA2}"/>
            </c:ext>
          </c:extLst>
        </c:ser>
        <c:dLbls>
          <c:showLegendKey val="0"/>
          <c:showVal val="0"/>
          <c:showCatName val="0"/>
          <c:showSerName val="0"/>
          <c:showPercent val="0"/>
          <c:showBubbleSize val="0"/>
        </c:dLbls>
        <c:gapWidth val="80"/>
        <c:overlap val="-25"/>
        <c:axId val="527151568"/>
        <c:axId val="527153920"/>
      </c:barChart>
      <c:valAx>
        <c:axId val="527153920"/>
        <c:scaling>
          <c:orientation val="minMax"/>
        </c:scaling>
        <c:delete val="0"/>
        <c:axPos val="b"/>
        <c:majorGridlines>
          <c:spPr>
            <a:ln w="9525" cap="flat" cmpd="sng" algn="ctr">
              <a:solidFill>
                <a:schemeClr val="tx1">
                  <a:lumMod val="15000"/>
                  <a:lumOff val="85000"/>
                </a:schemeClr>
              </a:solidFill>
              <a:round/>
            </a:ln>
            <a:effectLst/>
          </c:spPr>
        </c:majorGridlines>
        <c:numFmt formatCode="0%" sourceLinked="0"/>
        <c:majorTickMark val="out"/>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tx1">
                    <a:lumMod val="75000"/>
                    <a:lumOff val="25000"/>
                  </a:schemeClr>
                </a:solidFill>
                <a:latin typeface="+mn-lt"/>
                <a:ea typeface="+mn-ea"/>
                <a:cs typeface="DINPro" panose="020B0504020101020102" pitchFamily="34" charset="0"/>
              </a:defRPr>
            </a:pPr>
            <a:endParaRPr lang="en-US"/>
          </a:p>
        </c:txPr>
        <c:crossAx val="527151568"/>
        <c:crosses val="autoZero"/>
        <c:crossBetween val="between"/>
      </c:valAx>
      <c:catAx>
        <c:axId val="527151568"/>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0" spcFirstLastPara="1" vertOverflow="ellipsis" wrap="square" anchor="ctr" anchorCtr="1"/>
          <a:lstStyle/>
          <a:p>
            <a:pPr>
              <a:defRPr sz="1000" b="0" i="0" u="none" strike="noStrike" kern="1200" baseline="0">
                <a:solidFill>
                  <a:schemeClr val="tx1">
                    <a:lumMod val="75000"/>
                    <a:lumOff val="25000"/>
                  </a:schemeClr>
                </a:solidFill>
                <a:latin typeface="+mn-lt"/>
                <a:ea typeface="+mn-ea"/>
                <a:cs typeface="DINPro" panose="020B0504020101020102" pitchFamily="34" charset="0"/>
              </a:defRPr>
            </a:pPr>
            <a:endParaRPr lang="en-US"/>
          </a:p>
        </c:txPr>
        <c:crossAx val="527153920"/>
        <c:crosses val="autoZero"/>
        <c:auto val="1"/>
        <c:lblAlgn val="ctr"/>
        <c:lblOffset val="100"/>
        <c:noMultiLvlLbl val="0"/>
      </c:catAx>
      <c:spPr>
        <a:noFill/>
        <a:ln>
          <a:noFill/>
        </a:ln>
        <a:effectLst/>
      </c:spPr>
    </c:plotArea>
    <c:legend>
      <c:legendPos val="b"/>
      <c:layout>
        <c:manualLayout>
          <c:xMode val="edge"/>
          <c:yMode val="edge"/>
          <c:x val="0.45074409750662686"/>
          <c:y val="0.86116915627066715"/>
          <c:w val="0.13233983926223614"/>
          <c:h val="4.1520057188995964E-2"/>
        </c:manualLayout>
      </c:layout>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75000"/>
                  <a:lumOff val="25000"/>
                </a:schemeClr>
              </a:solidFill>
              <a:latin typeface="+mn-lt"/>
              <a:ea typeface="+mn-ea"/>
              <a:cs typeface="DINPro" panose="020B0504020101020102" pitchFamily="34" charset="0"/>
            </a:defRPr>
          </a:pPr>
          <a:endParaRPr lang="en-US"/>
        </a:p>
      </c:txPr>
    </c:legend>
    <c:plotVisOnly val="1"/>
    <c:dispBlanksAs val="gap"/>
    <c:showDLblsOverMax val="0"/>
  </c:chart>
  <c:spPr>
    <a:noFill/>
    <a:ln>
      <a:noFill/>
    </a:ln>
    <a:effectLst/>
  </c:spPr>
  <c:txPr>
    <a:bodyPr/>
    <a:lstStyle/>
    <a:p>
      <a:pPr>
        <a:defRPr>
          <a:latin typeface="Calibri" panose="020F0502020204030204" pitchFamily="34" charset="0"/>
          <a:cs typeface="DINPro" panose="020B0504020101020102" pitchFamily="34" charset="0"/>
        </a:defRPr>
      </a:pPr>
      <a:endParaRPr lang="en-US"/>
    </a:p>
  </c:txPr>
  <c:externalData r:id="rId3">
    <c:autoUpdate val="0"/>
  </c:externalData>
</c:chartSpace>
</file>

<file path=ppt/charts/chart12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6642076602034431"/>
          <c:y val="3.8338341881445609E-2"/>
          <c:w val="0.78342344885969695"/>
          <c:h val="0.78254259729328357"/>
        </c:manualLayout>
      </c:layout>
      <c:barChart>
        <c:barDir val="bar"/>
        <c:grouping val="clustered"/>
        <c:varyColors val="0"/>
        <c:ser>
          <c:idx val="0"/>
          <c:order val="0"/>
          <c:tx>
            <c:strRef>
              <c:f>Sheet1!$B$1</c:f>
              <c:strCache>
                <c:ptCount val="1"/>
                <c:pt idx="0">
                  <c:v>2025</c:v>
                </c:pt>
              </c:strCache>
            </c:strRef>
          </c:tx>
          <c:spPr>
            <a:solidFill>
              <a:schemeClr val="accent1"/>
            </a:solidFill>
            <a:ln w="19050">
              <a:noFill/>
            </a:ln>
            <a:effectLst/>
          </c:spPr>
          <c:invertIfNegative val="0"/>
          <c:dLbls>
            <c:dLbl>
              <c:idx val="0"/>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mj-lt"/>
                      <a:ea typeface="+mn-ea"/>
                      <a:cs typeface="DINPro" panose="020B0504020101020102" pitchFamily="34" charset="0"/>
                    </a:defRPr>
                  </a:pPr>
                  <a:endParaRPr lang="en-US"/>
                </a:p>
              </c:txPr>
              <c:dLblPos val="in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8925-492F-90AF-52DAEB3E7BF4}"/>
                </c:ext>
              </c:extLst>
            </c:dLbl>
            <c:dLbl>
              <c:idx val="1"/>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mj-lt"/>
                      <a:ea typeface="+mn-ea"/>
                      <a:cs typeface="DINPro" panose="020B0504020101020102" pitchFamily="34" charset="0"/>
                    </a:defRPr>
                  </a:pPr>
                  <a:endParaRPr lang="en-US"/>
                </a:p>
              </c:txPr>
              <c:dLblPos val="in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8925-492F-90AF-52DAEB3E7BF4}"/>
                </c:ext>
              </c:extLst>
            </c:dLbl>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1">
                        <a:lumMod val="75000"/>
                        <a:lumOff val="25000"/>
                      </a:schemeClr>
                    </a:solidFill>
                    <a:latin typeface="+mj-lt"/>
                    <a:ea typeface="+mn-ea"/>
                    <a:cs typeface="DINPro" panose="020B0504020101020102" pitchFamily="34" charset="0"/>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None</c:v>
                </c:pt>
                <c:pt idx="1">
                  <c:v>Some</c:v>
                </c:pt>
                <c:pt idx="2">
                  <c:v>Most of them</c:v>
                </c:pt>
                <c:pt idx="3">
                  <c:v>Nearly all</c:v>
                </c:pt>
              </c:strCache>
            </c:strRef>
          </c:cat>
          <c:val>
            <c:numRef>
              <c:f>Sheet1!$B$2:$B$5</c:f>
              <c:numCache>
                <c:formatCode>0%</c:formatCode>
                <c:ptCount val="4"/>
                <c:pt idx="0">
                  <c:v>0.57999999999999996</c:v>
                </c:pt>
                <c:pt idx="1">
                  <c:v>0.36</c:v>
                </c:pt>
                <c:pt idx="2">
                  <c:v>0.04</c:v>
                </c:pt>
                <c:pt idx="3">
                  <c:v>0.02</c:v>
                </c:pt>
              </c:numCache>
            </c:numRef>
          </c:val>
          <c:extLst>
            <c:ext xmlns:c16="http://schemas.microsoft.com/office/drawing/2014/chart" uri="{C3380CC4-5D6E-409C-BE32-E72D297353CC}">
              <c16:uniqueId val="{00000005-A3F0-4C56-AB11-B4F790CDAC5F}"/>
            </c:ext>
          </c:extLst>
        </c:ser>
        <c:ser>
          <c:idx val="1"/>
          <c:order val="1"/>
          <c:tx>
            <c:strRef>
              <c:f>Sheet1!$C$1</c:f>
              <c:strCache>
                <c:ptCount val="1"/>
                <c:pt idx="0">
                  <c:v>2024</c:v>
                </c:pt>
              </c:strCache>
            </c:strRef>
          </c:tx>
          <c:spPr>
            <a:solidFill>
              <a:srgbClr val="008E91"/>
            </a:solidFill>
            <a:ln w="19050">
              <a:noFill/>
            </a:ln>
            <a:effectLst/>
          </c:spPr>
          <c:invertIfNegative val="0"/>
          <c:dLbls>
            <c:dLbl>
              <c:idx val="0"/>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DINPro" panose="020B0504020101020102" pitchFamily="34" charset="0"/>
                      <a:ea typeface="+mn-ea"/>
                      <a:cs typeface="DINPro" panose="020B0504020101020102" pitchFamily="34" charset="0"/>
                    </a:defRPr>
                  </a:pPr>
                  <a:endParaRPr lang="en-US"/>
                </a:p>
              </c:txPr>
              <c:dLblPos val="in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C0D7-4691-A848-C39EC8F2BE1B}"/>
                </c:ext>
              </c:extLst>
            </c:dLbl>
            <c:dLbl>
              <c:idx val="1"/>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DINPro" panose="020B0504020101020102" pitchFamily="34" charset="0"/>
                      <a:ea typeface="+mn-ea"/>
                      <a:cs typeface="DINPro" panose="020B0504020101020102" pitchFamily="34" charset="0"/>
                    </a:defRPr>
                  </a:pPr>
                  <a:endParaRPr lang="en-US"/>
                </a:p>
              </c:txPr>
              <c:dLblPos val="in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C0D7-4691-A848-C39EC8F2BE1B}"/>
                </c:ext>
              </c:extLst>
            </c:dLbl>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1">
                        <a:lumMod val="75000"/>
                        <a:lumOff val="25000"/>
                      </a:schemeClr>
                    </a:solidFill>
                    <a:latin typeface="DINPro" panose="020B0504020101020102" pitchFamily="34" charset="0"/>
                    <a:ea typeface="+mn-ea"/>
                    <a:cs typeface="DINPro" panose="020B0504020101020102" pitchFamily="34" charset="0"/>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None</c:v>
                </c:pt>
                <c:pt idx="1">
                  <c:v>Some</c:v>
                </c:pt>
                <c:pt idx="2">
                  <c:v>Most of them</c:v>
                </c:pt>
                <c:pt idx="3">
                  <c:v>Nearly all</c:v>
                </c:pt>
              </c:strCache>
            </c:strRef>
          </c:cat>
          <c:val>
            <c:numRef>
              <c:f>Sheet1!$C$2:$C$5</c:f>
              <c:numCache>
                <c:formatCode>0%</c:formatCode>
                <c:ptCount val="4"/>
                <c:pt idx="0">
                  <c:v>0.64</c:v>
                </c:pt>
                <c:pt idx="1">
                  <c:v>0.31</c:v>
                </c:pt>
                <c:pt idx="2">
                  <c:v>0.03</c:v>
                </c:pt>
                <c:pt idx="3">
                  <c:v>0.02</c:v>
                </c:pt>
              </c:numCache>
            </c:numRef>
          </c:val>
          <c:extLst>
            <c:ext xmlns:c16="http://schemas.microsoft.com/office/drawing/2014/chart" uri="{C3380CC4-5D6E-409C-BE32-E72D297353CC}">
              <c16:uniqueId val="{00000002-99CD-4768-BA44-30B1B1AD2C3A}"/>
            </c:ext>
          </c:extLst>
        </c:ser>
        <c:ser>
          <c:idx val="2"/>
          <c:order val="2"/>
          <c:tx>
            <c:strRef>
              <c:f>Sheet1!$D$1</c:f>
              <c:strCache>
                <c:ptCount val="1"/>
                <c:pt idx="0">
                  <c:v>2023</c:v>
                </c:pt>
              </c:strCache>
            </c:strRef>
          </c:tx>
          <c:spPr>
            <a:solidFill>
              <a:schemeClr val="accent1">
                <a:lumMod val="50000"/>
              </a:schemeClr>
            </a:solidFill>
            <a:ln w="19050">
              <a:noFill/>
            </a:ln>
            <a:effectLst/>
          </c:spPr>
          <c:invertIfNegative val="0"/>
          <c:dLbls>
            <c:dLbl>
              <c:idx val="0"/>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mj-lt"/>
                      <a:ea typeface="+mn-ea"/>
                      <a:cs typeface="DINPro" panose="020B0504020101020102" pitchFamily="34" charset="0"/>
                    </a:defRPr>
                  </a:pPr>
                  <a:endParaRPr lang="en-US"/>
                </a:p>
              </c:txPr>
              <c:dLblPos val="in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AE29-41D6-B6C0-C2529E736863}"/>
                </c:ext>
              </c:extLst>
            </c:dLbl>
            <c:dLbl>
              <c:idx val="1"/>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mj-lt"/>
                      <a:ea typeface="+mn-ea"/>
                      <a:cs typeface="DINPro" panose="020B0504020101020102" pitchFamily="34" charset="0"/>
                    </a:defRPr>
                  </a:pPr>
                  <a:endParaRPr lang="en-US"/>
                </a:p>
              </c:txPr>
              <c:dLblPos val="in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AE29-41D6-B6C0-C2529E736863}"/>
                </c:ext>
              </c:extLst>
            </c:dLbl>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1">
                        <a:lumMod val="75000"/>
                        <a:lumOff val="25000"/>
                      </a:schemeClr>
                    </a:solidFill>
                    <a:latin typeface="+mj-lt"/>
                    <a:ea typeface="+mn-ea"/>
                    <a:cs typeface="DINPro" panose="020B0504020101020102" pitchFamily="34" charset="0"/>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None</c:v>
                </c:pt>
                <c:pt idx="1">
                  <c:v>Some</c:v>
                </c:pt>
                <c:pt idx="2">
                  <c:v>Most of them</c:v>
                </c:pt>
                <c:pt idx="3">
                  <c:v>Nearly all</c:v>
                </c:pt>
              </c:strCache>
            </c:strRef>
          </c:cat>
          <c:val>
            <c:numRef>
              <c:f>Sheet1!$D$2:$D$5</c:f>
              <c:numCache>
                <c:formatCode>0%</c:formatCode>
                <c:ptCount val="4"/>
                <c:pt idx="0">
                  <c:v>0.63</c:v>
                </c:pt>
                <c:pt idx="1">
                  <c:v>0.32</c:v>
                </c:pt>
                <c:pt idx="2">
                  <c:v>0.03</c:v>
                </c:pt>
                <c:pt idx="3">
                  <c:v>0.03</c:v>
                </c:pt>
              </c:numCache>
            </c:numRef>
          </c:val>
          <c:extLst>
            <c:ext xmlns:c16="http://schemas.microsoft.com/office/drawing/2014/chart" uri="{C3380CC4-5D6E-409C-BE32-E72D297353CC}">
              <c16:uniqueId val="{00000003-A7A8-4CE7-B6DE-E776DD20942B}"/>
            </c:ext>
          </c:extLst>
        </c:ser>
        <c:dLbls>
          <c:showLegendKey val="0"/>
          <c:showVal val="0"/>
          <c:showCatName val="0"/>
          <c:showSerName val="0"/>
          <c:showPercent val="0"/>
          <c:showBubbleSize val="0"/>
        </c:dLbls>
        <c:gapWidth val="80"/>
        <c:overlap val="-25"/>
        <c:axId val="527154704"/>
        <c:axId val="527158232"/>
      </c:barChart>
      <c:valAx>
        <c:axId val="527158232"/>
        <c:scaling>
          <c:orientation val="minMax"/>
        </c:scaling>
        <c:delete val="0"/>
        <c:axPos val="b"/>
        <c:majorGridlines>
          <c:spPr>
            <a:ln w="9525" cap="flat" cmpd="sng" algn="ctr">
              <a:solidFill>
                <a:schemeClr val="tx1">
                  <a:lumMod val="15000"/>
                  <a:lumOff val="85000"/>
                </a:schemeClr>
              </a:solidFill>
              <a:round/>
            </a:ln>
            <a:effectLst/>
          </c:spPr>
        </c:majorGridlines>
        <c:numFmt formatCode="0%" sourceLinked="0"/>
        <c:majorTickMark val="out"/>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tx1">
                    <a:lumMod val="75000"/>
                    <a:lumOff val="25000"/>
                  </a:schemeClr>
                </a:solidFill>
                <a:latin typeface="+mn-lt"/>
                <a:ea typeface="+mn-ea"/>
                <a:cs typeface="DINPro" panose="020B0504020101020102" pitchFamily="34" charset="0"/>
              </a:defRPr>
            </a:pPr>
            <a:endParaRPr lang="en-US"/>
          </a:p>
        </c:txPr>
        <c:crossAx val="527154704"/>
        <c:crosses val="autoZero"/>
        <c:crossBetween val="between"/>
      </c:valAx>
      <c:catAx>
        <c:axId val="527154704"/>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chemeClr val="tx1">
                    <a:lumMod val="75000"/>
                    <a:lumOff val="25000"/>
                  </a:schemeClr>
                </a:solidFill>
                <a:latin typeface="+mn-lt"/>
                <a:ea typeface="+mn-ea"/>
                <a:cs typeface="DINPro" panose="020B0504020101020102" pitchFamily="34" charset="0"/>
              </a:defRPr>
            </a:pPr>
            <a:endParaRPr lang="en-US"/>
          </a:p>
        </c:txPr>
        <c:crossAx val="527158232"/>
        <c:crosses val="autoZero"/>
        <c:auto val="1"/>
        <c:lblAlgn val="ctr"/>
        <c:lblOffset val="100"/>
        <c:noMultiLvlLbl val="0"/>
      </c:catAx>
      <c:spPr>
        <a:noFill/>
        <a:ln>
          <a:noFill/>
        </a:ln>
        <a:effectLst/>
      </c:spPr>
    </c:plotArea>
    <c:legend>
      <c:legendPos val="b"/>
      <c:overlay val="0"/>
      <c:spPr>
        <a:solidFill>
          <a:schemeClr val="bg1"/>
        </a:solidFill>
        <a:ln>
          <a:noFill/>
        </a:ln>
        <a:effectLst/>
      </c:spPr>
      <c:txPr>
        <a:bodyPr rot="0" spcFirstLastPara="1" vertOverflow="ellipsis" vert="horz" wrap="square" anchor="ctr" anchorCtr="1"/>
        <a:lstStyle/>
        <a:p>
          <a:pPr>
            <a:defRPr sz="1000" b="0" i="0" u="none" strike="noStrike" kern="1200" baseline="0">
              <a:solidFill>
                <a:schemeClr val="tx1">
                  <a:lumMod val="75000"/>
                  <a:lumOff val="25000"/>
                </a:schemeClr>
              </a:solidFill>
              <a:latin typeface="Calibri" panose="020F0502020204030204" pitchFamily="34" charset="0"/>
              <a:ea typeface="+mn-ea"/>
              <a:cs typeface="Calibri" panose="020F0502020204030204" pitchFamily="34" charset="0"/>
            </a:defRPr>
          </a:pPr>
          <a:endParaRPr lang="en-US"/>
        </a:p>
      </c:txPr>
    </c:legend>
    <c:plotVisOnly val="1"/>
    <c:dispBlanksAs val="gap"/>
    <c:showDLblsOverMax val="0"/>
  </c:chart>
  <c:spPr>
    <a:noFill/>
    <a:ln>
      <a:noFill/>
    </a:ln>
    <a:effectLst/>
  </c:spPr>
  <c:txPr>
    <a:bodyPr/>
    <a:lstStyle/>
    <a:p>
      <a:pPr>
        <a:defRPr>
          <a:latin typeface="DINPro" panose="020B0504020101020102" pitchFamily="34" charset="0"/>
          <a:cs typeface="DINPro" panose="020B0504020101020102" pitchFamily="34" charset="0"/>
        </a:defRPr>
      </a:pPr>
      <a:endParaRPr lang="en-US"/>
    </a:p>
  </c:txPr>
  <c:externalData r:id="rId3">
    <c:autoUpdate val="0"/>
  </c:externalData>
</c:chartSpace>
</file>

<file path=ppt/charts/chart12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862" b="0" i="0" u="none" strike="noStrike" kern="1200" spc="0" baseline="0">
                <a:solidFill>
                  <a:schemeClr val="tx1">
                    <a:lumMod val="65000"/>
                    <a:lumOff val="35000"/>
                  </a:schemeClr>
                </a:solidFill>
                <a:latin typeface="Calibri" panose="020F0502020204030204" pitchFamily="34" charset="0"/>
                <a:ea typeface="+mn-ea"/>
                <a:cs typeface="+mn-cs"/>
              </a:defRPr>
            </a:pPr>
            <a:r>
              <a:rPr lang="en-GB"/>
              <a:t>Do you feel able to keep yourself clean at home?</a:t>
            </a:r>
            <a:endParaRPr lang="en-US"/>
          </a:p>
        </c:rich>
      </c:tx>
      <c:layout>
        <c:manualLayout>
          <c:xMode val="edge"/>
          <c:yMode val="edge"/>
          <c:x val="0.13874019162905663"/>
          <c:y val="8.3914683822987595E-3"/>
        </c:manualLayout>
      </c:layout>
      <c:overlay val="0"/>
      <c:spPr>
        <a:noFill/>
        <a:ln>
          <a:noFill/>
        </a:ln>
        <a:effectLst/>
      </c:spPr>
      <c:txPr>
        <a:bodyPr rot="0" spcFirstLastPara="1" vertOverflow="ellipsis" vert="horz" wrap="square" anchor="ctr" anchorCtr="1"/>
        <a:lstStyle/>
        <a:p>
          <a:pPr>
            <a:defRPr sz="1862" b="0" i="0" u="none" strike="noStrike" kern="1200" spc="0" baseline="0">
              <a:solidFill>
                <a:schemeClr val="tx1">
                  <a:lumMod val="65000"/>
                  <a:lumOff val="35000"/>
                </a:schemeClr>
              </a:solidFill>
              <a:latin typeface="Calibri" panose="020F0502020204030204" pitchFamily="34" charset="0"/>
              <a:ea typeface="+mn-ea"/>
              <a:cs typeface="+mn-cs"/>
            </a:defRPr>
          </a:pPr>
          <a:endParaRPr lang="en-US"/>
        </a:p>
      </c:txPr>
    </c:title>
    <c:autoTitleDeleted val="0"/>
    <c:plotArea>
      <c:layout>
        <c:manualLayout>
          <c:layoutTarget val="inner"/>
          <c:xMode val="edge"/>
          <c:yMode val="edge"/>
          <c:x val="5.7591302495755337E-2"/>
          <c:y val="0.24974380078594657"/>
          <c:w val="0.53575380994803168"/>
          <c:h val="0.6410233059631496"/>
        </c:manualLayout>
      </c:layout>
      <c:pieChart>
        <c:varyColors val="1"/>
        <c:dLbls>
          <c:showLegendKey val="0"/>
          <c:showVal val="0"/>
          <c:showCatName val="0"/>
          <c:showSerName val="0"/>
          <c:showPercent val="0"/>
          <c:showBubbleSize val="0"/>
          <c:showLeaderLines val="0"/>
        </c:dLbls>
        <c:firstSliceAng val="0"/>
      </c:pieChart>
      <c:spPr>
        <a:noFill/>
        <a:ln>
          <a:noFill/>
        </a:ln>
        <a:effectLst/>
      </c:spPr>
    </c:plotArea>
    <c:legend>
      <c:legendPos val="b"/>
      <c:layout>
        <c:manualLayout>
          <c:xMode val="edge"/>
          <c:yMode val="edge"/>
          <c:x val="0.63819179163175843"/>
          <c:y val="0.24597199503394279"/>
          <c:w val="0.33813093076138512"/>
          <c:h val="0.59769702590194607"/>
        </c:manualLayout>
      </c:layout>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Calibri" panose="020F0502020204030204" pitchFamily="34" charset="0"/>
              <a:ea typeface="+mn-ea"/>
              <a:cs typeface="+mn-cs"/>
            </a:defRPr>
          </a:pPr>
          <a:endParaRPr lang="en-US"/>
        </a:p>
      </c:txPr>
    </c:legend>
    <c:plotVisOnly val="1"/>
    <c:dispBlanksAs val="gap"/>
    <c:showDLblsOverMax val="0"/>
  </c:chart>
  <c:spPr>
    <a:noFill/>
    <a:ln>
      <a:noFill/>
    </a:ln>
    <a:effectLst/>
  </c:spPr>
  <c:txPr>
    <a:bodyPr/>
    <a:lstStyle/>
    <a:p>
      <a:pPr>
        <a:defRPr>
          <a:latin typeface="Calibri" panose="020F0502020204030204" pitchFamily="34" charset="0"/>
        </a:defRPr>
      </a:pPr>
      <a:endParaRPr lang="en-US"/>
    </a:p>
  </c:txPr>
  <c:externalData r:id="rId3">
    <c:autoUpdate val="0"/>
  </c:externalData>
</c:chartSpace>
</file>

<file path=ppt/charts/chart12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4757544876799717"/>
          <c:y val="3.3776979548859241E-2"/>
          <c:w val="0.70901496712687095"/>
          <c:h val="0.74568198853978229"/>
        </c:manualLayout>
      </c:layout>
      <c:barChart>
        <c:barDir val="bar"/>
        <c:grouping val="clustered"/>
        <c:varyColors val="0"/>
        <c:ser>
          <c:idx val="0"/>
          <c:order val="0"/>
          <c:tx>
            <c:strRef>
              <c:f>Sheet1!$B$1</c:f>
              <c:strCache>
                <c:ptCount val="1"/>
                <c:pt idx="0">
                  <c:v>2025</c:v>
                </c:pt>
              </c:strCache>
            </c:strRef>
          </c:tx>
          <c:spPr>
            <a:solidFill>
              <a:schemeClr val="accent1"/>
            </a:solidFill>
            <a:ln w="19050">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mn-lt"/>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Sheet1!$A$2:$A$10</c:f>
              <c:strCache>
                <c:ptCount val="9"/>
                <c:pt idx="0">
                  <c:v>Don't engage in any of the above</c:v>
                </c:pt>
                <c:pt idx="1">
                  <c:v>I buy lottery tickets</c:v>
                </c:pt>
                <c:pt idx="2">
                  <c:v>I play gambling games online (e.g. bingo, etc.) </c:v>
                </c:pt>
                <c:pt idx="3">
                  <c:v>I place bets online (e.g. sports results)</c:v>
                </c:pt>
                <c:pt idx="4">
                  <c:v>I place bets with my friends (e.g. sports results)</c:v>
                </c:pt>
                <c:pt idx="5">
                  <c:v>I play arcade games to win money</c:v>
                </c:pt>
                <c:pt idx="6">
                  <c:v>I play games with my friends to win money</c:v>
                </c:pt>
                <c:pt idx="7">
                  <c:v>I buy loot boxes when I play online games</c:v>
                </c:pt>
                <c:pt idx="8">
                  <c:v>I play arcade games for fun</c:v>
                </c:pt>
              </c:strCache>
            </c:strRef>
          </c:cat>
          <c:val>
            <c:numRef>
              <c:f>Sheet1!$B$2:$B$10</c:f>
              <c:numCache>
                <c:formatCode>0%</c:formatCode>
                <c:ptCount val="9"/>
                <c:pt idx="0">
                  <c:v>0.25</c:v>
                </c:pt>
                <c:pt idx="1">
                  <c:v>7.0000000000000007E-2</c:v>
                </c:pt>
                <c:pt idx="2">
                  <c:v>0.11</c:v>
                </c:pt>
                <c:pt idx="3">
                  <c:v>0.11</c:v>
                </c:pt>
                <c:pt idx="4">
                  <c:v>0.13</c:v>
                </c:pt>
                <c:pt idx="5">
                  <c:v>0.15</c:v>
                </c:pt>
                <c:pt idx="6">
                  <c:v>0.22</c:v>
                </c:pt>
                <c:pt idx="7">
                  <c:v>0.27</c:v>
                </c:pt>
                <c:pt idx="8">
                  <c:v>0.67</c:v>
                </c:pt>
              </c:numCache>
            </c:numRef>
          </c:val>
          <c:extLst>
            <c:ext xmlns:c16="http://schemas.microsoft.com/office/drawing/2014/chart" uri="{C3380CC4-5D6E-409C-BE32-E72D297353CC}">
              <c16:uniqueId val="{00000004-3B45-437F-AE74-AA2DE8434EA2}"/>
            </c:ext>
          </c:extLst>
        </c:ser>
        <c:ser>
          <c:idx val="1"/>
          <c:order val="1"/>
          <c:tx>
            <c:strRef>
              <c:f>Sheet1!$C$1</c:f>
              <c:strCache>
                <c:ptCount val="1"/>
                <c:pt idx="0">
                  <c:v>2024</c:v>
                </c:pt>
              </c:strCache>
            </c:strRef>
          </c:tx>
          <c:spPr>
            <a:solidFill>
              <a:srgbClr val="008E91"/>
            </a:solidFill>
            <a:ln w="19050">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mn-lt"/>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Sheet1!$A$2:$A$10</c:f>
              <c:strCache>
                <c:ptCount val="9"/>
                <c:pt idx="0">
                  <c:v>Don't engage in any of the above</c:v>
                </c:pt>
                <c:pt idx="1">
                  <c:v>I buy lottery tickets</c:v>
                </c:pt>
                <c:pt idx="2">
                  <c:v>I play gambling games online (e.g. bingo, etc.) </c:v>
                </c:pt>
                <c:pt idx="3">
                  <c:v>I place bets online (e.g. sports results)</c:v>
                </c:pt>
                <c:pt idx="4">
                  <c:v>I place bets with my friends (e.g. sports results)</c:v>
                </c:pt>
                <c:pt idx="5">
                  <c:v>I play arcade games to win money</c:v>
                </c:pt>
                <c:pt idx="6">
                  <c:v>I play games with my friends to win money</c:v>
                </c:pt>
                <c:pt idx="7">
                  <c:v>I buy loot boxes when I play online games</c:v>
                </c:pt>
                <c:pt idx="8">
                  <c:v>I play arcade games for fun</c:v>
                </c:pt>
              </c:strCache>
            </c:strRef>
          </c:cat>
          <c:val>
            <c:numRef>
              <c:f>Sheet1!$C$2:$C$10</c:f>
              <c:numCache>
                <c:formatCode>0%</c:formatCode>
                <c:ptCount val="9"/>
                <c:pt idx="0">
                  <c:v>0.24</c:v>
                </c:pt>
                <c:pt idx="1">
                  <c:v>0.09</c:v>
                </c:pt>
                <c:pt idx="2">
                  <c:v>0.14000000000000001</c:v>
                </c:pt>
                <c:pt idx="3">
                  <c:v>0.14000000000000001</c:v>
                </c:pt>
                <c:pt idx="4">
                  <c:v>0.16</c:v>
                </c:pt>
                <c:pt idx="5">
                  <c:v>0.24</c:v>
                </c:pt>
                <c:pt idx="6">
                  <c:v>0.19</c:v>
                </c:pt>
                <c:pt idx="7">
                  <c:v>0.28000000000000003</c:v>
                </c:pt>
                <c:pt idx="8">
                  <c:v>0.67</c:v>
                </c:pt>
              </c:numCache>
            </c:numRef>
          </c:val>
          <c:extLst>
            <c:ext xmlns:c16="http://schemas.microsoft.com/office/drawing/2014/chart" uri="{C3380CC4-5D6E-409C-BE32-E72D297353CC}">
              <c16:uniqueId val="{00000004-FFDF-41D5-AB73-111D94B127F4}"/>
            </c:ext>
          </c:extLst>
        </c:ser>
        <c:ser>
          <c:idx val="2"/>
          <c:order val="2"/>
          <c:tx>
            <c:strRef>
              <c:f>Sheet1!$D$1</c:f>
              <c:strCache>
                <c:ptCount val="1"/>
                <c:pt idx="0">
                  <c:v>2023</c:v>
                </c:pt>
              </c:strCache>
            </c:strRef>
          </c:tx>
          <c:spPr>
            <a:solidFill>
              <a:schemeClr val="accent1">
                <a:lumMod val="50000"/>
              </a:schemeClr>
            </a:solidFill>
            <a:ln w="19050">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mn-lt"/>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Sheet1!$A$2:$A$10</c:f>
              <c:strCache>
                <c:ptCount val="9"/>
                <c:pt idx="0">
                  <c:v>Don't engage in any of the above</c:v>
                </c:pt>
                <c:pt idx="1">
                  <c:v>I buy lottery tickets</c:v>
                </c:pt>
                <c:pt idx="2">
                  <c:v>I play gambling games online (e.g. bingo, etc.) </c:v>
                </c:pt>
                <c:pt idx="3">
                  <c:v>I place bets online (e.g. sports results)</c:v>
                </c:pt>
                <c:pt idx="4">
                  <c:v>I place bets with my friends (e.g. sports results)</c:v>
                </c:pt>
                <c:pt idx="5">
                  <c:v>I play arcade games to win money</c:v>
                </c:pt>
                <c:pt idx="6">
                  <c:v>I play games with my friends to win money</c:v>
                </c:pt>
                <c:pt idx="7">
                  <c:v>I buy loot boxes when I play online games</c:v>
                </c:pt>
                <c:pt idx="8">
                  <c:v>I play arcade games for fun</c:v>
                </c:pt>
              </c:strCache>
            </c:strRef>
          </c:cat>
          <c:val>
            <c:numRef>
              <c:f>Sheet1!$D$2:$D$10</c:f>
              <c:numCache>
                <c:formatCode>0%</c:formatCode>
                <c:ptCount val="9"/>
                <c:pt idx="0">
                  <c:v>0.25</c:v>
                </c:pt>
                <c:pt idx="1">
                  <c:v>0.1</c:v>
                </c:pt>
                <c:pt idx="2">
                  <c:v>0.12</c:v>
                </c:pt>
                <c:pt idx="3">
                  <c:v>0.14000000000000001</c:v>
                </c:pt>
                <c:pt idx="4">
                  <c:v>0.15</c:v>
                </c:pt>
                <c:pt idx="5">
                  <c:v>0.22</c:v>
                </c:pt>
                <c:pt idx="6">
                  <c:v>0.19</c:v>
                </c:pt>
                <c:pt idx="7">
                  <c:v>0.26</c:v>
                </c:pt>
                <c:pt idx="8">
                  <c:v>0.67</c:v>
                </c:pt>
              </c:numCache>
            </c:numRef>
          </c:val>
          <c:extLst>
            <c:ext xmlns:c16="http://schemas.microsoft.com/office/drawing/2014/chart" uri="{C3380CC4-5D6E-409C-BE32-E72D297353CC}">
              <c16:uniqueId val="{00000005-0C4A-46F1-8285-76383A058537}"/>
            </c:ext>
          </c:extLst>
        </c:ser>
        <c:dLbls>
          <c:showLegendKey val="0"/>
          <c:showVal val="0"/>
          <c:showCatName val="0"/>
          <c:showSerName val="0"/>
          <c:showPercent val="0"/>
          <c:showBubbleSize val="0"/>
        </c:dLbls>
        <c:gapWidth val="80"/>
        <c:overlap val="-25"/>
        <c:axId val="527151568"/>
        <c:axId val="527153920"/>
      </c:barChart>
      <c:valAx>
        <c:axId val="527153920"/>
        <c:scaling>
          <c:orientation val="minMax"/>
        </c:scaling>
        <c:delete val="0"/>
        <c:axPos val="b"/>
        <c:majorGridlines>
          <c:spPr>
            <a:ln w="9525" cap="flat" cmpd="sng" algn="ctr">
              <a:solidFill>
                <a:schemeClr val="tx1">
                  <a:lumMod val="15000"/>
                  <a:lumOff val="85000"/>
                </a:schemeClr>
              </a:solidFill>
              <a:round/>
            </a:ln>
            <a:effectLst/>
          </c:spPr>
        </c:majorGridlines>
        <c:numFmt formatCode="0%" sourceLinked="0"/>
        <c:majorTickMark val="out"/>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tx1">
                    <a:lumMod val="75000"/>
                    <a:lumOff val="25000"/>
                  </a:schemeClr>
                </a:solidFill>
                <a:latin typeface="+mn-lt"/>
                <a:ea typeface="+mn-ea"/>
                <a:cs typeface="DINPro" panose="020B0504020101020102" pitchFamily="34" charset="0"/>
              </a:defRPr>
            </a:pPr>
            <a:endParaRPr lang="en-US"/>
          </a:p>
        </c:txPr>
        <c:crossAx val="527151568"/>
        <c:crosses val="autoZero"/>
        <c:crossBetween val="between"/>
      </c:valAx>
      <c:catAx>
        <c:axId val="527151568"/>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0" spcFirstLastPara="1" vertOverflow="ellipsis" wrap="square" anchor="ctr" anchorCtr="1"/>
          <a:lstStyle/>
          <a:p>
            <a:pPr>
              <a:defRPr sz="1000" b="0" i="0" u="none" strike="noStrike" kern="1200" baseline="0">
                <a:solidFill>
                  <a:schemeClr val="tx1">
                    <a:lumMod val="75000"/>
                    <a:lumOff val="25000"/>
                  </a:schemeClr>
                </a:solidFill>
                <a:latin typeface="+mn-lt"/>
                <a:ea typeface="+mn-ea"/>
                <a:cs typeface="DINPro" panose="020B0504020101020102" pitchFamily="34" charset="0"/>
              </a:defRPr>
            </a:pPr>
            <a:endParaRPr lang="en-US"/>
          </a:p>
        </c:txPr>
        <c:crossAx val="527153920"/>
        <c:crosses val="autoZero"/>
        <c:auto val="1"/>
        <c:lblAlgn val="ctr"/>
        <c:lblOffset val="100"/>
        <c:noMultiLvlLbl val="0"/>
      </c:catAx>
      <c:spPr>
        <a:noFill/>
        <a:ln>
          <a:noFill/>
        </a:ln>
        <a:effectLst/>
      </c:spPr>
    </c:plotArea>
    <c:legend>
      <c:legendPos val="b"/>
      <c:layout>
        <c:manualLayout>
          <c:xMode val="edge"/>
          <c:yMode val="edge"/>
          <c:x val="0.45074409750662686"/>
          <c:y val="0.86116915627066715"/>
          <c:w val="0.13233983926223614"/>
          <c:h val="4.1520057188995964E-2"/>
        </c:manualLayout>
      </c:layout>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75000"/>
                  <a:lumOff val="25000"/>
                </a:schemeClr>
              </a:solidFill>
              <a:latin typeface="+mn-lt"/>
              <a:ea typeface="+mn-ea"/>
              <a:cs typeface="DINPro" panose="020B0504020101020102" pitchFamily="34" charset="0"/>
            </a:defRPr>
          </a:pPr>
          <a:endParaRPr lang="en-US"/>
        </a:p>
      </c:txPr>
    </c:legend>
    <c:plotVisOnly val="1"/>
    <c:dispBlanksAs val="gap"/>
    <c:showDLblsOverMax val="0"/>
  </c:chart>
  <c:spPr>
    <a:noFill/>
    <a:ln>
      <a:noFill/>
    </a:ln>
    <a:effectLst/>
  </c:spPr>
  <c:txPr>
    <a:bodyPr/>
    <a:lstStyle/>
    <a:p>
      <a:pPr>
        <a:defRPr>
          <a:latin typeface="Calibri" panose="020F0502020204030204" pitchFamily="34" charset="0"/>
          <a:cs typeface="DINPro" panose="020B0504020101020102" pitchFamily="34" charset="0"/>
        </a:defRPr>
      </a:pPr>
      <a:endParaRPr lang="en-US"/>
    </a:p>
  </c:txPr>
  <c:externalData r:id="rId3">
    <c:autoUpdate val="0"/>
  </c:externalData>
</c:chartSpace>
</file>

<file path=ppt/charts/chart12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40779249099383741"/>
          <c:y val="3.3776979548859241E-2"/>
          <c:w val="0.55401019528204909"/>
          <c:h val="0.8110646339710712"/>
        </c:manualLayout>
      </c:layout>
      <c:barChart>
        <c:barDir val="bar"/>
        <c:grouping val="percentStacked"/>
        <c:varyColors val="0"/>
        <c:ser>
          <c:idx val="0"/>
          <c:order val="0"/>
          <c:tx>
            <c:strRef>
              <c:f>Sheet1!$B$1</c:f>
              <c:strCache>
                <c:ptCount val="1"/>
                <c:pt idx="0">
                  <c:v>No, never</c:v>
                </c:pt>
              </c:strCache>
            </c:strRef>
          </c:tx>
          <c:spPr>
            <a:solidFill>
              <a:srgbClr val="002060"/>
            </a:solidFill>
            <a:ln w="19050">
              <a:noFill/>
            </a:ln>
            <a:effectLst/>
          </c:spPr>
          <c:invertIfNegative val="0"/>
          <c:dLbls>
            <c:dLbl>
              <c:idx val="0"/>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D64D-44D2-856F-6A5819002429}"/>
                </c:ext>
              </c:extLst>
            </c:dLbl>
            <c:dLbl>
              <c:idx val="1"/>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D64D-44D2-856F-6A5819002429}"/>
                </c:ext>
              </c:extLst>
            </c:dLbl>
            <c:dLbl>
              <c:idx val="2"/>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86E6-4CAC-A028-1C17C229B96B}"/>
                </c:ext>
              </c:extLst>
            </c:dLbl>
            <c:spPr>
              <a:noFill/>
              <a:ln>
                <a:noFill/>
              </a:ln>
              <a:effectLst/>
            </c:spPr>
            <c:txPr>
              <a:bodyPr rot="0" spcFirstLastPara="1" vertOverflow="ellipsis" vert="horz" wrap="square" anchor="ctr" anchorCtr="1"/>
              <a:lstStyle/>
              <a:p>
                <a:pPr>
                  <a:defRPr sz="1000" b="0" i="0" u="none" strike="noStrike" kern="1200" baseline="0">
                    <a:solidFill>
                      <a:schemeClr val="bg1"/>
                    </a:solidFill>
                    <a:latin typeface="+mn-lt"/>
                    <a:ea typeface="+mn-ea"/>
                    <a:cs typeface="DINPro" panose="020B0504020101020102" pitchFamily="34" charset="0"/>
                  </a:defRPr>
                </a:pPr>
                <a:endParaRPr lang="en-US"/>
              </a:p>
            </c:txPr>
            <c:dLblPos val="inBase"/>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I always try and win all my money back</c:v>
                </c:pt>
                <c:pt idx="1">
                  <c:v>I can forget about everything else when I'm playing </c:v>
                </c:pt>
                <c:pt idx="2">
                  <c:v>I find it hard to stop</c:v>
                </c:pt>
              </c:strCache>
            </c:strRef>
          </c:cat>
          <c:val>
            <c:numRef>
              <c:f>Sheet1!$B$2:$B$4</c:f>
              <c:numCache>
                <c:formatCode>0%</c:formatCode>
                <c:ptCount val="3"/>
                <c:pt idx="0">
                  <c:v>0.85</c:v>
                </c:pt>
                <c:pt idx="1">
                  <c:v>0.69</c:v>
                </c:pt>
                <c:pt idx="2">
                  <c:v>0.83</c:v>
                </c:pt>
              </c:numCache>
            </c:numRef>
          </c:val>
          <c:extLst>
            <c:ext xmlns:c16="http://schemas.microsoft.com/office/drawing/2014/chart" uri="{C3380CC4-5D6E-409C-BE32-E72D297353CC}">
              <c16:uniqueId val="{00000001-86E6-4CAC-A028-1C17C229B96B}"/>
            </c:ext>
          </c:extLst>
        </c:ser>
        <c:ser>
          <c:idx val="1"/>
          <c:order val="1"/>
          <c:tx>
            <c:strRef>
              <c:f>Sheet1!$C$1</c:f>
              <c:strCache>
                <c:ptCount val="1"/>
                <c:pt idx="0">
                  <c:v>Yes, in the past</c:v>
                </c:pt>
              </c:strCache>
            </c:strRef>
          </c:tx>
          <c:spPr>
            <a:solidFill>
              <a:schemeClr val="accent5">
                <a:lumMod val="60000"/>
                <a:lumOff val="40000"/>
              </a:schemeClr>
            </a:solidFill>
            <a:ln w="19050">
              <a:noFill/>
            </a:ln>
            <a:effectLst/>
          </c:spPr>
          <c:invertIfNegative val="0"/>
          <c:dLbls>
            <c:dLbl>
              <c:idx val="2"/>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D64D-44D2-856F-6A5819002429}"/>
                </c:ext>
              </c:extLst>
            </c:dLbl>
            <c:spPr>
              <a:noFill/>
              <a:ln>
                <a:noFill/>
              </a:ln>
              <a:effectLst/>
            </c:spPr>
            <c:txPr>
              <a:bodyPr rot="0" spcFirstLastPara="1" vertOverflow="ellipsis" vert="horz" wrap="square" anchor="ctr" anchorCtr="1"/>
              <a:lstStyle/>
              <a:p>
                <a:pPr>
                  <a:defRPr lang="en-US" sz="1000" b="0" i="0" u="none" strike="noStrike" kern="1200" baseline="0">
                    <a:solidFill>
                      <a:schemeClr val="bg1"/>
                    </a:solidFill>
                    <a:latin typeface="+mn-lt"/>
                    <a:ea typeface="+mn-ea"/>
                    <a:cs typeface="DINPro" panose="020B0504020101020102" pitchFamily="34" charset="0"/>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I always try and win all my money back</c:v>
                </c:pt>
                <c:pt idx="1">
                  <c:v>I can forget about everything else when I'm playing </c:v>
                </c:pt>
                <c:pt idx="2">
                  <c:v>I find it hard to stop</c:v>
                </c:pt>
              </c:strCache>
            </c:strRef>
          </c:cat>
          <c:val>
            <c:numRef>
              <c:f>Sheet1!$C$2:$C$4</c:f>
              <c:numCache>
                <c:formatCode>0%</c:formatCode>
                <c:ptCount val="3"/>
                <c:pt idx="0">
                  <c:v>0.06</c:v>
                </c:pt>
                <c:pt idx="1">
                  <c:v>0.1</c:v>
                </c:pt>
                <c:pt idx="2">
                  <c:v>7.0000000000000007E-2</c:v>
                </c:pt>
              </c:numCache>
            </c:numRef>
          </c:val>
          <c:extLst>
            <c:ext xmlns:c16="http://schemas.microsoft.com/office/drawing/2014/chart" uri="{C3380CC4-5D6E-409C-BE32-E72D297353CC}">
              <c16:uniqueId val="{00000002-86E6-4CAC-A028-1C17C229B96B}"/>
            </c:ext>
          </c:extLst>
        </c:ser>
        <c:ser>
          <c:idx val="2"/>
          <c:order val="2"/>
          <c:tx>
            <c:strRef>
              <c:f>Sheet1!$D$1</c:f>
              <c:strCache>
                <c:ptCount val="1"/>
                <c:pt idx="0">
                  <c:v>Yes, sometimes </c:v>
                </c:pt>
              </c:strCache>
            </c:strRef>
          </c:tx>
          <c:spPr>
            <a:solidFill>
              <a:schemeClr val="bg1">
                <a:lumMod val="65000"/>
              </a:schemeClr>
            </a:solidFill>
            <a:ln w="19050">
              <a:noFill/>
            </a:ln>
            <a:effectLst/>
          </c:spPr>
          <c:invertIfNegative val="0"/>
          <c:dLbls>
            <c:spPr>
              <a:noFill/>
              <a:ln>
                <a:noFill/>
              </a:ln>
              <a:effectLst/>
            </c:spPr>
            <c:txPr>
              <a:bodyPr rot="0" spcFirstLastPara="1" vertOverflow="ellipsis" vert="horz" wrap="square" anchor="ctr" anchorCtr="1"/>
              <a:lstStyle/>
              <a:p>
                <a:pPr>
                  <a:defRPr sz="1000" b="0" i="0" u="none" strike="noStrike" kern="1200" baseline="0">
                    <a:solidFill>
                      <a:schemeClr val="bg1"/>
                    </a:solidFill>
                    <a:latin typeface="+mn-lt"/>
                    <a:ea typeface="+mn-ea"/>
                    <a:cs typeface="DINPro" panose="020B0504020101020102" pitchFamily="34" charset="0"/>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I always try and win all my money back</c:v>
                </c:pt>
                <c:pt idx="1">
                  <c:v>I can forget about everything else when I'm playing </c:v>
                </c:pt>
                <c:pt idx="2">
                  <c:v>I find it hard to stop</c:v>
                </c:pt>
              </c:strCache>
            </c:strRef>
          </c:cat>
          <c:val>
            <c:numRef>
              <c:f>Sheet1!$D$2:$D$4</c:f>
              <c:numCache>
                <c:formatCode>0%</c:formatCode>
                <c:ptCount val="3"/>
                <c:pt idx="0">
                  <c:v>0.09</c:v>
                </c:pt>
                <c:pt idx="1">
                  <c:v>0.21</c:v>
                </c:pt>
                <c:pt idx="2">
                  <c:v>0.09</c:v>
                </c:pt>
              </c:numCache>
            </c:numRef>
          </c:val>
          <c:extLst>
            <c:ext xmlns:c16="http://schemas.microsoft.com/office/drawing/2014/chart" uri="{C3380CC4-5D6E-409C-BE32-E72D297353CC}">
              <c16:uniqueId val="{00000006-86E6-4CAC-A028-1C17C229B96B}"/>
            </c:ext>
          </c:extLst>
        </c:ser>
        <c:dLbls>
          <c:showLegendKey val="0"/>
          <c:showVal val="0"/>
          <c:showCatName val="0"/>
          <c:showSerName val="0"/>
          <c:showPercent val="0"/>
          <c:showBubbleSize val="0"/>
        </c:dLbls>
        <c:gapWidth val="80"/>
        <c:overlap val="100"/>
        <c:axId val="527159408"/>
        <c:axId val="527152352"/>
      </c:barChart>
      <c:valAx>
        <c:axId val="527152352"/>
        <c:scaling>
          <c:orientation val="minMax"/>
        </c:scaling>
        <c:delete val="0"/>
        <c:axPos val="b"/>
        <c:majorGridlines>
          <c:spPr>
            <a:ln w="9525" cap="flat" cmpd="sng" algn="ctr">
              <a:solidFill>
                <a:schemeClr val="tx1">
                  <a:lumMod val="15000"/>
                  <a:lumOff val="85000"/>
                </a:schemeClr>
              </a:solidFill>
              <a:round/>
            </a:ln>
            <a:effectLst/>
          </c:spPr>
        </c:majorGridlines>
        <c:numFmt formatCode="0%" sourceLinked="1"/>
        <c:majorTickMark val="out"/>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tx1">
                    <a:lumMod val="75000"/>
                    <a:lumOff val="25000"/>
                  </a:schemeClr>
                </a:solidFill>
                <a:latin typeface="+mn-lt"/>
                <a:ea typeface="+mn-ea"/>
                <a:cs typeface="DINPro" panose="020B0504020101020102" pitchFamily="34" charset="0"/>
              </a:defRPr>
            </a:pPr>
            <a:endParaRPr lang="en-US"/>
          </a:p>
        </c:txPr>
        <c:crossAx val="527159408"/>
        <c:crosses val="autoZero"/>
        <c:crossBetween val="between"/>
      </c:valAx>
      <c:catAx>
        <c:axId val="527159408"/>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0" spcFirstLastPara="1" vertOverflow="ellipsis" wrap="square" anchor="ctr" anchorCtr="1"/>
          <a:lstStyle/>
          <a:p>
            <a:pPr>
              <a:defRPr sz="1000" b="0" i="0" u="none" strike="noStrike" kern="1200" baseline="0">
                <a:solidFill>
                  <a:schemeClr val="tx1">
                    <a:lumMod val="75000"/>
                    <a:lumOff val="25000"/>
                  </a:schemeClr>
                </a:solidFill>
                <a:latin typeface="+mn-lt"/>
                <a:ea typeface="+mn-ea"/>
                <a:cs typeface="DINPro" panose="020B0504020101020102" pitchFamily="34" charset="0"/>
              </a:defRPr>
            </a:pPr>
            <a:endParaRPr lang="en-US"/>
          </a:p>
        </c:txPr>
        <c:crossAx val="527152352"/>
        <c:crosses val="autoZero"/>
        <c:auto val="1"/>
        <c:lblAlgn val="ctr"/>
        <c:lblOffset val="100"/>
        <c:noMultiLvlLbl val="0"/>
      </c:catAx>
      <c:spPr>
        <a:noFill/>
        <a:ln>
          <a:noFill/>
        </a:ln>
        <a:effectLst/>
      </c:spPr>
    </c:plotArea>
    <c:legend>
      <c:legendPos val="b"/>
      <c:layout>
        <c:manualLayout>
          <c:xMode val="edge"/>
          <c:yMode val="edge"/>
          <c:x val="0.39281485112151698"/>
          <c:y val="0.92790494638325605"/>
          <c:w val="0.60582747325156228"/>
          <c:h val="5.5749400981168179E-2"/>
        </c:manualLayout>
      </c:layout>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75000"/>
                  <a:lumOff val="25000"/>
                </a:schemeClr>
              </a:solidFill>
              <a:latin typeface="+mn-lt"/>
              <a:ea typeface="+mn-ea"/>
              <a:cs typeface="DINPro" panose="020B0504020101020102" pitchFamily="34" charset="0"/>
            </a:defRPr>
          </a:pPr>
          <a:endParaRPr lang="en-US"/>
        </a:p>
      </c:txPr>
    </c:legend>
    <c:plotVisOnly val="1"/>
    <c:dispBlanksAs val="gap"/>
    <c:showDLblsOverMax val="0"/>
  </c:chart>
  <c:spPr>
    <a:noFill/>
    <a:ln>
      <a:noFill/>
    </a:ln>
    <a:effectLst/>
  </c:spPr>
  <c:txPr>
    <a:bodyPr/>
    <a:lstStyle/>
    <a:p>
      <a:pPr>
        <a:defRPr>
          <a:latin typeface="Calibri" panose="020F0502020204030204" pitchFamily="34" charset="0"/>
          <a:cs typeface="DINPro" panose="020B0504020101020102" pitchFamily="34" charset="0"/>
        </a:defRPr>
      </a:pPr>
      <a:endParaRPr lang="en-US"/>
    </a:p>
  </c:txPr>
  <c:externalData r:id="rId3">
    <c:autoUpdate val="0"/>
  </c:externalData>
</c:chartSpace>
</file>

<file path=ppt/charts/chart12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862" b="0" i="0" u="none" strike="noStrike" kern="1200" spc="0" baseline="0">
                <a:solidFill>
                  <a:schemeClr val="tx1">
                    <a:lumMod val="65000"/>
                    <a:lumOff val="35000"/>
                  </a:schemeClr>
                </a:solidFill>
                <a:latin typeface="Calibri" panose="020F0502020204030204" pitchFamily="34" charset="0"/>
                <a:ea typeface="+mn-ea"/>
                <a:cs typeface="+mn-cs"/>
              </a:defRPr>
            </a:pPr>
            <a:r>
              <a:rPr lang="en-GB"/>
              <a:t>Do you feel able to keep yourself clean at home?</a:t>
            </a:r>
            <a:endParaRPr lang="en-US"/>
          </a:p>
        </c:rich>
      </c:tx>
      <c:layout>
        <c:manualLayout>
          <c:xMode val="edge"/>
          <c:yMode val="edge"/>
          <c:x val="0.13874019162905663"/>
          <c:y val="8.3914683822987595E-3"/>
        </c:manualLayout>
      </c:layout>
      <c:overlay val="0"/>
      <c:spPr>
        <a:noFill/>
        <a:ln>
          <a:noFill/>
        </a:ln>
        <a:effectLst/>
      </c:spPr>
      <c:txPr>
        <a:bodyPr rot="0" spcFirstLastPara="1" vertOverflow="ellipsis" vert="horz" wrap="square" anchor="ctr" anchorCtr="1"/>
        <a:lstStyle/>
        <a:p>
          <a:pPr>
            <a:defRPr sz="1862" b="0" i="0" u="none" strike="noStrike" kern="1200" spc="0" baseline="0">
              <a:solidFill>
                <a:schemeClr val="tx1">
                  <a:lumMod val="65000"/>
                  <a:lumOff val="35000"/>
                </a:schemeClr>
              </a:solidFill>
              <a:latin typeface="Calibri" panose="020F0502020204030204" pitchFamily="34" charset="0"/>
              <a:ea typeface="+mn-ea"/>
              <a:cs typeface="+mn-cs"/>
            </a:defRPr>
          </a:pPr>
          <a:endParaRPr lang="en-US"/>
        </a:p>
      </c:txPr>
    </c:title>
    <c:autoTitleDeleted val="0"/>
    <c:plotArea>
      <c:layout>
        <c:manualLayout>
          <c:layoutTarget val="inner"/>
          <c:xMode val="edge"/>
          <c:yMode val="edge"/>
          <c:x val="5.7591302495755337E-2"/>
          <c:y val="0.24974380078594657"/>
          <c:w val="0.53575380994803168"/>
          <c:h val="0.6410233059631496"/>
        </c:manualLayout>
      </c:layout>
      <c:pieChart>
        <c:varyColors val="1"/>
        <c:dLbls>
          <c:showLegendKey val="0"/>
          <c:showVal val="0"/>
          <c:showCatName val="0"/>
          <c:showSerName val="0"/>
          <c:showPercent val="0"/>
          <c:showBubbleSize val="0"/>
          <c:showLeaderLines val="0"/>
        </c:dLbls>
        <c:firstSliceAng val="0"/>
      </c:pieChart>
      <c:spPr>
        <a:noFill/>
        <a:ln>
          <a:noFill/>
        </a:ln>
        <a:effectLst/>
      </c:spPr>
    </c:plotArea>
    <c:legend>
      <c:legendPos val="b"/>
      <c:layout>
        <c:manualLayout>
          <c:xMode val="edge"/>
          <c:yMode val="edge"/>
          <c:x val="0.63819179163175843"/>
          <c:y val="0.24597199503394279"/>
          <c:w val="0.33813093076138512"/>
          <c:h val="0.59769702590194607"/>
        </c:manualLayout>
      </c:layout>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Calibri" panose="020F0502020204030204" pitchFamily="34" charset="0"/>
              <a:ea typeface="+mn-ea"/>
              <a:cs typeface="+mn-cs"/>
            </a:defRPr>
          </a:pPr>
          <a:endParaRPr lang="en-US"/>
        </a:p>
      </c:txPr>
    </c:legend>
    <c:plotVisOnly val="1"/>
    <c:dispBlanksAs val="gap"/>
    <c:showDLblsOverMax val="0"/>
  </c:chart>
  <c:spPr>
    <a:noFill/>
    <a:ln>
      <a:noFill/>
    </a:ln>
    <a:effectLst/>
  </c:spPr>
  <c:txPr>
    <a:bodyPr/>
    <a:lstStyle/>
    <a:p>
      <a:pPr>
        <a:defRPr>
          <a:latin typeface="Calibri" panose="020F0502020204030204" pitchFamily="34" charset="0"/>
        </a:defRPr>
      </a:pPr>
      <a:endParaRPr lang="en-US"/>
    </a:p>
  </c:txPr>
  <c:externalData r:id="rId3">
    <c:autoUpdate val="0"/>
  </c:externalData>
</c:chartSpace>
</file>

<file path=ppt/charts/chart12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1985081491765648"/>
          <c:y val="2.5849118173450709E-2"/>
          <c:w val="0.73296171170596214"/>
          <c:h val="0.76965257083967309"/>
        </c:manualLayout>
      </c:layout>
      <c:barChart>
        <c:barDir val="bar"/>
        <c:grouping val="clustered"/>
        <c:varyColors val="0"/>
        <c:ser>
          <c:idx val="0"/>
          <c:order val="0"/>
          <c:tx>
            <c:strRef>
              <c:f>Sheet1!$B$1</c:f>
              <c:strCache>
                <c:ptCount val="1"/>
                <c:pt idx="0">
                  <c:v>2025</c:v>
                </c:pt>
              </c:strCache>
            </c:strRef>
          </c:tx>
          <c:spPr>
            <a:solidFill>
              <a:schemeClr val="accent1"/>
            </a:solidFill>
            <a:ln w="19050">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mn-lt"/>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No</c:v>
                </c:pt>
                <c:pt idx="1">
                  <c:v>Yes</c:v>
                </c:pt>
              </c:strCache>
            </c:strRef>
          </c:cat>
          <c:val>
            <c:numRef>
              <c:f>Sheet1!$B$2:$B$3</c:f>
              <c:numCache>
                <c:formatCode>0%</c:formatCode>
                <c:ptCount val="2"/>
                <c:pt idx="0">
                  <c:v>0.5</c:v>
                </c:pt>
                <c:pt idx="1">
                  <c:v>0.5</c:v>
                </c:pt>
              </c:numCache>
            </c:numRef>
          </c:val>
          <c:extLst>
            <c:ext xmlns:c16="http://schemas.microsoft.com/office/drawing/2014/chart" uri="{C3380CC4-5D6E-409C-BE32-E72D297353CC}">
              <c16:uniqueId val="{00000004-7158-4727-9022-60C80FAA6EB3}"/>
            </c:ext>
          </c:extLst>
        </c:ser>
        <c:ser>
          <c:idx val="1"/>
          <c:order val="1"/>
          <c:tx>
            <c:strRef>
              <c:f>Sheet1!$C$1</c:f>
              <c:strCache>
                <c:ptCount val="1"/>
                <c:pt idx="0">
                  <c:v>2024</c:v>
                </c:pt>
              </c:strCache>
            </c:strRef>
          </c:tx>
          <c:spPr>
            <a:solidFill>
              <a:srgbClr val="008E91"/>
            </a:solidFill>
            <a:ln w="19050">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mn-lt"/>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No</c:v>
                </c:pt>
                <c:pt idx="1">
                  <c:v>Yes</c:v>
                </c:pt>
              </c:strCache>
            </c:strRef>
          </c:cat>
          <c:val>
            <c:numRef>
              <c:f>Sheet1!$C$2:$C$3</c:f>
              <c:numCache>
                <c:formatCode>0%</c:formatCode>
                <c:ptCount val="2"/>
                <c:pt idx="0">
                  <c:v>0.55000000000000004</c:v>
                </c:pt>
                <c:pt idx="1">
                  <c:v>0.45</c:v>
                </c:pt>
              </c:numCache>
            </c:numRef>
          </c:val>
          <c:extLst>
            <c:ext xmlns:c16="http://schemas.microsoft.com/office/drawing/2014/chart" uri="{C3380CC4-5D6E-409C-BE32-E72D297353CC}">
              <c16:uniqueId val="{00000005-7158-4727-9022-60C80FAA6EB3}"/>
            </c:ext>
          </c:extLst>
        </c:ser>
        <c:ser>
          <c:idx val="2"/>
          <c:order val="2"/>
          <c:tx>
            <c:strRef>
              <c:f>Sheet1!$D$1</c:f>
              <c:strCache>
                <c:ptCount val="1"/>
                <c:pt idx="0">
                  <c:v>2023</c:v>
                </c:pt>
              </c:strCache>
            </c:strRef>
          </c:tx>
          <c:spPr>
            <a:solidFill>
              <a:schemeClr val="accent1">
                <a:lumMod val="50000"/>
              </a:schemeClr>
            </a:solidFill>
            <a:ln w="19050">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mn-lt"/>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No</c:v>
                </c:pt>
                <c:pt idx="1">
                  <c:v>Yes</c:v>
                </c:pt>
              </c:strCache>
            </c:strRef>
          </c:cat>
          <c:val>
            <c:numRef>
              <c:f>Sheet1!$D$2:$D$3</c:f>
              <c:numCache>
                <c:formatCode>0%</c:formatCode>
                <c:ptCount val="2"/>
                <c:pt idx="0">
                  <c:v>0.51</c:v>
                </c:pt>
                <c:pt idx="1">
                  <c:v>0.49</c:v>
                </c:pt>
              </c:numCache>
            </c:numRef>
          </c:val>
          <c:extLst>
            <c:ext xmlns:c16="http://schemas.microsoft.com/office/drawing/2014/chart" uri="{C3380CC4-5D6E-409C-BE32-E72D297353CC}">
              <c16:uniqueId val="{00000005-37F4-4987-8BEA-5AFD2016C563}"/>
            </c:ext>
          </c:extLst>
        </c:ser>
        <c:dLbls>
          <c:showLegendKey val="0"/>
          <c:showVal val="0"/>
          <c:showCatName val="0"/>
          <c:showSerName val="0"/>
          <c:showPercent val="0"/>
          <c:showBubbleSize val="0"/>
        </c:dLbls>
        <c:gapWidth val="80"/>
        <c:overlap val="-25"/>
        <c:axId val="534728640"/>
        <c:axId val="534720408"/>
      </c:barChart>
      <c:valAx>
        <c:axId val="534720408"/>
        <c:scaling>
          <c:orientation val="minMax"/>
        </c:scaling>
        <c:delete val="0"/>
        <c:axPos val="b"/>
        <c:majorGridlines>
          <c:spPr>
            <a:ln w="9525" cap="flat" cmpd="sng" algn="ctr">
              <a:solidFill>
                <a:schemeClr val="tx1">
                  <a:lumMod val="15000"/>
                  <a:lumOff val="85000"/>
                </a:schemeClr>
              </a:solidFill>
              <a:round/>
            </a:ln>
            <a:effectLst/>
          </c:spPr>
        </c:majorGridlines>
        <c:numFmt formatCode="0%" sourceLinked="0"/>
        <c:majorTickMark val="out"/>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tx1">
                    <a:lumMod val="75000"/>
                    <a:lumOff val="25000"/>
                  </a:schemeClr>
                </a:solidFill>
                <a:latin typeface="+mn-lt"/>
                <a:ea typeface="+mn-ea"/>
                <a:cs typeface="DINPro" panose="020B0504020101020102" pitchFamily="34" charset="0"/>
              </a:defRPr>
            </a:pPr>
            <a:endParaRPr lang="en-US"/>
          </a:p>
        </c:txPr>
        <c:crossAx val="534728640"/>
        <c:crosses val="autoZero"/>
        <c:crossBetween val="between"/>
      </c:valAx>
      <c:catAx>
        <c:axId val="534728640"/>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chemeClr val="tx1">
                    <a:lumMod val="75000"/>
                    <a:lumOff val="25000"/>
                  </a:schemeClr>
                </a:solidFill>
                <a:latin typeface="+mn-lt"/>
                <a:ea typeface="+mn-ea"/>
                <a:cs typeface="DINPro" panose="020B0504020101020102" pitchFamily="34" charset="0"/>
              </a:defRPr>
            </a:pPr>
            <a:endParaRPr lang="en-US"/>
          </a:p>
        </c:txPr>
        <c:crossAx val="534720408"/>
        <c:crosses val="autoZero"/>
        <c:auto val="1"/>
        <c:lblAlgn val="ctr"/>
        <c:lblOffset val="100"/>
        <c:noMultiLvlLbl val="0"/>
      </c:catAx>
      <c:spPr>
        <a:noFill/>
        <a:ln>
          <a:noFill/>
        </a:ln>
        <a:effectLst/>
      </c:spPr>
    </c:plotArea>
    <c:legend>
      <c:legendPos val="b"/>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75000"/>
                  <a:lumOff val="25000"/>
                </a:schemeClr>
              </a:solidFill>
              <a:latin typeface="+mn-lt"/>
              <a:ea typeface="+mn-ea"/>
              <a:cs typeface="DINPro" panose="020B0504020101020102" pitchFamily="34" charset="0"/>
            </a:defRPr>
          </a:pPr>
          <a:endParaRPr lang="en-US"/>
        </a:p>
      </c:txPr>
    </c:legend>
    <c:plotVisOnly val="1"/>
    <c:dispBlanksAs val="gap"/>
    <c:showDLblsOverMax val="0"/>
  </c:chart>
  <c:spPr>
    <a:noFill/>
    <a:ln>
      <a:noFill/>
    </a:ln>
    <a:effectLst/>
  </c:spPr>
  <c:txPr>
    <a:bodyPr/>
    <a:lstStyle/>
    <a:p>
      <a:pPr>
        <a:defRPr>
          <a:latin typeface="Calibri" panose="020F0502020204030204" pitchFamily="34" charset="0"/>
          <a:cs typeface="DINPro" panose="020B0504020101020102" pitchFamily="34" charset="0"/>
        </a:defRPr>
      </a:pPr>
      <a:endParaRPr lang="en-US"/>
    </a:p>
  </c:txPr>
  <c:externalData r:id="rId3">
    <c:autoUpdate val="0"/>
  </c:externalData>
</c:chartSpace>
</file>

<file path=ppt/charts/chart1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2025</c:v>
                </c:pt>
              </c:strCache>
            </c:strRef>
          </c:tx>
          <c:spPr>
            <a:solidFill>
              <a:schemeClr val="accent1"/>
            </a:solidFill>
            <a:ln w="19050">
              <a:noFill/>
            </a:ln>
            <a:effectLst/>
          </c:spPr>
          <c:invertIfNegative val="0"/>
          <c:dLbls>
            <c:dLbl>
              <c:idx val="2"/>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mn-lt"/>
                      <a:ea typeface="+mn-ea"/>
                      <a:cs typeface="+mn-cs"/>
                    </a:defRPr>
                  </a:pPr>
                  <a:endParaRPr lang="en-US"/>
                </a:p>
              </c:txPr>
              <c:dLblPos val="in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5439-477C-B42F-39ED65AD203C}"/>
                </c:ext>
              </c:extLst>
            </c:dLbl>
            <c:dLbl>
              <c:idx val="3"/>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mn-lt"/>
                      <a:ea typeface="+mn-ea"/>
                      <a:cs typeface="+mn-cs"/>
                    </a:defRPr>
                  </a:pPr>
                  <a:endParaRPr lang="en-US"/>
                </a:p>
              </c:txPr>
              <c:dLblPos val="in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5439-477C-B42F-39ED65AD203C}"/>
                </c:ext>
              </c:extLst>
            </c:dLbl>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1">
                        <a:lumMod val="75000"/>
                        <a:lumOff val="25000"/>
                      </a:schemeClr>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No breakfast options available at home</c:v>
                </c:pt>
                <c:pt idx="1">
                  <c:v>Don't like the breakfast options available</c:v>
                </c:pt>
                <c:pt idx="2">
                  <c:v>Not enough time to eat</c:v>
                </c:pt>
                <c:pt idx="3">
                  <c:v>Don't feel hungry</c:v>
                </c:pt>
              </c:strCache>
            </c:strRef>
          </c:cat>
          <c:val>
            <c:numRef>
              <c:f>Sheet1!$B$2:$B$5</c:f>
              <c:numCache>
                <c:formatCode>0%</c:formatCode>
                <c:ptCount val="4"/>
                <c:pt idx="0">
                  <c:v>0.01</c:v>
                </c:pt>
                <c:pt idx="1">
                  <c:v>0.03</c:v>
                </c:pt>
                <c:pt idx="2">
                  <c:v>0.35</c:v>
                </c:pt>
                <c:pt idx="3">
                  <c:v>0.74</c:v>
                </c:pt>
              </c:numCache>
            </c:numRef>
          </c:val>
          <c:extLst>
            <c:ext xmlns:c16="http://schemas.microsoft.com/office/drawing/2014/chart" uri="{C3380CC4-5D6E-409C-BE32-E72D297353CC}">
              <c16:uniqueId val="{00000002-0B51-4E37-AA5E-1473129F79B3}"/>
            </c:ext>
          </c:extLst>
        </c:ser>
        <c:ser>
          <c:idx val="1"/>
          <c:order val="1"/>
          <c:tx>
            <c:strRef>
              <c:f>Sheet1!$C$1</c:f>
              <c:strCache>
                <c:ptCount val="1"/>
                <c:pt idx="0">
                  <c:v>2024</c:v>
                </c:pt>
              </c:strCache>
            </c:strRef>
          </c:tx>
          <c:spPr>
            <a:solidFill>
              <a:srgbClr val="008E91"/>
            </a:solidFill>
            <a:ln w="19050">
              <a:noFill/>
            </a:ln>
            <a:effectLst/>
          </c:spPr>
          <c:invertIfNegative val="0"/>
          <c:dLbls>
            <c:dLbl>
              <c:idx val="2"/>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mn-lt"/>
                      <a:ea typeface="+mn-ea"/>
                      <a:cs typeface="+mn-cs"/>
                    </a:defRPr>
                  </a:pPr>
                  <a:endParaRPr lang="en-US"/>
                </a:p>
              </c:txPr>
              <c:dLblPos val="in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F23D-4F8D-8121-DECB0A14AF95}"/>
                </c:ext>
              </c:extLst>
            </c:dLbl>
            <c:dLbl>
              <c:idx val="3"/>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mn-lt"/>
                      <a:ea typeface="+mn-ea"/>
                      <a:cs typeface="+mn-cs"/>
                    </a:defRPr>
                  </a:pPr>
                  <a:endParaRPr lang="en-US"/>
                </a:p>
              </c:txPr>
              <c:dLblPos val="in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F23D-4F8D-8121-DECB0A14AF95}"/>
                </c:ext>
              </c:extLst>
            </c:dLbl>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1">
                        <a:lumMod val="75000"/>
                        <a:lumOff val="25000"/>
                      </a:schemeClr>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No breakfast options available at home</c:v>
                </c:pt>
                <c:pt idx="1">
                  <c:v>Don't like the breakfast options available</c:v>
                </c:pt>
                <c:pt idx="2">
                  <c:v>Not enough time to eat</c:v>
                </c:pt>
                <c:pt idx="3">
                  <c:v>Don't feel hungry</c:v>
                </c:pt>
              </c:strCache>
            </c:strRef>
          </c:cat>
          <c:val>
            <c:numRef>
              <c:f>Sheet1!$C$2:$C$5</c:f>
              <c:numCache>
                <c:formatCode>0%</c:formatCode>
                <c:ptCount val="4"/>
                <c:pt idx="0">
                  <c:v>0.01</c:v>
                </c:pt>
                <c:pt idx="1">
                  <c:v>0.03</c:v>
                </c:pt>
                <c:pt idx="2">
                  <c:v>0.41</c:v>
                </c:pt>
                <c:pt idx="3">
                  <c:v>0.67</c:v>
                </c:pt>
              </c:numCache>
            </c:numRef>
          </c:val>
          <c:extLst>
            <c:ext xmlns:c16="http://schemas.microsoft.com/office/drawing/2014/chart" uri="{C3380CC4-5D6E-409C-BE32-E72D297353CC}">
              <c16:uniqueId val="{00000000-FE38-4F8A-8978-94B049C47C61}"/>
            </c:ext>
          </c:extLst>
        </c:ser>
        <c:ser>
          <c:idx val="2"/>
          <c:order val="2"/>
          <c:tx>
            <c:strRef>
              <c:f>Sheet1!$D$1</c:f>
              <c:strCache>
                <c:ptCount val="1"/>
                <c:pt idx="0">
                  <c:v>2023</c:v>
                </c:pt>
              </c:strCache>
            </c:strRef>
          </c:tx>
          <c:spPr>
            <a:solidFill>
              <a:schemeClr val="accent1">
                <a:lumMod val="50000"/>
              </a:schemeClr>
            </a:solidFill>
            <a:ln w="19050">
              <a:noFill/>
            </a:ln>
            <a:effectLst/>
          </c:spPr>
          <c:invertIfNegative val="0"/>
          <c:dLbls>
            <c:dLbl>
              <c:idx val="0"/>
              <c:layout>
                <c:manualLayout>
                  <c:x val="-7.5605693519079937E-3"/>
                  <c:y val="-1.3081354340556982E-16"/>
                </c:manualLayout>
              </c:layout>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EAD0-4BCE-8138-F2EE6B0BA6C5}"/>
                </c:ext>
              </c:extLst>
            </c:dLbl>
            <c:dLbl>
              <c:idx val="1"/>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EAD0-4BCE-8138-F2EE6B0BA6C5}"/>
                </c:ext>
              </c:extLst>
            </c:dLbl>
            <c:dLbl>
              <c:idx val="2"/>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mn-lt"/>
                      <a:ea typeface="+mn-ea"/>
                      <a:cs typeface="+mn-cs"/>
                    </a:defRPr>
                  </a:pPr>
                  <a:endParaRPr lang="en-US"/>
                </a:p>
              </c:txPr>
              <c:dLblPos val="inEnd"/>
              <c:showLegendKey val="0"/>
              <c:showVal val="1"/>
              <c:showCatName val="0"/>
              <c:showSerName val="0"/>
              <c:showPercent val="0"/>
              <c:showBubbleSize val="0"/>
              <c:extLst>
                <c:ext xmlns:c16="http://schemas.microsoft.com/office/drawing/2014/chart" uri="{C3380CC4-5D6E-409C-BE32-E72D297353CC}">
                  <c16:uniqueId val="{00000002-EAD0-4BCE-8138-F2EE6B0BA6C5}"/>
                </c:ext>
              </c:extLst>
            </c:dLbl>
            <c:dLbl>
              <c:idx val="3"/>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mn-lt"/>
                      <a:ea typeface="+mn-ea"/>
                      <a:cs typeface="+mn-cs"/>
                    </a:defRPr>
                  </a:pPr>
                  <a:endParaRPr lang="en-US"/>
                </a:p>
              </c:txPr>
              <c:dLblPos val="inEnd"/>
              <c:showLegendKey val="0"/>
              <c:showVal val="1"/>
              <c:showCatName val="0"/>
              <c:showSerName val="0"/>
              <c:showPercent val="0"/>
              <c:showBubbleSize val="0"/>
              <c:extLst>
                <c:ext xmlns:c16="http://schemas.microsoft.com/office/drawing/2014/chart" uri="{C3380CC4-5D6E-409C-BE32-E72D297353CC}">
                  <c16:uniqueId val="{00000003-EAD0-4BCE-8138-F2EE6B0BA6C5}"/>
                </c:ext>
              </c:extLst>
            </c:dLbl>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1">
                        <a:lumMod val="75000"/>
                        <a:lumOff val="25000"/>
                      </a:schemeClr>
                    </a:solidFill>
                    <a:latin typeface="+mn-lt"/>
                    <a:ea typeface="+mn-ea"/>
                    <a:cs typeface="+mn-cs"/>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No breakfast options available at home</c:v>
                </c:pt>
                <c:pt idx="1">
                  <c:v>Don't like the breakfast options available</c:v>
                </c:pt>
                <c:pt idx="2">
                  <c:v>Not enough time to eat</c:v>
                </c:pt>
                <c:pt idx="3">
                  <c:v>Don't feel hungry</c:v>
                </c:pt>
              </c:strCache>
            </c:strRef>
          </c:cat>
          <c:val>
            <c:numRef>
              <c:f>Sheet1!$D$2:$D$5</c:f>
              <c:numCache>
                <c:formatCode>0%</c:formatCode>
                <c:ptCount val="4"/>
                <c:pt idx="0">
                  <c:v>0.03</c:v>
                </c:pt>
                <c:pt idx="1">
                  <c:v>0.05</c:v>
                </c:pt>
                <c:pt idx="2">
                  <c:v>0.42</c:v>
                </c:pt>
                <c:pt idx="3">
                  <c:v>0.71</c:v>
                </c:pt>
              </c:numCache>
            </c:numRef>
          </c:val>
          <c:extLst>
            <c:ext xmlns:c16="http://schemas.microsoft.com/office/drawing/2014/chart" uri="{C3380CC4-5D6E-409C-BE32-E72D297353CC}">
              <c16:uniqueId val="{00000000-DBC8-47F4-83C6-2642D05DA5DF}"/>
            </c:ext>
          </c:extLst>
        </c:ser>
        <c:dLbls>
          <c:showLegendKey val="0"/>
          <c:showVal val="0"/>
          <c:showCatName val="0"/>
          <c:showSerName val="0"/>
          <c:showPercent val="0"/>
          <c:showBubbleSize val="0"/>
        </c:dLbls>
        <c:gapWidth val="80"/>
        <c:overlap val="-25"/>
        <c:axId val="418838872"/>
        <c:axId val="418835344"/>
      </c:barChart>
      <c:valAx>
        <c:axId val="418835344"/>
        <c:scaling>
          <c:orientation val="minMax"/>
          <c:max val="0.8"/>
        </c:scaling>
        <c:delete val="0"/>
        <c:axPos val="b"/>
        <c:majorGridlines>
          <c:spPr>
            <a:ln w="9525" cap="flat" cmpd="sng" algn="ctr">
              <a:solidFill>
                <a:schemeClr val="tx1">
                  <a:lumMod val="15000"/>
                  <a:lumOff val="85000"/>
                </a:schemeClr>
              </a:solidFill>
              <a:round/>
            </a:ln>
            <a:effectLst/>
          </c:spPr>
        </c:majorGridlines>
        <c:numFmt formatCode="0%" sourceLinked="0"/>
        <c:majorTickMark val="out"/>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tx1">
                    <a:lumMod val="75000"/>
                    <a:lumOff val="25000"/>
                  </a:schemeClr>
                </a:solidFill>
                <a:latin typeface="+mn-lt"/>
                <a:ea typeface="+mn-ea"/>
                <a:cs typeface="+mn-cs"/>
              </a:defRPr>
            </a:pPr>
            <a:endParaRPr lang="en-US"/>
          </a:p>
        </c:txPr>
        <c:crossAx val="418838872"/>
        <c:crosses val="autoZero"/>
        <c:crossBetween val="between"/>
      </c:valAx>
      <c:catAx>
        <c:axId val="418838872"/>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chemeClr val="tx1">
                    <a:lumMod val="75000"/>
                    <a:lumOff val="25000"/>
                  </a:schemeClr>
                </a:solidFill>
                <a:latin typeface="+mn-lt"/>
                <a:ea typeface="+mn-ea"/>
                <a:cs typeface="+mn-cs"/>
              </a:defRPr>
            </a:pPr>
            <a:endParaRPr lang="en-US"/>
          </a:p>
        </c:txPr>
        <c:crossAx val="418835344"/>
        <c:crosses val="autoZero"/>
        <c:auto val="1"/>
        <c:lblAlgn val="ctr"/>
        <c:lblOffset val="100"/>
        <c:noMultiLvlLbl val="0"/>
      </c:catAx>
      <c:spPr>
        <a:noFill/>
        <a:ln>
          <a:noFill/>
        </a:ln>
        <a:effectLst/>
      </c:spPr>
    </c:plotArea>
    <c:legend>
      <c:legendPos val="b"/>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13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38788435043681163"/>
          <c:y val="3.8197088312671268E-2"/>
          <c:w val="0.57733740643598153"/>
          <c:h val="0.7947218984001202"/>
        </c:manualLayout>
      </c:layout>
      <c:barChart>
        <c:barDir val="bar"/>
        <c:grouping val="percentStacked"/>
        <c:varyColors val="0"/>
        <c:ser>
          <c:idx val="0"/>
          <c:order val="0"/>
          <c:tx>
            <c:strRef>
              <c:f>Sheet1!$B$1</c:f>
              <c:strCache>
                <c:ptCount val="1"/>
                <c:pt idx="0">
                  <c:v>Yes</c:v>
                </c:pt>
              </c:strCache>
            </c:strRef>
          </c:tx>
          <c:spPr>
            <a:solidFill>
              <a:schemeClr val="accent1"/>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mn-lt"/>
                    <a:ea typeface="+mn-ea"/>
                    <a:cs typeface="DINPro" panose="020B0504020101020102" pitchFamily="34" charset="0"/>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Do you feel able to share your ideas about how to make things better for people at school? </c:v>
                </c:pt>
                <c:pt idx="1">
                  <c:v>Do you feel able to get involved in your community (outside school)? </c:v>
                </c:pt>
              </c:strCache>
            </c:strRef>
          </c:cat>
          <c:val>
            <c:numRef>
              <c:f>Sheet1!$B$2:$B$3</c:f>
              <c:numCache>
                <c:formatCode>0%</c:formatCode>
                <c:ptCount val="2"/>
                <c:pt idx="0">
                  <c:v>0.4</c:v>
                </c:pt>
                <c:pt idx="1">
                  <c:v>0.42</c:v>
                </c:pt>
              </c:numCache>
            </c:numRef>
          </c:val>
          <c:extLst>
            <c:ext xmlns:c16="http://schemas.microsoft.com/office/drawing/2014/chart" uri="{C3380CC4-5D6E-409C-BE32-E72D297353CC}">
              <c16:uniqueId val="{00000000-26B0-4C29-B0E4-D4DD7FABBF0A}"/>
            </c:ext>
          </c:extLst>
        </c:ser>
        <c:ser>
          <c:idx val="1"/>
          <c:order val="1"/>
          <c:tx>
            <c:strRef>
              <c:f>Sheet1!$C$1</c:f>
              <c:strCache>
                <c:ptCount val="1"/>
                <c:pt idx="0">
                  <c:v>No</c:v>
                </c:pt>
              </c:strCache>
            </c:strRef>
          </c:tx>
          <c:spPr>
            <a:solidFill>
              <a:schemeClr val="accent2"/>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mn-lt"/>
                    <a:ea typeface="+mn-ea"/>
                    <a:cs typeface="DINPro" panose="020B0504020101020102" pitchFamily="34" charset="0"/>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Do you feel able to share your ideas about how to make things better for people at school? </c:v>
                </c:pt>
                <c:pt idx="1">
                  <c:v>Do you feel able to get involved in your community (outside school)? </c:v>
                </c:pt>
              </c:strCache>
            </c:strRef>
          </c:cat>
          <c:val>
            <c:numRef>
              <c:f>Sheet1!$C$2:$C$3</c:f>
              <c:numCache>
                <c:formatCode>0%</c:formatCode>
                <c:ptCount val="2"/>
                <c:pt idx="0">
                  <c:v>0.23</c:v>
                </c:pt>
                <c:pt idx="1">
                  <c:v>0.28000000000000003</c:v>
                </c:pt>
              </c:numCache>
            </c:numRef>
          </c:val>
          <c:extLst>
            <c:ext xmlns:c16="http://schemas.microsoft.com/office/drawing/2014/chart" uri="{C3380CC4-5D6E-409C-BE32-E72D297353CC}">
              <c16:uniqueId val="{00000000-740F-426A-9A5A-215D2C28EA95}"/>
            </c:ext>
          </c:extLst>
        </c:ser>
        <c:ser>
          <c:idx val="2"/>
          <c:order val="2"/>
          <c:tx>
            <c:strRef>
              <c:f>Sheet1!$D$1</c:f>
              <c:strCache>
                <c:ptCount val="1"/>
                <c:pt idx="0">
                  <c:v>I'm not sure</c:v>
                </c:pt>
              </c:strCache>
            </c:strRef>
          </c:tx>
          <c:spPr>
            <a:solidFill>
              <a:schemeClr val="accent3"/>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mn-lt"/>
                    <a:ea typeface="+mn-ea"/>
                    <a:cs typeface="DINPro" panose="020B0504020101020102" pitchFamily="34" charset="0"/>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Do you feel able to share your ideas about how to make things better for people at school? </c:v>
                </c:pt>
                <c:pt idx="1">
                  <c:v>Do you feel able to get involved in your community (outside school)? </c:v>
                </c:pt>
              </c:strCache>
            </c:strRef>
          </c:cat>
          <c:val>
            <c:numRef>
              <c:f>Sheet1!$D$2:$D$3</c:f>
              <c:numCache>
                <c:formatCode>0%</c:formatCode>
                <c:ptCount val="2"/>
                <c:pt idx="0">
                  <c:v>0.37</c:v>
                </c:pt>
                <c:pt idx="1">
                  <c:v>0.3</c:v>
                </c:pt>
              </c:numCache>
            </c:numRef>
          </c:val>
          <c:extLst>
            <c:ext xmlns:c16="http://schemas.microsoft.com/office/drawing/2014/chart" uri="{C3380CC4-5D6E-409C-BE32-E72D297353CC}">
              <c16:uniqueId val="{00000001-740F-426A-9A5A-215D2C28EA95}"/>
            </c:ext>
          </c:extLst>
        </c:ser>
        <c:dLbls>
          <c:showLegendKey val="0"/>
          <c:showVal val="0"/>
          <c:showCatName val="0"/>
          <c:showSerName val="0"/>
          <c:showPercent val="0"/>
          <c:showBubbleSize val="0"/>
        </c:dLbls>
        <c:gapWidth val="80"/>
        <c:overlap val="100"/>
        <c:axId val="534720016"/>
        <c:axId val="534721584"/>
      </c:barChart>
      <c:catAx>
        <c:axId val="534720016"/>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00" b="0" i="0" u="none" strike="noStrike" kern="1200" baseline="0">
                <a:solidFill>
                  <a:schemeClr val="tx1">
                    <a:lumMod val="75000"/>
                    <a:lumOff val="25000"/>
                  </a:schemeClr>
                </a:solidFill>
                <a:latin typeface="+mn-lt"/>
                <a:ea typeface="+mn-ea"/>
                <a:cs typeface="DINPro" panose="020B0504020101020102" pitchFamily="34" charset="0"/>
              </a:defRPr>
            </a:pPr>
            <a:endParaRPr lang="en-US"/>
          </a:p>
        </c:txPr>
        <c:crossAx val="534721584"/>
        <c:crosses val="autoZero"/>
        <c:auto val="1"/>
        <c:lblAlgn val="ctr"/>
        <c:lblOffset val="100"/>
        <c:noMultiLvlLbl val="0"/>
      </c:catAx>
      <c:valAx>
        <c:axId val="534721584"/>
        <c:scaling>
          <c:orientation val="minMax"/>
        </c:scaling>
        <c:delete val="0"/>
        <c:axPos val="b"/>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tx1">
                    <a:lumMod val="75000"/>
                    <a:lumOff val="25000"/>
                  </a:schemeClr>
                </a:solidFill>
                <a:latin typeface="+mn-lt"/>
                <a:ea typeface="+mn-ea"/>
                <a:cs typeface="DINPro" panose="020B0504020101020102" pitchFamily="34" charset="0"/>
              </a:defRPr>
            </a:pPr>
            <a:endParaRPr lang="en-US"/>
          </a:p>
        </c:txPr>
        <c:crossAx val="534720016"/>
        <c:crosses val="autoZero"/>
        <c:crossBetween val="between"/>
      </c:valAx>
      <c:spPr>
        <a:noFill/>
        <a:ln>
          <a:noFill/>
        </a:ln>
        <a:effectLst/>
      </c:spPr>
    </c:plotArea>
    <c:legend>
      <c:legendPos val="b"/>
      <c:layout>
        <c:manualLayout>
          <c:xMode val="edge"/>
          <c:yMode val="edge"/>
          <c:x val="0.39690015693806285"/>
          <c:y val="0.93416812443544694"/>
          <c:w val="0.27342008589244715"/>
          <c:h val="5.8172193522795144E-2"/>
        </c:manualLayout>
      </c:layout>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75000"/>
                  <a:lumOff val="25000"/>
                </a:schemeClr>
              </a:solidFill>
              <a:latin typeface="+mn-lt"/>
              <a:ea typeface="+mn-ea"/>
              <a:cs typeface="DINPro" panose="020B0504020101020102" pitchFamily="34" charset="0"/>
            </a:defRPr>
          </a:pPr>
          <a:endParaRPr lang="en-US"/>
        </a:p>
      </c:txPr>
    </c:legend>
    <c:plotVisOnly val="1"/>
    <c:dispBlanksAs val="gap"/>
    <c:showDLblsOverMax val="0"/>
  </c:chart>
  <c:spPr>
    <a:noFill/>
    <a:ln>
      <a:noFill/>
    </a:ln>
    <a:effectLst/>
  </c:spPr>
  <c:txPr>
    <a:bodyPr/>
    <a:lstStyle/>
    <a:p>
      <a:pPr>
        <a:defRPr>
          <a:latin typeface="Calibri" panose="020F0502020204030204" pitchFamily="34" charset="0"/>
          <a:cs typeface="DINPro" panose="020B0504020101020102" pitchFamily="34" charset="0"/>
        </a:defRPr>
      </a:pPr>
      <a:endParaRPr lang="en-US"/>
    </a:p>
  </c:txPr>
  <c:externalData r:id="rId3">
    <c:autoUpdate val="0"/>
  </c:externalData>
</c:chartSpace>
</file>

<file path=ppt/charts/chart13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862" b="0" i="0" u="none" strike="noStrike" kern="1200" spc="0" baseline="0">
                <a:solidFill>
                  <a:schemeClr val="tx1">
                    <a:lumMod val="65000"/>
                    <a:lumOff val="35000"/>
                  </a:schemeClr>
                </a:solidFill>
                <a:latin typeface="Calibri" panose="020F0502020204030204" pitchFamily="34" charset="0"/>
                <a:ea typeface="+mn-ea"/>
                <a:cs typeface="+mn-cs"/>
              </a:defRPr>
            </a:pPr>
            <a:r>
              <a:rPr lang="en-GB"/>
              <a:t>Do you feel able to keep yourself clean at home?</a:t>
            </a:r>
            <a:endParaRPr lang="en-US"/>
          </a:p>
        </c:rich>
      </c:tx>
      <c:layout>
        <c:manualLayout>
          <c:xMode val="edge"/>
          <c:yMode val="edge"/>
          <c:x val="0.13874019162905663"/>
          <c:y val="8.3914683822987595E-3"/>
        </c:manualLayout>
      </c:layout>
      <c:overlay val="0"/>
      <c:spPr>
        <a:noFill/>
        <a:ln>
          <a:noFill/>
        </a:ln>
        <a:effectLst/>
      </c:spPr>
      <c:txPr>
        <a:bodyPr rot="0" spcFirstLastPara="1" vertOverflow="ellipsis" vert="horz" wrap="square" anchor="ctr" anchorCtr="1"/>
        <a:lstStyle/>
        <a:p>
          <a:pPr>
            <a:defRPr sz="1862" b="0" i="0" u="none" strike="noStrike" kern="1200" spc="0" baseline="0">
              <a:solidFill>
                <a:schemeClr val="tx1">
                  <a:lumMod val="65000"/>
                  <a:lumOff val="35000"/>
                </a:schemeClr>
              </a:solidFill>
              <a:latin typeface="Calibri" panose="020F0502020204030204" pitchFamily="34" charset="0"/>
              <a:ea typeface="+mn-ea"/>
              <a:cs typeface="+mn-cs"/>
            </a:defRPr>
          </a:pPr>
          <a:endParaRPr lang="en-US"/>
        </a:p>
      </c:txPr>
    </c:title>
    <c:autoTitleDeleted val="0"/>
    <c:plotArea>
      <c:layout>
        <c:manualLayout>
          <c:layoutTarget val="inner"/>
          <c:xMode val="edge"/>
          <c:yMode val="edge"/>
          <c:x val="5.7591302495755337E-2"/>
          <c:y val="0.24974380078594657"/>
          <c:w val="0.53575380994803168"/>
          <c:h val="0.6410233059631496"/>
        </c:manualLayout>
      </c:layout>
      <c:pieChart>
        <c:varyColors val="1"/>
        <c:dLbls>
          <c:showLegendKey val="0"/>
          <c:showVal val="0"/>
          <c:showCatName val="0"/>
          <c:showSerName val="0"/>
          <c:showPercent val="0"/>
          <c:showBubbleSize val="0"/>
          <c:showLeaderLines val="0"/>
        </c:dLbls>
        <c:firstSliceAng val="0"/>
      </c:pieChart>
      <c:spPr>
        <a:noFill/>
        <a:ln>
          <a:noFill/>
        </a:ln>
        <a:effectLst/>
      </c:spPr>
    </c:plotArea>
    <c:legend>
      <c:legendPos val="b"/>
      <c:layout>
        <c:manualLayout>
          <c:xMode val="edge"/>
          <c:yMode val="edge"/>
          <c:x val="0.63819179163175843"/>
          <c:y val="0.24597199503394279"/>
          <c:w val="0.33813093076138512"/>
          <c:h val="0.59769702590194607"/>
        </c:manualLayout>
      </c:layout>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Calibri" panose="020F0502020204030204" pitchFamily="34" charset="0"/>
              <a:ea typeface="+mn-ea"/>
              <a:cs typeface="+mn-cs"/>
            </a:defRPr>
          </a:pPr>
          <a:endParaRPr lang="en-US"/>
        </a:p>
      </c:txPr>
    </c:legend>
    <c:plotVisOnly val="1"/>
    <c:dispBlanksAs val="gap"/>
    <c:showDLblsOverMax val="0"/>
  </c:chart>
  <c:spPr>
    <a:noFill/>
    <a:ln>
      <a:noFill/>
    </a:ln>
    <a:effectLst/>
  </c:spPr>
  <c:txPr>
    <a:bodyPr/>
    <a:lstStyle/>
    <a:p>
      <a:pPr>
        <a:defRPr>
          <a:latin typeface="Calibri" panose="020F0502020204030204" pitchFamily="34" charset="0"/>
        </a:defRPr>
      </a:pPr>
      <a:endParaRPr lang="en-US"/>
    </a:p>
  </c:txPr>
  <c:externalData r:id="rId3">
    <c:autoUpdate val="0"/>
  </c:externalData>
</c:chartSpace>
</file>

<file path=ppt/charts/chart13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7943559125428735"/>
          <c:y val="2.5849118173450709E-2"/>
          <c:w val="0.67337693499697049"/>
          <c:h val="0.76965257083967309"/>
        </c:manualLayout>
      </c:layout>
      <c:barChart>
        <c:barDir val="bar"/>
        <c:grouping val="clustered"/>
        <c:varyColors val="0"/>
        <c:ser>
          <c:idx val="0"/>
          <c:order val="0"/>
          <c:tx>
            <c:strRef>
              <c:f>Sheet1!$B$1</c:f>
              <c:strCache>
                <c:ptCount val="1"/>
                <c:pt idx="0">
                  <c:v>2025</c:v>
                </c:pt>
              </c:strCache>
            </c:strRef>
          </c:tx>
          <c:spPr>
            <a:solidFill>
              <a:schemeClr val="accent1"/>
            </a:solidFill>
            <a:ln w="19050">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mn-lt"/>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Able to share ideas for making things better for people at school</c:v>
                </c:pt>
                <c:pt idx="1">
                  <c:v>Able to get involved in local community outside of school</c:v>
                </c:pt>
              </c:strCache>
            </c:strRef>
          </c:cat>
          <c:val>
            <c:numRef>
              <c:f>Sheet1!$B$2:$B$3</c:f>
              <c:numCache>
                <c:formatCode>0%</c:formatCode>
                <c:ptCount val="2"/>
                <c:pt idx="0">
                  <c:v>0.4</c:v>
                </c:pt>
                <c:pt idx="1">
                  <c:v>0.42</c:v>
                </c:pt>
              </c:numCache>
            </c:numRef>
          </c:val>
          <c:extLst>
            <c:ext xmlns:c16="http://schemas.microsoft.com/office/drawing/2014/chart" uri="{C3380CC4-5D6E-409C-BE32-E72D297353CC}">
              <c16:uniqueId val="{00000004-7158-4727-9022-60C80FAA6EB3}"/>
            </c:ext>
          </c:extLst>
        </c:ser>
        <c:ser>
          <c:idx val="1"/>
          <c:order val="1"/>
          <c:tx>
            <c:strRef>
              <c:f>Sheet1!$C$1</c:f>
              <c:strCache>
                <c:ptCount val="1"/>
                <c:pt idx="0">
                  <c:v>2024</c:v>
                </c:pt>
              </c:strCache>
            </c:strRef>
          </c:tx>
          <c:spPr>
            <a:solidFill>
              <a:srgbClr val="008E91"/>
            </a:solidFill>
            <a:ln w="19050">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mn-lt"/>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Able to share ideas for making things better for people at school</c:v>
                </c:pt>
                <c:pt idx="1">
                  <c:v>Able to get involved in local community outside of school</c:v>
                </c:pt>
              </c:strCache>
            </c:strRef>
          </c:cat>
          <c:val>
            <c:numRef>
              <c:f>Sheet1!$C$2:$C$3</c:f>
              <c:numCache>
                <c:formatCode>0%</c:formatCode>
                <c:ptCount val="2"/>
                <c:pt idx="0">
                  <c:v>0.33</c:v>
                </c:pt>
                <c:pt idx="1">
                  <c:v>0.35</c:v>
                </c:pt>
              </c:numCache>
            </c:numRef>
          </c:val>
          <c:extLst>
            <c:ext xmlns:c16="http://schemas.microsoft.com/office/drawing/2014/chart" uri="{C3380CC4-5D6E-409C-BE32-E72D297353CC}">
              <c16:uniqueId val="{00000005-7158-4727-9022-60C80FAA6EB3}"/>
            </c:ext>
          </c:extLst>
        </c:ser>
        <c:ser>
          <c:idx val="2"/>
          <c:order val="2"/>
          <c:tx>
            <c:strRef>
              <c:f>Sheet1!$D$1</c:f>
              <c:strCache>
                <c:ptCount val="1"/>
                <c:pt idx="0">
                  <c:v>2023</c:v>
                </c:pt>
              </c:strCache>
            </c:strRef>
          </c:tx>
          <c:spPr>
            <a:solidFill>
              <a:schemeClr val="accent1">
                <a:lumMod val="50000"/>
              </a:schemeClr>
            </a:solidFill>
            <a:ln w="19050">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mn-lt"/>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Able to share ideas for making things better for people at school</c:v>
                </c:pt>
                <c:pt idx="1">
                  <c:v>Able to get involved in local community outside of school</c:v>
                </c:pt>
              </c:strCache>
            </c:strRef>
          </c:cat>
          <c:val>
            <c:numRef>
              <c:f>Sheet1!$D$2:$D$3</c:f>
              <c:numCache>
                <c:formatCode>0%</c:formatCode>
                <c:ptCount val="2"/>
                <c:pt idx="0">
                  <c:v>0.41</c:v>
                </c:pt>
                <c:pt idx="1">
                  <c:v>0.38</c:v>
                </c:pt>
              </c:numCache>
            </c:numRef>
          </c:val>
          <c:extLst>
            <c:ext xmlns:c16="http://schemas.microsoft.com/office/drawing/2014/chart" uri="{C3380CC4-5D6E-409C-BE32-E72D297353CC}">
              <c16:uniqueId val="{00000005-37F4-4987-8BEA-5AFD2016C563}"/>
            </c:ext>
          </c:extLst>
        </c:ser>
        <c:dLbls>
          <c:showLegendKey val="0"/>
          <c:showVal val="0"/>
          <c:showCatName val="0"/>
          <c:showSerName val="0"/>
          <c:showPercent val="0"/>
          <c:showBubbleSize val="0"/>
        </c:dLbls>
        <c:gapWidth val="80"/>
        <c:overlap val="-25"/>
        <c:axId val="534728640"/>
        <c:axId val="534720408"/>
      </c:barChart>
      <c:valAx>
        <c:axId val="534720408"/>
        <c:scaling>
          <c:orientation val="minMax"/>
        </c:scaling>
        <c:delete val="0"/>
        <c:axPos val="b"/>
        <c:majorGridlines>
          <c:spPr>
            <a:ln w="9525" cap="flat" cmpd="sng" algn="ctr">
              <a:solidFill>
                <a:schemeClr val="tx1">
                  <a:lumMod val="15000"/>
                  <a:lumOff val="85000"/>
                </a:schemeClr>
              </a:solidFill>
              <a:round/>
            </a:ln>
            <a:effectLst/>
          </c:spPr>
        </c:majorGridlines>
        <c:numFmt formatCode="0%" sourceLinked="0"/>
        <c:majorTickMark val="out"/>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tx1">
                    <a:lumMod val="75000"/>
                    <a:lumOff val="25000"/>
                  </a:schemeClr>
                </a:solidFill>
                <a:latin typeface="+mn-lt"/>
                <a:ea typeface="+mn-ea"/>
                <a:cs typeface="DINPro" panose="020B0504020101020102" pitchFamily="34" charset="0"/>
              </a:defRPr>
            </a:pPr>
            <a:endParaRPr lang="en-US"/>
          </a:p>
        </c:txPr>
        <c:crossAx val="534728640"/>
        <c:crosses val="autoZero"/>
        <c:crossBetween val="between"/>
      </c:valAx>
      <c:catAx>
        <c:axId val="534728640"/>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chemeClr val="tx1">
                    <a:lumMod val="75000"/>
                    <a:lumOff val="25000"/>
                  </a:schemeClr>
                </a:solidFill>
                <a:latin typeface="+mn-lt"/>
                <a:ea typeface="+mn-ea"/>
                <a:cs typeface="DINPro" panose="020B0504020101020102" pitchFamily="34" charset="0"/>
              </a:defRPr>
            </a:pPr>
            <a:endParaRPr lang="en-US"/>
          </a:p>
        </c:txPr>
        <c:crossAx val="534720408"/>
        <c:crosses val="autoZero"/>
        <c:auto val="1"/>
        <c:lblAlgn val="ctr"/>
        <c:lblOffset val="100"/>
        <c:noMultiLvlLbl val="0"/>
      </c:catAx>
      <c:spPr>
        <a:noFill/>
        <a:ln>
          <a:noFill/>
        </a:ln>
        <a:effectLst/>
      </c:spPr>
    </c:plotArea>
    <c:legend>
      <c:legendPos val="b"/>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75000"/>
                  <a:lumOff val="25000"/>
                </a:schemeClr>
              </a:solidFill>
              <a:latin typeface="+mn-lt"/>
              <a:ea typeface="+mn-ea"/>
              <a:cs typeface="DINPro" panose="020B0504020101020102" pitchFamily="34" charset="0"/>
            </a:defRPr>
          </a:pPr>
          <a:endParaRPr lang="en-US"/>
        </a:p>
      </c:txPr>
    </c:legend>
    <c:plotVisOnly val="1"/>
    <c:dispBlanksAs val="gap"/>
    <c:showDLblsOverMax val="0"/>
  </c:chart>
  <c:spPr>
    <a:noFill/>
    <a:ln>
      <a:noFill/>
    </a:ln>
    <a:effectLst/>
  </c:spPr>
  <c:txPr>
    <a:bodyPr/>
    <a:lstStyle/>
    <a:p>
      <a:pPr>
        <a:defRPr>
          <a:latin typeface="Calibri" panose="020F0502020204030204" pitchFamily="34" charset="0"/>
          <a:cs typeface="DINPro" panose="020B0504020101020102" pitchFamily="34" charset="0"/>
        </a:defRPr>
      </a:pPr>
      <a:endParaRPr lang="en-US"/>
    </a:p>
  </c:txPr>
  <c:externalData r:id="rId3">
    <c:autoUpdate val="0"/>
  </c:externalData>
</c:chartSpace>
</file>

<file path=ppt/charts/chart13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40327594776202347"/>
          <c:y val="3.8338341881445609E-2"/>
          <c:w val="0.54656820963782282"/>
          <c:h val="0.81416065959021289"/>
        </c:manualLayout>
      </c:layout>
      <c:barChart>
        <c:barDir val="bar"/>
        <c:grouping val="clustered"/>
        <c:varyColors val="0"/>
        <c:ser>
          <c:idx val="0"/>
          <c:order val="0"/>
          <c:tx>
            <c:strRef>
              <c:f>Sheet1!$B$1</c:f>
              <c:strCache>
                <c:ptCount val="1"/>
                <c:pt idx="0">
                  <c:v>2025</c:v>
                </c:pt>
              </c:strCache>
            </c:strRef>
          </c:tx>
          <c:spPr>
            <a:solidFill>
              <a:schemeClr val="accent1"/>
            </a:solidFill>
            <a:ln w="19050">
              <a:noFill/>
            </a:ln>
            <a:effectLst/>
          </c:spPr>
          <c:invertIfNegative val="0"/>
          <c:dLbls>
            <c:dLbl>
              <c:idx val="2"/>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1">
                          <a:lumMod val="75000"/>
                          <a:lumOff val="25000"/>
                        </a:schemeClr>
                      </a:solidFill>
                      <a:latin typeface="+mn-lt"/>
                      <a:ea typeface="+mn-ea"/>
                      <a:cs typeface="DINPro" panose="020B0504020101020102" pitchFamily="34" charset="0"/>
                    </a:defRPr>
                  </a:pPr>
                  <a:endParaRPr lang="en-US"/>
                </a:p>
              </c:txPr>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1A94-47D5-A9FB-15CE877ED410}"/>
                </c:ext>
              </c:extLst>
            </c:dLbl>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mn-lt"/>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Sheet1!$A$2:$A$7</c:f>
              <c:strCache>
                <c:ptCount val="6"/>
                <c:pt idx="0">
                  <c:v>Don't know</c:v>
                </c:pt>
                <c:pt idx="1">
                  <c:v>Something else</c:v>
                </c:pt>
                <c:pt idx="2">
                  <c:v>Start a family</c:v>
                </c:pt>
                <c:pt idx="3">
                  <c:v>Get trained for a skilled job / Start an apprenticeship</c:v>
                </c:pt>
                <c:pt idx="4">
                  <c:v>Find a job as soon as you can</c:v>
                </c:pt>
                <c:pt idx="5">
                  <c:v>Continue in full-time education</c:v>
                </c:pt>
              </c:strCache>
            </c:strRef>
          </c:cat>
          <c:val>
            <c:numRef>
              <c:f>Sheet1!$B$2:$B$7</c:f>
              <c:numCache>
                <c:formatCode>0%</c:formatCode>
                <c:ptCount val="6"/>
                <c:pt idx="0">
                  <c:v>0.15</c:v>
                </c:pt>
                <c:pt idx="1">
                  <c:v>0.05</c:v>
                </c:pt>
                <c:pt idx="2">
                  <c:v>0.01</c:v>
                </c:pt>
                <c:pt idx="3">
                  <c:v>0.15</c:v>
                </c:pt>
                <c:pt idx="4">
                  <c:v>0.13</c:v>
                </c:pt>
                <c:pt idx="5">
                  <c:v>0.51</c:v>
                </c:pt>
              </c:numCache>
            </c:numRef>
          </c:val>
          <c:extLst>
            <c:ext xmlns:c16="http://schemas.microsoft.com/office/drawing/2014/chart" uri="{C3380CC4-5D6E-409C-BE32-E72D297353CC}">
              <c16:uniqueId val="{00000003-E1FA-400C-92C7-56E87B9A77A4}"/>
            </c:ext>
          </c:extLst>
        </c:ser>
        <c:ser>
          <c:idx val="1"/>
          <c:order val="1"/>
          <c:tx>
            <c:strRef>
              <c:f>Sheet1!$C$1</c:f>
              <c:strCache>
                <c:ptCount val="1"/>
                <c:pt idx="0">
                  <c:v>2024</c:v>
                </c:pt>
              </c:strCache>
            </c:strRef>
          </c:tx>
          <c:spPr>
            <a:solidFill>
              <a:srgbClr val="008E91"/>
            </a:solidFill>
            <a:ln w="19050">
              <a:noFill/>
            </a:ln>
            <a:effectLst/>
          </c:spPr>
          <c:invertIfNegative val="0"/>
          <c:dLbls>
            <c:dLbl>
              <c:idx val="2"/>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1">
                          <a:lumMod val="75000"/>
                          <a:lumOff val="25000"/>
                        </a:schemeClr>
                      </a:solidFill>
                      <a:latin typeface="+mn-lt"/>
                      <a:ea typeface="+mn-ea"/>
                      <a:cs typeface="DINPro" panose="020B0504020101020102" pitchFamily="34" charset="0"/>
                    </a:defRPr>
                  </a:pPr>
                  <a:endParaRPr lang="en-US"/>
                </a:p>
              </c:txPr>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7C1E-404C-9F54-3B7AFC5F81EC}"/>
                </c:ext>
              </c:extLst>
            </c:dLbl>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mn-lt"/>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Sheet1!$A$2:$A$7</c:f>
              <c:strCache>
                <c:ptCount val="6"/>
                <c:pt idx="0">
                  <c:v>Don't know</c:v>
                </c:pt>
                <c:pt idx="1">
                  <c:v>Something else</c:v>
                </c:pt>
                <c:pt idx="2">
                  <c:v>Start a family</c:v>
                </c:pt>
                <c:pt idx="3">
                  <c:v>Get trained for a skilled job / Start an apprenticeship</c:v>
                </c:pt>
                <c:pt idx="4">
                  <c:v>Find a job as soon as you can</c:v>
                </c:pt>
                <c:pt idx="5">
                  <c:v>Continue in full-time education</c:v>
                </c:pt>
              </c:strCache>
            </c:strRef>
          </c:cat>
          <c:val>
            <c:numRef>
              <c:f>Sheet1!$C$2:$C$7</c:f>
              <c:numCache>
                <c:formatCode>0%</c:formatCode>
                <c:ptCount val="6"/>
                <c:pt idx="0">
                  <c:v>0.17</c:v>
                </c:pt>
                <c:pt idx="1">
                  <c:v>0.06</c:v>
                </c:pt>
                <c:pt idx="2">
                  <c:v>0.02</c:v>
                </c:pt>
                <c:pt idx="3">
                  <c:v>0.16</c:v>
                </c:pt>
                <c:pt idx="4">
                  <c:v>0.18</c:v>
                </c:pt>
                <c:pt idx="5">
                  <c:v>0.41</c:v>
                </c:pt>
              </c:numCache>
            </c:numRef>
          </c:val>
          <c:extLst>
            <c:ext xmlns:c16="http://schemas.microsoft.com/office/drawing/2014/chart" uri="{C3380CC4-5D6E-409C-BE32-E72D297353CC}">
              <c16:uniqueId val="{00000001-09CF-4B07-B898-C07DF477F94C}"/>
            </c:ext>
          </c:extLst>
        </c:ser>
        <c:ser>
          <c:idx val="2"/>
          <c:order val="2"/>
          <c:tx>
            <c:strRef>
              <c:f>Sheet1!$D$1</c:f>
              <c:strCache>
                <c:ptCount val="1"/>
                <c:pt idx="0">
                  <c:v>2023</c:v>
                </c:pt>
              </c:strCache>
            </c:strRef>
          </c:tx>
          <c:spPr>
            <a:solidFill>
              <a:schemeClr val="accent1">
                <a:lumMod val="50000"/>
              </a:schemeClr>
            </a:solidFill>
            <a:ln w="19050">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mn-lt"/>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Sheet1!$A$2:$A$7</c:f>
              <c:strCache>
                <c:ptCount val="6"/>
                <c:pt idx="0">
                  <c:v>Don't know</c:v>
                </c:pt>
                <c:pt idx="1">
                  <c:v>Something else</c:v>
                </c:pt>
                <c:pt idx="2">
                  <c:v>Start a family</c:v>
                </c:pt>
                <c:pt idx="3">
                  <c:v>Get trained for a skilled job / Start an apprenticeship</c:v>
                </c:pt>
                <c:pt idx="4">
                  <c:v>Find a job as soon as you can</c:v>
                </c:pt>
                <c:pt idx="5">
                  <c:v>Continue in full-time education</c:v>
                </c:pt>
              </c:strCache>
            </c:strRef>
          </c:cat>
          <c:val>
            <c:numRef>
              <c:f>Sheet1!$D$2:$D$7</c:f>
              <c:numCache>
                <c:formatCode>0%</c:formatCode>
                <c:ptCount val="6"/>
                <c:pt idx="0">
                  <c:v>0.17</c:v>
                </c:pt>
                <c:pt idx="1">
                  <c:v>0.06</c:v>
                </c:pt>
                <c:pt idx="2">
                  <c:v>0.03</c:v>
                </c:pt>
                <c:pt idx="3">
                  <c:v>0.17</c:v>
                </c:pt>
                <c:pt idx="4">
                  <c:v>0.12</c:v>
                </c:pt>
                <c:pt idx="5">
                  <c:v>0.45</c:v>
                </c:pt>
              </c:numCache>
            </c:numRef>
          </c:val>
          <c:extLst>
            <c:ext xmlns:c16="http://schemas.microsoft.com/office/drawing/2014/chart" uri="{C3380CC4-5D6E-409C-BE32-E72D297353CC}">
              <c16:uniqueId val="{00000002-C110-4FBD-AD75-47DCBA21F716}"/>
            </c:ext>
          </c:extLst>
        </c:ser>
        <c:dLbls>
          <c:showLegendKey val="0"/>
          <c:showVal val="0"/>
          <c:showCatName val="0"/>
          <c:showSerName val="0"/>
          <c:showPercent val="0"/>
          <c:showBubbleSize val="0"/>
        </c:dLbls>
        <c:gapWidth val="80"/>
        <c:overlap val="-25"/>
        <c:axId val="534737656"/>
        <c:axId val="534739616"/>
      </c:barChart>
      <c:valAx>
        <c:axId val="534739616"/>
        <c:scaling>
          <c:orientation val="minMax"/>
        </c:scaling>
        <c:delete val="0"/>
        <c:axPos val="b"/>
        <c:majorGridlines>
          <c:spPr>
            <a:ln w="9525" cap="flat" cmpd="sng" algn="ctr">
              <a:solidFill>
                <a:schemeClr val="tx1">
                  <a:lumMod val="15000"/>
                  <a:lumOff val="85000"/>
                </a:schemeClr>
              </a:solidFill>
              <a:round/>
            </a:ln>
            <a:effectLst/>
          </c:spPr>
        </c:majorGridlines>
        <c:numFmt formatCode="0%" sourceLinked="0"/>
        <c:majorTickMark val="out"/>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tx1">
                    <a:lumMod val="75000"/>
                    <a:lumOff val="25000"/>
                  </a:schemeClr>
                </a:solidFill>
                <a:latin typeface="+mn-lt"/>
                <a:ea typeface="+mn-ea"/>
                <a:cs typeface="DINPro" panose="020B0504020101020102" pitchFamily="34" charset="0"/>
              </a:defRPr>
            </a:pPr>
            <a:endParaRPr lang="en-US"/>
          </a:p>
        </c:txPr>
        <c:crossAx val="534737656"/>
        <c:crosses val="autoZero"/>
        <c:crossBetween val="between"/>
      </c:valAx>
      <c:catAx>
        <c:axId val="534737656"/>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chemeClr val="tx1">
                    <a:lumMod val="75000"/>
                    <a:lumOff val="25000"/>
                  </a:schemeClr>
                </a:solidFill>
                <a:latin typeface="+mn-lt"/>
                <a:ea typeface="+mn-ea"/>
                <a:cs typeface="DINPro" panose="020B0504020101020102" pitchFamily="34" charset="0"/>
              </a:defRPr>
            </a:pPr>
            <a:endParaRPr lang="en-US"/>
          </a:p>
        </c:txPr>
        <c:crossAx val="534739616"/>
        <c:crosses val="autoZero"/>
        <c:auto val="1"/>
        <c:lblAlgn val="ctr"/>
        <c:lblOffset val="100"/>
        <c:noMultiLvlLbl val="0"/>
      </c:catAx>
      <c:spPr>
        <a:noFill/>
        <a:ln>
          <a:noFill/>
        </a:ln>
        <a:effectLst/>
      </c:spPr>
    </c:plotArea>
    <c:legend>
      <c:legendPos val="b"/>
      <c:layout>
        <c:manualLayout>
          <c:xMode val="edge"/>
          <c:yMode val="edge"/>
          <c:x val="0.49015731242112215"/>
          <c:y val="0.92003472387150109"/>
          <c:w val="0.17666854739324217"/>
          <c:h val="5.2669338516265901E-2"/>
        </c:manualLayout>
      </c:layout>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75000"/>
                  <a:lumOff val="25000"/>
                </a:schemeClr>
              </a:solidFill>
              <a:latin typeface="+mn-lt"/>
              <a:ea typeface="+mn-ea"/>
              <a:cs typeface="Calibri" panose="020F0502020204030204" pitchFamily="34" charset="0"/>
            </a:defRPr>
          </a:pPr>
          <a:endParaRPr lang="en-US"/>
        </a:p>
      </c:txPr>
    </c:legend>
    <c:plotVisOnly val="1"/>
    <c:dispBlanksAs val="gap"/>
    <c:showDLblsOverMax val="0"/>
  </c:chart>
  <c:spPr>
    <a:noFill/>
    <a:ln>
      <a:noFill/>
    </a:ln>
    <a:effectLst/>
  </c:spPr>
  <c:txPr>
    <a:bodyPr/>
    <a:lstStyle/>
    <a:p>
      <a:pPr>
        <a:defRPr>
          <a:latin typeface="DINPro" panose="020B0504020101020102" pitchFamily="34" charset="0"/>
          <a:cs typeface="DINPro" panose="020B0504020101020102" pitchFamily="34" charset="0"/>
        </a:defRPr>
      </a:pPr>
      <a:endParaRPr lang="en-US"/>
    </a:p>
  </c:txPr>
  <c:externalData r:id="rId3">
    <c:autoUpdate val="0"/>
  </c:externalData>
</c:chartSpace>
</file>

<file path=ppt/charts/chart13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37823469817136873"/>
          <c:y val="1.7477182201338921E-3"/>
          <c:w val="0.56553082173751434"/>
          <c:h val="0.7947218984001202"/>
        </c:manualLayout>
      </c:layout>
      <c:barChart>
        <c:barDir val="bar"/>
        <c:grouping val="percentStacked"/>
        <c:varyColors val="0"/>
        <c:ser>
          <c:idx val="0"/>
          <c:order val="0"/>
          <c:tx>
            <c:strRef>
              <c:f>Sheet1!$B$1</c:f>
              <c:strCache>
                <c:ptCount val="1"/>
                <c:pt idx="0">
                  <c:v>Strongly agree</c:v>
                </c:pt>
              </c:strCache>
            </c:strRef>
          </c:tx>
          <c:spPr>
            <a:solidFill>
              <a:schemeClr val="accent5">
                <a:lumMod val="50000"/>
              </a:schemeClr>
            </a:solidFill>
            <a:ln>
              <a:noFill/>
            </a:ln>
            <a:effectLst/>
          </c:spPr>
          <c:invertIfNegative val="0"/>
          <c:dLbls>
            <c:spPr>
              <a:noFill/>
              <a:ln>
                <a:noFill/>
              </a:ln>
              <a:effectLst/>
            </c:spPr>
            <c:txPr>
              <a:bodyPr rot="0" spcFirstLastPara="1" vertOverflow="ellipsis" vert="horz" wrap="square" anchor="ctr" anchorCtr="1"/>
              <a:lstStyle/>
              <a:p>
                <a:pPr>
                  <a:defRPr sz="1000" b="0" i="0" u="none" strike="noStrike" kern="1200" baseline="0">
                    <a:solidFill>
                      <a:schemeClr val="bg1"/>
                    </a:solidFill>
                    <a:latin typeface="+mn-lt"/>
                    <a:ea typeface="+mn-ea"/>
                    <a:cs typeface="DINPro" panose="020B0504020101020102" pitchFamily="34" charset="0"/>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I'm excited about the future </c:v>
                </c:pt>
                <c:pt idx="1">
                  <c:v>I feel able to pursue what I want to do once I leave school</c:v>
                </c:pt>
                <c:pt idx="2">
                  <c:v>I have things I want to achieve</c:v>
                </c:pt>
              </c:strCache>
            </c:strRef>
          </c:cat>
          <c:val>
            <c:numRef>
              <c:f>Sheet1!$B$2:$B$4</c:f>
              <c:numCache>
                <c:formatCode>0%</c:formatCode>
                <c:ptCount val="3"/>
                <c:pt idx="0">
                  <c:v>0.34</c:v>
                </c:pt>
                <c:pt idx="1">
                  <c:v>0.37</c:v>
                </c:pt>
                <c:pt idx="2">
                  <c:v>0.59</c:v>
                </c:pt>
              </c:numCache>
            </c:numRef>
          </c:val>
          <c:extLst>
            <c:ext xmlns:c16="http://schemas.microsoft.com/office/drawing/2014/chart" uri="{C3380CC4-5D6E-409C-BE32-E72D297353CC}">
              <c16:uniqueId val="{00000000-306B-4D56-AA94-139CD983688F}"/>
            </c:ext>
          </c:extLst>
        </c:ser>
        <c:ser>
          <c:idx val="1"/>
          <c:order val="1"/>
          <c:tx>
            <c:strRef>
              <c:f>Sheet1!$C$1</c:f>
              <c:strCache>
                <c:ptCount val="1"/>
                <c:pt idx="0">
                  <c:v>Agree</c:v>
                </c:pt>
              </c:strCache>
            </c:strRef>
          </c:tx>
          <c:spPr>
            <a:solidFill>
              <a:schemeClr val="accent1"/>
            </a:solidFill>
            <a:ln>
              <a:noFill/>
            </a:ln>
            <a:effectLst/>
          </c:spPr>
          <c:invertIfNegative val="0"/>
          <c:dLbls>
            <c:spPr>
              <a:noFill/>
              <a:ln>
                <a:noFill/>
              </a:ln>
              <a:effectLst/>
            </c:spPr>
            <c:txPr>
              <a:bodyPr rot="0" spcFirstLastPara="1" vertOverflow="ellipsis" vert="horz" wrap="square" anchor="ctr" anchorCtr="1"/>
              <a:lstStyle/>
              <a:p>
                <a:pPr>
                  <a:defRPr sz="900" b="0" i="0" u="none" strike="noStrike" kern="1200" baseline="0">
                    <a:solidFill>
                      <a:schemeClr val="bg1"/>
                    </a:solidFill>
                    <a:latin typeface="+mn-lt"/>
                    <a:ea typeface="+mn-ea"/>
                    <a:cs typeface="DINPro" panose="020B0504020101020102" pitchFamily="34" charset="0"/>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I'm excited about the future </c:v>
                </c:pt>
                <c:pt idx="1">
                  <c:v>I feel able to pursue what I want to do once I leave school</c:v>
                </c:pt>
                <c:pt idx="2">
                  <c:v>I have things I want to achieve</c:v>
                </c:pt>
              </c:strCache>
            </c:strRef>
          </c:cat>
          <c:val>
            <c:numRef>
              <c:f>Sheet1!$C$2:$C$4</c:f>
              <c:numCache>
                <c:formatCode>0%</c:formatCode>
                <c:ptCount val="3"/>
                <c:pt idx="0">
                  <c:v>0.27</c:v>
                </c:pt>
                <c:pt idx="1">
                  <c:v>0.3</c:v>
                </c:pt>
                <c:pt idx="2">
                  <c:v>0.28999999999999998</c:v>
                </c:pt>
              </c:numCache>
            </c:numRef>
          </c:val>
          <c:extLst>
            <c:ext xmlns:c16="http://schemas.microsoft.com/office/drawing/2014/chart" uri="{C3380CC4-5D6E-409C-BE32-E72D297353CC}">
              <c16:uniqueId val="{00000001-306B-4D56-AA94-139CD983688F}"/>
            </c:ext>
          </c:extLst>
        </c:ser>
        <c:ser>
          <c:idx val="2"/>
          <c:order val="2"/>
          <c:tx>
            <c:strRef>
              <c:f>Sheet1!$D$1</c:f>
              <c:strCache>
                <c:ptCount val="1"/>
                <c:pt idx="0">
                  <c:v>Unsure</c:v>
                </c:pt>
              </c:strCache>
            </c:strRef>
          </c:tx>
          <c:spPr>
            <a:solidFill>
              <a:schemeClr val="bg1">
                <a:lumMod val="65000"/>
              </a:schemeClr>
            </a:solidFill>
            <a:ln>
              <a:noFill/>
            </a:ln>
            <a:effectLst/>
          </c:spPr>
          <c:invertIfNegative val="0"/>
          <c:dLbls>
            <c:spPr>
              <a:noFill/>
              <a:ln>
                <a:noFill/>
              </a:ln>
              <a:effectLst/>
            </c:spPr>
            <c:txPr>
              <a:bodyPr rot="0" spcFirstLastPara="1" vertOverflow="ellipsis" vert="horz" wrap="square" anchor="ctr" anchorCtr="1"/>
              <a:lstStyle/>
              <a:p>
                <a:pPr>
                  <a:defRPr sz="900" b="0" i="0" u="none" strike="noStrike" kern="1200" baseline="0">
                    <a:solidFill>
                      <a:schemeClr val="bg1"/>
                    </a:solidFill>
                    <a:latin typeface="+mn-lt"/>
                    <a:ea typeface="+mn-ea"/>
                    <a:cs typeface="DINPro" panose="020B0504020101020102" pitchFamily="34" charset="0"/>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I'm excited about the future </c:v>
                </c:pt>
                <c:pt idx="1">
                  <c:v>I feel able to pursue what I want to do once I leave school</c:v>
                </c:pt>
                <c:pt idx="2">
                  <c:v>I have things I want to achieve</c:v>
                </c:pt>
              </c:strCache>
            </c:strRef>
          </c:cat>
          <c:val>
            <c:numRef>
              <c:f>Sheet1!$D$2:$D$4</c:f>
              <c:numCache>
                <c:formatCode>0%</c:formatCode>
                <c:ptCount val="3"/>
                <c:pt idx="0">
                  <c:v>0.26</c:v>
                </c:pt>
                <c:pt idx="1">
                  <c:v>0.28000000000000003</c:v>
                </c:pt>
                <c:pt idx="2">
                  <c:v>0.09</c:v>
                </c:pt>
              </c:numCache>
            </c:numRef>
          </c:val>
          <c:extLst>
            <c:ext xmlns:c16="http://schemas.microsoft.com/office/drawing/2014/chart" uri="{C3380CC4-5D6E-409C-BE32-E72D297353CC}">
              <c16:uniqueId val="{00000002-306B-4D56-AA94-139CD983688F}"/>
            </c:ext>
          </c:extLst>
        </c:ser>
        <c:ser>
          <c:idx val="3"/>
          <c:order val="3"/>
          <c:tx>
            <c:strRef>
              <c:f>Sheet1!$E$1</c:f>
              <c:strCache>
                <c:ptCount val="1"/>
                <c:pt idx="0">
                  <c:v>Disagree</c:v>
                </c:pt>
              </c:strCache>
            </c:strRef>
          </c:tx>
          <c:spPr>
            <a:solidFill>
              <a:schemeClr val="accent2"/>
            </a:solidFill>
            <a:ln>
              <a:noFill/>
            </a:ln>
            <a:effectLst/>
          </c:spPr>
          <c:invertIfNegative val="0"/>
          <c:cat>
            <c:strRef>
              <c:f>Sheet1!$A$2:$A$4</c:f>
              <c:strCache>
                <c:ptCount val="3"/>
                <c:pt idx="0">
                  <c:v>I'm excited about the future </c:v>
                </c:pt>
                <c:pt idx="1">
                  <c:v>I feel able to pursue what I want to do once I leave school</c:v>
                </c:pt>
                <c:pt idx="2">
                  <c:v>I have things I want to achieve</c:v>
                </c:pt>
              </c:strCache>
            </c:strRef>
          </c:cat>
          <c:val>
            <c:numRef>
              <c:f>Sheet1!$E$2:$E$4</c:f>
              <c:numCache>
                <c:formatCode>0%</c:formatCode>
                <c:ptCount val="3"/>
                <c:pt idx="0">
                  <c:v>7.0000000000000007E-2</c:v>
                </c:pt>
                <c:pt idx="1">
                  <c:v>0.02</c:v>
                </c:pt>
                <c:pt idx="2">
                  <c:v>0.01</c:v>
                </c:pt>
              </c:numCache>
            </c:numRef>
          </c:val>
          <c:extLst>
            <c:ext xmlns:c16="http://schemas.microsoft.com/office/drawing/2014/chart" uri="{C3380CC4-5D6E-409C-BE32-E72D297353CC}">
              <c16:uniqueId val="{00000003-306B-4D56-AA94-139CD983688F}"/>
            </c:ext>
          </c:extLst>
        </c:ser>
        <c:ser>
          <c:idx val="4"/>
          <c:order val="4"/>
          <c:tx>
            <c:strRef>
              <c:f>Sheet1!$F$1</c:f>
              <c:strCache>
                <c:ptCount val="1"/>
                <c:pt idx="0">
                  <c:v>Disagree strongly</c:v>
                </c:pt>
              </c:strCache>
            </c:strRef>
          </c:tx>
          <c:spPr>
            <a:solidFill>
              <a:schemeClr val="accent4"/>
            </a:solidFill>
            <a:ln>
              <a:noFill/>
            </a:ln>
            <a:effectLst/>
          </c:spPr>
          <c:invertIfNegative val="0"/>
          <c:cat>
            <c:strRef>
              <c:f>Sheet1!$A$2:$A$4</c:f>
              <c:strCache>
                <c:ptCount val="3"/>
                <c:pt idx="0">
                  <c:v>I'm excited about the future </c:v>
                </c:pt>
                <c:pt idx="1">
                  <c:v>I feel able to pursue what I want to do once I leave school</c:v>
                </c:pt>
                <c:pt idx="2">
                  <c:v>I have things I want to achieve</c:v>
                </c:pt>
              </c:strCache>
            </c:strRef>
          </c:cat>
          <c:val>
            <c:numRef>
              <c:f>Sheet1!$F$2:$F$4</c:f>
              <c:numCache>
                <c:formatCode>0%</c:formatCode>
                <c:ptCount val="3"/>
                <c:pt idx="0">
                  <c:v>0.05</c:v>
                </c:pt>
                <c:pt idx="1">
                  <c:v>0.02</c:v>
                </c:pt>
                <c:pt idx="2">
                  <c:v>0.02</c:v>
                </c:pt>
              </c:numCache>
            </c:numRef>
          </c:val>
          <c:extLst>
            <c:ext xmlns:c16="http://schemas.microsoft.com/office/drawing/2014/chart" uri="{C3380CC4-5D6E-409C-BE32-E72D297353CC}">
              <c16:uniqueId val="{00000004-306B-4D56-AA94-139CD983688F}"/>
            </c:ext>
          </c:extLst>
        </c:ser>
        <c:dLbls>
          <c:showLegendKey val="0"/>
          <c:showVal val="0"/>
          <c:showCatName val="0"/>
          <c:showSerName val="0"/>
          <c:showPercent val="0"/>
          <c:showBubbleSize val="0"/>
        </c:dLbls>
        <c:gapWidth val="80"/>
        <c:overlap val="100"/>
        <c:axId val="534728248"/>
        <c:axId val="534717272"/>
      </c:barChart>
      <c:catAx>
        <c:axId val="534728248"/>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chemeClr val="tx1">
                    <a:lumMod val="75000"/>
                    <a:lumOff val="25000"/>
                  </a:schemeClr>
                </a:solidFill>
                <a:latin typeface="+mn-lt"/>
                <a:ea typeface="+mn-ea"/>
                <a:cs typeface="DINPro" panose="020B0504020101020102" pitchFamily="34" charset="0"/>
              </a:defRPr>
            </a:pPr>
            <a:endParaRPr lang="en-US"/>
          </a:p>
        </c:txPr>
        <c:crossAx val="534717272"/>
        <c:crosses val="autoZero"/>
        <c:auto val="1"/>
        <c:lblAlgn val="ctr"/>
        <c:lblOffset val="100"/>
        <c:noMultiLvlLbl val="0"/>
      </c:catAx>
      <c:valAx>
        <c:axId val="534717272"/>
        <c:scaling>
          <c:orientation val="minMax"/>
        </c:scaling>
        <c:delete val="0"/>
        <c:axPos val="b"/>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tx1">
                    <a:lumMod val="75000"/>
                    <a:lumOff val="25000"/>
                  </a:schemeClr>
                </a:solidFill>
                <a:latin typeface="+mn-lt"/>
                <a:ea typeface="+mn-ea"/>
                <a:cs typeface="DINPro" panose="020B0504020101020102" pitchFamily="34" charset="0"/>
              </a:defRPr>
            </a:pPr>
            <a:endParaRPr lang="en-US"/>
          </a:p>
        </c:txPr>
        <c:crossAx val="534728248"/>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75000"/>
                  <a:lumOff val="25000"/>
                </a:schemeClr>
              </a:solidFill>
              <a:latin typeface="+mn-lt"/>
              <a:ea typeface="+mn-ea"/>
              <a:cs typeface="DINPro" panose="020B0504020101020102" pitchFamily="34" charset="0"/>
            </a:defRPr>
          </a:pPr>
          <a:endParaRPr lang="en-US"/>
        </a:p>
      </c:txPr>
    </c:legend>
    <c:plotVisOnly val="1"/>
    <c:dispBlanksAs val="gap"/>
    <c:showDLblsOverMax val="0"/>
  </c:chart>
  <c:spPr>
    <a:noFill/>
    <a:ln>
      <a:noFill/>
    </a:ln>
    <a:effectLst/>
  </c:spPr>
  <c:txPr>
    <a:bodyPr/>
    <a:lstStyle/>
    <a:p>
      <a:pPr>
        <a:defRPr>
          <a:latin typeface="Calibri" panose="020F0502020204030204" pitchFamily="34" charset="0"/>
          <a:cs typeface="DINPro" panose="020B0504020101020102" pitchFamily="34" charset="0"/>
        </a:defRPr>
      </a:pPr>
      <a:endParaRPr lang="en-US"/>
    </a:p>
  </c:txPr>
  <c:externalData r:id="rId3">
    <c:autoUpdate val="0"/>
  </c:externalData>
</c:chartSpace>
</file>

<file path=ppt/charts/chart13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4757544876799717"/>
          <c:y val="3.3776979548859241E-2"/>
          <c:w val="0.70901496712687095"/>
          <c:h val="0.86474103596642526"/>
        </c:manualLayout>
      </c:layout>
      <c:barChart>
        <c:barDir val="bar"/>
        <c:grouping val="clustered"/>
        <c:varyColors val="0"/>
        <c:ser>
          <c:idx val="0"/>
          <c:order val="0"/>
          <c:tx>
            <c:strRef>
              <c:f>Sheet1!$B$1</c:f>
              <c:strCache>
                <c:ptCount val="1"/>
                <c:pt idx="0">
                  <c:v>2025</c:v>
                </c:pt>
              </c:strCache>
            </c:strRef>
          </c:tx>
          <c:invertIfNegative val="0"/>
          <c:dLbls>
            <c:dLbl>
              <c:idx val="1"/>
              <c:layout>
                <c:manualLayout>
                  <c:x val="-2.7782254095540446E-2"/>
                  <c:y val="0"/>
                </c:manualLayout>
              </c:layout>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AC96-4E73-94D7-D5F1BA648722}"/>
                </c:ext>
              </c:extLst>
            </c:dLbl>
            <c:spPr>
              <a:noFill/>
              <a:ln>
                <a:noFill/>
              </a:ln>
              <a:effectLst/>
            </c:spPr>
            <c:txPr>
              <a:bodyPr wrap="square" lIns="38100" tIns="19050" rIns="38100" bIns="19050" anchor="ctr">
                <a:spAutoFit/>
              </a:bodyPr>
              <a:lstStyle/>
              <a:p>
                <a:pPr>
                  <a:defRPr>
                    <a:solidFill>
                      <a:schemeClr val="bg1"/>
                    </a:solidFill>
                    <a:latin typeface="+mn-lt"/>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cat>
            <c:strRef>
              <c:f>Sheet1!$A$2:$A$9</c:f>
              <c:strCache>
                <c:ptCount val="8"/>
                <c:pt idx="0">
                  <c:v>I don't think there are any negative effects on me</c:v>
                </c:pt>
                <c:pt idx="1">
                  <c:v>I don't spend any time online</c:v>
                </c:pt>
                <c:pt idx="2">
                  <c:v>Other negative effects</c:v>
                </c:pt>
                <c:pt idx="3">
                  <c:v>My Friendships </c:v>
                </c:pt>
                <c:pt idx="4">
                  <c:v>My mood or mental health</c:v>
                </c:pt>
                <c:pt idx="5">
                  <c:v>My Schoolwork</c:v>
                </c:pt>
                <c:pt idx="6">
                  <c:v>On spending time with family </c:v>
                </c:pt>
                <c:pt idx="7">
                  <c:v>On my sleep</c:v>
                </c:pt>
              </c:strCache>
            </c:strRef>
          </c:cat>
          <c:val>
            <c:numRef>
              <c:f>Sheet1!$B$2:$B$9</c:f>
              <c:numCache>
                <c:formatCode>0%</c:formatCode>
                <c:ptCount val="8"/>
                <c:pt idx="0">
                  <c:v>0.48</c:v>
                </c:pt>
                <c:pt idx="1">
                  <c:v>0.02</c:v>
                </c:pt>
                <c:pt idx="2">
                  <c:v>0.04</c:v>
                </c:pt>
                <c:pt idx="3">
                  <c:v>7.0000000000000007E-2</c:v>
                </c:pt>
                <c:pt idx="4">
                  <c:v>0.16</c:v>
                </c:pt>
                <c:pt idx="5">
                  <c:v>0.2</c:v>
                </c:pt>
                <c:pt idx="6">
                  <c:v>0.21</c:v>
                </c:pt>
                <c:pt idx="7">
                  <c:v>0.34</c:v>
                </c:pt>
              </c:numCache>
            </c:numRef>
          </c:val>
          <c:extLst>
            <c:ext xmlns:c16="http://schemas.microsoft.com/office/drawing/2014/chart" uri="{C3380CC4-5D6E-409C-BE32-E72D297353CC}">
              <c16:uniqueId val="{00000002-A80C-4C4C-9830-F2B90FBF158A}"/>
            </c:ext>
          </c:extLst>
        </c:ser>
        <c:ser>
          <c:idx val="1"/>
          <c:order val="1"/>
          <c:tx>
            <c:strRef>
              <c:f>Sheet1!$C$1</c:f>
              <c:strCache>
                <c:ptCount val="1"/>
                <c:pt idx="0">
                  <c:v>2024</c:v>
                </c:pt>
              </c:strCache>
            </c:strRef>
          </c:tx>
          <c:spPr>
            <a:solidFill>
              <a:srgbClr val="008E91"/>
            </a:solidFill>
          </c:spPr>
          <c:invertIfNegative val="0"/>
          <c:dLbls>
            <c:dLbl>
              <c:idx val="1"/>
              <c:layout>
                <c:manualLayout>
                  <c:x val="-2.7782254095540446E-2"/>
                  <c:y val="1.0021497054802352E-16"/>
                </c:manualLayout>
              </c:layout>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AC96-4E73-94D7-D5F1BA648722}"/>
                </c:ext>
              </c:extLst>
            </c:dLbl>
            <c:spPr>
              <a:noFill/>
              <a:ln>
                <a:noFill/>
              </a:ln>
              <a:effectLst/>
            </c:spPr>
            <c:txPr>
              <a:bodyPr wrap="square" lIns="38100" tIns="19050" rIns="38100" bIns="19050" anchor="ctr">
                <a:spAutoFit/>
              </a:bodyPr>
              <a:lstStyle/>
              <a:p>
                <a:pPr>
                  <a:defRPr>
                    <a:solidFill>
                      <a:schemeClr val="bg1"/>
                    </a:solidFill>
                    <a:latin typeface="+mn-lt"/>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cat>
            <c:strRef>
              <c:f>Sheet1!$A$2:$A$9</c:f>
              <c:strCache>
                <c:ptCount val="8"/>
                <c:pt idx="0">
                  <c:v>I don't think there are any negative effects on me</c:v>
                </c:pt>
                <c:pt idx="1">
                  <c:v>I don't spend any time online</c:v>
                </c:pt>
                <c:pt idx="2">
                  <c:v>Other negative effects</c:v>
                </c:pt>
                <c:pt idx="3">
                  <c:v>My Friendships </c:v>
                </c:pt>
                <c:pt idx="4">
                  <c:v>My mood or mental health</c:v>
                </c:pt>
                <c:pt idx="5">
                  <c:v>My Schoolwork</c:v>
                </c:pt>
                <c:pt idx="6">
                  <c:v>On spending time with family </c:v>
                </c:pt>
                <c:pt idx="7">
                  <c:v>On my sleep</c:v>
                </c:pt>
              </c:strCache>
            </c:strRef>
          </c:cat>
          <c:val>
            <c:numRef>
              <c:f>Sheet1!$C$2:$C$9</c:f>
              <c:numCache>
                <c:formatCode>0%</c:formatCode>
                <c:ptCount val="8"/>
                <c:pt idx="0">
                  <c:v>0.46</c:v>
                </c:pt>
                <c:pt idx="1">
                  <c:v>0.02</c:v>
                </c:pt>
                <c:pt idx="2">
                  <c:v>0.05</c:v>
                </c:pt>
                <c:pt idx="3">
                  <c:v>7.0000000000000007E-2</c:v>
                </c:pt>
                <c:pt idx="4">
                  <c:v>0.18</c:v>
                </c:pt>
                <c:pt idx="5">
                  <c:v>0.2</c:v>
                </c:pt>
                <c:pt idx="6">
                  <c:v>0.22</c:v>
                </c:pt>
                <c:pt idx="7">
                  <c:v>0.35</c:v>
                </c:pt>
              </c:numCache>
            </c:numRef>
          </c:val>
          <c:extLst>
            <c:ext xmlns:c16="http://schemas.microsoft.com/office/drawing/2014/chart" uri="{C3380CC4-5D6E-409C-BE32-E72D297353CC}">
              <c16:uniqueId val="{00000000-DFCD-4A0F-A483-B7784AA8674C}"/>
            </c:ext>
          </c:extLst>
        </c:ser>
        <c:ser>
          <c:idx val="2"/>
          <c:order val="2"/>
          <c:tx>
            <c:strRef>
              <c:f>Sheet1!$D$1</c:f>
              <c:strCache>
                <c:ptCount val="1"/>
                <c:pt idx="0">
                  <c:v>2023</c:v>
                </c:pt>
              </c:strCache>
            </c:strRef>
          </c:tx>
          <c:spPr>
            <a:solidFill>
              <a:schemeClr val="accent1">
                <a:lumMod val="50000"/>
              </a:schemeClr>
            </a:solidFill>
          </c:spPr>
          <c:invertIfNegative val="0"/>
          <c:dLbls>
            <c:spPr>
              <a:noFill/>
              <a:ln>
                <a:noFill/>
              </a:ln>
              <a:effectLst/>
            </c:spPr>
            <c:txPr>
              <a:bodyPr wrap="square" lIns="38100" tIns="19050" rIns="38100" bIns="19050" anchor="ctr">
                <a:spAutoFit/>
              </a:bodyPr>
              <a:lstStyle/>
              <a:p>
                <a:pPr>
                  <a:defRPr>
                    <a:solidFill>
                      <a:schemeClr val="bg1"/>
                    </a:solidFill>
                    <a:latin typeface="+mn-lt"/>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cat>
            <c:strRef>
              <c:f>Sheet1!$A$2:$A$9</c:f>
              <c:strCache>
                <c:ptCount val="8"/>
                <c:pt idx="0">
                  <c:v>I don't think there are any negative effects on me</c:v>
                </c:pt>
                <c:pt idx="1">
                  <c:v>I don't spend any time online</c:v>
                </c:pt>
                <c:pt idx="2">
                  <c:v>Other negative effects</c:v>
                </c:pt>
                <c:pt idx="3">
                  <c:v>My Friendships </c:v>
                </c:pt>
                <c:pt idx="4">
                  <c:v>My mood or mental health</c:v>
                </c:pt>
                <c:pt idx="5">
                  <c:v>My Schoolwork</c:v>
                </c:pt>
                <c:pt idx="6">
                  <c:v>On spending time with family </c:v>
                </c:pt>
                <c:pt idx="7">
                  <c:v>On my sleep</c:v>
                </c:pt>
              </c:strCache>
            </c:strRef>
          </c:cat>
          <c:val>
            <c:numRef>
              <c:f>Sheet1!$D$2:$D$9</c:f>
              <c:numCache>
                <c:formatCode>General</c:formatCode>
                <c:ptCount val="8"/>
                <c:pt idx="0" formatCode="0%">
                  <c:v>0.53</c:v>
                </c:pt>
                <c:pt idx="2" formatCode="0%">
                  <c:v>0.03</c:v>
                </c:pt>
                <c:pt idx="3" formatCode="0%">
                  <c:v>0.05</c:v>
                </c:pt>
                <c:pt idx="4" formatCode="0%">
                  <c:v>0.17</c:v>
                </c:pt>
                <c:pt idx="5" formatCode="0%">
                  <c:v>0.18</c:v>
                </c:pt>
                <c:pt idx="6" formatCode="0%">
                  <c:v>0.21</c:v>
                </c:pt>
                <c:pt idx="7" formatCode="0%">
                  <c:v>0.3</c:v>
                </c:pt>
              </c:numCache>
            </c:numRef>
          </c:val>
          <c:extLst>
            <c:ext xmlns:c16="http://schemas.microsoft.com/office/drawing/2014/chart" uri="{C3380CC4-5D6E-409C-BE32-E72D297353CC}">
              <c16:uniqueId val="{00000000-1B1A-4713-8CBD-52FE8F14C744}"/>
            </c:ext>
          </c:extLst>
        </c:ser>
        <c:dLbls>
          <c:showLegendKey val="0"/>
          <c:showVal val="0"/>
          <c:showCatName val="0"/>
          <c:showSerName val="0"/>
          <c:showPercent val="0"/>
          <c:showBubbleSize val="0"/>
        </c:dLbls>
        <c:gapWidth val="80"/>
        <c:overlap val="-12"/>
        <c:axId val="527152744"/>
        <c:axId val="527160192"/>
      </c:barChart>
      <c:valAx>
        <c:axId val="527160192"/>
        <c:scaling>
          <c:orientation val="minMax"/>
        </c:scaling>
        <c:delete val="0"/>
        <c:axPos val="b"/>
        <c:majorGridlines>
          <c:spPr>
            <a:ln w="9525" cap="flat" cmpd="sng" algn="ctr">
              <a:solidFill>
                <a:srgbClr val="D9D9D9"/>
              </a:solidFill>
              <a:round/>
            </a:ln>
            <a:effectLst/>
          </c:spPr>
        </c:majorGridlines>
        <c:numFmt formatCode="0%" sourceLinked="0"/>
        <c:majorTickMark val="out"/>
        <c:minorTickMark val="none"/>
        <c:tickLblPos val="nextTo"/>
        <c:spPr>
          <a:noFill/>
          <a:ln>
            <a:noFill/>
          </a:ln>
          <a:effectLst/>
        </c:spPr>
        <c:txPr>
          <a:bodyPr rot="-60000000" vert="horz"/>
          <a:lstStyle/>
          <a:p>
            <a:pPr>
              <a:defRPr sz="1000">
                <a:solidFill>
                  <a:schemeClr val="tx1">
                    <a:lumMod val="75000"/>
                    <a:lumOff val="25000"/>
                  </a:schemeClr>
                </a:solidFill>
                <a:latin typeface="+mn-lt"/>
              </a:defRPr>
            </a:pPr>
            <a:endParaRPr lang="en-US"/>
          </a:p>
        </c:txPr>
        <c:crossAx val="527152744"/>
        <c:crosses val="autoZero"/>
        <c:crossBetween val="between"/>
      </c:valAx>
      <c:catAx>
        <c:axId val="527152744"/>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0"/>
          <a:lstStyle/>
          <a:p>
            <a:pPr>
              <a:defRPr sz="1000">
                <a:solidFill>
                  <a:schemeClr val="tx1">
                    <a:lumMod val="75000"/>
                    <a:lumOff val="25000"/>
                  </a:schemeClr>
                </a:solidFill>
                <a:latin typeface="+mn-lt"/>
              </a:defRPr>
            </a:pPr>
            <a:endParaRPr lang="en-US"/>
          </a:p>
        </c:txPr>
        <c:crossAx val="527160192"/>
        <c:crosses val="autoZero"/>
        <c:auto val="1"/>
        <c:lblAlgn val="ctr"/>
        <c:lblOffset val="100"/>
        <c:noMultiLvlLbl val="0"/>
      </c:catAx>
      <c:spPr>
        <a:noFill/>
        <a:ln>
          <a:noFill/>
        </a:ln>
        <a:effectLst/>
      </c:spPr>
    </c:plotArea>
    <c:plotVisOnly val="1"/>
    <c:dispBlanksAs val="gap"/>
    <c:showDLblsOverMax val="0"/>
  </c:chart>
  <c:spPr>
    <a:noFill/>
    <a:ln>
      <a:noFill/>
    </a:ln>
    <a:effectLst/>
  </c:spPr>
  <c:txPr>
    <a:bodyPr/>
    <a:lstStyle/>
    <a:p>
      <a:pPr>
        <a:defRPr>
          <a:latin typeface="Calibri" panose="020F0502020204030204" pitchFamily="34" charset="0"/>
          <a:cs typeface="DINPro" panose="020B0504020101020102" pitchFamily="34" charset="0"/>
        </a:defRPr>
      </a:pPr>
      <a:endParaRPr lang="en-US"/>
    </a:p>
  </c:txPr>
  <c:externalData r:id="rId1">
    <c:autoUpdate val="0"/>
  </c:externalData>
</c:chartSpace>
</file>

<file path=ppt/charts/chart13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4757544876799717"/>
          <c:y val="3.3776979548859241E-2"/>
          <c:w val="0.70901496712687095"/>
          <c:h val="0.87874798466294268"/>
        </c:manualLayout>
      </c:layout>
      <c:barChart>
        <c:barDir val="bar"/>
        <c:grouping val="clustered"/>
        <c:varyColors val="0"/>
        <c:ser>
          <c:idx val="0"/>
          <c:order val="0"/>
          <c:tx>
            <c:strRef>
              <c:f>Sheet1!$B$1</c:f>
              <c:strCache>
                <c:ptCount val="1"/>
                <c:pt idx="0">
                  <c:v>2025</c:v>
                </c:pt>
              </c:strCache>
            </c:strRef>
          </c:tx>
          <c:invertIfNegative val="0"/>
          <c:dLbls>
            <c:dLbl>
              <c:idx val="0"/>
              <c:spPr>
                <a:noFill/>
                <a:ln>
                  <a:noFill/>
                </a:ln>
                <a:effectLst/>
              </c:spPr>
              <c:txPr>
                <a:bodyPr wrap="square" lIns="38100" tIns="19050" rIns="38100" bIns="19050" anchor="ctr">
                  <a:spAutoFit/>
                </a:bodyPr>
                <a:lstStyle/>
                <a:p>
                  <a:pPr>
                    <a:defRPr>
                      <a:solidFill>
                        <a:schemeClr val="tx1">
                          <a:lumMod val="75000"/>
                          <a:lumOff val="25000"/>
                        </a:schemeClr>
                      </a:solidFill>
                      <a:latin typeface="+mn-lt"/>
                    </a:defRPr>
                  </a:pPr>
                  <a:endParaRPr lang="en-US"/>
                </a:p>
              </c:txPr>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0FCC-44C9-ADF2-D22F86DA8271}"/>
                </c:ext>
              </c:extLst>
            </c:dLbl>
            <c:dLbl>
              <c:idx val="1"/>
              <c:spPr>
                <a:noFill/>
                <a:ln>
                  <a:noFill/>
                </a:ln>
                <a:effectLst/>
              </c:spPr>
              <c:txPr>
                <a:bodyPr wrap="square" lIns="38100" tIns="19050" rIns="38100" bIns="19050" anchor="ctr">
                  <a:spAutoFit/>
                </a:bodyPr>
                <a:lstStyle/>
                <a:p>
                  <a:pPr>
                    <a:defRPr>
                      <a:solidFill>
                        <a:schemeClr val="tx1">
                          <a:lumMod val="75000"/>
                          <a:lumOff val="25000"/>
                        </a:schemeClr>
                      </a:solidFill>
                      <a:latin typeface="+mn-lt"/>
                    </a:defRPr>
                  </a:pPr>
                  <a:endParaRPr lang="en-US"/>
                </a:p>
              </c:txPr>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0FCC-44C9-ADF2-D22F86DA8271}"/>
                </c:ext>
              </c:extLst>
            </c:dLbl>
            <c:dLbl>
              <c:idx val="2"/>
              <c:spPr>
                <a:noFill/>
                <a:ln>
                  <a:noFill/>
                </a:ln>
                <a:effectLst/>
              </c:spPr>
              <c:txPr>
                <a:bodyPr wrap="square" lIns="38100" tIns="19050" rIns="38100" bIns="19050" anchor="ctr">
                  <a:spAutoFit/>
                </a:bodyPr>
                <a:lstStyle/>
                <a:p>
                  <a:pPr>
                    <a:defRPr>
                      <a:solidFill>
                        <a:schemeClr val="tx1">
                          <a:lumMod val="75000"/>
                          <a:lumOff val="25000"/>
                        </a:schemeClr>
                      </a:solidFill>
                      <a:latin typeface="+mn-lt"/>
                    </a:defRPr>
                  </a:pPr>
                  <a:endParaRPr lang="en-US"/>
                </a:p>
              </c:txPr>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0FCC-44C9-ADF2-D22F86DA8271}"/>
                </c:ext>
              </c:extLst>
            </c:dLbl>
            <c:dLbl>
              <c:idx val="3"/>
              <c:spPr>
                <a:noFill/>
                <a:ln>
                  <a:noFill/>
                </a:ln>
                <a:effectLst/>
              </c:spPr>
              <c:txPr>
                <a:bodyPr wrap="square" lIns="38100" tIns="19050" rIns="38100" bIns="19050" anchor="ctr">
                  <a:spAutoFit/>
                </a:bodyPr>
                <a:lstStyle/>
                <a:p>
                  <a:pPr>
                    <a:defRPr>
                      <a:solidFill>
                        <a:schemeClr val="tx1">
                          <a:lumMod val="75000"/>
                          <a:lumOff val="25000"/>
                        </a:schemeClr>
                      </a:solidFill>
                      <a:latin typeface="+mn-lt"/>
                    </a:defRPr>
                  </a:pPr>
                  <a:endParaRPr lang="en-US"/>
                </a:p>
              </c:txPr>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0FCC-44C9-ADF2-D22F86DA8271}"/>
                </c:ext>
              </c:extLst>
            </c:dLbl>
            <c:spPr>
              <a:noFill/>
              <a:ln>
                <a:noFill/>
              </a:ln>
              <a:effectLst/>
            </c:spPr>
            <c:txPr>
              <a:bodyPr wrap="square" lIns="38100" tIns="19050" rIns="38100" bIns="19050" anchor="ctr">
                <a:spAutoFit/>
              </a:bodyPr>
              <a:lstStyle/>
              <a:p>
                <a:pPr>
                  <a:defRPr>
                    <a:solidFill>
                      <a:schemeClr val="bg1"/>
                    </a:solidFill>
                    <a:latin typeface="+mn-lt"/>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cat>
            <c:strRef>
              <c:f>Sheet1!$A$2:$A$11</c:f>
              <c:strCache>
                <c:ptCount val="10"/>
                <c:pt idx="0">
                  <c:v>I don't go online at home</c:v>
                </c:pt>
                <c:pt idx="1">
                  <c:v>Something else</c:v>
                </c:pt>
                <c:pt idx="2">
                  <c:v>A shared mobile phone</c:v>
                </c:pt>
                <c:pt idx="3">
                  <c:v>A shared tablet</c:v>
                </c:pt>
                <c:pt idx="4">
                  <c:v>A shared laptop or computer</c:v>
                </c:pt>
                <c:pt idx="5">
                  <c:v>My own tablet</c:v>
                </c:pt>
                <c:pt idx="6">
                  <c:v>My own laptop or computer</c:v>
                </c:pt>
                <c:pt idx="7">
                  <c:v>A games console</c:v>
                </c:pt>
                <c:pt idx="8">
                  <c:v>A smart TV</c:v>
                </c:pt>
                <c:pt idx="9">
                  <c:v>My own mobile phone</c:v>
                </c:pt>
              </c:strCache>
            </c:strRef>
          </c:cat>
          <c:val>
            <c:numRef>
              <c:f>Sheet1!$B$2:$B$11</c:f>
              <c:numCache>
                <c:formatCode>0%</c:formatCode>
                <c:ptCount val="10"/>
                <c:pt idx="0">
                  <c:v>0.01</c:v>
                </c:pt>
                <c:pt idx="1">
                  <c:v>0.03</c:v>
                </c:pt>
                <c:pt idx="2">
                  <c:v>0.01</c:v>
                </c:pt>
                <c:pt idx="3">
                  <c:v>0.02</c:v>
                </c:pt>
                <c:pt idx="4">
                  <c:v>0.04</c:v>
                </c:pt>
                <c:pt idx="5">
                  <c:v>0.39</c:v>
                </c:pt>
                <c:pt idx="6">
                  <c:v>0.48</c:v>
                </c:pt>
                <c:pt idx="7">
                  <c:v>0.53</c:v>
                </c:pt>
                <c:pt idx="8">
                  <c:v>0.61</c:v>
                </c:pt>
                <c:pt idx="9">
                  <c:v>0.94</c:v>
                </c:pt>
              </c:numCache>
            </c:numRef>
          </c:val>
          <c:extLst>
            <c:ext xmlns:c16="http://schemas.microsoft.com/office/drawing/2014/chart" uri="{C3380CC4-5D6E-409C-BE32-E72D297353CC}">
              <c16:uniqueId val="{00000002-A80C-4C4C-9830-F2B90FBF158A}"/>
            </c:ext>
          </c:extLst>
        </c:ser>
        <c:ser>
          <c:idx val="1"/>
          <c:order val="1"/>
          <c:tx>
            <c:strRef>
              <c:f>Sheet1!$C$1</c:f>
              <c:strCache>
                <c:ptCount val="1"/>
                <c:pt idx="0">
                  <c:v>2024</c:v>
                </c:pt>
              </c:strCache>
            </c:strRef>
          </c:tx>
          <c:spPr>
            <a:solidFill>
              <a:srgbClr val="008E91"/>
            </a:solidFill>
          </c:spPr>
          <c:invertIfNegative val="0"/>
          <c:dLbls>
            <c:dLbl>
              <c:idx val="1"/>
              <c:spPr>
                <a:noFill/>
                <a:ln>
                  <a:noFill/>
                </a:ln>
                <a:effectLst/>
              </c:spPr>
              <c:txPr>
                <a:bodyPr wrap="square" lIns="38100" tIns="19050" rIns="38100" bIns="19050" anchor="ctr">
                  <a:spAutoFit/>
                </a:bodyPr>
                <a:lstStyle/>
                <a:p>
                  <a:pPr>
                    <a:defRPr>
                      <a:solidFill>
                        <a:schemeClr val="bg1"/>
                      </a:solidFill>
                      <a:latin typeface="+mn-lt"/>
                    </a:defRPr>
                  </a:pPr>
                  <a:endParaRPr lang="en-US"/>
                </a:p>
              </c:txPr>
              <c:dLblPos val="in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C8FF-44D2-9F51-14F07917F0B7}"/>
                </c:ext>
              </c:extLst>
            </c:dLbl>
            <c:dLbl>
              <c:idx val="4"/>
              <c:spPr>
                <a:noFill/>
                <a:ln>
                  <a:noFill/>
                </a:ln>
                <a:effectLst/>
              </c:spPr>
              <c:txPr>
                <a:bodyPr wrap="square" lIns="38100" tIns="19050" rIns="38100" bIns="19050" anchor="ctr">
                  <a:spAutoFit/>
                </a:bodyPr>
                <a:lstStyle/>
                <a:p>
                  <a:pPr>
                    <a:defRPr>
                      <a:solidFill>
                        <a:schemeClr val="bg1"/>
                      </a:solidFill>
                      <a:latin typeface="+mn-lt"/>
                    </a:defRPr>
                  </a:pPr>
                  <a:endParaRPr lang="en-US"/>
                </a:p>
              </c:txPr>
              <c:dLblPos val="in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C8FF-44D2-9F51-14F07917F0B7}"/>
                </c:ext>
              </c:extLst>
            </c:dLbl>
            <c:dLbl>
              <c:idx val="5"/>
              <c:spPr>
                <a:noFill/>
                <a:ln>
                  <a:noFill/>
                </a:ln>
                <a:effectLst/>
              </c:spPr>
              <c:txPr>
                <a:bodyPr wrap="square" lIns="38100" tIns="19050" rIns="38100" bIns="19050" anchor="ctr">
                  <a:spAutoFit/>
                </a:bodyPr>
                <a:lstStyle/>
                <a:p>
                  <a:pPr>
                    <a:defRPr>
                      <a:solidFill>
                        <a:schemeClr val="bg1"/>
                      </a:solidFill>
                      <a:latin typeface="+mn-lt"/>
                    </a:defRPr>
                  </a:pPr>
                  <a:endParaRPr lang="en-US"/>
                </a:p>
              </c:txPr>
              <c:dLblPos val="in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C8FF-44D2-9F51-14F07917F0B7}"/>
                </c:ext>
              </c:extLst>
            </c:dLbl>
            <c:dLbl>
              <c:idx val="6"/>
              <c:spPr>
                <a:noFill/>
                <a:ln>
                  <a:noFill/>
                </a:ln>
                <a:effectLst/>
              </c:spPr>
              <c:txPr>
                <a:bodyPr wrap="square" lIns="38100" tIns="19050" rIns="38100" bIns="19050" anchor="ctr">
                  <a:spAutoFit/>
                </a:bodyPr>
                <a:lstStyle/>
                <a:p>
                  <a:pPr>
                    <a:defRPr>
                      <a:solidFill>
                        <a:schemeClr val="bg1"/>
                      </a:solidFill>
                      <a:latin typeface="+mn-lt"/>
                    </a:defRPr>
                  </a:pPr>
                  <a:endParaRPr lang="en-US"/>
                </a:p>
              </c:txPr>
              <c:dLblPos val="in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C8FF-44D2-9F51-14F07917F0B7}"/>
                </c:ext>
              </c:extLst>
            </c:dLbl>
            <c:dLbl>
              <c:idx val="7"/>
              <c:spPr>
                <a:noFill/>
                <a:ln>
                  <a:noFill/>
                </a:ln>
                <a:effectLst/>
              </c:spPr>
              <c:txPr>
                <a:bodyPr wrap="square" lIns="38100" tIns="19050" rIns="38100" bIns="19050" anchor="ctr">
                  <a:spAutoFit/>
                </a:bodyPr>
                <a:lstStyle/>
                <a:p>
                  <a:pPr>
                    <a:defRPr>
                      <a:solidFill>
                        <a:schemeClr val="bg1"/>
                      </a:solidFill>
                      <a:latin typeface="+mn-lt"/>
                    </a:defRPr>
                  </a:pPr>
                  <a:endParaRPr lang="en-US"/>
                </a:p>
              </c:txPr>
              <c:dLblPos val="in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4-C8FF-44D2-9F51-14F07917F0B7}"/>
                </c:ext>
              </c:extLst>
            </c:dLbl>
            <c:dLbl>
              <c:idx val="8"/>
              <c:spPr>
                <a:noFill/>
                <a:ln>
                  <a:noFill/>
                </a:ln>
                <a:effectLst/>
              </c:spPr>
              <c:txPr>
                <a:bodyPr wrap="square" lIns="38100" tIns="19050" rIns="38100" bIns="19050" anchor="ctr">
                  <a:spAutoFit/>
                </a:bodyPr>
                <a:lstStyle/>
                <a:p>
                  <a:pPr>
                    <a:defRPr>
                      <a:solidFill>
                        <a:schemeClr val="bg1"/>
                      </a:solidFill>
                      <a:latin typeface="+mn-lt"/>
                    </a:defRPr>
                  </a:pPr>
                  <a:endParaRPr lang="en-US"/>
                </a:p>
              </c:txPr>
              <c:dLblPos val="in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5-C8FF-44D2-9F51-14F07917F0B7}"/>
                </c:ext>
              </c:extLst>
            </c:dLbl>
            <c:dLbl>
              <c:idx val="9"/>
              <c:spPr>
                <a:noFill/>
                <a:ln>
                  <a:noFill/>
                </a:ln>
                <a:effectLst/>
              </c:spPr>
              <c:txPr>
                <a:bodyPr wrap="square" lIns="38100" tIns="19050" rIns="38100" bIns="19050" anchor="ctr">
                  <a:spAutoFit/>
                </a:bodyPr>
                <a:lstStyle/>
                <a:p>
                  <a:pPr>
                    <a:defRPr>
                      <a:solidFill>
                        <a:schemeClr val="bg1"/>
                      </a:solidFill>
                      <a:latin typeface="+mn-lt"/>
                    </a:defRPr>
                  </a:pPr>
                  <a:endParaRPr lang="en-US"/>
                </a:p>
              </c:txPr>
              <c:dLblPos val="in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6-C8FF-44D2-9F51-14F07917F0B7}"/>
                </c:ext>
              </c:extLst>
            </c:dLbl>
            <c:spPr>
              <a:noFill/>
              <a:ln>
                <a:noFill/>
              </a:ln>
              <a:effectLst/>
            </c:spPr>
            <c:txPr>
              <a:bodyPr wrap="square" lIns="38100" tIns="19050" rIns="38100" bIns="19050" anchor="ctr">
                <a:spAutoFit/>
              </a:bodyPr>
              <a:lstStyle/>
              <a:p>
                <a:pPr>
                  <a:defRPr>
                    <a:latin typeface="+mn-lt"/>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cat>
            <c:strRef>
              <c:f>Sheet1!$A$2:$A$11</c:f>
              <c:strCache>
                <c:ptCount val="10"/>
                <c:pt idx="0">
                  <c:v>I don't go online at home</c:v>
                </c:pt>
                <c:pt idx="1">
                  <c:v>Something else</c:v>
                </c:pt>
                <c:pt idx="2">
                  <c:v>A shared mobile phone</c:v>
                </c:pt>
                <c:pt idx="3">
                  <c:v>A shared tablet</c:v>
                </c:pt>
                <c:pt idx="4">
                  <c:v>A shared laptop or computer</c:v>
                </c:pt>
                <c:pt idx="5">
                  <c:v>My own tablet</c:v>
                </c:pt>
                <c:pt idx="6">
                  <c:v>My own laptop or computer</c:v>
                </c:pt>
                <c:pt idx="7">
                  <c:v>A games console</c:v>
                </c:pt>
                <c:pt idx="8">
                  <c:v>A smart TV</c:v>
                </c:pt>
                <c:pt idx="9">
                  <c:v>My own mobile phone</c:v>
                </c:pt>
              </c:strCache>
            </c:strRef>
          </c:cat>
          <c:val>
            <c:numRef>
              <c:f>Sheet1!$C$2:$C$11</c:f>
              <c:numCache>
                <c:formatCode>0%</c:formatCode>
                <c:ptCount val="10"/>
                <c:pt idx="0">
                  <c:v>0.01</c:v>
                </c:pt>
                <c:pt idx="1">
                  <c:v>0.05</c:v>
                </c:pt>
                <c:pt idx="2">
                  <c:v>0.02</c:v>
                </c:pt>
                <c:pt idx="3">
                  <c:v>0.01</c:v>
                </c:pt>
                <c:pt idx="4">
                  <c:v>0.05</c:v>
                </c:pt>
                <c:pt idx="5">
                  <c:v>0.32</c:v>
                </c:pt>
                <c:pt idx="6">
                  <c:v>0.46</c:v>
                </c:pt>
                <c:pt idx="7">
                  <c:v>0.55000000000000004</c:v>
                </c:pt>
                <c:pt idx="8">
                  <c:v>0.57999999999999996</c:v>
                </c:pt>
                <c:pt idx="9">
                  <c:v>0.93</c:v>
                </c:pt>
              </c:numCache>
            </c:numRef>
          </c:val>
          <c:extLst>
            <c:ext xmlns:c16="http://schemas.microsoft.com/office/drawing/2014/chart" uri="{C3380CC4-5D6E-409C-BE32-E72D297353CC}">
              <c16:uniqueId val="{00000000-0B6E-4F92-812A-D8070CC447BF}"/>
            </c:ext>
          </c:extLst>
        </c:ser>
        <c:ser>
          <c:idx val="2"/>
          <c:order val="2"/>
          <c:tx>
            <c:strRef>
              <c:f>Sheet1!$D$1</c:f>
              <c:strCache>
                <c:ptCount val="1"/>
                <c:pt idx="0">
                  <c:v>2023</c:v>
                </c:pt>
              </c:strCache>
            </c:strRef>
          </c:tx>
          <c:spPr>
            <a:solidFill>
              <a:schemeClr val="accent1">
                <a:lumMod val="50000"/>
              </a:schemeClr>
            </a:solidFill>
          </c:spPr>
          <c:invertIfNegative val="0"/>
          <c:dLbls>
            <c:dLbl>
              <c:idx val="0"/>
              <c:spPr>
                <a:noFill/>
                <a:ln>
                  <a:noFill/>
                </a:ln>
                <a:effectLst/>
              </c:spPr>
              <c:txPr>
                <a:bodyPr wrap="square" lIns="38100" tIns="19050" rIns="38100" bIns="19050" anchor="ctr">
                  <a:spAutoFit/>
                </a:bodyPr>
                <a:lstStyle/>
                <a:p>
                  <a:pPr>
                    <a:defRPr sz="1000">
                      <a:solidFill>
                        <a:schemeClr val="tx1">
                          <a:lumMod val="75000"/>
                          <a:lumOff val="25000"/>
                        </a:schemeClr>
                      </a:solidFill>
                      <a:latin typeface="+mn-lt"/>
                    </a:defRPr>
                  </a:pPr>
                  <a:endParaRPr lang="en-US"/>
                </a:p>
              </c:txPr>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8E73-405B-99F4-7964AD9B4A35}"/>
                </c:ext>
              </c:extLst>
            </c:dLbl>
            <c:dLbl>
              <c:idx val="2"/>
              <c:spPr>
                <a:noFill/>
                <a:ln>
                  <a:noFill/>
                </a:ln>
                <a:effectLst/>
              </c:spPr>
              <c:txPr>
                <a:bodyPr wrap="square" lIns="38100" tIns="19050" rIns="38100" bIns="19050" anchor="ctr">
                  <a:spAutoFit/>
                </a:bodyPr>
                <a:lstStyle/>
                <a:p>
                  <a:pPr>
                    <a:defRPr sz="1000">
                      <a:solidFill>
                        <a:schemeClr val="tx1">
                          <a:lumMod val="75000"/>
                          <a:lumOff val="25000"/>
                        </a:schemeClr>
                      </a:solidFill>
                      <a:latin typeface="+mn-lt"/>
                    </a:defRPr>
                  </a:pPr>
                  <a:endParaRPr lang="en-US"/>
                </a:p>
              </c:txPr>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8E73-405B-99F4-7964AD9B4A35}"/>
                </c:ext>
              </c:extLst>
            </c:dLbl>
            <c:dLbl>
              <c:idx val="3"/>
              <c:spPr>
                <a:noFill/>
                <a:ln>
                  <a:noFill/>
                </a:ln>
                <a:effectLst/>
              </c:spPr>
              <c:txPr>
                <a:bodyPr wrap="square" lIns="38100" tIns="19050" rIns="38100" bIns="19050" anchor="ctr">
                  <a:spAutoFit/>
                </a:bodyPr>
                <a:lstStyle/>
                <a:p>
                  <a:pPr>
                    <a:defRPr sz="1000">
                      <a:solidFill>
                        <a:schemeClr val="tx1">
                          <a:lumMod val="75000"/>
                          <a:lumOff val="25000"/>
                        </a:schemeClr>
                      </a:solidFill>
                      <a:latin typeface="+mn-lt"/>
                    </a:defRPr>
                  </a:pPr>
                  <a:endParaRPr lang="en-US"/>
                </a:p>
              </c:txPr>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8E73-405B-99F4-7964AD9B4A35}"/>
                </c:ext>
              </c:extLst>
            </c:dLbl>
            <c:spPr>
              <a:noFill/>
              <a:ln>
                <a:noFill/>
              </a:ln>
              <a:effectLst/>
            </c:spPr>
            <c:txPr>
              <a:bodyPr wrap="square" lIns="38100" tIns="19050" rIns="38100" bIns="19050" anchor="ctr">
                <a:spAutoFit/>
              </a:bodyPr>
              <a:lstStyle/>
              <a:p>
                <a:pPr>
                  <a:defRPr sz="1000">
                    <a:solidFill>
                      <a:schemeClr val="bg1"/>
                    </a:solidFill>
                    <a:latin typeface="+mn-lt"/>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cat>
            <c:strRef>
              <c:f>Sheet1!$A$2:$A$11</c:f>
              <c:strCache>
                <c:ptCount val="10"/>
                <c:pt idx="0">
                  <c:v>I don't go online at home</c:v>
                </c:pt>
                <c:pt idx="1">
                  <c:v>Something else</c:v>
                </c:pt>
                <c:pt idx="2">
                  <c:v>A shared mobile phone</c:v>
                </c:pt>
                <c:pt idx="3">
                  <c:v>A shared tablet</c:v>
                </c:pt>
                <c:pt idx="4">
                  <c:v>A shared laptop or computer</c:v>
                </c:pt>
                <c:pt idx="5">
                  <c:v>My own tablet</c:v>
                </c:pt>
                <c:pt idx="6">
                  <c:v>My own laptop or computer</c:v>
                </c:pt>
                <c:pt idx="7">
                  <c:v>A games console</c:v>
                </c:pt>
                <c:pt idx="8">
                  <c:v>A smart TV</c:v>
                </c:pt>
                <c:pt idx="9">
                  <c:v>My own mobile phone</c:v>
                </c:pt>
              </c:strCache>
            </c:strRef>
          </c:cat>
          <c:val>
            <c:numRef>
              <c:f>Sheet1!$D$2:$D$11</c:f>
              <c:numCache>
                <c:formatCode>0%</c:formatCode>
                <c:ptCount val="10"/>
                <c:pt idx="0">
                  <c:v>0.01</c:v>
                </c:pt>
                <c:pt idx="1">
                  <c:v>0.05</c:v>
                </c:pt>
                <c:pt idx="2">
                  <c:v>0.02</c:v>
                </c:pt>
                <c:pt idx="3">
                  <c:v>0.02</c:v>
                </c:pt>
                <c:pt idx="4">
                  <c:v>0.05</c:v>
                </c:pt>
                <c:pt idx="5">
                  <c:v>0.36</c:v>
                </c:pt>
                <c:pt idx="6">
                  <c:v>0.53</c:v>
                </c:pt>
                <c:pt idx="7">
                  <c:v>0.55000000000000004</c:v>
                </c:pt>
                <c:pt idx="8">
                  <c:v>0.64</c:v>
                </c:pt>
                <c:pt idx="9">
                  <c:v>0.93</c:v>
                </c:pt>
              </c:numCache>
            </c:numRef>
          </c:val>
          <c:extLst>
            <c:ext xmlns:c16="http://schemas.microsoft.com/office/drawing/2014/chart" uri="{C3380CC4-5D6E-409C-BE32-E72D297353CC}">
              <c16:uniqueId val="{00000000-78B7-4563-B700-04674F3D8B97}"/>
            </c:ext>
          </c:extLst>
        </c:ser>
        <c:dLbls>
          <c:showLegendKey val="0"/>
          <c:showVal val="0"/>
          <c:showCatName val="0"/>
          <c:showSerName val="0"/>
          <c:showPercent val="0"/>
          <c:showBubbleSize val="0"/>
        </c:dLbls>
        <c:gapWidth val="80"/>
        <c:overlap val="-12"/>
        <c:axId val="527161368"/>
        <c:axId val="527160584"/>
      </c:barChart>
      <c:valAx>
        <c:axId val="527160584"/>
        <c:scaling>
          <c:orientation val="minMax"/>
        </c:scaling>
        <c:delete val="0"/>
        <c:axPos val="b"/>
        <c:majorGridlines>
          <c:spPr>
            <a:ln w="9525" cap="flat" cmpd="sng" algn="ctr">
              <a:solidFill>
                <a:srgbClr val="D9D9D9"/>
              </a:solidFill>
              <a:round/>
            </a:ln>
            <a:effectLst/>
          </c:spPr>
        </c:majorGridlines>
        <c:numFmt formatCode="0%" sourceLinked="0"/>
        <c:majorTickMark val="out"/>
        <c:minorTickMark val="none"/>
        <c:tickLblPos val="nextTo"/>
        <c:spPr>
          <a:noFill/>
          <a:ln>
            <a:noFill/>
          </a:ln>
          <a:effectLst/>
        </c:spPr>
        <c:txPr>
          <a:bodyPr rot="-60000000" vert="horz"/>
          <a:lstStyle/>
          <a:p>
            <a:pPr>
              <a:defRPr sz="1000">
                <a:solidFill>
                  <a:schemeClr val="tx1">
                    <a:lumMod val="75000"/>
                    <a:lumOff val="25000"/>
                  </a:schemeClr>
                </a:solidFill>
                <a:latin typeface="+mn-lt"/>
              </a:defRPr>
            </a:pPr>
            <a:endParaRPr lang="en-US"/>
          </a:p>
        </c:txPr>
        <c:crossAx val="527161368"/>
        <c:crosses val="autoZero"/>
        <c:crossBetween val="between"/>
      </c:valAx>
      <c:catAx>
        <c:axId val="527161368"/>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0"/>
          <a:lstStyle/>
          <a:p>
            <a:pPr>
              <a:defRPr sz="1000">
                <a:solidFill>
                  <a:schemeClr val="tx1">
                    <a:lumMod val="75000"/>
                    <a:lumOff val="25000"/>
                  </a:schemeClr>
                </a:solidFill>
                <a:latin typeface="+mn-lt"/>
              </a:defRPr>
            </a:pPr>
            <a:endParaRPr lang="en-US"/>
          </a:p>
        </c:txPr>
        <c:crossAx val="527160584"/>
        <c:crosses val="autoZero"/>
        <c:auto val="1"/>
        <c:lblAlgn val="ctr"/>
        <c:lblOffset val="100"/>
        <c:noMultiLvlLbl val="0"/>
      </c:catAx>
      <c:spPr>
        <a:noFill/>
        <a:ln>
          <a:noFill/>
        </a:ln>
        <a:effectLst/>
      </c:spPr>
    </c:plotArea>
    <c:plotVisOnly val="1"/>
    <c:dispBlanksAs val="gap"/>
    <c:showDLblsOverMax val="0"/>
  </c:chart>
  <c:spPr>
    <a:noFill/>
    <a:ln>
      <a:noFill/>
    </a:ln>
    <a:effectLst/>
  </c:spPr>
  <c:txPr>
    <a:bodyPr/>
    <a:lstStyle/>
    <a:p>
      <a:pPr>
        <a:defRPr>
          <a:latin typeface="Calibri" panose="020F0502020204030204" pitchFamily="34" charset="0"/>
          <a:cs typeface="DINPro" panose="020B0504020101020102" pitchFamily="34" charset="0"/>
        </a:defRPr>
      </a:pPr>
      <a:endParaRPr lang="en-US"/>
    </a:p>
  </c:txPr>
  <c:externalData r:id="rId1">
    <c:autoUpdate val="0"/>
  </c:externalData>
</c:chartSpace>
</file>

<file path=ppt/charts/chart13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34321768537074154"/>
          <c:y val="3.3776979548859241E-2"/>
          <c:w val="0.61337271061109566"/>
          <c:h val="0.87641349321352302"/>
        </c:manualLayout>
      </c:layout>
      <c:barChart>
        <c:barDir val="bar"/>
        <c:grouping val="clustered"/>
        <c:varyColors val="0"/>
        <c:ser>
          <c:idx val="0"/>
          <c:order val="0"/>
          <c:tx>
            <c:strRef>
              <c:f>Sheet1!$B$1</c:f>
              <c:strCache>
                <c:ptCount val="1"/>
                <c:pt idx="0">
                  <c:v>2025</c:v>
                </c:pt>
              </c:strCache>
            </c:strRef>
          </c:tx>
          <c:invertIfNegative val="0"/>
          <c:dLbls>
            <c:spPr>
              <a:noFill/>
              <a:ln>
                <a:noFill/>
              </a:ln>
              <a:effectLst/>
            </c:spPr>
            <c:txPr>
              <a:bodyPr wrap="square" lIns="38100" tIns="19050" rIns="38100" bIns="19050" anchor="ctr">
                <a:spAutoFit/>
              </a:bodyPr>
              <a:lstStyle/>
              <a:p>
                <a:pPr>
                  <a:defRPr>
                    <a:solidFill>
                      <a:schemeClr val="bg1"/>
                    </a:solidFill>
                    <a:latin typeface="+mn-lt"/>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cat>
            <c:strRef>
              <c:f>Sheet1!$A$2:$A$9</c:f>
              <c:strCache>
                <c:ptCount val="8"/>
                <c:pt idx="0">
                  <c:v>Have rules about what times you can go online</c:v>
                </c:pt>
                <c:pt idx="1">
                  <c:v>Have rules about how long you can be online</c:v>
                </c:pt>
                <c:pt idx="2">
                  <c:v>Watch what you are doing online</c:v>
                </c:pt>
                <c:pt idx="3">
                  <c:v>Tell you to explore and learn things on the internet</c:v>
                </c:pt>
                <c:pt idx="4">
                  <c:v>Talk to you about what you do online</c:v>
                </c:pt>
                <c:pt idx="5">
                  <c:v>Know your passwords for online sites or apps</c:v>
                </c:pt>
                <c:pt idx="6">
                  <c:v>Explain why some sites or apps are appropriate or inappropriate</c:v>
                </c:pt>
                <c:pt idx="7">
                  <c:v>Help you when something online bothers you </c:v>
                </c:pt>
              </c:strCache>
            </c:strRef>
          </c:cat>
          <c:val>
            <c:numRef>
              <c:f>Sheet1!$B$2:$B$9</c:f>
              <c:numCache>
                <c:formatCode>0%</c:formatCode>
                <c:ptCount val="8"/>
                <c:pt idx="0">
                  <c:v>0.28999999999999998</c:v>
                </c:pt>
                <c:pt idx="1">
                  <c:v>0.32</c:v>
                </c:pt>
                <c:pt idx="2">
                  <c:v>0.3</c:v>
                </c:pt>
                <c:pt idx="3">
                  <c:v>0.38</c:v>
                </c:pt>
                <c:pt idx="4">
                  <c:v>0.44</c:v>
                </c:pt>
                <c:pt idx="5">
                  <c:v>0.53</c:v>
                </c:pt>
                <c:pt idx="6">
                  <c:v>0.68</c:v>
                </c:pt>
                <c:pt idx="7">
                  <c:v>0.77</c:v>
                </c:pt>
              </c:numCache>
            </c:numRef>
          </c:val>
          <c:extLst>
            <c:ext xmlns:c16="http://schemas.microsoft.com/office/drawing/2014/chart" uri="{C3380CC4-5D6E-409C-BE32-E72D297353CC}">
              <c16:uniqueId val="{00000002-A80C-4C4C-9830-F2B90FBF158A}"/>
            </c:ext>
          </c:extLst>
        </c:ser>
        <c:ser>
          <c:idx val="1"/>
          <c:order val="1"/>
          <c:tx>
            <c:strRef>
              <c:f>Sheet1!$C$1</c:f>
              <c:strCache>
                <c:ptCount val="1"/>
                <c:pt idx="0">
                  <c:v>2024</c:v>
                </c:pt>
              </c:strCache>
            </c:strRef>
          </c:tx>
          <c:spPr>
            <a:solidFill>
              <a:srgbClr val="008E91"/>
            </a:solidFill>
          </c:spPr>
          <c:invertIfNegative val="0"/>
          <c:dLbls>
            <c:spPr>
              <a:noFill/>
              <a:ln>
                <a:noFill/>
              </a:ln>
              <a:effectLst/>
            </c:spPr>
            <c:txPr>
              <a:bodyPr wrap="square" lIns="38100" tIns="19050" rIns="38100" bIns="19050" anchor="ctr">
                <a:spAutoFit/>
              </a:bodyPr>
              <a:lstStyle/>
              <a:p>
                <a:pPr>
                  <a:defRPr>
                    <a:solidFill>
                      <a:schemeClr val="bg1"/>
                    </a:solidFill>
                    <a:latin typeface="+mn-lt"/>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cat>
            <c:strRef>
              <c:f>Sheet1!$A$2:$A$9</c:f>
              <c:strCache>
                <c:ptCount val="8"/>
                <c:pt idx="0">
                  <c:v>Have rules about what times you can go online</c:v>
                </c:pt>
                <c:pt idx="1">
                  <c:v>Have rules about how long you can be online</c:v>
                </c:pt>
                <c:pt idx="2">
                  <c:v>Watch what you are doing online</c:v>
                </c:pt>
                <c:pt idx="3">
                  <c:v>Tell you to explore and learn things on the internet</c:v>
                </c:pt>
                <c:pt idx="4">
                  <c:v>Talk to you about what you do online</c:v>
                </c:pt>
                <c:pt idx="5">
                  <c:v>Know your passwords for online sites or apps</c:v>
                </c:pt>
                <c:pt idx="6">
                  <c:v>Explain why some sites or apps are appropriate or inappropriate</c:v>
                </c:pt>
                <c:pt idx="7">
                  <c:v>Help you when something online bothers you </c:v>
                </c:pt>
              </c:strCache>
            </c:strRef>
          </c:cat>
          <c:val>
            <c:numRef>
              <c:f>Sheet1!$C$2:$C$9</c:f>
              <c:numCache>
                <c:formatCode>0%</c:formatCode>
                <c:ptCount val="8"/>
                <c:pt idx="0">
                  <c:v>0.27</c:v>
                </c:pt>
                <c:pt idx="1">
                  <c:v>0.28000000000000003</c:v>
                </c:pt>
                <c:pt idx="2">
                  <c:v>0.28000000000000003</c:v>
                </c:pt>
                <c:pt idx="3">
                  <c:v>0.42</c:v>
                </c:pt>
                <c:pt idx="4">
                  <c:v>0.4</c:v>
                </c:pt>
                <c:pt idx="5">
                  <c:v>0.51</c:v>
                </c:pt>
                <c:pt idx="6">
                  <c:v>0.65</c:v>
                </c:pt>
                <c:pt idx="7">
                  <c:v>0.75</c:v>
                </c:pt>
              </c:numCache>
            </c:numRef>
          </c:val>
          <c:extLst>
            <c:ext xmlns:c16="http://schemas.microsoft.com/office/drawing/2014/chart" uri="{C3380CC4-5D6E-409C-BE32-E72D297353CC}">
              <c16:uniqueId val="{00000000-09C3-4284-89AE-B5ACE8CEA5F8}"/>
            </c:ext>
          </c:extLst>
        </c:ser>
        <c:ser>
          <c:idx val="2"/>
          <c:order val="2"/>
          <c:tx>
            <c:strRef>
              <c:f>Sheet1!$D$1</c:f>
              <c:strCache>
                <c:ptCount val="1"/>
                <c:pt idx="0">
                  <c:v>2023</c:v>
                </c:pt>
              </c:strCache>
            </c:strRef>
          </c:tx>
          <c:spPr>
            <a:solidFill>
              <a:schemeClr val="accent1">
                <a:lumMod val="50000"/>
              </a:schemeClr>
            </a:solidFill>
            <a:ln>
              <a:noFill/>
            </a:ln>
          </c:spPr>
          <c:invertIfNegative val="0"/>
          <c:dLbls>
            <c:spPr>
              <a:noFill/>
              <a:ln>
                <a:noFill/>
              </a:ln>
              <a:effectLst/>
            </c:spPr>
            <c:txPr>
              <a:bodyPr wrap="square" lIns="38100" tIns="19050" rIns="38100" bIns="19050" anchor="ctr">
                <a:spAutoFit/>
              </a:bodyPr>
              <a:lstStyle/>
              <a:p>
                <a:pPr>
                  <a:defRPr>
                    <a:solidFill>
                      <a:schemeClr val="bg1"/>
                    </a:solidFill>
                    <a:latin typeface="+mn-lt"/>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cat>
            <c:strRef>
              <c:f>Sheet1!$A$2:$A$9</c:f>
              <c:strCache>
                <c:ptCount val="8"/>
                <c:pt idx="0">
                  <c:v>Have rules about what times you can go online</c:v>
                </c:pt>
                <c:pt idx="1">
                  <c:v>Have rules about how long you can be online</c:v>
                </c:pt>
                <c:pt idx="2">
                  <c:v>Watch what you are doing online</c:v>
                </c:pt>
                <c:pt idx="3">
                  <c:v>Tell you to explore and learn things on the internet</c:v>
                </c:pt>
                <c:pt idx="4">
                  <c:v>Talk to you about what you do online</c:v>
                </c:pt>
                <c:pt idx="5">
                  <c:v>Know your passwords for online sites or apps</c:v>
                </c:pt>
                <c:pt idx="6">
                  <c:v>Explain why some sites or apps are appropriate or inappropriate</c:v>
                </c:pt>
                <c:pt idx="7">
                  <c:v>Help you when something online bothers you </c:v>
                </c:pt>
              </c:strCache>
            </c:strRef>
          </c:cat>
          <c:val>
            <c:numRef>
              <c:f>Sheet1!$D$2:$D$9</c:f>
              <c:numCache>
                <c:formatCode>0%</c:formatCode>
                <c:ptCount val="8"/>
                <c:pt idx="0">
                  <c:v>0.26</c:v>
                </c:pt>
                <c:pt idx="1">
                  <c:v>0.26</c:v>
                </c:pt>
                <c:pt idx="2">
                  <c:v>0.28000000000000003</c:v>
                </c:pt>
                <c:pt idx="3">
                  <c:v>0.44</c:v>
                </c:pt>
                <c:pt idx="4">
                  <c:v>0.44</c:v>
                </c:pt>
                <c:pt idx="5">
                  <c:v>0.46</c:v>
                </c:pt>
                <c:pt idx="6">
                  <c:v>0.66</c:v>
                </c:pt>
                <c:pt idx="7">
                  <c:v>0.73</c:v>
                </c:pt>
              </c:numCache>
            </c:numRef>
          </c:val>
          <c:extLst>
            <c:ext xmlns:c16="http://schemas.microsoft.com/office/drawing/2014/chart" uri="{C3380CC4-5D6E-409C-BE32-E72D297353CC}">
              <c16:uniqueId val="{00000000-1C48-4F2D-9F47-27F2F6BE0B3D}"/>
            </c:ext>
          </c:extLst>
        </c:ser>
        <c:dLbls>
          <c:showLegendKey val="0"/>
          <c:showVal val="0"/>
          <c:showCatName val="0"/>
          <c:showSerName val="0"/>
          <c:showPercent val="0"/>
          <c:showBubbleSize val="0"/>
        </c:dLbls>
        <c:gapWidth val="80"/>
        <c:overlap val="-12"/>
        <c:axId val="527175088"/>
        <c:axId val="527166072"/>
      </c:barChart>
      <c:valAx>
        <c:axId val="527166072"/>
        <c:scaling>
          <c:orientation val="minMax"/>
        </c:scaling>
        <c:delete val="0"/>
        <c:axPos val="b"/>
        <c:majorGridlines>
          <c:spPr>
            <a:ln w="9525" cap="flat" cmpd="sng" algn="ctr">
              <a:solidFill>
                <a:srgbClr val="D9D9D9"/>
              </a:solidFill>
              <a:round/>
            </a:ln>
            <a:effectLst/>
          </c:spPr>
        </c:majorGridlines>
        <c:numFmt formatCode="0%" sourceLinked="0"/>
        <c:majorTickMark val="out"/>
        <c:minorTickMark val="none"/>
        <c:tickLblPos val="nextTo"/>
        <c:spPr>
          <a:noFill/>
          <a:ln>
            <a:noFill/>
          </a:ln>
          <a:effectLst/>
        </c:spPr>
        <c:txPr>
          <a:bodyPr rot="-60000000" vert="horz"/>
          <a:lstStyle/>
          <a:p>
            <a:pPr>
              <a:defRPr sz="1000">
                <a:solidFill>
                  <a:schemeClr val="tx1">
                    <a:lumMod val="75000"/>
                    <a:lumOff val="25000"/>
                  </a:schemeClr>
                </a:solidFill>
              </a:defRPr>
            </a:pPr>
            <a:endParaRPr lang="en-US"/>
          </a:p>
        </c:txPr>
        <c:crossAx val="527175088"/>
        <c:crosses val="autoZero"/>
        <c:crossBetween val="between"/>
      </c:valAx>
      <c:catAx>
        <c:axId val="527175088"/>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0"/>
          <a:lstStyle/>
          <a:p>
            <a:pPr>
              <a:defRPr sz="1000">
                <a:solidFill>
                  <a:schemeClr val="tx1">
                    <a:lumMod val="75000"/>
                    <a:lumOff val="25000"/>
                  </a:schemeClr>
                </a:solidFill>
                <a:latin typeface="+mn-lt"/>
              </a:defRPr>
            </a:pPr>
            <a:endParaRPr lang="en-US"/>
          </a:p>
        </c:txPr>
        <c:crossAx val="527166072"/>
        <c:crosses val="autoZero"/>
        <c:auto val="1"/>
        <c:lblAlgn val="ctr"/>
        <c:lblOffset val="100"/>
        <c:noMultiLvlLbl val="0"/>
      </c:catAx>
      <c:spPr>
        <a:noFill/>
        <a:ln>
          <a:noFill/>
        </a:ln>
        <a:effectLst/>
      </c:spPr>
    </c:plotArea>
    <c:plotVisOnly val="1"/>
    <c:dispBlanksAs val="gap"/>
    <c:showDLblsOverMax val="0"/>
  </c:chart>
  <c:spPr>
    <a:noFill/>
    <a:ln>
      <a:noFill/>
    </a:ln>
    <a:effectLst/>
  </c:spPr>
  <c:txPr>
    <a:bodyPr/>
    <a:lstStyle/>
    <a:p>
      <a:pPr>
        <a:defRPr>
          <a:latin typeface="Calibri" panose="020F0502020204030204" pitchFamily="34" charset="0"/>
          <a:cs typeface="DINPro" panose="020B0504020101020102" pitchFamily="34" charset="0"/>
        </a:defRPr>
      </a:pPr>
      <a:endParaRPr lang="en-US"/>
    </a:p>
  </c:txPr>
  <c:externalData r:id="rId1">
    <c:autoUpdate val="0"/>
  </c:externalData>
</c:chartSpace>
</file>

<file path=ppt/charts/chart13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4757544876799717"/>
          <c:y val="3.3776979548859241E-2"/>
          <c:w val="0.70901496712687095"/>
          <c:h val="0.82972366422513177"/>
        </c:manualLayout>
      </c:layout>
      <c:barChart>
        <c:barDir val="bar"/>
        <c:grouping val="clustered"/>
        <c:varyColors val="0"/>
        <c:ser>
          <c:idx val="0"/>
          <c:order val="0"/>
          <c:tx>
            <c:strRef>
              <c:f>Sheet1!$B$1</c:f>
              <c:strCache>
                <c:ptCount val="1"/>
                <c:pt idx="0">
                  <c:v>2025</c:v>
                </c:pt>
              </c:strCache>
            </c:strRef>
          </c:tx>
          <c:invertIfNegative val="0"/>
          <c:dLbls>
            <c:spPr>
              <a:noFill/>
              <a:ln>
                <a:noFill/>
              </a:ln>
              <a:effectLst/>
            </c:spPr>
            <c:txPr>
              <a:bodyPr wrap="square" lIns="38100" tIns="19050" rIns="38100" bIns="19050" anchor="ctr">
                <a:spAutoFit/>
              </a:bodyPr>
              <a:lstStyle/>
              <a:p>
                <a:pPr>
                  <a:defRPr sz="800">
                    <a:latin typeface="+mn-lt"/>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cat>
            <c:strRef>
              <c:f>Sheet1!$A$2:$A$20</c:f>
              <c:strCache>
                <c:ptCount val="19"/>
                <c:pt idx="0">
                  <c:v>Dating Sites</c:v>
                </c:pt>
                <c:pt idx="1">
                  <c:v>I don't have any account or profiles on social media</c:v>
                </c:pt>
                <c:pt idx="2">
                  <c:v>Other</c:v>
                </c:pt>
                <c:pt idx="3">
                  <c:v>Reddit</c:v>
                </c:pt>
                <c:pt idx="4">
                  <c:v>X (formerly Twitter)</c:v>
                </c:pt>
                <c:pt idx="5">
                  <c:v>Artificial Intelligence Chatbots</c:v>
                </c:pt>
                <c:pt idx="6">
                  <c:v>Twitch</c:v>
                </c:pt>
                <c:pt idx="7">
                  <c:v>Facebook Messenger</c:v>
                </c:pt>
                <c:pt idx="8">
                  <c:v>Streaming Services</c:v>
                </c:pt>
                <c:pt idx="9">
                  <c:v>Facebook</c:v>
                </c:pt>
                <c:pt idx="10">
                  <c:v>Fortnite</c:v>
                </c:pt>
                <c:pt idx="11">
                  <c:v>Minecraft</c:v>
                </c:pt>
                <c:pt idx="12">
                  <c:v>Instagram</c:v>
                </c:pt>
                <c:pt idx="13">
                  <c:v>On a Games Console</c:v>
                </c:pt>
                <c:pt idx="14">
                  <c:v>YouTube</c:v>
                </c:pt>
                <c:pt idx="15">
                  <c:v>Snapchat</c:v>
                </c:pt>
                <c:pt idx="16">
                  <c:v>Roblox</c:v>
                </c:pt>
                <c:pt idx="17">
                  <c:v>TikTok</c:v>
                </c:pt>
                <c:pt idx="18">
                  <c:v>WhatsApp</c:v>
                </c:pt>
              </c:strCache>
            </c:strRef>
          </c:cat>
          <c:val>
            <c:numRef>
              <c:f>Sheet1!$B$2:$B$20</c:f>
              <c:numCache>
                <c:formatCode>0%</c:formatCode>
                <c:ptCount val="19"/>
                <c:pt idx="0">
                  <c:v>0.02</c:v>
                </c:pt>
                <c:pt idx="1">
                  <c:v>0.02</c:v>
                </c:pt>
                <c:pt idx="2">
                  <c:v>0.06</c:v>
                </c:pt>
                <c:pt idx="3">
                  <c:v>0.18</c:v>
                </c:pt>
                <c:pt idx="4">
                  <c:v>0.27</c:v>
                </c:pt>
                <c:pt idx="5">
                  <c:v>0.28000000000000003</c:v>
                </c:pt>
                <c:pt idx="6">
                  <c:v>0.28000000000000003</c:v>
                </c:pt>
                <c:pt idx="7">
                  <c:v>0.35</c:v>
                </c:pt>
                <c:pt idx="8">
                  <c:v>0.47</c:v>
                </c:pt>
                <c:pt idx="9">
                  <c:v>0.48</c:v>
                </c:pt>
                <c:pt idx="10">
                  <c:v>0.51</c:v>
                </c:pt>
                <c:pt idx="11">
                  <c:v>0.53</c:v>
                </c:pt>
                <c:pt idx="12">
                  <c:v>0.56000000000000005</c:v>
                </c:pt>
                <c:pt idx="13">
                  <c:v>0.64</c:v>
                </c:pt>
                <c:pt idx="14">
                  <c:v>0.77</c:v>
                </c:pt>
                <c:pt idx="15">
                  <c:v>0.79</c:v>
                </c:pt>
                <c:pt idx="16">
                  <c:v>0.82</c:v>
                </c:pt>
                <c:pt idx="17">
                  <c:v>0.82</c:v>
                </c:pt>
                <c:pt idx="18">
                  <c:v>0.85</c:v>
                </c:pt>
              </c:numCache>
            </c:numRef>
          </c:val>
          <c:extLst>
            <c:ext xmlns:c16="http://schemas.microsoft.com/office/drawing/2014/chart" uri="{C3380CC4-5D6E-409C-BE32-E72D297353CC}">
              <c16:uniqueId val="{00000002-A80C-4C4C-9830-F2B90FBF158A}"/>
            </c:ext>
          </c:extLst>
        </c:ser>
        <c:ser>
          <c:idx val="1"/>
          <c:order val="1"/>
          <c:tx>
            <c:strRef>
              <c:f>Sheet1!$C$1</c:f>
              <c:strCache>
                <c:ptCount val="1"/>
                <c:pt idx="0">
                  <c:v>2024</c:v>
                </c:pt>
              </c:strCache>
            </c:strRef>
          </c:tx>
          <c:spPr>
            <a:solidFill>
              <a:srgbClr val="008E91"/>
            </a:solidFill>
          </c:spPr>
          <c:invertIfNegative val="0"/>
          <c:dLbls>
            <c:spPr>
              <a:noFill/>
              <a:ln>
                <a:noFill/>
              </a:ln>
              <a:effectLst/>
            </c:spPr>
            <c:txPr>
              <a:bodyPr wrap="square" lIns="38100" tIns="19050" rIns="38100" bIns="19050" anchor="ctr">
                <a:spAutoFit/>
              </a:bodyPr>
              <a:lstStyle/>
              <a:p>
                <a:pPr>
                  <a:defRPr sz="800">
                    <a:solidFill>
                      <a:schemeClr val="tx1">
                        <a:lumMod val="75000"/>
                        <a:lumOff val="25000"/>
                      </a:schemeClr>
                    </a:solidFill>
                    <a:latin typeface="+mn-lt"/>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cat>
            <c:strRef>
              <c:f>Sheet1!$A$2:$A$20</c:f>
              <c:strCache>
                <c:ptCount val="19"/>
                <c:pt idx="0">
                  <c:v>Dating Sites</c:v>
                </c:pt>
                <c:pt idx="1">
                  <c:v>I don't have any account or profiles on social media</c:v>
                </c:pt>
                <c:pt idx="2">
                  <c:v>Other</c:v>
                </c:pt>
                <c:pt idx="3">
                  <c:v>Reddit</c:v>
                </c:pt>
                <c:pt idx="4">
                  <c:v>X (formerly Twitter)</c:v>
                </c:pt>
                <c:pt idx="5">
                  <c:v>Artificial Intelligence Chatbots</c:v>
                </c:pt>
                <c:pt idx="6">
                  <c:v>Twitch</c:v>
                </c:pt>
                <c:pt idx="7">
                  <c:v>Facebook Messenger</c:v>
                </c:pt>
                <c:pt idx="8">
                  <c:v>Streaming Services</c:v>
                </c:pt>
                <c:pt idx="9">
                  <c:v>Facebook</c:v>
                </c:pt>
                <c:pt idx="10">
                  <c:v>Fortnite</c:v>
                </c:pt>
                <c:pt idx="11">
                  <c:v>Minecraft</c:v>
                </c:pt>
                <c:pt idx="12">
                  <c:v>Instagram</c:v>
                </c:pt>
                <c:pt idx="13">
                  <c:v>On a Games Console</c:v>
                </c:pt>
                <c:pt idx="14">
                  <c:v>YouTube</c:v>
                </c:pt>
                <c:pt idx="15">
                  <c:v>Snapchat</c:v>
                </c:pt>
                <c:pt idx="16">
                  <c:v>Roblox</c:v>
                </c:pt>
                <c:pt idx="17">
                  <c:v>TikTok</c:v>
                </c:pt>
                <c:pt idx="18">
                  <c:v>WhatsApp</c:v>
                </c:pt>
              </c:strCache>
            </c:strRef>
          </c:cat>
          <c:val>
            <c:numRef>
              <c:f>Sheet1!$C$2:$C$20</c:f>
              <c:numCache>
                <c:formatCode>0%</c:formatCode>
                <c:ptCount val="19"/>
                <c:pt idx="0">
                  <c:v>0.02</c:v>
                </c:pt>
                <c:pt idx="1">
                  <c:v>0.01</c:v>
                </c:pt>
                <c:pt idx="2">
                  <c:v>0.06</c:v>
                </c:pt>
                <c:pt idx="3">
                  <c:v>0.21</c:v>
                </c:pt>
                <c:pt idx="4">
                  <c:v>0.33</c:v>
                </c:pt>
                <c:pt idx="6">
                  <c:v>0.33</c:v>
                </c:pt>
                <c:pt idx="7">
                  <c:v>0.44</c:v>
                </c:pt>
                <c:pt idx="8">
                  <c:v>0.5</c:v>
                </c:pt>
                <c:pt idx="9">
                  <c:v>0.55000000000000004</c:v>
                </c:pt>
                <c:pt idx="10">
                  <c:v>0.57999999999999996</c:v>
                </c:pt>
                <c:pt idx="11">
                  <c:v>0.54</c:v>
                </c:pt>
                <c:pt idx="12">
                  <c:v>0.64</c:v>
                </c:pt>
                <c:pt idx="13">
                  <c:v>0.65</c:v>
                </c:pt>
                <c:pt idx="14">
                  <c:v>0.75</c:v>
                </c:pt>
                <c:pt idx="15">
                  <c:v>0.84</c:v>
                </c:pt>
                <c:pt idx="16">
                  <c:v>0.75</c:v>
                </c:pt>
                <c:pt idx="17">
                  <c:v>0.85</c:v>
                </c:pt>
                <c:pt idx="18">
                  <c:v>0.84</c:v>
                </c:pt>
              </c:numCache>
            </c:numRef>
          </c:val>
          <c:extLst>
            <c:ext xmlns:c16="http://schemas.microsoft.com/office/drawing/2014/chart" uri="{C3380CC4-5D6E-409C-BE32-E72D297353CC}">
              <c16:uniqueId val="{00000002-9FE3-4045-BA6F-EF48993E165D}"/>
            </c:ext>
          </c:extLst>
        </c:ser>
        <c:ser>
          <c:idx val="2"/>
          <c:order val="2"/>
          <c:tx>
            <c:strRef>
              <c:f>Sheet1!$D$1</c:f>
              <c:strCache>
                <c:ptCount val="1"/>
                <c:pt idx="0">
                  <c:v>2023</c:v>
                </c:pt>
              </c:strCache>
            </c:strRef>
          </c:tx>
          <c:spPr>
            <a:solidFill>
              <a:schemeClr val="accent1">
                <a:lumMod val="50000"/>
              </a:schemeClr>
            </a:solidFill>
          </c:spPr>
          <c:invertIfNegative val="0"/>
          <c:dLbls>
            <c:spPr>
              <a:noFill/>
              <a:ln>
                <a:noFill/>
              </a:ln>
              <a:effectLst/>
            </c:spPr>
            <c:txPr>
              <a:bodyPr wrap="square" lIns="38100" tIns="19050" rIns="38100" bIns="19050" anchor="ctr">
                <a:spAutoFit/>
              </a:bodyPr>
              <a:lstStyle/>
              <a:p>
                <a:pPr>
                  <a:defRPr sz="800">
                    <a:solidFill>
                      <a:schemeClr val="tx1">
                        <a:lumMod val="75000"/>
                        <a:lumOff val="25000"/>
                      </a:schemeClr>
                    </a:solidFill>
                    <a:latin typeface="+mn-lt"/>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cat>
            <c:strRef>
              <c:f>Sheet1!$A$2:$A$20</c:f>
              <c:strCache>
                <c:ptCount val="19"/>
                <c:pt idx="0">
                  <c:v>Dating Sites</c:v>
                </c:pt>
                <c:pt idx="1">
                  <c:v>I don't have any account or profiles on social media</c:v>
                </c:pt>
                <c:pt idx="2">
                  <c:v>Other</c:v>
                </c:pt>
                <c:pt idx="3">
                  <c:v>Reddit</c:v>
                </c:pt>
                <c:pt idx="4">
                  <c:v>X (formerly Twitter)</c:v>
                </c:pt>
                <c:pt idx="5">
                  <c:v>Artificial Intelligence Chatbots</c:v>
                </c:pt>
                <c:pt idx="6">
                  <c:v>Twitch</c:v>
                </c:pt>
                <c:pt idx="7">
                  <c:v>Facebook Messenger</c:v>
                </c:pt>
                <c:pt idx="8">
                  <c:v>Streaming Services</c:v>
                </c:pt>
                <c:pt idx="9">
                  <c:v>Facebook</c:v>
                </c:pt>
                <c:pt idx="10">
                  <c:v>Fortnite</c:v>
                </c:pt>
                <c:pt idx="11">
                  <c:v>Minecraft</c:v>
                </c:pt>
                <c:pt idx="12">
                  <c:v>Instagram</c:v>
                </c:pt>
                <c:pt idx="13">
                  <c:v>On a Games Console</c:v>
                </c:pt>
                <c:pt idx="14">
                  <c:v>YouTube</c:v>
                </c:pt>
                <c:pt idx="15">
                  <c:v>Snapchat</c:v>
                </c:pt>
                <c:pt idx="16">
                  <c:v>Roblox</c:v>
                </c:pt>
                <c:pt idx="17">
                  <c:v>TikTok</c:v>
                </c:pt>
                <c:pt idx="18">
                  <c:v>WhatsApp</c:v>
                </c:pt>
              </c:strCache>
            </c:strRef>
          </c:cat>
          <c:val>
            <c:numRef>
              <c:f>Sheet1!$D$2:$D$20</c:f>
              <c:numCache>
                <c:formatCode>0%</c:formatCode>
                <c:ptCount val="19"/>
                <c:pt idx="0">
                  <c:v>0.03</c:v>
                </c:pt>
                <c:pt idx="1">
                  <c:v>0.01</c:v>
                </c:pt>
                <c:pt idx="2">
                  <c:v>0.08</c:v>
                </c:pt>
                <c:pt idx="3">
                  <c:v>0.26</c:v>
                </c:pt>
                <c:pt idx="4">
                  <c:v>0.42</c:v>
                </c:pt>
                <c:pt idx="6">
                  <c:v>0.37</c:v>
                </c:pt>
                <c:pt idx="7">
                  <c:v>0.43</c:v>
                </c:pt>
                <c:pt idx="8">
                  <c:v>0.56000000000000005</c:v>
                </c:pt>
                <c:pt idx="9">
                  <c:v>0.54</c:v>
                </c:pt>
                <c:pt idx="10">
                  <c:v>0.49</c:v>
                </c:pt>
                <c:pt idx="11">
                  <c:v>0.54</c:v>
                </c:pt>
                <c:pt idx="12">
                  <c:v>0.69</c:v>
                </c:pt>
                <c:pt idx="13">
                  <c:v>0.65</c:v>
                </c:pt>
                <c:pt idx="14">
                  <c:v>0.79</c:v>
                </c:pt>
                <c:pt idx="15">
                  <c:v>0.84</c:v>
                </c:pt>
                <c:pt idx="16">
                  <c:v>0.66</c:v>
                </c:pt>
                <c:pt idx="17">
                  <c:v>0.82</c:v>
                </c:pt>
                <c:pt idx="18">
                  <c:v>0.84</c:v>
                </c:pt>
              </c:numCache>
            </c:numRef>
          </c:val>
          <c:extLst>
            <c:ext xmlns:c16="http://schemas.microsoft.com/office/drawing/2014/chart" uri="{C3380CC4-5D6E-409C-BE32-E72D297353CC}">
              <c16:uniqueId val="{00000001-6995-49F9-9115-B767D4D9B7AB}"/>
            </c:ext>
          </c:extLst>
        </c:ser>
        <c:dLbls>
          <c:showLegendKey val="0"/>
          <c:showVal val="0"/>
          <c:showCatName val="0"/>
          <c:showSerName val="0"/>
          <c:showPercent val="0"/>
          <c:showBubbleSize val="0"/>
        </c:dLbls>
        <c:gapWidth val="80"/>
        <c:overlap val="-25"/>
        <c:axId val="540919296"/>
        <c:axId val="540911848"/>
      </c:barChart>
      <c:valAx>
        <c:axId val="540911848"/>
        <c:scaling>
          <c:orientation val="minMax"/>
        </c:scaling>
        <c:delete val="0"/>
        <c:axPos val="b"/>
        <c:majorGridlines>
          <c:spPr>
            <a:ln w="9525" cap="flat" cmpd="sng" algn="ctr">
              <a:solidFill>
                <a:schemeClr val="tx1">
                  <a:lumMod val="15000"/>
                  <a:lumOff val="85000"/>
                </a:schemeClr>
              </a:solidFill>
              <a:round/>
            </a:ln>
            <a:effectLst/>
          </c:spPr>
        </c:majorGridlines>
        <c:numFmt formatCode="0%" sourceLinked="0"/>
        <c:majorTickMark val="out"/>
        <c:minorTickMark val="none"/>
        <c:tickLblPos val="nextTo"/>
        <c:spPr>
          <a:noFill/>
          <a:ln>
            <a:noFill/>
          </a:ln>
          <a:effectLst/>
        </c:spPr>
        <c:txPr>
          <a:bodyPr rot="-60000000" vert="horz"/>
          <a:lstStyle/>
          <a:p>
            <a:pPr>
              <a:defRPr>
                <a:solidFill>
                  <a:schemeClr val="tx1">
                    <a:lumMod val="75000"/>
                    <a:lumOff val="25000"/>
                  </a:schemeClr>
                </a:solidFill>
                <a:latin typeface="+mn-lt"/>
              </a:defRPr>
            </a:pPr>
            <a:endParaRPr lang="en-US"/>
          </a:p>
        </c:txPr>
        <c:crossAx val="540919296"/>
        <c:crosses val="autoZero"/>
        <c:crossBetween val="between"/>
      </c:valAx>
      <c:catAx>
        <c:axId val="540919296"/>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0"/>
          <a:lstStyle/>
          <a:p>
            <a:pPr>
              <a:defRPr>
                <a:solidFill>
                  <a:schemeClr val="tx1">
                    <a:lumMod val="75000"/>
                    <a:lumOff val="25000"/>
                  </a:schemeClr>
                </a:solidFill>
                <a:latin typeface="+mn-lt"/>
              </a:defRPr>
            </a:pPr>
            <a:endParaRPr lang="en-US"/>
          </a:p>
        </c:txPr>
        <c:crossAx val="540911848"/>
        <c:crosses val="autoZero"/>
        <c:auto val="1"/>
        <c:lblAlgn val="ctr"/>
        <c:lblOffset val="100"/>
        <c:noMultiLvlLbl val="0"/>
      </c:catAx>
      <c:spPr>
        <a:noFill/>
        <a:ln>
          <a:noFill/>
        </a:ln>
        <a:effectLst/>
      </c:spPr>
    </c:plotArea>
    <c:legend>
      <c:legendPos val="r"/>
      <c:layout>
        <c:manualLayout>
          <c:xMode val="edge"/>
          <c:yMode val="edge"/>
          <c:x val="0.82263339741484653"/>
          <c:y val="0.61886541142103058"/>
          <c:w val="5.1530051384256502E-2"/>
          <c:h val="0.12664322003942166"/>
        </c:manualLayout>
      </c:layout>
      <c:overlay val="0"/>
      <c:txPr>
        <a:bodyPr/>
        <a:lstStyle/>
        <a:p>
          <a:pPr>
            <a:defRPr>
              <a:solidFill>
                <a:schemeClr val="tx1">
                  <a:lumMod val="75000"/>
                  <a:lumOff val="25000"/>
                </a:schemeClr>
              </a:solidFill>
              <a:latin typeface="+mn-lt"/>
            </a:defRPr>
          </a:pPr>
          <a:endParaRPr lang="en-US"/>
        </a:p>
      </c:txPr>
    </c:legend>
    <c:plotVisOnly val="1"/>
    <c:dispBlanksAs val="gap"/>
    <c:showDLblsOverMax val="0"/>
  </c:chart>
  <c:spPr>
    <a:noFill/>
    <a:ln>
      <a:noFill/>
    </a:ln>
    <a:effectLst/>
  </c:spPr>
  <c:txPr>
    <a:bodyPr/>
    <a:lstStyle/>
    <a:p>
      <a:pPr>
        <a:defRPr>
          <a:latin typeface="Calibri" panose="020F0502020204030204" pitchFamily="34" charset="0"/>
          <a:cs typeface="DINPro" panose="020B0504020101020102" pitchFamily="34" charset="0"/>
        </a:defRPr>
      </a:pPr>
      <a:endParaRPr lang="en-US"/>
    </a:p>
  </c:txPr>
  <c:externalData r:id="rId1">
    <c:autoUpdate val="0"/>
  </c:externalData>
</c:chartSpace>
</file>

<file path=ppt/charts/chart13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862" b="0" i="0" u="none" strike="noStrike" kern="1200" spc="0" baseline="0">
                <a:solidFill>
                  <a:schemeClr val="tx1">
                    <a:lumMod val="65000"/>
                    <a:lumOff val="35000"/>
                  </a:schemeClr>
                </a:solidFill>
                <a:latin typeface="Calibri" panose="020F0502020204030204" pitchFamily="34" charset="0"/>
                <a:ea typeface="+mn-ea"/>
                <a:cs typeface="+mn-cs"/>
              </a:defRPr>
            </a:pPr>
            <a:r>
              <a:rPr lang="en-GB"/>
              <a:t>Do you feel able to keep yourself clean at home?</a:t>
            </a:r>
            <a:endParaRPr lang="en-US"/>
          </a:p>
        </c:rich>
      </c:tx>
      <c:layout>
        <c:manualLayout>
          <c:xMode val="edge"/>
          <c:yMode val="edge"/>
          <c:x val="0.13874019162905663"/>
          <c:y val="8.3914683822987595E-3"/>
        </c:manualLayout>
      </c:layout>
      <c:overlay val="0"/>
      <c:spPr>
        <a:noFill/>
        <a:ln>
          <a:noFill/>
        </a:ln>
        <a:effectLst/>
      </c:spPr>
      <c:txPr>
        <a:bodyPr rot="0" spcFirstLastPara="1" vertOverflow="ellipsis" vert="horz" wrap="square" anchor="ctr" anchorCtr="1"/>
        <a:lstStyle/>
        <a:p>
          <a:pPr>
            <a:defRPr sz="1862" b="0" i="0" u="none" strike="noStrike" kern="1200" spc="0" baseline="0">
              <a:solidFill>
                <a:schemeClr val="tx1">
                  <a:lumMod val="65000"/>
                  <a:lumOff val="35000"/>
                </a:schemeClr>
              </a:solidFill>
              <a:latin typeface="Calibri" panose="020F0502020204030204" pitchFamily="34" charset="0"/>
              <a:ea typeface="+mn-ea"/>
              <a:cs typeface="+mn-cs"/>
            </a:defRPr>
          </a:pPr>
          <a:endParaRPr lang="en-US"/>
        </a:p>
      </c:txPr>
    </c:title>
    <c:autoTitleDeleted val="0"/>
    <c:plotArea>
      <c:layout>
        <c:manualLayout>
          <c:layoutTarget val="inner"/>
          <c:xMode val="edge"/>
          <c:yMode val="edge"/>
          <c:x val="5.7591302495755337E-2"/>
          <c:y val="0.24974380078594657"/>
          <c:w val="0.53575380994803168"/>
          <c:h val="0.6410233059631496"/>
        </c:manualLayout>
      </c:layout>
      <c:pieChart>
        <c:varyColors val="1"/>
        <c:dLbls>
          <c:showLegendKey val="0"/>
          <c:showVal val="0"/>
          <c:showCatName val="0"/>
          <c:showSerName val="0"/>
          <c:showPercent val="0"/>
          <c:showBubbleSize val="0"/>
          <c:showLeaderLines val="0"/>
        </c:dLbls>
        <c:firstSliceAng val="0"/>
      </c:pieChart>
      <c:spPr>
        <a:noFill/>
        <a:ln>
          <a:noFill/>
        </a:ln>
        <a:effectLst/>
      </c:spPr>
    </c:plotArea>
    <c:legend>
      <c:legendPos val="b"/>
      <c:layout>
        <c:manualLayout>
          <c:xMode val="edge"/>
          <c:yMode val="edge"/>
          <c:x val="0.63819179163175843"/>
          <c:y val="0.24597199503394279"/>
          <c:w val="0.33813093076138512"/>
          <c:h val="0.59769702590194607"/>
        </c:manualLayout>
      </c:layout>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Calibri" panose="020F0502020204030204" pitchFamily="34" charset="0"/>
              <a:ea typeface="+mn-ea"/>
              <a:cs typeface="+mn-cs"/>
            </a:defRPr>
          </a:pPr>
          <a:endParaRPr lang="en-US"/>
        </a:p>
      </c:txPr>
    </c:legend>
    <c:plotVisOnly val="1"/>
    <c:dispBlanksAs val="gap"/>
    <c:showDLblsOverMax val="0"/>
  </c:chart>
  <c:spPr>
    <a:noFill/>
    <a:ln>
      <a:noFill/>
    </a:ln>
    <a:effectLst/>
  </c:spPr>
  <c:txPr>
    <a:bodyPr/>
    <a:lstStyle/>
    <a:p>
      <a:pPr>
        <a:defRPr>
          <a:latin typeface="Calibri" panose="020F0502020204030204" pitchFamily="34" charset="0"/>
        </a:defRPr>
      </a:pPr>
      <a:endParaRPr lang="en-US"/>
    </a:p>
  </c:txPr>
  <c:externalData r:id="rId3">
    <c:autoUpdate val="0"/>
  </c:externalData>
</c:chartSpace>
</file>

<file path=ppt/charts/chart1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0.46093510334212656"/>
          <c:y val="8.445596468386897E-2"/>
          <c:w val="0.50148256660445589"/>
          <c:h val="0.75204267399966895"/>
        </c:manualLayout>
      </c:layout>
      <c:barChart>
        <c:barDir val="bar"/>
        <c:grouping val="clustered"/>
        <c:varyColors val="0"/>
        <c:ser>
          <c:idx val="0"/>
          <c:order val="0"/>
          <c:tx>
            <c:strRef>
              <c:f>Sheet1!$B$1</c:f>
              <c:strCache>
                <c:ptCount val="1"/>
                <c:pt idx="0">
                  <c:v>2025</c:v>
                </c:pt>
              </c:strCache>
            </c:strRef>
          </c:tx>
          <c:spPr>
            <a:solidFill>
              <a:schemeClr val="accent1"/>
            </a:solidFill>
            <a:ln>
              <a:noFill/>
            </a:ln>
            <a:effectLst/>
          </c:spPr>
          <c:invertIfNegative val="0"/>
          <c:dLbls>
            <c:dLbl>
              <c:idx val="2"/>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1">
                          <a:lumMod val="75000"/>
                          <a:lumOff val="25000"/>
                        </a:schemeClr>
                      </a:solidFill>
                      <a:latin typeface="+mn-lt"/>
                      <a:ea typeface="+mn-ea"/>
                      <a:cs typeface="+mn-cs"/>
                    </a:defRPr>
                  </a:pPr>
                  <a:endParaRPr lang="en-US"/>
                </a:p>
              </c:txPr>
              <c:dLblPos val="inEnd"/>
              <c:showLegendKey val="0"/>
              <c:showVal val="1"/>
              <c:showCatName val="0"/>
              <c:showSerName val="0"/>
              <c:showPercent val="0"/>
              <c:showBubbleSize val="0"/>
              <c:extLst>
                <c:ext xmlns:c16="http://schemas.microsoft.com/office/drawing/2014/chart" uri="{C3380CC4-5D6E-409C-BE32-E72D297353CC}">
                  <c16:uniqueId val="{00000000-B638-4099-A165-2C2D030E5ADF}"/>
                </c:ext>
              </c:extLst>
            </c:dLbl>
            <c:dLbl>
              <c:idx val="3"/>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1">
                          <a:lumMod val="75000"/>
                          <a:lumOff val="25000"/>
                        </a:schemeClr>
                      </a:solidFill>
                      <a:latin typeface="+mn-lt"/>
                      <a:ea typeface="+mn-ea"/>
                      <a:cs typeface="+mn-cs"/>
                    </a:defRPr>
                  </a:pPr>
                  <a:endParaRPr lang="en-US"/>
                </a:p>
              </c:txPr>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B638-4099-A165-2C2D030E5ADF}"/>
                </c:ext>
              </c:extLst>
            </c:dLbl>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mn-lt"/>
                    <a:ea typeface="+mn-ea"/>
                    <a:cs typeface="+mn-cs"/>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Sheet1!$A$2:$A$8</c:f>
              <c:strCache>
                <c:ptCount val="7"/>
                <c:pt idx="0">
                  <c:v>Free school meals</c:v>
                </c:pt>
                <c:pt idx="2">
                  <c:v>Go home for lunch</c:v>
                </c:pt>
                <c:pt idx="3">
                  <c:v>Buy lunch from a takeaway or shop</c:v>
                </c:pt>
                <c:pt idx="4">
                  <c:v>I don’t have lunch</c:v>
                </c:pt>
                <c:pt idx="5">
                  <c:v>Packed lunch</c:v>
                </c:pt>
                <c:pt idx="6">
                  <c:v>School dinners</c:v>
                </c:pt>
              </c:strCache>
            </c:strRef>
          </c:cat>
          <c:val>
            <c:numRef>
              <c:f>Sheet1!$B$2:$B$8</c:f>
              <c:numCache>
                <c:formatCode>General</c:formatCode>
                <c:ptCount val="7"/>
                <c:pt idx="0" formatCode="0%">
                  <c:v>0.21</c:v>
                </c:pt>
                <c:pt idx="2" formatCode="0%">
                  <c:v>0.01</c:v>
                </c:pt>
                <c:pt idx="3" formatCode="0%">
                  <c:v>0</c:v>
                </c:pt>
                <c:pt idx="4" formatCode="0%">
                  <c:v>0.13</c:v>
                </c:pt>
                <c:pt idx="5" formatCode="0%">
                  <c:v>0.31</c:v>
                </c:pt>
                <c:pt idx="6" formatCode="0%">
                  <c:v>0.55000000000000004</c:v>
                </c:pt>
              </c:numCache>
            </c:numRef>
          </c:val>
          <c:extLst>
            <c:ext xmlns:c16="http://schemas.microsoft.com/office/drawing/2014/chart" uri="{C3380CC4-5D6E-409C-BE32-E72D297353CC}">
              <c16:uniqueId val="{00000002-2B32-4661-AFAD-176E89233406}"/>
            </c:ext>
          </c:extLst>
        </c:ser>
        <c:ser>
          <c:idx val="1"/>
          <c:order val="1"/>
          <c:tx>
            <c:strRef>
              <c:f>Sheet1!$C$1</c:f>
              <c:strCache>
                <c:ptCount val="1"/>
                <c:pt idx="0">
                  <c:v>2024</c:v>
                </c:pt>
              </c:strCache>
            </c:strRef>
          </c:tx>
          <c:spPr>
            <a:solidFill>
              <a:srgbClr val="008E91"/>
            </a:solidFill>
            <a:ln>
              <a:noFill/>
            </a:ln>
            <a:effectLst/>
          </c:spPr>
          <c:invertIfNegative val="0"/>
          <c:dLbls>
            <c:dLbl>
              <c:idx val="2"/>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1">
                          <a:lumMod val="75000"/>
                          <a:lumOff val="25000"/>
                        </a:schemeClr>
                      </a:solidFill>
                      <a:latin typeface="+mn-lt"/>
                      <a:ea typeface="+mn-ea"/>
                      <a:cs typeface="+mn-cs"/>
                    </a:defRPr>
                  </a:pPr>
                  <a:endParaRPr lang="en-US"/>
                </a:p>
              </c:txPr>
              <c:dLblPos val="inEnd"/>
              <c:showLegendKey val="0"/>
              <c:showVal val="1"/>
              <c:showCatName val="0"/>
              <c:showSerName val="0"/>
              <c:showPercent val="0"/>
              <c:showBubbleSize val="0"/>
              <c:extLst>
                <c:ext xmlns:c16="http://schemas.microsoft.com/office/drawing/2014/chart" uri="{C3380CC4-5D6E-409C-BE32-E72D297353CC}">
                  <c16:uniqueId val="{00000006-37FB-4C37-8DF7-B0A6B505D841}"/>
                </c:ext>
              </c:extLst>
            </c:dLbl>
            <c:dLbl>
              <c:idx val="3"/>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1">
                          <a:lumMod val="75000"/>
                          <a:lumOff val="25000"/>
                        </a:schemeClr>
                      </a:solidFill>
                      <a:latin typeface="+mn-lt"/>
                      <a:ea typeface="+mn-ea"/>
                      <a:cs typeface="+mn-cs"/>
                    </a:defRPr>
                  </a:pPr>
                  <a:endParaRPr lang="en-US"/>
                </a:p>
              </c:txPr>
              <c:dLblPos val="inEnd"/>
              <c:showLegendKey val="0"/>
              <c:showVal val="1"/>
              <c:showCatName val="0"/>
              <c:showSerName val="0"/>
              <c:showPercent val="0"/>
              <c:showBubbleSize val="0"/>
              <c:extLst>
                <c:ext xmlns:c16="http://schemas.microsoft.com/office/drawing/2014/chart" uri="{C3380CC4-5D6E-409C-BE32-E72D297353CC}">
                  <c16:uniqueId val="{00000005-37FB-4C37-8DF7-B0A6B505D841}"/>
                </c:ext>
              </c:extLst>
            </c:dLbl>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mn-lt"/>
                    <a:ea typeface="+mn-ea"/>
                    <a:cs typeface="+mn-cs"/>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Sheet1!$A$2:$A$8</c:f>
              <c:strCache>
                <c:ptCount val="7"/>
                <c:pt idx="0">
                  <c:v>Free school meals</c:v>
                </c:pt>
                <c:pt idx="2">
                  <c:v>Go home for lunch</c:v>
                </c:pt>
                <c:pt idx="3">
                  <c:v>Buy lunch from a takeaway or shop</c:v>
                </c:pt>
                <c:pt idx="4">
                  <c:v>I don’t have lunch</c:v>
                </c:pt>
                <c:pt idx="5">
                  <c:v>Packed lunch</c:v>
                </c:pt>
                <c:pt idx="6">
                  <c:v>School dinners</c:v>
                </c:pt>
              </c:strCache>
            </c:strRef>
          </c:cat>
          <c:val>
            <c:numRef>
              <c:f>Sheet1!$C$2:$C$8</c:f>
              <c:numCache>
                <c:formatCode>General</c:formatCode>
                <c:ptCount val="7"/>
                <c:pt idx="0" formatCode="0%">
                  <c:v>0.23</c:v>
                </c:pt>
                <c:pt idx="2" formatCode="0%">
                  <c:v>0.01</c:v>
                </c:pt>
                <c:pt idx="3" formatCode="0%">
                  <c:v>0</c:v>
                </c:pt>
                <c:pt idx="4" formatCode="0%">
                  <c:v>0.14000000000000001</c:v>
                </c:pt>
                <c:pt idx="5" formatCode="0%">
                  <c:v>0.32</c:v>
                </c:pt>
                <c:pt idx="6" formatCode="0%">
                  <c:v>0.53</c:v>
                </c:pt>
              </c:numCache>
            </c:numRef>
          </c:val>
          <c:extLst>
            <c:ext xmlns:c16="http://schemas.microsoft.com/office/drawing/2014/chart" uri="{C3380CC4-5D6E-409C-BE32-E72D297353CC}">
              <c16:uniqueId val="{00000003-634B-4F08-95A7-EC87EA0DE8A1}"/>
            </c:ext>
          </c:extLst>
        </c:ser>
        <c:ser>
          <c:idx val="2"/>
          <c:order val="2"/>
          <c:tx>
            <c:strRef>
              <c:f>Sheet1!$D$1</c:f>
              <c:strCache>
                <c:ptCount val="1"/>
                <c:pt idx="0">
                  <c:v>2023</c:v>
                </c:pt>
              </c:strCache>
            </c:strRef>
          </c:tx>
          <c:spPr>
            <a:solidFill>
              <a:schemeClr val="accent1">
                <a:lumMod val="50000"/>
              </a:schemeClr>
            </a:solidFill>
            <a:ln>
              <a:noFill/>
            </a:ln>
            <a:effectLst/>
          </c:spPr>
          <c:invertIfNegative val="0"/>
          <c:dLbls>
            <c:dLbl>
              <c:idx val="2"/>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1">
                          <a:lumMod val="75000"/>
                          <a:lumOff val="25000"/>
                        </a:schemeClr>
                      </a:solidFill>
                      <a:latin typeface="+mn-lt"/>
                      <a:ea typeface="+mn-ea"/>
                      <a:cs typeface="+mn-cs"/>
                    </a:defRPr>
                  </a:pPr>
                  <a:endParaRPr lang="en-US"/>
                </a:p>
              </c:txPr>
              <c:dLblPos val="inEnd"/>
              <c:showLegendKey val="0"/>
              <c:showVal val="1"/>
              <c:showCatName val="0"/>
              <c:showSerName val="0"/>
              <c:showPercent val="0"/>
              <c:showBubbleSize val="0"/>
              <c:extLst>
                <c:ext xmlns:c16="http://schemas.microsoft.com/office/drawing/2014/chart" uri="{C3380CC4-5D6E-409C-BE32-E72D297353CC}">
                  <c16:uniqueId val="{00000003-37FB-4C37-8DF7-B0A6B505D841}"/>
                </c:ext>
              </c:extLst>
            </c:dLbl>
            <c:dLbl>
              <c:idx val="3"/>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1">
                          <a:lumMod val="75000"/>
                          <a:lumOff val="25000"/>
                        </a:schemeClr>
                      </a:solidFill>
                      <a:latin typeface="+mn-lt"/>
                      <a:ea typeface="+mn-ea"/>
                      <a:cs typeface="+mn-cs"/>
                    </a:defRPr>
                  </a:pPr>
                  <a:endParaRPr lang="en-US"/>
                </a:p>
              </c:txPr>
              <c:dLblPos val="inEnd"/>
              <c:showLegendKey val="0"/>
              <c:showVal val="1"/>
              <c:showCatName val="0"/>
              <c:showSerName val="0"/>
              <c:showPercent val="0"/>
              <c:showBubbleSize val="0"/>
              <c:extLst>
                <c:ext xmlns:c16="http://schemas.microsoft.com/office/drawing/2014/chart" uri="{C3380CC4-5D6E-409C-BE32-E72D297353CC}">
                  <c16:uniqueId val="{00000002-37FB-4C37-8DF7-B0A6B505D841}"/>
                </c:ext>
              </c:extLst>
            </c:dLbl>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mn-lt"/>
                    <a:ea typeface="+mn-ea"/>
                    <a:cs typeface="+mn-cs"/>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Sheet1!$A$2:$A$8</c:f>
              <c:strCache>
                <c:ptCount val="7"/>
                <c:pt idx="0">
                  <c:v>Free school meals</c:v>
                </c:pt>
                <c:pt idx="2">
                  <c:v>Go home for lunch</c:v>
                </c:pt>
                <c:pt idx="3">
                  <c:v>Buy lunch from a takeaway or shop</c:v>
                </c:pt>
                <c:pt idx="4">
                  <c:v>I don’t have lunch</c:v>
                </c:pt>
                <c:pt idx="5">
                  <c:v>Packed lunch</c:v>
                </c:pt>
                <c:pt idx="6">
                  <c:v>School dinners</c:v>
                </c:pt>
              </c:strCache>
            </c:strRef>
          </c:cat>
          <c:val>
            <c:numRef>
              <c:f>Sheet1!$D$2:$D$8</c:f>
              <c:numCache>
                <c:formatCode>General</c:formatCode>
                <c:ptCount val="7"/>
                <c:pt idx="0" formatCode="0%">
                  <c:v>0.17</c:v>
                </c:pt>
                <c:pt idx="2" formatCode="0%">
                  <c:v>0.01</c:v>
                </c:pt>
                <c:pt idx="3" formatCode="0%">
                  <c:v>0</c:v>
                </c:pt>
                <c:pt idx="4" formatCode="0%">
                  <c:v>0.13</c:v>
                </c:pt>
                <c:pt idx="5" formatCode="0%">
                  <c:v>0.36</c:v>
                </c:pt>
                <c:pt idx="6" formatCode="0%">
                  <c:v>0.5</c:v>
                </c:pt>
              </c:numCache>
            </c:numRef>
          </c:val>
          <c:extLst>
            <c:ext xmlns:c16="http://schemas.microsoft.com/office/drawing/2014/chart" uri="{C3380CC4-5D6E-409C-BE32-E72D297353CC}">
              <c16:uniqueId val="{00000002-517C-4036-BD73-1C53E9208423}"/>
            </c:ext>
          </c:extLst>
        </c:ser>
        <c:dLbls>
          <c:showLegendKey val="0"/>
          <c:showVal val="0"/>
          <c:showCatName val="0"/>
          <c:showSerName val="0"/>
          <c:showPercent val="0"/>
          <c:showBubbleSize val="0"/>
        </c:dLbls>
        <c:gapWidth val="60"/>
        <c:overlap val="-25"/>
        <c:axId val="441862224"/>
        <c:axId val="441860264"/>
      </c:barChart>
      <c:catAx>
        <c:axId val="441862224"/>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chemeClr val="tx1">
                    <a:lumMod val="75000"/>
                    <a:lumOff val="25000"/>
                  </a:schemeClr>
                </a:solidFill>
                <a:latin typeface="+mn-lt"/>
                <a:ea typeface="+mn-ea"/>
                <a:cs typeface="DINPro" panose="020B0504020101020102" pitchFamily="34" charset="0"/>
              </a:defRPr>
            </a:pPr>
            <a:endParaRPr lang="en-US"/>
          </a:p>
        </c:txPr>
        <c:crossAx val="441860264"/>
        <c:crosses val="autoZero"/>
        <c:auto val="1"/>
        <c:lblAlgn val="ctr"/>
        <c:lblOffset val="100"/>
        <c:noMultiLvlLbl val="0"/>
      </c:catAx>
      <c:valAx>
        <c:axId val="441860264"/>
        <c:scaling>
          <c:orientation val="minMax"/>
        </c:scaling>
        <c:delete val="0"/>
        <c:axPos val="b"/>
        <c:majorGridlines>
          <c:spPr>
            <a:ln w="9525" cap="flat" cmpd="sng" algn="ctr">
              <a:solidFill>
                <a:schemeClr val="tx1">
                  <a:lumMod val="15000"/>
                  <a:lumOff val="85000"/>
                </a:schemeClr>
              </a:solidFill>
              <a:round/>
            </a:ln>
            <a:effectLst/>
          </c:spPr>
        </c:majorGridlines>
        <c:numFmt formatCode="0%" sourceLinked="0"/>
        <c:majorTickMark val="none"/>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endParaRPr lang="en-US"/>
          </a:p>
        </c:txPr>
        <c:crossAx val="441862224"/>
        <c:crosses val="autoZero"/>
        <c:crossBetween val="between"/>
      </c:valAx>
      <c:spPr>
        <a:noFill/>
        <a:ln>
          <a:noFill/>
        </a:ln>
        <a:effectLst/>
      </c:spPr>
    </c:plotArea>
    <c:legend>
      <c:legendPos val="r"/>
      <c:layout>
        <c:manualLayout>
          <c:xMode val="edge"/>
          <c:yMode val="edge"/>
          <c:x val="0.86441082878086084"/>
          <c:y val="0.4110290279581767"/>
          <c:w val="8.9801955586590584E-2"/>
          <c:h val="0.17794194408364647"/>
        </c:manualLayout>
      </c:layout>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75000"/>
                  <a:lumOff val="25000"/>
                </a:schemeClr>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14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6770848249613749"/>
          <c:y val="0"/>
          <c:w val="0.6851040685332429"/>
          <c:h val="0.76965257083967309"/>
        </c:manualLayout>
      </c:layout>
      <c:barChart>
        <c:barDir val="bar"/>
        <c:grouping val="clustered"/>
        <c:varyColors val="0"/>
        <c:ser>
          <c:idx val="0"/>
          <c:order val="0"/>
          <c:tx>
            <c:strRef>
              <c:f>Sheet1!$B$1</c:f>
              <c:strCache>
                <c:ptCount val="1"/>
                <c:pt idx="0">
                  <c:v>2025</c:v>
                </c:pt>
              </c:strCache>
            </c:strRef>
          </c:tx>
          <c:spPr>
            <a:solidFill>
              <a:schemeClr val="accent1"/>
            </a:solidFill>
            <a:ln w="19050">
              <a:noFill/>
            </a:ln>
            <a:effectLst/>
          </c:spPr>
          <c:invertIfNegative val="0"/>
          <c:dLbls>
            <c:dLbl>
              <c:idx val="0"/>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1">
                          <a:lumMod val="75000"/>
                          <a:lumOff val="25000"/>
                        </a:schemeClr>
                      </a:solidFill>
                      <a:latin typeface="+mn-lt"/>
                      <a:ea typeface="+mn-ea"/>
                      <a:cs typeface="DINPro" panose="020B0504020101020102" pitchFamily="34" charset="0"/>
                    </a:defRPr>
                  </a:pPr>
                  <a:endParaRPr lang="en-US"/>
                </a:p>
              </c:txPr>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5798-4439-BACA-D9E6E37D4563}"/>
                </c:ext>
              </c:extLst>
            </c:dLbl>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mn-lt"/>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No</c:v>
                </c:pt>
                <c:pt idx="1">
                  <c:v>Yes, I found information online</c:v>
                </c:pt>
                <c:pt idx="2">
                  <c:v>Yes, by school</c:v>
                </c:pt>
                <c:pt idx="3">
                  <c:v>Yes, by parents/carers</c:v>
                </c:pt>
              </c:strCache>
            </c:strRef>
          </c:cat>
          <c:val>
            <c:numRef>
              <c:f>Sheet1!$B$2:$B$5</c:f>
              <c:numCache>
                <c:formatCode>0%</c:formatCode>
                <c:ptCount val="4"/>
                <c:pt idx="0">
                  <c:v>0.04</c:v>
                </c:pt>
                <c:pt idx="1">
                  <c:v>0.2</c:v>
                </c:pt>
                <c:pt idx="2">
                  <c:v>0.64</c:v>
                </c:pt>
                <c:pt idx="3">
                  <c:v>0.71</c:v>
                </c:pt>
              </c:numCache>
            </c:numRef>
          </c:val>
          <c:extLst>
            <c:ext xmlns:c16="http://schemas.microsoft.com/office/drawing/2014/chart" uri="{C3380CC4-5D6E-409C-BE32-E72D297353CC}">
              <c16:uniqueId val="{00000004-7158-4727-9022-60C80FAA6EB3}"/>
            </c:ext>
          </c:extLst>
        </c:ser>
        <c:ser>
          <c:idx val="1"/>
          <c:order val="1"/>
          <c:tx>
            <c:strRef>
              <c:f>Sheet1!$C$1</c:f>
              <c:strCache>
                <c:ptCount val="1"/>
                <c:pt idx="0">
                  <c:v>2024</c:v>
                </c:pt>
              </c:strCache>
            </c:strRef>
          </c:tx>
          <c:spPr>
            <a:solidFill>
              <a:srgbClr val="008E91"/>
            </a:solidFill>
            <a:ln w="19050">
              <a:noFill/>
            </a:ln>
            <a:effectLst/>
          </c:spPr>
          <c:invertIfNegative val="0"/>
          <c:dLbls>
            <c:dLbl>
              <c:idx val="1"/>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mn-lt"/>
                      <a:ea typeface="+mn-ea"/>
                      <a:cs typeface="DINPro" panose="020B0504020101020102" pitchFamily="34" charset="0"/>
                    </a:defRPr>
                  </a:pPr>
                  <a:endParaRPr lang="en-US"/>
                </a:p>
              </c:txPr>
              <c:dLblPos val="in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0A14-4B40-AA92-C5D19B22F24C}"/>
                </c:ext>
              </c:extLst>
            </c:dLbl>
            <c:dLbl>
              <c:idx val="2"/>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mn-lt"/>
                      <a:ea typeface="+mn-ea"/>
                      <a:cs typeface="DINPro" panose="020B0504020101020102" pitchFamily="34" charset="0"/>
                    </a:defRPr>
                  </a:pPr>
                  <a:endParaRPr lang="en-US"/>
                </a:p>
              </c:txPr>
              <c:dLblPos val="in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C2B7-43FA-95CE-678F4CD58681}"/>
                </c:ext>
              </c:extLst>
            </c:dLbl>
            <c:dLbl>
              <c:idx val="3"/>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mn-lt"/>
                      <a:ea typeface="+mn-ea"/>
                      <a:cs typeface="DINPro" panose="020B0504020101020102" pitchFamily="34" charset="0"/>
                    </a:defRPr>
                  </a:pPr>
                  <a:endParaRPr lang="en-US"/>
                </a:p>
              </c:txPr>
              <c:dLblPos val="in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C2B7-43FA-95CE-678F4CD58681}"/>
                </c:ext>
              </c:extLst>
            </c:dLbl>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1">
                        <a:lumMod val="75000"/>
                        <a:lumOff val="25000"/>
                      </a:schemeClr>
                    </a:solidFill>
                    <a:latin typeface="+mn-lt"/>
                    <a:ea typeface="+mn-ea"/>
                    <a:cs typeface="DINPro" panose="020B0504020101020102" pitchFamily="34" charset="0"/>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No</c:v>
                </c:pt>
                <c:pt idx="1">
                  <c:v>Yes, I found information online</c:v>
                </c:pt>
                <c:pt idx="2">
                  <c:v>Yes, by school</c:v>
                </c:pt>
                <c:pt idx="3">
                  <c:v>Yes, by parents/carers</c:v>
                </c:pt>
              </c:strCache>
            </c:strRef>
          </c:cat>
          <c:val>
            <c:numRef>
              <c:f>Sheet1!$C$2:$C$5</c:f>
              <c:numCache>
                <c:formatCode>0%</c:formatCode>
                <c:ptCount val="4"/>
                <c:pt idx="0">
                  <c:v>0.04</c:v>
                </c:pt>
                <c:pt idx="1">
                  <c:v>0.11</c:v>
                </c:pt>
                <c:pt idx="2">
                  <c:v>0.62</c:v>
                </c:pt>
                <c:pt idx="3">
                  <c:v>0.65</c:v>
                </c:pt>
              </c:numCache>
            </c:numRef>
          </c:val>
          <c:extLst>
            <c:ext xmlns:c16="http://schemas.microsoft.com/office/drawing/2014/chart" uri="{C3380CC4-5D6E-409C-BE32-E72D297353CC}">
              <c16:uniqueId val="{00000000-27BD-4F94-833E-EFFB1236CF19}"/>
            </c:ext>
          </c:extLst>
        </c:ser>
        <c:dLbls>
          <c:showLegendKey val="0"/>
          <c:showVal val="0"/>
          <c:showCatName val="0"/>
          <c:showSerName val="0"/>
          <c:showPercent val="0"/>
          <c:showBubbleSize val="0"/>
        </c:dLbls>
        <c:gapWidth val="80"/>
        <c:overlap val="-25"/>
        <c:axId val="534728640"/>
        <c:axId val="534720408"/>
      </c:barChart>
      <c:valAx>
        <c:axId val="534720408"/>
        <c:scaling>
          <c:orientation val="minMax"/>
        </c:scaling>
        <c:delete val="0"/>
        <c:axPos val="b"/>
        <c:majorGridlines>
          <c:spPr>
            <a:ln w="9525" cap="flat" cmpd="sng" algn="ctr">
              <a:solidFill>
                <a:schemeClr val="tx1">
                  <a:lumMod val="15000"/>
                  <a:lumOff val="85000"/>
                </a:schemeClr>
              </a:solidFill>
              <a:round/>
            </a:ln>
            <a:effectLst/>
          </c:spPr>
        </c:majorGridlines>
        <c:numFmt formatCode="0%" sourceLinked="0"/>
        <c:majorTickMark val="out"/>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tx1">
                    <a:lumMod val="75000"/>
                    <a:lumOff val="25000"/>
                  </a:schemeClr>
                </a:solidFill>
                <a:latin typeface="+mn-lt"/>
                <a:ea typeface="+mn-ea"/>
                <a:cs typeface="DINPro" panose="020B0504020101020102" pitchFamily="34" charset="0"/>
              </a:defRPr>
            </a:pPr>
            <a:endParaRPr lang="en-US"/>
          </a:p>
        </c:txPr>
        <c:crossAx val="534728640"/>
        <c:crosses val="autoZero"/>
        <c:crossBetween val="between"/>
      </c:valAx>
      <c:catAx>
        <c:axId val="534728640"/>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chemeClr val="tx1">
                    <a:lumMod val="75000"/>
                    <a:lumOff val="25000"/>
                  </a:schemeClr>
                </a:solidFill>
                <a:latin typeface="+mn-lt"/>
                <a:ea typeface="+mn-ea"/>
                <a:cs typeface="DINPro" panose="020B0504020101020102" pitchFamily="34" charset="0"/>
              </a:defRPr>
            </a:pPr>
            <a:endParaRPr lang="en-US"/>
          </a:p>
        </c:txPr>
        <c:crossAx val="534720408"/>
        <c:crosses val="autoZero"/>
        <c:auto val="1"/>
        <c:lblAlgn val="ctr"/>
        <c:lblOffset val="100"/>
        <c:noMultiLvlLbl val="0"/>
      </c:catAx>
      <c:spPr>
        <a:noFill/>
        <a:ln>
          <a:noFill/>
        </a:ln>
        <a:effectLst/>
      </c:spPr>
    </c:plotArea>
    <c:legend>
      <c:legendPos val="b"/>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75000"/>
                  <a:lumOff val="25000"/>
                </a:schemeClr>
              </a:solidFill>
              <a:latin typeface="+mn-lt"/>
              <a:ea typeface="+mn-ea"/>
              <a:cs typeface="DINPro" panose="020B0504020101020102" pitchFamily="34" charset="0"/>
            </a:defRPr>
          </a:pPr>
          <a:endParaRPr lang="en-US"/>
        </a:p>
      </c:txPr>
    </c:legend>
    <c:plotVisOnly val="1"/>
    <c:dispBlanksAs val="gap"/>
    <c:showDLblsOverMax val="0"/>
  </c:chart>
  <c:spPr>
    <a:noFill/>
    <a:ln>
      <a:noFill/>
    </a:ln>
    <a:effectLst/>
  </c:spPr>
  <c:txPr>
    <a:bodyPr/>
    <a:lstStyle/>
    <a:p>
      <a:pPr>
        <a:defRPr>
          <a:latin typeface="Calibri" panose="020F0502020204030204" pitchFamily="34" charset="0"/>
          <a:cs typeface="DINPro" panose="020B0504020101020102" pitchFamily="34" charset="0"/>
        </a:defRPr>
      </a:pPr>
      <a:endParaRPr lang="en-US"/>
    </a:p>
  </c:txPr>
  <c:externalData r:id="rId3">
    <c:autoUpdate val="0"/>
  </c:externalData>
</c:chartSpace>
</file>

<file path=ppt/charts/chart14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2443330639025116"/>
          <c:y val="0.17639589098925842"/>
          <c:w val="0.71692074941274353"/>
          <c:h val="0.63816276560814289"/>
        </c:manualLayout>
      </c:layout>
      <c:barChart>
        <c:barDir val="bar"/>
        <c:grouping val="clustered"/>
        <c:varyColors val="0"/>
        <c:ser>
          <c:idx val="0"/>
          <c:order val="0"/>
          <c:tx>
            <c:strRef>
              <c:f>Sheet1!$B$1</c:f>
              <c:strCache>
                <c:ptCount val="1"/>
                <c:pt idx="0">
                  <c:v>2025</c:v>
                </c:pt>
              </c:strCache>
            </c:strRef>
          </c:tx>
          <c:spPr>
            <a:solidFill>
              <a:schemeClr val="accent1"/>
            </a:solidFill>
            <a:ln w="19050">
              <a:noFill/>
            </a:ln>
            <a:effectLst/>
          </c:spPr>
          <c:invertIfNegative val="0"/>
          <c:dLbls>
            <c:dLbl>
              <c:idx val="0"/>
              <c:layout>
                <c:manualLayout>
                  <c:x val="-8.2944199375647398E-2"/>
                  <c:y val="0"/>
                </c:manualLayout>
              </c:layout>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5AEE-4E3C-A52B-B4AEB3B3D84A}"/>
                </c:ext>
              </c:extLst>
            </c:dLbl>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bg1"/>
                    </a:solidFill>
                    <a:latin typeface="+mn-lt"/>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Don't Know</c:v>
                </c:pt>
                <c:pt idx="1">
                  <c:v>No</c:v>
                </c:pt>
                <c:pt idx="2">
                  <c:v>Yes</c:v>
                </c:pt>
              </c:strCache>
            </c:strRef>
          </c:cat>
          <c:val>
            <c:numRef>
              <c:f>Sheet1!$B$2:$B$4</c:f>
              <c:numCache>
                <c:formatCode>0%</c:formatCode>
                <c:ptCount val="3"/>
                <c:pt idx="0">
                  <c:v>0.1</c:v>
                </c:pt>
                <c:pt idx="1">
                  <c:v>0.39</c:v>
                </c:pt>
                <c:pt idx="2">
                  <c:v>0.5</c:v>
                </c:pt>
              </c:numCache>
            </c:numRef>
          </c:val>
          <c:extLst>
            <c:ext xmlns:c16="http://schemas.microsoft.com/office/drawing/2014/chart" uri="{C3380CC4-5D6E-409C-BE32-E72D297353CC}">
              <c16:uniqueId val="{00000004-9251-45B3-B5AE-DBB048FC3954}"/>
            </c:ext>
          </c:extLst>
        </c:ser>
        <c:ser>
          <c:idx val="1"/>
          <c:order val="1"/>
          <c:tx>
            <c:strRef>
              <c:f>Sheet1!$C$1</c:f>
              <c:strCache>
                <c:ptCount val="1"/>
                <c:pt idx="0">
                  <c:v>2024</c:v>
                </c:pt>
              </c:strCache>
            </c:strRef>
          </c:tx>
          <c:spPr>
            <a:solidFill>
              <a:srgbClr val="008E91"/>
            </a:solidFill>
            <a:ln w="19050">
              <a:noFill/>
            </a:ln>
            <a:effectLst/>
          </c:spPr>
          <c:invertIfNegative val="0"/>
          <c:dLbls>
            <c:dLbl>
              <c:idx val="0"/>
              <c:layout>
                <c:manualLayout>
                  <c:x val="-9.0109498740154115E-2"/>
                  <c:y val="0"/>
                </c:manualLayout>
              </c:layout>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5AEE-4E3C-A52B-B4AEB3B3D84A}"/>
                </c:ext>
              </c:extLst>
            </c:dLbl>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bg1"/>
                    </a:solidFill>
                    <a:latin typeface="+mn-lt"/>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Don't Know</c:v>
                </c:pt>
                <c:pt idx="1">
                  <c:v>No</c:v>
                </c:pt>
                <c:pt idx="2">
                  <c:v>Yes</c:v>
                </c:pt>
              </c:strCache>
            </c:strRef>
          </c:cat>
          <c:val>
            <c:numRef>
              <c:f>Sheet1!$C$2:$C$4</c:f>
              <c:numCache>
                <c:formatCode>0%</c:formatCode>
                <c:ptCount val="3"/>
                <c:pt idx="0">
                  <c:v>0.11</c:v>
                </c:pt>
                <c:pt idx="1">
                  <c:v>0.37</c:v>
                </c:pt>
                <c:pt idx="2">
                  <c:v>0.52</c:v>
                </c:pt>
              </c:numCache>
            </c:numRef>
          </c:val>
          <c:extLst>
            <c:ext xmlns:c16="http://schemas.microsoft.com/office/drawing/2014/chart" uri="{C3380CC4-5D6E-409C-BE32-E72D297353CC}">
              <c16:uniqueId val="{00000004-E078-4341-A9F9-4E3B04AD63BB}"/>
            </c:ext>
          </c:extLst>
        </c:ser>
        <c:ser>
          <c:idx val="2"/>
          <c:order val="2"/>
          <c:tx>
            <c:strRef>
              <c:f>Sheet1!$D$1</c:f>
              <c:strCache>
                <c:ptCount val="1"/>
                <c:pt idx="0">
                  <c:v>2023</c:v>
                </c:pt>
              </c:strCache>
            </c:strRef>
          </c:tx>
          <c:spPr>
            <a:solidFill>
              <a:schemeClr val="accent1">
                <a:lumMod val="50000"/>
              </a:schemeClr>
            </a:solidFill>
            <a:ln w="19050">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bg1"/>
                    </a:solidFill>
                    <a:latin typeface="+mn-lt"/>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Don't Know</c:v>
                </c:pt>
                <c:pt idx="1">
                  <c:v>No</c:v>
                </c:pt>
                <c:pt idx="2">
                  <c:v>Yes</c:v>
                </c:pt>
              </c:strCache>
            </c:strRef>
          </c:cat>
          <c:val>
            <c:numRef>
              <c:f>Sheet1!$D$2:$D$4</c:f>
              <c:numCache>
                <c:formatCode>0%</c:formatCode>
                <c:ptCount val="3"/>
                <c:pt idx="0">
                  <c:v>0.09</c:v>
                </c:pt>
                <c:pt idx="1">
                  <c:v>0.37</c:v>
                </c:pt>
                <c:pt idx="2">
                  <c:v>0.54</c:v>
                </c:pt>
              </c:numCache>
            </c:numRef>
          </c:val>
          <c:extLst>
            <c:ext xmlns:c16="http://schemas.microsoft.com/office/drawing/2014/chart" uri="{C3380CC4-5D6E-409C-BE32-E72D297353CC}">
              <c16:uniqueId val="{00000000-2E0B-47BE-B0F5-B26500D2C87D}"/>
            </c:ext>
          </c:extLst>
        </c:ser>
        <c:dLbls>
          <c:showLegendKey val="0"/>
          <c:showVal val="0"/>
          <c:showCatName val="0"/>
          <c:showSerName val="0"/>
          <c:showPercent val="0"/>
          <c:showBubbleSize val="0"/>
        </c:dLbls>
        <c:gapWidth val="80"/>
        <c:overlap val="-25"/>
        <c:axId val="540915768"/>
        <c:axId val="540918904"/>
      </c:barChart>
      <c:valAx>
        <c:axId val="540918904"/>
        <c:scaling>
          <c:orientation val="minMax"/>
          <c:max val="1"/>
        </c:scaling>
        <c:delete val="0"/>
        <c:axPos val="b"/>
        <c:majorGridlines>
          <c:spPr>
            <a:ln w="9525" cap="flat" cmpd="sng" algn="ctr">
              <a:solidFill>
                <a:schemeClr val="tx1">
                  <a:lumMod val="15000"/>
                  <a:lumOff val="85000"/>
                </a:schemeClr>
              </a:solidFill>
              <a:round/>
            </a:ln>
            <a:effectLst/>
          </c:spPr>
        </c:majorGridlines>
        <c:numFmt formatCode="0%" sourceLinked="0"/>
        <c:majorTickMark val="out"/>
        <c:minorTickMark val="none"/>
        <c:tickLblPos val="nextTo"/>
        <c:spPr>
          <a:noFill/>
          <a:ln>
            <a:solidFill>
              <a:schemeClr val="bg1">
                <a:lumMod val="85000"/>
              </a:schemeClr>
            </a:solidFill>
          </a:ln>
          <a:effectLst/>
        </c:spPr>
        <c:txPr>
          <a:bodyPr rot="-60000000" spcFirstLastPara="1" vertOverflow="ellipsis" vert="horz" wrap="square" anchor="ctr" anchorCtr="1"/>
          <a:lstStyle/>
          <a:p>
            <a:pPr>
              <a:defRPr sz="1000" b="0" i="0" u="none" strike="noStrike" kern="1200" baseline="0">
                <a:solidFill>
                  <a:schemeClr val="tx1">
                    <a:lumMod val="75000"/>
                    <a:lumOff val="25000"/>
                  </a:schemeClr>
                </a:solidFill>
                <a:latin typeface="+mn-lt"/>
                <a:ea typeface="+mn-ea"/>
                <a:cs typeface="DINPro" panose="020B0504020101020102" pitchFamily="34" charset="0"/>
              </a:defRPr>
            </a:pPr>
            <a:endParaRPr lang="en-US"/>
          </a:p>
        </c:txPr>
        <c:crossAx val="540915768"/>
        <c:crosses val="autoZero"/>
        <c:crossBetween val="between"/>
        <c:majorUnit val="0.2"/>
      </c:valAx>
      <c:catAx>
        <c:axId val="540915768"/>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chemeClr val="tx1">
                    <a:lumMod val="75000"/>
                    <a:lumOff val="25000"/>
                  </a:schemeClr>
                </a:solidFill>
                <a:latin typeface="+mn-lt"/>
                <a:ea typeface="+mn-ea"/>
                <a:cs typeface="DINPro" panose="020B0504020101020102" pitchFamily="34" charset="0"/>
              </a:defRPr>
            </a:pPr>
            <a:endParaRPr lang="en-US"/>
          </a:p>
        </c:txPr>
        <c:crossAx val="540918904"/>
        <c:crosses val="autoZero"/>
        <c:auto val="1"/>
        <c:lblAlgn val="ctr"/>
        <c:lblOffset val="100"/>
        <c:noMultiLvlLbl val="0"/>
      </c:catAx>
      <c:spPr>
        <a:noFill/>
        <a:ln>
          <a:noFill/>
        </a:ln>
        <a:effectLst/>
      </c:spPr>
    </c:plotArea>
    <c:legend>
      <c:legendPos val="r"/>
      <c:layout>
        <c:manualLayout>
          <c:xMode val="edge"/>
          <c:yMode val="edge"/>
          <c:x val="0.79580570877293622"/>
          <c:y val="0.34690482668042594"/>
          <c:w val="0.14022422412219676"/>
          <c:h val="0.25853332707913129"/>
        </c:manualLayout>
      </c:layout>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75000"/>
                  <a:lumOff val="25000"/>
                </a:schemeClr>
              </a:solidFill>
              <a:latin typeface="+mn-lt"/>
              <a:ea typeface="+mn-ea"/>
              <a:cs typeface="DINPro" panose="020B0504020101020102" pitchFamily="34" charset="0"/>
            </a:defRPr>
          </a:pPr>
          <a:endParaRPr lang="en-US"/>
        </a:p>
      </c:txPr>
    </c:legend>
    <c:plotVisOnly val="1"/>
    <c:dispBlanksAs val="gap"/>
    <c:showDLblsOverMax val="0"/>
  </c:chart>
  <c:spPr>
    <a:noFill/>
    <a:ln>
      <a:solidFill>
        <a:schemeClr val="bg1">
          <a:lumMod val="85000"/>
        </a:schemeClr>
      </a:solidFill>
    </a:ln>
    <a:effectLst/>
  </c:spPr>
  <c:txPr>
    <a:bodyPr/>
    <a:lstStyle/>
    <a:p>
      <a:pPr>
        <a:defRPr>
          <a:latin typeface="Calibri" panose="020F0502020204030204" pitchFamily="34" charset="0"/>
          <a:cs typeface="DINPro" panose="020B0504020101020102" pitchFamily="34" charset="0"/>
        </a:defRPr>
      </a:pPr>
      <a:endParaRPr lang="en-US"/>
    </a:p>
  </c:txPr>
  <c:externalData r:id="rId3">
    <c:autoUpdate val="0"/>
  </c:externalData>
  <c:userShapes r:id="rId4"/>
</c:chartSpace>
</file>

<file path=ppt/charts/chart14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vert="horz"/>
          <a:lstStyle/>
          <a:p>
            <a:pPr>
              <a:defRPr sz="1200" b="0">
                <a:solidFill>
                  <a:schemeClr val="tx1">
                    <a:lumMod val="75000"/>
                    <a:lumOff val="25000"/>
                  </a:schemeClr>
                </a:solidFill>
                <a:latin typeface="+mn-lt"/>
              </a:defRPr>
            </a:pPr>
            <a:r>
              <a:rPr lang="en-GB" sz="1200" b="0">
                <a:solidFill>
                  <a:schemeClr val="tx1">
                    <a:lumMod val="75000"/>
                    <a:lumOff val="25000"/>
                  </a:schemeClr>
                </a:solidFill>
                <a:latin typeface="+mn-lt"/>
              </a:rPr>
              <a:t>Always follow advice to stay safe</a:t>
            </a:r>
          </a:p>
        </c:rich>
      </c:tx>
      <c:overlay val="0"/>
      <c:spPr>
        <a:noFill/>
        <a:ln>
          <a:noFill/>
        </a:ln>
        <a:effectLst/>
      </c:spPr>
    </c:title>
    <c:autoTitleDeleted val="0"/>
    <c:plotArea>
      <c:layout>
        <c:manualLayout>
          <c:layoutTarget val="inner"/>
          <c:xMode val="edge"/>
          <c:yMode val="edge"/>
          <c:x val="0.17492504847514206"/>
          <c:y val="0.18159091869030783"/>
          <c:w val="0.75499367436261533"/>
          <c:h val="0.67965830394957305"/>
        </c:manualLayout>
      </c:layout>
      <c:barChart>
        <c:barDir val="col"/>
        <c:grouping val="clustered"/>
        <c:varyColors val="0"/>
        <c:ser>
          <c:idx val="0"/>
          <c:order val="0"/>
          <c:tx>
            <c:strRef>
              <c:f>Sheet1!$B$1</c:f>
              <c:strCache>
                <c:ptCount val="1"/>
                <c:pt idx="0">
                  <c:v>Yes</c:v>
                </c:pt>
              </c:strCache>
            </c:strRef>
          </c:tx>
          <c:spPr>
            <a:solidFill>
              <a:schemeClr val="accent1"/>
            </a:solidFill>
            <a:ln>
              <a:noFill/>
            </a:ln>
          </c:spPr>
          <c:invertIfNegative val="0"/>
          <c:dPt>
            <c:idx val="0"/>
            <c:invertIfNegative val="0"/>
            <c:bubble3D val="0"/>
            <c:spPr>
              <a:solidFill>
                <a:schemeClr val="accent1">
                  <a:lumMod val="50000"/>
                </a:schemeClr>
              </a:solidFill>
              <a:ln w="19050">
                <a:noFill/>
              </a:ln>
              <a:effectLst/>
            </c:spPr>
            <c:extLst>
              <c:ext xmlns:c16="http://schemas.microsoft.com/office/drawing/2014/chart" uri="{C3380CC4-5D6E-409C-BE32-E72D297353CC}">
                <c16:uniqueId val="{00000001-A0FB-4578-818D-BBF81FA3E38A}"/>
              </c:ext>
            </c:extLst>
          </c:dPt>
          <c:dPt>
            <c:idx val="1"/>
            <c:invertIfNegative val="0"/>
            <c:bubble3D val="0"/>
            <c:spPr>
              <a:solidFill>
                <a:srgbClr val="008E91"/>
              </a:solidFill>
              <a:ln>
                <a:noFill/>
              </a:ln>
            </c:spPr>
            <c:extLst>
              <c:ext xmlns:c16="http://schemas.microsoft.com/office/drawing/2014/chart" uri="{C3380CC4-5D6E-409C-BE32-E72D297353CC}">
                <c16:uniqueId val="{00000003-A0FB-4578-818D-BBF81FA3E38A}"/>
              </c:ext>
            </c:extLst>
          </c:dPt>
          <c:dPt>
            <c:idx val="2"/>
            <c:invertIfNegative val="0"/>
            <c:bubble3D val="0"/>
            <c:spPr>
              <a:solidFill>
                <a:srgbClr val="5B9BD5"/>
              </a:solidFill>
              <a:ln>
                <a:noFill/>
              </a:ln>
            </c:spPr>
            <c:extLst>
              <c:ext xmlns:c16="http://schemas.microsoft.com/office/drawing/2014/chart" uri="{C3380CC4-5D6E-409C-BE32-E72D297353CC}">
                <c16:uniqueId val="{00000004-0412-45BA-A83B-3472B11903A4}"/>
              </c:ext>
            </c:extLst>
          </c:dPt>
          <c:dLbls>
            <c:dLbl>
              <c:idx val="0"/>
              <c:tx>
                <c:rich>
                  <a:bodyPr/>
                  <a:lstStyle/>
                  <a:p>
                    <a:fld id="{D55585F5-56A7-4D2A-B97E-5089DDB4894D}" type="SERIESNAME">
                      <a:rPr lang="en-US" sz="1000"/>
                      <a:pPr/>
                      <a:t>[SERIES NAME]</a:t>
                    </a:fld>
                    <a:r>
                      <a:rPr lang="en-US" sz="1000" baseline="0"/>
                      <a:t>, </a:t>
                    </a:r>
                  </a:p>
                  <a:p>
                    <a:fld id="{4A347590-BE7D-4CC4-AE07-85DB5BB2D53B}" type="VALUE">
                      <a:rPr lang="en-US" sz="1000" baseline="0" smtClean="0"/>
                      <a:pPr/>
                      <a:t>[VALUE]</a:t>
                    </a:fld>
                    <a:endParaRPr lang="en-GB"/>
                  </a:p>
                </c:rich>
              </c:tx>
              <c:dLblPos val="inEnd"/>
              <c:showLegendKey val="0"/>
              <c:showVal val="1"/>
              <c:showCatName val="0"/>
              <c:showSerName val="1"/>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1-A0FB-4578-818D-BBF81FA3E38A}"/>
                </c:ext>
              </c:extLst>
            </c:dLbl>
            <c:dLbl>
              <c:idx val="1"/>
              <c:tx>
                <c:rich>
                  <a:bodyPr/>
                  <a:lstStyle/>
                  <a:p>
                    <a:fld id="{D34F6840-74D6-45F4-9738-21EC96105848}" type="SERIESNAME">
                      <a:rPr lang="en-US" sz="1000"/>
                      <a:pPr/>
                      <a:t>[SERIES NAME]</a:t>
                    </a:fld>
                    <a:r>
                      <a:rPr lang="en-US" sz="1000" baseline="0"/>
                      <a:t>, </a:t>
                    </a:r>
                  </a:p>
                  <a:p>
                    <a:fld id="{9BDE09A6-C40C-4ED7-A631-224C59CD9BCD}" type="VALUE">
                      <a:rPr lang="en-US" sz="1000" baseline="0" smtClean="0"/>
                      <a:pPr/>
                      <a:t>[VALUE]</a:t>
                    </a:fld>
                    <a:endParaRPr lang="en-GB"/>
                  </a:p>
                </c:rich>
              </c:tx>
              <c:dLblPos val="inEnd"/>
              <c:showLegendKey val="0"/>
              <c:showVal val="1"/>
              <c:showCatName val="0"/>
              <c:showSerName val="1"/>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3-A0FB-4578-818D-BBF81FA3E38A}"/>
                </c:ext>
              </c:extLst>
            </c:dLbl>
            <c:dLbl>
              <c:idx val="2"/>
              <c:tx>
                <c:rich>
                  <a:bodyPr/>
                  <a:lstStyle/>
                  <a:p>
                    <a:fld id="{9BABFE3C-D4BA-4FC2-9D54-60137E2CF680}" type="SERIESNAME">
                      <a:rPr lang="en-US" sz="1000"/>
                      <a:pPr/>
                      <a:t>[SERIES NAME]</a:t>
                    </a:fld>
                    <a:r>
                      <a:rPr lang="en-US" sz="1000" baseline="0"/>
                      <a:t>, </a:t>
                    </a:r>
                  </a:p>
                  <a:p>
                    <a:fld id="{0F6EE846-FFC0-4C95-81FE-EEE082A2F9A2}" type="VALUE">
                      <a:rPr lang="en-US" sz="1000" baseline="0" smtClean="0"/>
                      <a:pPr/>
                      <a:t>[VALUE]</a:t>
                    </a:fld>
                    <a:endParaRPr lang="en-GB"/>
                  </a:p>
                </c:rich>
              </c:tx>
              <c:dLblPos val="inEnd"/>
              <c:showLegendKey val="0"/>
              <c:showVal val="1"/>
              <c:showCatName val="0"/>
              <c:showSerName val="1"/>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4-0412-45BA-A83B-3472B11903A4}"/>
                </c:ext>
              </c:extLst>
            </c:dLbl>
            <c:spPr>
              <a:noFill/>
              <a:ln>
                <a:noFill/>
              </a:ln>
              <a:effectLst/>
            </c:spPr>
            <c:txPr>
              <a:bodyPr wrap="square" lIns="38100" tIns="19050" rIns="38100" bIns="19050" anchor="ctr">
                <a:spAutoFit/>
              </a:bodyPr>
              <a:lstStyle/>
              <a:p>
                <a:pPr>
                  <a:defRPr sz="1000">
                    <a:solidFill>
                      <a:schemeClr val="bg1"/>
                    </a:solidFill>
                    <a:latin typeface="+mn-lt"/>
                  </a:defRPr>
                </a:pPr>
                <a:endParaRPr lang="en-US"/>
              </a:p>
            </c:txPr>
            <c:dLblPos val="inEnd"/>
            <c:showLegendKey val="0"/>
            <c:showVal val="1"/>
            <c:showCatName val="0"/>
            <c:showSerName val="1"/>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Sheet1!$A$2:$A$4</c:f>
              <c:numCache>
                <c:formatCode>General</c:formatCode>
                <c:ptCount val="3"/>
                <c:pt idx="0">
                  <c:v>2023</c:v>
                </c:pt>
                <c:pt idx="1">
                  <c:v>2024</c:v>
                </c:pt>
                <c:pt idx="2">
                  <c:v>2025</c:v>
                </c:pt>
              </c:numCache>
            </c:numRef>
          </c:cat>
          <c:val>
            <c:numRef>
              <c:f>Sheet1!$B$2:$B$4</c:f>
              <c:numCache>
                <c:formatCode>0%</c:formatCode>
                <c:ptCount val="3"/>
                <c:pt idx="0">
                  <c:v>0.5</c:v>
                </c:pt>
                <c:pt idx="1">
                  <c:v>0.48</c:v>
                </c:pt>
                <c:pt idx="2">
                  <c:v>0.55000000000000004</c:v>
                </c:pt>
              </c:numCache>
            </c:numRef>
          </c:val>
          <c:extLst>
            <c:ext xmlns:c16="http://schemas.microsoft.com/office/drawing/2014/chart" uri="{C3380CC4-5D6E-409C-BE32-E72D297353CC}">
              <c16:uniqueId val="{00000004-A0FB-4578-818D-BBF81FA3E38A}"/>
            </c:ext>
          </c:extLst>
        </c:ser>
        <c:dLbls>
          <c:showLegendKey val="0"/>
          <c:showVal val="0"/>
          <c:showCatName val="0"/>
          <c:showSerName val="0"/>
          <c:showPercent val="0"/>
          <c:showBubbleSize val="0"/>
        </c:dLbls>
        <c:gapWidth val="100"/>
        <c:axId val="540916160"/>
        <c:axId val="540916552"/>
      </c:barChart>
      <c:catAx>
        <c:axId val="540916160"/>
        <c:scaling>
          <c:orientation val="minMax"/>
        </c:scaling>
        <c:delete val="0"/>
        <c:axPos val="b"/>
        <c:numFmt formatCode="General" sourceLinked="1"/>
        <c:majorTickMark val="out"/>
        <c:minorTickMark val="none"/>
        <c:tickLblPos val="nextTo"/>
        <c:spPr>
          <a:ln>
            <a:noFill/>
          </a:ln>
        </c:spPr>
        <c:txPr>
          <a:bodyPr/>
          <a:lstStyle/>
          <a:p>
            <a:pPr>
              <a:defRPr>
                <a:solidFill>
                  <a:schemeClr val="tx1">
                    <a:lumMod val="75000"/>
                    <a:lumOff val="25000"/>
                  </a:schemeClr>
                </a:solidFill>
                <a:latin typeface="+mn-lt"/>
              </a:defRPr>
            </a:pPr>
            <a:endParaRPr lang="en-US"/>
          </a:p>
        </c:txPr>
        <c:crossAx val="540916552"/>
        <c:crosses val="autoZero"/>
        <c:auto val="1"/>
        <c:lblAlgn val="ctr"/>
        <c:lblOffset val="100"/>
        <c:noMultiLvlLbl val="0"/>
      </c:catAx>
      <c:valAx>
        <c:axId val="540916552"/>
        <c:scaling>
          <c:orientation val="minMax"/>
          <c:max val="1"/>
          <c:min val="0"/>
        </c:scaling>
        <c:delete val="0"/>
        <c:axPos val="l"/>
        <c:majorGridlines>
          <c:spPr>
            <a:ln>
              <a:solidFill>
                <a:srgbClr val="D9D9D9"/>
              </a:solidFill>
            </a:ln>
          </c:spPr>
        </c:majorGridlines>
        <c:numFmt formatCode="0%" sourceLinked="1"/>
        <c:majorTickMark val="out"/>
        <c:minorTickMark val="none"/>
        <c:tickLblPos val="nextTo"/>
        <c:spPr>
          <a:ln>
            <a:solidFill>
              <a:schemeClr val="bg1">
                <a:lumMod val="75000"/>
              </a:schemeClr>
            </a:solidFill>
          </a:ln>
        </c:spPr>
        <c:txPr>
          <a:bodyPr/>
          <a:lstStyle/>
          <a:p>
            <a:pPr>
              <a:defRPr>
                <a:solidFill>
                  <a:schemeClr val="tx1">
                    <a:lumMod val="75000"/>
                    <a:lumOff val="25000"/>
                  </a:schemeClr>
                </a:solidFill>
                <a:latin typeface="+mn-lt"/>
              </a:defRPr>
            </a:pPr>
            <a:endParaRPr lang="en-US"/>
          </a:p>
        </c:txPr>
        <c:crossAx val="540916160"/>
        <c:crosses val="autoZero"/>
        <c:crossBetween val="between"/>
        <c:majorUnit val="0.2"/>
      </c:valAx>
      <c:spPr>
        <a:noFill/>
        <a:ln>
          <a:noFill/>
        </a:ln>
        <a:effectLst/>
      </c:spPr>
    </c:plotArea>
    <c:plotVisOnly val="1"/>
    <c:dispBlanksAs val="gap"/>
    <c:showDLblsOverMax val="0"/>
  </c:chart>
  <c:spPr>
    <a:noFill/>
    <a:ln>
      <a:solidFill>
        <a:schemeClr val="bg1">
          <a:lumMod val="85000"/>
        </a:schemeClr>
      </a:solidFill>
    </a:ln>
    <a:effectLst/>
  </c:spPr>
  <c:txPr>
    <a:bodyPr/>
    <a:lstStyle/>
    <a:p>
      <a:pPr>
        <a:defRPr>
          <a:latin typeface="Calibri" panose="020F0502020204030204" pitchFamily="34" charset="0"/>
          <a:cs typeface="DINPro" panose="020B0504020101020102" pitchFamily="34" charset="0"/>
        </a:defRPr>
      </a:pPr>
      <a:endParaRPr lang="en-US"/>
    </a:p>
  </c:txPr>
  <c:externalData r:id="rId1">
    <c:autoUpdate val="0"/>
  </c:externalData>
</c:chartSpace>
</file>

<file path=ppt/charts/chart14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vert="horz"/>
          <a:lstStyle/>
          <a:p>
            <a:pPr>
              <a:defRPr sz="1200" b="0">
                <a:solidFill>
                  <a:schemeClr val="tx1">
                    <a:lumMod val="65000"/>
                    <a:lumOff val="35000"/>
                  </a:schemeClr>
                </a:solidFill>
                <a:latin typeface="+mn-lt"/>
              </a:defRPr>
            </a:pPr>
            <a:r>
              <a:rPr lang="en-GB" sz="1200" b="0">
                <a:solidFill>
                  <a:schemeClr val="tx1">
                    <a:lumMod val="65000"/>
                    <a:lumOff val="35000"/>
                  </a:schemeClr>
                </a:solidFill>
                <a:latin typeface="+mn-lt"/>
              </a:rPr>
              <a:t>Know what the CEOP button is for</a:t>
            </a:r>
          </a:p>
        </c:rich>
      </c:tx>
      <c:overlay val="0"/>
      <c:spPr>
        <a:noFill/>
        <a:ln>
          <a:noFill/>
        </a:ln>
        <a:effectLst/>
      </c:spPr>
    </c:title>
    <c:autoTitleDeleted val="0"/>
    <c:plotArea>
      <c:layout>
        <c:manualLayout>
          <c:layoutTarget val="inner"/>
          <c:xMode val="edge"/>
          <c:yMode val="edge"/>
          <c:x val="0.18244950448765063"/>
          <c:y val="0.18159105938213874"/>
          <c:w val="0.75499367436261533"/>
          <c:h val="0.67965830394957305"/>
        </c:manualLayout>
      </c:layout>
      <c:barChart>
        <c:barDir val="col"/>
        <c:grouping val="clustered"/>
        <c:varyColors val="0"/>
        <c:ser>
          <c:idx val="0"/>
          <c:order val="0"/>
          <c:tx>
            <c:strRef>
              <c:f>Sheet1!$B$1</c:f>
              <c:strCache>
                <c:ptCount val="1"/>
                <c:pt idx="0">
                  <c:v>Yes</c:v>
                </c:pt>
              </c:strCache>
            </c:strRef>
          </c:tx>
          <c:spPr>
            <a:solidFill>
              <a:schemeClr val="accent1"/>
            </a:solidFill>
            <a:ln>
              <a:noFill/>
            </a:ln>
          </c:spPr>
          <c:invertIfNegative val="0"/>
          <c:dPt>
            <c:idx val="0"/>
            <c:invertIfNegative val="0"/>
            <c:bubble3D val="0"/>
            <c:spPr>
              <a:solidFill>
                <a:schemeClr val="accent1">
                  <a:lumMod val="50000"/>
                </a:schemeClr>
              </a:solidFill>
              <a:ln w="19050">
                <a:noFill/>
              </a:ln>
              <a:effectLst/>
            </c:spPr>
            <c:extLst>
              <c:ext xmlns:c16="http://schemas.microsoft.com/office/drawing/2014/chart" uri="{C3380CC4-5D6E-409C-BE32-E72D297353CC}">
                <c16:uniqueId val="{00000001-02E8-4B7E-B803-1C1E2590BA6C}"/>
              </c:ext>
            </c:extLst>
          </c:dPt>
          <c:dPt>
            <c:idx val="1"/>
            <c:invertIfNegative val="0"/>
            <c:bubble3D val="0"/>
            <c:spPr>
              <a:solidFill>
                <a:srgbClr val="008E91"/>
              </a:solidFill>
              <a:ln>
                <a:noFill/>
              </a:ln>
            </c:spPr>
            <c:extLst>
              <c:ext xmlns:c16="http://schemas.microsoft.com/office/drawing/2014/chart" uri="{C3380CC4-5D6E-409C-BE32-E72D297353CC}">
                <c16:uniqueId val="{00000003-02E8-4B7E-B803-1C1E2590BA6C}"/>
              </c:ext>
            </c:extLst>
          </c:dPt>
          <c:dPt>
            <c:idx val="2"/>
            <c:invertIfNegative val="0"/>
            <c:bubble3D val="0"/>
            <c:spPr>
              <a:solidFill>
                <a:srgbClr val="5B9BD5"/>
              </a:solidFill>
              <a:ln>
                <a:noFill/>
              </a:ln>
            </c:spPr>
            <c:extLst>
              <c:ext xmlns:c16="http://schemas.microsoft.com/office/drawing/2014/chart" uri="{C3380CC4-5D6E-409C-BE32-E72D297353CC}">
                <c16:uniqueId val="{00000004-C3A5-4BBA-86D4-50440CBF155F}"/>
              </c:ext>
            </c:extLst>
          </c:dPt>
          <c:dLbls>
            <c:dLbl>
              <c:idx val="0"/>
              <c:tx>
                <c:rich>
                  <a:bodyPr/>
                  <a:lstStyle/>
                  <a:p>
                    <a:fld id="{E0F71EB9-6CE5-49F1-834A-B2AD9F9FDF8A}" type="SERIESNAME">
                      <a:rPr lang="en-US"/>
                      <a:pPr/>
                      <a:t>[SERIES NAME]</a:t>
                    </a:fld>
                    <a:r>
                      <a:rPr lang="en-US" baseline="0"/>
                      <a:t>, </a:t>
                    </a:r>
                  </a:p>
                  <a:p>
                    <a:fld id="{045E0013-1195-4A50-A97B-97D617C7323D}" type="VALUE">
                      <a:rPr lang="en-US" baseline="0" smtClean="0"/>
                      <a:pPr/>
                      <a:t>[VALUE]</a:t>
                    </a:fld>
                    <a:endParaRPr lang="en-GB"/>
                  </a:p>
                </c:rich>
              </c:tx>
              <c:dLblPos val="inEnd"/>
              <c:showLegendKey val="0"/>
              <c:showVal val="1"/>
              <c:showCatName val="0"/>
              <c:showSerName val="1"/>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1-02E8-4B7E-B803-1C1E2590BA6C}"/>
                </c:ext>
              </c:extLst>
            </c:dLbl>
            <c:dLbl>
              <c:idx val="1"/>
              <c:tx>
                <c:rich>
                  <a:bodyPr/>
                  <a:lstStyle/>
                  <a:p>
                    <a:fld id="{13B347FA-F3F5-4EA7-95D5-76295093F035}" type="SERIESNAME">
                      <a:rPr lang="en-US"/>
                      <a:pPr/>
                      <a:t>[SERIES NAME]</a:t>
                    </a:fld>
                    <a:r>
                      <a:rPr lang="en-US" baseline="0"/>
                      <a:t>, </a:t>
                    </a:r>
                  </a:p>
                  <a:p>
                    <a:fld id="{542CA840-C084-4FE2-84DF-B6EED98FA778}" type="VALUE">
                      <a:rPr lang="en-US" baseline="0" smtClean="0"/>
                      <a:pPr/>
                      <a:t>[VALUE]</a:t>
                    </a:fld>
                    <a:endParaRPr lang="en-GB"/>
                  </a:p>
                </c:rich>
              </c:tx>
              <c:dLblPos val="inEnd"/>
              <c:showLegendKey val="0"/>
              <c:showVal val="1"/>
              <c:showCatName val="0"/>
              <c:showSerName val="1"/>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3-02E8-4B7E-B803-1C1E2590BA6C}"/>
                </c:ext>
              </c:extLst>
            </c:dLbl>
            <c:dLbl>
              <c:idx val="2"/>
              <c:tx>
                <c:rich>
                  <a:bodyPr/>
                  <a:lstStyle/>
                  <a:p>
                    <a:fld id="{82360A3D-2E7D-4F14-A383-0D946630C36B}" type="SERIESNAME">
                      <a:rPr lang="en-US"/>
                      <a:pPr/>
                      <a:t>[SERIES NAME]</a:t>
                    </a:fld>
                    <a:r>
                      <a:rPr lang="en-US" baseline="0"/>
                      <a:t>, </a:t>
                    </a:r>
                  </a:p>
                  <a:p>
                    <a:fld id="{7F18316C-3636-4DE2-AFE7-067392E9EB54}" type="VALUE">
                      <a:rPr lang="en-US" baseline="0" smtClean="0"/>
                      <a:pPr/>
                      <a:t>[VALUE]</a:t>
                    </a:fld>
                    <a:endParaRPr lang="en-GB"/>
                  </a:p>
                </c:rich>
              </c:tx>
              <c:dLblPos val="inEnd"/>
              <c:showLegendKey val="0"/>
              <c:showVal val="1"/>
              <c:showCatName val="0"/>
              <c:showSerName val="1"/>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4-C3A5-4BBA-86D4-50440CBF155F}"/>
                </c:ext>
              </c:extLst>
            </c:dLbl>
            <c:spPr>
              <a:noFill/>
              <a:ln>
                <a:noFill/>
              </a:ln>
              <a:effectLst/>
            </c:spPr>
            <c:txPr>
              <a:bodyPr wrap="square" lIns="38100" tIns="19050" rIns="38100" bIns="19050" anchor="ctr">
                <a:spAutoFit/>
              </a:bodyPr>
              <a:lstStyle/>
              <a:p>
                <a:pPr>
                  <a:defRPr sz="1000">
                    <a:solidFill>
                      <a:schemeClr val="bg1"/>
                    </a:solidFill>
                    <a:latin typeface="+mn-lt"/>
                  </a:defRPr>
                </a:pPr>
                <a:endParaRPr lang="en-US"/>
              </a:p>
            </c:txPr>
            <c:dLblPos val="inEnd"/>
            <c:showLegendKey val="0"/>
            <c:showVal val="1"/>
            <c:showCatName val="0"/>
            <c:showSerName val="1"/>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Sheet1!$A$2:$A$4</c:f>
              <c:numCache>
                <c:formatCode>General</c:formatCode>
                <c:ptCount val="3"/>
                <c:pt idx="0">
                  <c:v>2023</c:v>
                </c:pt>
                <c:pt idx="1">
                  <c:v>2024</c:v>
                </c:pt>
                <c:pt idx="2">
                  <c:v>2025</c:v>
                </c:pt>
              </c:numCache>
            </c:numRef>
          </c:cat>
          <c:val>
            <c:numRef>
              <c:f>Sheet1!$B$2:$B$4</c:f>
              <c:numCache>
                <c:formatCode>0%</c:formatCode>
                <c:ptCount val="3"/>
                <c:pt idx="0">
                  <c:v>0.45</c:v>
                </c:pt>
                <c:pt idx="1">
                  <c:v>0.27</c:v>
                </c:pt>
                <c:pt idx="2">
                  <c:v>0.23</c:v>
                </c:pt>
              </c:numCache>
            </c:numRef>
          </c:val>
          <c:extLst>
            <c:ext xmlns:c16="http://schemas.microsoft.com/office/drawing/2014/chart" uri="{C3380CC4-5D6E-409C-BE32-E72D297353CC}">
              <c16:uniqueId val="{00000004-02E8-4B7E-B803-1C1E2590BA6C}"/>
            </c:ext>
          </c:extLst>
        </c:ser>
        <c:dLbls>
          <c:showLegendKey val="0"/>
          <c:showVal val="0"/>
          <c:showCatName val="0"/>
          <c:showSerName val="0"/>
          <c:showPercent val="0"/>
          <c:showBubbleSize val="0"/>
        </c:dLbls>
        <c:gapWidth val="100"/>
        <c:axId val="540919688"/>
        <c:axId val="540918512"/>
      </c:barChart>
      <c:catAx>
        <c:axId val="540919688"/>
        <c:scaling>
          <c:orientation val="minMax"/>
        </c:scaling>
        <c:delete val="0"/>
        <c:axPos val="b"/>
        <c:numFmt formatCode="General" sourceLinked="1"/>
        <c:majorTickMark val="out"/>
        <c:minorTickMark val="none"/>
        <c:tickLblPos val="nextTo"/>
        <c:spPr>
          <a:ln>
            <a:noFill/>
          </a:ln>
        </c:spPr>
        <c:txPr>
          <a:bodyPr/>
          <a:lstStyle/>
          <a:p>
            <a:pPr>
              <a:defRPr>
                <a:solidFill>
                  <a:schemeClr val="tx1">
                    <a:lumMod val="75000"/>
                    <a:lumOff val="25000"/>
                  </a:schemeClr>
                </a:solidFill>
                <a:latin typeface="+mn-lt"/>
              </a:defRPr>
            </a:pPr>
            <a:endParaRPr lang="en-US"/>
          </a:p>
        </c:txPr>
        <c:crossAx val="540918512"/>
        <c:crosses val="autoZero"/>
        <c:auto val="1"/>
        <c:lblAlgn val="ctr"/>
        <c:lblOffset val="100"/>
        <c:noMultiLvlLbl val="0"/>
      </c:catAx>
      <c:valAx>
        <c:axId val="540918512"/>
        <c:scaling>
          <c:orientation val="minMax"/>
          <c:max val="1"/>
          <c:min val="0"/>
        </c:scaling>
        <c:delete val="0"/>
        <c:axPos val="l"/>
        <c:majorGridlines>
          <c:spPr>
            <a:ln>
              <a:solidFill>
                <a:srgbClr val="D9D9D9"/>
              </a:solidFill>
            </a:ln>
          </c:spPr>
        </c:majorGridlines>
        <c:numFmt formatCode="0%" sourceLinked="1"/>
        <c:majorTickMark val="out"/>
        <c:minorTickMark val="none"/>
        <c:tickLblPos val="nextTo"/>
        <c:spPr>
          <a:ln>
            <a:solidFill>
              <a:schemeClr val="bg1">
                <a:lumMod val="75000"/>
              </a:schemeClr>
            </a:solidFill>
          </a:ln>
        </c:spPr>
        <c:txPr>
          <a:bodyPr/>
          <a:lstStyle/>
          <a:p>
            <a:pPr>
              <a:defRPr>
                <a:solidFill>
                  <a:schemeClr val="tx1">
                    <a:lumMod val="75000"/>
                    <a:lumOff val="25000"/>
                  </a:schemeClr>
                </a:solidFill>
                <a:latin typeface="+mn-lt"/>
              </a:defRPr>
            </a:pPr>
            <a:endParaRPr lang="en-US"/>
          </a:p>
        </c:txPr>
        <c:crossAx val="540919688"/>
        <c:crosses val="autoZero"/>
        <c:crossBetween val="between"/>
        <c:majorUnit val="0.2"/>
      </c:valAx>
      <c:spPr>
        <a:noFill/>
        <a:ln>
          <a:noFill/>
        </a:ln>
        <a:effectLst/>
      </c:spPr>
    </c:plotArea>
    <c:plotVisOnly val="1"/>
    <c:dispBlanksAs val="gap"/>
    <c:showDLblsOverMax val="0"/>
  </c:chart>
  <c:spPr>
    <a:noFill/>
    <a:ln>
      <a:solidFill>
        <a:schemeClr val="bg1">
          <a:lumMod val="85000"/>
        </a:schemeClr>
      </a:solidFill>
    </a:ln>
    <a:effectLst/>
  </c:spPr>
  <c:txPr>
    <a:bodyPr/>
    <a:lstStyle/>
    <a:p>
      <a:pPr>
        <a:defRPr>
          <a:latin typeface="Calibri" panose="020F0502020204030204" pitchFamily="34" charset="0"/>
          <a:cs typeface="DINPro" panose="020B0504020101020102" pitchFamily="34" charset="0"/>
        </a:defRPr>
      </a:pPr>
      <a:endParaRPr lang="en-US"/>
    </a:p>
  </c:txPr>
  <c:externalData r:id="rId1">
    <c:autoUpdate val="0"/>
  </c:externalData>
</c:chartSpace>
</file>

<file path=ppt/charts/chart14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vert="horz"/>
          <a:lstStyle/>
          <a:p>
            <a:pPr>
              <a:defRPr sz="1200" b="0">
                <a:solidFill>
                  <a:schemeClr val="tx1">
                    <a:lumMod val="75000"/>
                    <a:lumOff val="25000"/>
                  </a:schemeClr>
                </a:solidFill>
                <a:latin typeface="+mn-lt"/>
              </a:defRPr>
            </a:pPr>
            <a:r>
              <a:rPr lang="en-GB" sz="1200" b="0">
                <a:solidFill>
                  <a:schemeClr val="tx1">
                    <a:lumMod val="75000"/>
                    <a:lumOff val="25000"/>
                  </a:schemeClr>
                </a:solidFill>
                <a:latin typeface="+mn-lt"/>
              </a:rPr>
              <a:t>Ever</a:t>
            </a:r>
            <a:r>
              <a:rPr lang="en-GB" sz="1200" b="0" baseline="0">
                <a:solidFill>
                  <a:schemeClr val="tx1">
                    <a:lumMod val="75000"/>
                    <a:lumOff val="25000"/>
                  </a:schemeClr>
                </a:solidFill>
                <a:latin typeface="+mn-lt"/>
              </a:rPr>
              <a:t> seen adult only content</a:t>
            </a:r>
            <a:endParaRPr lang="en-GB" sz="1200" b="0">
              <a:solidFill>
                <a:schemeClr val="tx1">
                  <a:lumMod val="75000"/>
                  <a:lumOff val="25000"/>
                </a:schemeClr>
              </a:solidFill>
              <a:latin typeface="+mn-lt"/>
            </a:endParaRPr>
          </a:p>
        </c:rich>
      </c:tx>
      <c:layout>
        <c:manualLayout>
          <c:xMode val="edge"/>
          <c:yMode val="edge"/>
          <c:x val="0.26108054006262488"/>
          <c:y val="4.6678419990615311E-2"/>
        </c:manualLayout>
      </c:layout>
      <c:overlay val="0"/>
      <c:spPr>
        <a:noFill/>
        <a:ln>
          <a:noFill/>
        </a:ln>
        <a:effectLst/>
      </c:spPr>
    </c:title>
    <c:autoTitleDeleted val="0"/>
    <c:plotArea>
      <c:layout>
        <c:manualLayout>
          <c:layoutTarget val="inner"/>
          <c:xMode val="edge"/>
          <c:yMode val="edge"/>
          <c:x val="0.17492504847514206"/>
          <c:y val="0.18159091869030783"/>
          <c:w val="0.75499367436261533"/>
          <c:h val="0.67965830394957305"/>
        </c:manualLayout>
      </c:layout>
      <c:barChart>
        <c:barDir val="col"/>
        <c:grouping val="clustered"/>
        <c:varyColors val="0"/>
        <c:ser>
          <c:idx val="0"/>
          <c:order val="0"/>
          <c:tx>
            <c:strRef>
              <c:f>Sheet1!$B$1</c:f>
              <c:strCache>
                <c:ptCount val="1"/>
                <c:pt idx="0">
                  <c:v>Yes</c:v>
                </c:pt>
              </c:strCache>
            </c:strRef>
          </c:tx>
          <c:spPr>
            <a:ln>
              <a:noFill/>
            </a:ln>
          </c:spPr>
          <c:invertIfNegative val="0"/>
          <c:dPt>
            <c:idx val="0"/>
            <c:invertIfNegative val="0"/>
            <c:bubble3D val="0"/>
            <c:spPr>
              <a:solidFill>
                <a:schemeClr val="accent1">
                  <a:lumMod val="50000"/>
                </a:schemeClr>
              </a:solidFill>
              <a:ln w="19050">
                <a:noFill/>
              </a:ln>
              <a:effectLst/>
            </c:spPr>
            <c:extLst>
              <c:ext xmlns:c16="http://schemas.microsoft.com/office/drawing/2014/chart" uri="{C3380CC4-5D6E-409C-BE32-E72D297353CC}">
                <c16:uniqueId val="{00000001-1FEF-4A14-A6FA-5A8F856F7EC7}"/>
              </c:ext>
            </c:extLst>
          </c:dPt>
          <c:dPt>
            <c:idx val="1"/>
            <c:invertIfNegative val="0"/>
            <c:bubble3D val="0"/>
            <c:spPr>
              <a:solidFill>
                <a:srgbClr val="008E91"/>
              </a:solidFill>
              <a:ln>
                <a:noFill/>
              </a:ln>
            </c:spPr>
            <c:extLst>
              <c:ext xmlns:c16="http://schemas.microsoft.com/office/drawing/2014/chart" uri="{C3380CC4-5D6E-409C-BE32-E72D297353CC}">
                <c16:uniqueId val="{00000003-1FEF-4A14-A6FA-5A8F856F7EC7}"/>
              </c:ext>
            </c:extLst>
          </c:dPt>
          <c:dPt>
            <c:idx val="2"/>
            <c:invertIfNegative val="0"/>
            <c:bubble3D val="0"/>
            <c:spPr>
              <a:solidFill>
                <a:srgbClr val="5B9BD5"/>
              </a:solidFill>
              <a:ln>
                <a:noFill/>
              </a:ln>
            </c:spPr>
            <c:extLst>
              <c:ext xmlns:c16="http://schemas.microsoft.com/office/drawing/2014/chart" uri="{C3380CC4-5D6E-409C-BE32-E72D297353CC}">
                <c16:uniqueId val="{00000005-D61E-4A9D-9294-4862EC764B9F}"/>
              </c:ext>
            </c:extLst>
          </c:dPt>
          <c:dLbls>
            <c:dLbl>
              <c:idx val="0"/>
              <c:tx>
                <c:rich>
                  <a:bodyPr/>
                  <a:lstStyle/>
                  <a:p>
                    <a:fld id="{550E3245-419F-493F-8D85-7F9F4DE18D28}" type="SERIESNAME">
                      <a:rPr lang="en-US"/>
                      <a:pPr/>
                      <a:t>[SERIES NAME]</a:t>
                    </a:fld>
                    <a:r>
                      <a:rPr lang="en-US" baseline="0"/>
                      <a:t>, </a:t>
                    </a:r>
                  </a:p>
                  <a:p>
                    <a:fld id="{B746094A-D2E1-4D2F-97FD-CFD4DC6A5732}" type="VALUE">
                      <a:rPr lang="en-US" baseline="0" smtClean="0"/>
                      <a:pPr/>
                      <a:t>[VALUE]</a:t>
                    </a:fld>
                    <a:endParaRPr lang="en-GB"/>
                  </a:p>
                </c:rich>
              </c:tx>
              <c:dLblPos val="inEnd"/>
              <c:showLegendKey val="0"/>
              <c:showVal val="1"/>
              <c:showCatName val="0"/>
              <c:showSerName val="1"/>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1-1FEF-4A14-A6FA-5A8F856F7EC7}"/>
                </c:ext>
              </c:extLst>
            </c:dLbl>
            <c:dLbl>
              <c:idx val="1"/>
              <c:tx>
                <c:rich>
                  <a:bodyPr/>
                  <a:lstStyle/>
                  <a:p>
                    <a:fld id="{53426DE2-A43A-453F-9FC1-E7B22DF9BBBE}" type="SERIESNAME">
                      <a:rPr lang="en-US"/>
                      <a:pPr/>
                      <a:t>[SERIES NAME]</a:t>
                    </a:fld>
                    <a:r>
                      <a:rPr lang="en-US" baseline="0"/>
                      <a:t>, </a:t>
                    </a:r>
                  </a:p>
                  <a:p>
                    <a:fld id="{772F600E-2BF8-4D71-AB6E-5D7829FE4916}" type="VALUE">
                      <a:rPr lang="en-US" baseline="0" smtClean="0"/>
                      <a:pPr/>
                      <a:t>[VALUE]</a:t>
                    </a:fld>
                    <a:endParaRPr lang="en-GB"/>
                  </a:p>
                </c:rich>
              </c:tx>
              <c:dLblPos val="inEnd"/>
              <c:showLegendKey val="0"/>
              <c:showVal val="1"/>
              <c:showCatName val="0"/>
              <c:showSerName val="1"/>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3-1FEF-4A14-A6FA-5A8F856F7EC7}"/>
                </c:ext>
              </c:extLst>
            </c:dLbl>
            <c:dLbl>
              <c:idx val="2"/>
              <c:tx>
                <c:rich>
                  <a:bodyPr/>
                  <a:lstStyle/>
                  <a:p>
                    <a:fld id="{84B24678-58E4-4DBF-B110-89E82C8A5B4F}" type="SERIESNAME">
                      <a:rPr lang="en-US"/>
                      <a:pPr/>
                      <a:t>[SERIES NAME]</a:t>
                    </a:fld>
                    <a:r>
                      <a:rPr lang="en-US" baseline="0"/>
                      <a:t>, </a:t>
                    </a:r>
                  </a:p>
                  <a:p>
                    <a:fld id="{A6C3EE68-F073-4E7F-956F-DA2C2F117F21}" type="VALUE">
                      <a:rPr lang="en-US" baseline="0" smtClean="0"/>
                      <a:pPr/>
                      <a:t>[VALUE]</a:t>
                    </a:fld>
                    <a:endParaRPr lang="en-GB"/>
                  </a:p>
                </c:rich>
              </c:tx>
              <c:dLblPos val="inEnd"/>
              <c:showLegendKey val="0"/>
              <c:showVal val="1"/>
              <c:showCatName val="0"/>
              <c:showSerName val="1"/>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5-D61E-4A9D-9294-4862EC764B9F}"/>
                </c:ext>
              </c:extLst>
            </c:dLbl>
            <c:spPr>
              <a:noFill/>
              <a:ln>
                <a:noFill/>
              </a:ln>
              <a:effectLst/>
            </c:spPr>
            <c:txPr>
              <a:bodyPr rot="0" vert="horz"/>
              <a:lstStyle/>
              <a:p>
                <a:pPr>
                  <a:defRPr sz="1000">
                    <a:solidFill>
                      <a:schemeClr val="bg1"/>
                    </a:solidFill>
                    <a:latin typeface="+mn-lt"/>
                  </a:defRPr>
                </a:pPr>
                <a:endParaRPr lang="en-US"/>
              </a:p>
            </c:txPr>
            <c:showLegendKey val="0"/>
            <c:showVal val="1"/>
            <c:showCatName val="0"/>
            <c:showSerName val="1"/>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Sheet1!$A$2:$A$4</c:f>
              <c:numCache>
                <c:formatCode>General</c:formatCode>
                <c:ptCount val="3"/>
                <c:pt idx="0">
                  <c:v>2023</c:v>
                </c:pt>
                <c:pt idx="1">
                  <c:v>2024</c:v>
                </c:pt>
                <c:pt idx="2">
                  <c:v>2025</c:v>
                </c:pt>
              </c:numCache>
            </c:numRef>
          </c:cat>
          <c:val>
            <c:numRef>
              <c:f>Sheet1!$B$2:$B$4</c:f>
              <c:numCache>
                <c:formatCode>0%</c:formatCode>
                <c:ptCount val="3"/>
                <c:pt idx="0">
                  <c:v>0.43</c:v>
                </c:pt>
                <c:pt idx="1">
                  <c:v>0.36</c:v>
                </c:pt>
                <c:pt idx="2">
                  <c:v>0.3</c:v>
                </c:pt>
              </c:numCache>
            </c:numRef>
          </c:val>
          <c:extLst>
            <c:ext xmlns:c16="http://schemas.microsoft.com/office/drawing/2014/chart" uri="{C3380CC4-5D6E-409C-BE32-E72D297353CC}">
              <c16:uniqueId val="{00000004-1FEF-4A14-A6FA-5A8F856F7EC7}"/>
            </c:ext>
          </c:extLst>
        </c:ser>
        <c:dLbls>
          <c:showLegendKey val="0"/>
          <c:showVal val="0"/>
          <c:showCatName val="0"/>
          <c:showSerName val="0"/>
          <c:showPercent val="0"/>
          <c:showBubbleSize val="0"/>
        </c:dLbls>
        <c:gapWidth val="100"/>
        <c:axId val="540912240"/>
        <c:axId val="540920864"/>
      </c:barChart>
      <c:valAx>
        <c:axId val="540920864"/>
        <c:scaling>
          <c:orientation val="minMax"/>
          <c:max val="1"/>
          <c:min val="0"/>
        </c:scaling>
        <c:delete val="0"/>
        <c:axPos val="l"/>
        <c:majorGridlines>
          <c:spPr>
            <a:ln>
              <a:solidFill>
                <a:srgbClr val="D9D9D9"/>
              </a:solidFill>
            </a:ln>
          </c:spPr>
        </c:majorGridlines>
        <c:numFmt formatCode="0%" sourceLinked="1"/>
        <c:majorTickMark val="out"/>
        <c:minorTickMark val="none"/>
        <c:tickLblPos val="nextTo"/>
        <c:spPr>
          <a:ln>
            <a:solidFill>
              <a:schemeClr val="bg1">
                <a:lumMod val="75000"/>
              </a:schemeClr>
            </a:solidFill>
          </a:ln>
        </c:spPr>
        <c:txPr>
          <a:bodyPr/>
          <a:lstStyle/>
          <a:p>
            <a:pPr>
              <a:defRPr>
                <a:solidFill>
                  <a:schemeClr val="tx1">
                    <a:lumMod val="75000"/>
                    <a:lumOff val="25000"/>
                  </a:schemeClr>
                </a:solidFill>
                <a:latin typeface="+mn-lt"/>
              </a:defRPr>
            </a:pPr>
            <a:endParaRPr lang="en-US"/>
          </a:p>
        </c:txPr>
        <c:crossAx val="540912240"/>
        <c:crosses val="autoZero"/>
        <c:crossBetween val="between"/>
        <c:majorUnit val="0.2"/>
      </c:valAx>
      <c:catAx>
        <c:axId val="540912240"/>
        <c:scaling>
          <c:orientation val="minMax"/>
        </c:scaling>
        <c:delete val="0"/>
        <c:axPos val="b"/>
        <c:numFmt formatCode="General" sourceLinked="1"/>
        <c:majorTickMark val="out"/>
        <c:minorTickMark val="none"/>
        <c:tickLblPos val="nextTo"/>
        <c:spPr>
          <a:ln>
            <a:noFill/>
          </a:ln>
        </c:spPr>
        <c:txPr>
          <a:bodyPr/>
          <a:lstStyle/>
          <a:p>
            <a:pPr>
              <a:defRPr>
                <a:solidFill>
                  <a:schemeClr val="tx1">
                    <a:lumMod val="75000"/>
                    <a:lumOff val="25000"/>
                  </a:schemeClr>
                </a:solidFill>
                <a:latin typeface="+mn-lt"/>
              </a:defRPr>
            </a:pPr>
            <a:endParaRPr lang="en-US"/>
          </a:p>
        </c:txPr>
        <c:crossAx val="540920864"/>
        <c:crosses val="autoZero"/>
        <c:auto val="1"/>
        <c:lblAlgn val="ctr"/>
        <c:lblOffset val="100"/>
        <c:noMultiLvlLbl val="0"/>
      </c:catAx>
      <c:spPr>
        <a:noFill/>
        <a:ln>
          <a:noFill/>
        </a:ln>
        <a:effectLst/>
      </c:spPr>
    </c:plotArea>
    <c:plotVisOnly val="1"/>
    <c:dispBlanksAs val="gap"/>
    <c:showDLblsOverMax val="0"/>
  </c:chart>
  <c:spPr>
    <a:noFill/>
    <a:ln>
      <a:solidFill>
        <a:schemeClr val="bg1">
          <a:lumMod val="85000"/>
        </a:schemeClr>
      </a:solidFill>
    </a:ln>
    <a:effectLst/>
  </c:spPr>
  <c:txPr>
    <a:bodyPr/>
    <a:lstStyle/>
    <a:p>
      <a:pPr>
        <a:defRPr>
          <a:latin typeface="Calibri" panose="020F0502020204030204" pitchFamily="34" charset="0"/>
          <a:cs typeface="DINPro" panose="020B0504020101020102" pitchFamily="34" charset="0"/>
        </a:defRPr>
      </a:pPr>
      <a:endParaRPr lang="en-US"/>
    </a:p>
  </c:txPr>
  <c:externalData r:id="rId1">
    <c:autoUpdate val="0"/>
  </c:externalData>
</c:chartSpace>
</file>

<file path=ppt/charts/chart14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vert="horz"/>
          <a:lstStyle/>
          <a:p>
            <a:pPr>
              <a:defRPr sz="1200" b="0">
                <a:solidFill>
                  <a:schemeClr val="tx1">
                    <a:lumMod val="65000"/>
                    <a:lumOff val="35000"/>
                  </a:schemeClr>
                </a:solidFill>
                <a:latin typeface="+mn-lt"/>
              </a:defRPr>
            </a:pPr>
            <a:r>
              <a:rPr lang="en-GB" sz="1200" b="0">
                <a:solidFill>
                  <a:schemeClr val="tx1">
                    <a:lumMod val="65000"/>
                    <a:lumOff val="35000"/>
                  </a:schemeClr>
                </a:solidFill>
                <a:latin typeface="+mn-lt"/>
              </a:rPr>
              <a:t>Seen upsetting pictures</a:t>
            </a:r>
          </a:p>
        </c:rich>
      </c:tx>
      <c:overlay val="0"/>
      <c:spPr>
        <a:noFill/>
        <a:ln>
          <a:noFill/>
        </a:ln>
        <a:effectLst/>
      </c:spPr>
    </c:title>
    <c:autoTitleDeleted val="0"/>
    <c:plotArea>
      <c:layout>
        <c:manualLayout>
          <c:layoutTarget val="inner"/>
          <c:xMode val="edge"/>
          <c:yMode val="edge"/>
          <c:x val="0.17492504847514206"/>
          <c:y val="0.18159091869030783"/>
          <c:w val="0.75499367436261533"/>
          <c:h val="0.65571605889725249"/>
        </c:manualLayout>
      </c:layout>
      <c:barChart>
        <c:barDir val="col"/>
        <c:grouping val="clustered"/>
        <c:varyColors val="0"/>
        <c:ser>
          <c:idx val="0"/>
          <c:order val="0"/>
          <c:tx>
            <c:strRef>
              <c:f>Sheet1!$B$1</c:f>
              <c:strCache>
                <c:ptCount val="1"/>
                <c:pt idx="0">
                  <c:v>Yes</c:v>
                </c:pt>
              </c:strCache>
            </c:strRef>
          </c:tx>
          <c:spPr>
            <a:solidFill>
              <a:schemeClr val="accent1"/>
            </a:solidFill>
            <a:ln>
              <a:noFill/>
            </a:ln>
          </c:spPr>
          <c:invertIfNegative val="0"/>
          <c:dPt>
            <c:idx val="0"/>
            <c:invertIfNegative val="0"/>
            <c:bubble3D val="0"/>
            <c:spPr>
              <a:solidFill>
                <a:schemeClr val="accent1">
                  <a:lumMod val="50000"/>
                </a:schemeClr>
              </a:solidFill>
              <a:ln w="19050">
                <a:noFill/>
              </a:ln>
              <a:effectLst/>
            </c:spPr>
            <c:extLst>
              <c:ext xmlns:c16="http://schemas.microsoft.com/office/drawing/2014/chart" uri="{C3380CC4-5D6E-409C-BE32-E72D297353CC}">
                <c16:uniqueId val="{00000001-E67D-4389-A521-5F4A4A57C39B}"/>
              </c:ext>
            </c:extLst>
          </c:dPt>
          <c:dPt>
            <c:idx val="1"/>
            <c:invertIfNegative val="0"/>
            <c:bubble3D val="0"/>
            <c:spPr>
              <a:solidFill>
                <a:srgbClr val="008E91"/>
              </a:solidFill>
              <a:ln w="19050">
                <a:noFill/>
              </a:ln>
              <a:effectLst/>
            </c:spPr>
            <c:extLst>
              <c:ext xmlns:c16="http://schemas.microsoft.com/office/drawing/2014/chart" uri="{C3380CC4-5D6E-409C-BE32-E72D297353CC}">
                <c16:uniqueId val="{00000003-E67D-4389-A521-5F4A4A57C39B}"/>
              </c:ext>
            </c:extLst>
          </c:dPt>
          <c:dPt>
            <c:idx val="2"/>
            <c:invertIfNegative val="0"/>
            <c:bubble3D val="0"/>
            <c:spPr>
              <a:solidFill>
                <a:srgbClr val="5B9BD5"/>
              </a:solidFill>
              <a:ln>
                <a:noFill/>
              </a:ln>
            </c:spPr>
            <c:extLst>
              <c:ext xmlns:c16="http://schemas.microsoft.com/office/drawing/2014/chart" uri="{C3380CC4-5D6E-409C-BE32-E72D297353CC}">
                <c16:uniqueId val="{00000005-0B5D-4672-B48D-7BFF36A86B5E}"/>
              </c:ext>
            </c:extLst>
          </c:dPt>
          <c:dLbls>
            <c:dLbl>
              <c:idx val="0"/>
              <c:tx>
                <c:rich>
                  <a:bodyPr/>
                  <a:lstStyle/>
                  <a:p>
                    <a:fld id="{E4A65584-2792-4C4D-8C0F-13FAEC6AB235}" type="SERIESNAME">
                      <a:rPr lang="en-US"/>
                      <a:pPr/>
                      <a:t>[SERIES NAME]</a:t>
                    </a:fld>
                    <a:r>
                      <a:rPr lang="en-US" baseline="0"/>
                      <a:t>, </a:t>
                    </a:r>
                  </a:p>
                  <a:p>
                    <a:fld id="{7BC84324-6714-4755-8AB1-F6D620C77E5E}" type="VALUE">
                      <a:rPr lang="en-US" baseline="0" smtClean="0"/>
                      <a:pPr/>
                      <a:t>[VALUE]</a:t>
                    </a:fld>
                    <a:endParaRPr lang="en-GB"/>
                  </a:p>
                </c:rich>
              </c:tx>
              <c:dLblPos val="inEnd"/>
              <c:showLegendKey val="0"/>
              <c:showVal val="1"/>
              <c:showCatName val="0"/>
              <c:showSerName val="1"/>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1-E67D-4389-A521-5F4A4A57C39B}"/>
                </c:ext>
              </c:extLst>
            </c:dLbl>
            <c:dLbl>
              <c:idx val="1"/>
              <c:tx>
                <c:rich>
                  <a:bodyPr/>
                  <a:lstStyle/>
                  <a:p>
                    <a:fld id="{8696345F-A27E-4C04-BA96-38A59A2DB3C2}" type="SERIESNAME">
                      <a:rPr lang="en-US"/>
                      <a:pPr/>
                      <a:t>[SERIES NAME]</a:t>
                    </a:fld>
                    <a:r>
                      <a:rPr lang="en-US" baseline="0"/>
                      <a:t>, </a:t>
                    </a:r>
                  </a:p>
                  <a:p>
                    <a:fld id="{FE9405E1-087C-44C7-B223-CA48FCF87469}" type="VALUE">
                      <a:rPr lang="en-US" baseline="0" smtClean="0"/>
                      <a:pPr/>
                      <a:t>[VALUE]</a:t>
                    </a:fld>
                    <a:endParaRPr lang="en-GB"/>
                  </a:p>
                </c:rich>
              </c:tx>
              <c:dLblPos val="inEnd"/>
              <c:showLegendKey val="0"/>
              <c:showVal val="1"/>
              <c:showCatName val="0"/>
              <c:showSerName val="1"/>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3-E67D-4389-A521-5F4A4A57C39B}"/>
                </c:ext>
              </c:extLst>
            </c:dLbl>
            <c:dLbl>
              <c:idx val="2"/>
              <c:tx>
                <c:rich>
                  <a:bodyPr/>
                  <a:lstStyle/>
                  <a:p>
                    <a:fld id="{A3FD04F8-2C2D-4313-8A41-1B161121283F}" type="SERIESNAME">
                      <a:rPr lang="en-US"/>
                      <a:pPr/>
                      <a:t>[SERIES NAME]</a:t>
                    </a:fld>
                    <a:r>
                      <a:rPr lang="en-US" baseline="0"/>
                      <a:t>, </a:t>
                    </a:r>
                  </a:p>
                  <a:p>
                    <a:fld id="{05788DE2-BD1A-4F10-96EE-9A419A820FA0}" type="VALUE">
                      <a:rPr lang="en-US" baseline="0" smtClean="0"/>
                      <a:pPr/>
                      <a:t>[VALUE]</a:t>
                    </a:fld>
                    <a:endParaRPr lang="en-GB"/>
                  </a:p>
                </c:rich>
              </c:tx>
              <c:dLblPos val="inEnd"/>
              <c:showLegendKey val="0"/>
              <c:showVal val="1"/>
              <c:showCatName val="0"/>
              <c:showSerName val="1"/>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5-0B5D-4672-B48D-7BFF36A86B5E}"/>
                </c:ext>
              </c:extLst>
            </c:dLbl>
            <c:spPr>
              <a:noFill/>
              <a:ln>
                <a:noFill/>
              </a:ln>
              <a:effectLst/>
            </c:spPr>
            <c:txPr>
              <a:bodyPr wrap="square" lIns="38100" tIns="19050" rIns="38100" bIns="19050" anchor="ctr">
                <a:spAutoFit/>
              </a:bodyPr>
              <a:lstStyle/>
              <a:p>
                <a:pPr>
                  <a:defRPr sz="1000">
                    <a:solidFill>
                      <a:schemeClr val="bg1"/>
                    </a:solidFill>
                    <a:latin typeface="+mn-lt"/>
                  </a:defRPr>
                </a:pPr>
                <a:endParaRPr lang="en-US"/>
              </a:p>
            </c:txPr>
            <c:dLblPos val="inEnd"/>
            <c:showLegendKey val="0"/>
            <c:showVal val="1"/>
            <c:showCatName val="0"/>
            <c:showSerName val="1"/>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Sheet1!$A$2:$A$4</c:f>
              <c:numCache>
                <c:formatCode>General</c:formatCode>
                <c:ptCount val="3"/>
                <c:pt idx="0">
                  <c:v>2023</c:v>
                </c:pt>
                <c:pt idx="1">
                  <c:v>2024</c:v>
                </c:pt>
                <c:pt idx="2">
                  <c:v>2025</c:v>
                </c:pt>
              </c:numCache>
            </c:numRef>
          </c:cat>
          <c:val>
            <c:numRef>
              <c:f>Sheet1!$B$2:$B$4</c:f>
              <c:numCache>
                <c:formatCode>0%</c:formatCode>
                <c:ptCount val="3"/>
                <c:pt idx="0">
                  <c:v>0.33</c:v>
                </c:pt>
                <c:pt idx="1">
                  <c:v>0.28000000000000003</c:v>
                </c:pt>
                <c:pt idx="2">
                  <c:v>0.28000000000000003</c:v>
                </c:pt>
              </c:numCache>
            </c:numRef>
          </c:val>
          <c:extLst>
            <c:ext xmlns:c16="http://schemas.microsoft.com/office/drawing/2014/chart" uri="{C3380CC4-5D6E-409C-BE32-E72D297353CC}">
              <c16:uniqueId val="{00000004-E67D-4389-A521-5F4A4A57C39B}"/>
            </c:ext>
          </c:extLst>
        </c:ser>
        <c:dLbls>
          <c:showLegendKey val="0"/>
          <c:showVal val="0"/>
          <c:showCatName val="0"/>
          <c:showSerName val="0"/>
          <c:showPercent val="0"/>
          <c:showBubbleSize val="0"/>
        </c:dLbls>
        <c:gapWidth val="100"/>
        <c:axId val="540927528"/>
        <c:axId val="540925960"/>
      </c:barChart>
      <c:catAx>
        <c:axId val="540927528"/>
        <c:scaling>
          <c:orientation val="minMax"/>
        </c:scaling>
        <c:delete val="0"/>
        <c:axPos val="b"/>
        <c:numFmt formatCode="General" sourceLinked="1"/>
        <c:majorTickMark val="out"/>
        <c:minorTickMark val="none"/>
        <c:tickLblPos val="nextTo"/>
        <c:spPr>
          <a:ln>
            <a:noFill/>
          </a:ln>
        </c:spPr>
        <c:txPr>
          <a:bodyPr/>
          <a:lstStyle/>
          <a:p>
            <a:pPr>
              <a:defRPr>
                <a:solidFill>
                  <a:schemeClr val="tx1">
                    <a:lumMod val="75000"/>
                    <a:lumOff val="25000"/>
                  </a:schemeClr>
                </a:solidFill>
                <a:latin typeface="+mn-lt"/>
              </a:defRPr>
            </a:pPr>
            <a:endParaRPr lang="en-US"/>
          </a:p>
        </c:txPr>
        <c:crossAx val="540925960"/>
        <c:crosses val="autoZero"/>
        <c:auto val="1"/>
        <c:lblAlgn val="ctr"/>
        <c:lblOffset val="100"/>
        <c:noMultiLvlLbl val="0"/>
      </c:catAx>
      <c:valAx>
        <c:axId val="540925960"/>
        <c:scaling>
          <c:orientation val="minMax"/>
          <c:max val="1"/>
          <c:min val="0"/>
        </c:scaling>
        <c:delete val="0"/>
        <c:axPos val="l"/>
        <c:majorGridlines>
          <c:spPr>
            <a:ln>
              <a:solidFill>
                <a:srgbClr val="D9D9D9"/>
              </a:solidFill>
            </a:ln>
          </c:spPr>
        </c:majorGridlines>
        <c:numFmt formatCode="0%" sourceLinked="1"/>
        <c:majorTickMark val="out"/>
        <c:minorTickMark val="none"/>
        <c:tickLblPos val="nextTo"/>
        <c:spPr>
          <a:ln>
            <a:solidFill>
              <a:schemeClr val="bg1">
                <a:lumMod val="75000"/>
              </a:schemeClr>
            </a:solidFill>
          </a:ln>
        </c:spPr>
        <c:txPr>
          <a:bodyPr/>
          <a:lstStyle/>
          <a:p>
            <a:pPr>
              <a:defRPr>
                <a:solidFill>
                  <a:schemeClr val="tx1">
                    <a:lumMod val="75000"/>
                    <a:lumOff val="25000"/>
                  </a:schemeClr>
                </a:solidFill>
                <a:latin typeface="+mn-lt"/>
              </a:defRPr>
            </a:pPr>
            <a:endParaRPr lang="en-US"/>
          </a:p>
        </c:txPr>
        <c:crossAx val="540927528"/>
        <c:crosses val="autoZero"/>
        <c:crossBetween val="between"/>
        <c:majorUnit val="0.2"/>
      </c:valAx>
      <c:spPr>
        <a:noFill/>
        <a:ln>
          <a:noFill/>
        </a:ln>
        <a:effectLst/>
      </c:spPr>
    </c:plotArea>
    <c:plotVisOnly val="1"/>
    <c:dispBlanksAs val="gap"/>
    <c:showDLblsOverMax val="0"/>
  </c:chart>
  <c:spPr>
    <a:noFill/>
    <a:ln>
      <a:solidFill>
        <a:schemeClr val="bg1">
          <a:lumMod val="85000"/>
        </a:schemeClr>
      </a:solidFill>
    </a:ln>
    <a:effectLst/>
  </c:spPr>
  <c:txPr>
    <a:bodyPr/>
    <a:lstStyle/>
    <a:p>
      <a:pPr>
        <a:defRPr>
          <a:latin typeface="Calibri" panose="020F0502020204030204" pitchFamily="34" charset="0"/>
          <a:cs typeface="DINPro" panose="020B0504020101020102" pitchFamily="34" charset="0"/>
        </a:defRPr>
      </a:pPr>
      <a:endParaRPr lang="en-US"/>
    </a:p>
  </c:txPr>
  <c:externalData r:id="rId1">
    <c:autoUpdate val="0"/>
  </c:externalData>
</c:chartSpace>
</file>

<file path=ppt/charts/chart14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200" b="0" i="0" u="none" strike="noStrike" kern="1200" spc="0" baseline="0">
                <a:solidFill>
                  <a:schemeClr val="tx1">
                    <a:lumMod val="65000"/>
                    <a:lumOff val="35000"/>
                  </a:schemeClr>
                </a:solidFill>
                <a:latin typeface="Calibri" panose="020F0502020204030204" pitchFamily="34" charset="0"/>
                <a:ea typeface="+mn-ea"/>
                <a:cs typeface="DINPro" panose="020B0504020101020102" pitchFamily="34" charset="0"/>
              </a:defRPr>
            </a:pPr>
            <a:r>
              <a:rPr lang="en-GB" sz="1200" dirty="0"/>
              <a:t>Ever received nude/semi naked ('sexting’) images</a:t>
            </a:r>
          </a:p>
        </c:rich>
      </c:tx>
      <c:overlay val="0"/>
      <c:spPr>
        <a:noFill/>
        <a:ln>
          <a:noFill/>
        </a:ln>
        <a:effectLst/>
      </c:spPr>
      <c:txPr>
        <a:bodyPr rot="0" spcFirstLastPara="1" vertOverflow="ellipsis" vert="horz" wrap="square" anchor="ctr" anchorCtr="1"/>
        <a:lstStyle/>
        <a:p>
          <a:pPr>
            <a:defRPr sz="1200" b="0" i="0" u="none" strike="noStrike" kern="1200" spc="0" baseline="0">
              <a:solidFill>
                <a:schemeClr val="tx1">
                  <a:lumMod val="65000"/>
                  <a:lumOff val="35000"/>
                </a:schemeClr>
              </a:solidFill>
              <a:latin typeface="Calibri" panose="020F0502020204030204" pitchFamily="34" charset="0"/>
              <a:ea typeface="+mn-ea"/>
              <a:cs typeface="DINPro" panose="020B0504020101020102" pitchFamily="34" charset="0"/>
            </a:defRPr>
          </a:pPr>
          <a:endParaRPr lang="en-US"/>
        </a:p>
      </c:txPr>
    </c:title>
    <c:autoTitleDeleted val="0"/>
    <c:plotArea>
      <c:layout>
        <c:manualLayout>
          <c:layoutTarget val="inner"/>
          <c:xMode val="edge"/>
          <c:yMode val="edge"/>
          <c:x val="0.27104061268348112"/>
          <c:y val="0.12874316097502195"/>
          <c:w val="0.6855498111346815"/>
          <c:h val="0.65940966088509223"/>
        </c:manualLayout>
      </c:layout>
      <c:barChart>
        <c:barDir val="bar"/>
        <c:grouping val="clustered"/>
        <c:varyColors val="0"/>
        <c:ser>
          <c:idx val="0"/>
          <c:order val="0"/>
          <c:tx>
            <c:strRef>
              <c:f>Sheet1!$B$1</c:f>
              <c:strCache>
                <c:ptCount val="1"/>
                <c:pt idx="0">
                  <c:v>2025</c:v>
                </c:pt>
              </c:strCache>
            </c:strRef>
          </c:tx>
          <c:spPr>
            <a:solidFill>
              <a:schemeClr val="accent1"/>
            </a:solidFill>
            <a:ln w="19050">
              <a:solidFill>
                <a:schemeClr val="lt1"/>
              </a:solidFill>
            </a:ln>
            <a:effectLst/>
          </c:spPr>
          <c:invertIfNegative val="0"/>
          <c:dLbls>
            <c:dLbl>
              <c:idx val="1"/>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1">
                          <a:lumMod val="75000"/>
                          <a:lumOff val="25000"/>
                        </a:schemeClr>
                      </a:solidFill>
                      <a:latin typeface="+mn-lt"/>
                      <a:ea typeface="+mn-ea"/>
                      <a:cs typeface="DINPro" panose="020B0504020101020102" pitchFamily="34" charset="0"/>
                    </a:defRPr>
                  </a:pPr>
                  <a:endParaRPr lang="en-US"/>
                </a:p>
              </c:txPr>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13A4-4438-8C54-2B709C9B56D8}"/>
                </c:ext>
              </c:extLst>
            </c:dLbl>
            <c:dLbl>
              <c:idx val="2"/>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1">
                          <a:lumMod val="75000"/>
                          <a:lumOff val="25000"/>
                        </a:schemeClr>
                      </a:solidFill>
                      <a:latin typeface="+mn-lt"/>
                      <a:ea typeface="+mn-ea"/>
                      <a:cs typeface="DINPro" panose="020B0504020101020102" pitchFamily="34" charset="0"/>
                    </a:defRPr>
                  </a:pPr>
                  <a:endParaRPr lang="en-US"/>
                </a:p>
              </c:txPr>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13A4-4438-8C54-2B709C9B56D8}"/>
                </c:ext>
              </c:extLst>
            </c:dLbl>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mn-lt"/>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No</c:v>
                </c:pt>
                <c:pt idx="1">
                  <c:v>Yes, from someone who was not in the image(s)</c:v>
                </c:pt>
                <c:pt idx="2">
                  <c:v>Yes, from someone who was in the image(s)</c:v>
                </c:pt>
                <c:pt idx="3">
                  <c:v>Yes, from someone I didn't know</c:v>
                </c:pt>
              </c:strCache>
            </c:strRef>
          </c:cat>
          <c:val>
            <c:numRef>
              <c:f>Sheet1!$B$2:$B$5</c:f>
              <c:numCache>
                <c:formatCode>0%</c:formatCode>
                <c:ptCount val="4"/>
                <c:pt idx="0">
                  <c:v>0.79</c:v>
                </c:pt>
                <c:pt idx="1">
                  <c:v>0.06</c:v>
                </c:pt>
                <c:pt idx="2">
                  <c:v>0.08</c:v>
                </c:pt>
                <c:pt idx="3">
                  <c:v>0.13</c:v>
                </c:pt>
              </c:numCache>
            </c:numRef>
          </c:val>
          <c:extLst>
            <c:ext xmlns:c16="http://schemas.microsoft.com/office/drawing/2014/chart" uri="{C3380CC4-5D6E-409C-BE32-E72D297353CC}">
              <c16:uniqueId val="{00000003-AA4E-4422-8272-FD8A588D5283}"/>
            </c:ext>
          </c:extLst>
        </c:ser>
        <c:ser>
          <c:idx val="1"/>
          <c:order val="1"/>
          <c:tx>
            <c:strRef>
              <c:f>Sheet1!$C$1</c:f>
              <c:strCache>
                <c:ptCount val="1"/>
                <c:pt idx="0">
                  <c:v>2024</c:v>
                </c:pt>
              </c:strCache>
            </c:strRef>
          </c:tx>
          <c:spPr>
            <a:solidFill>
              <a:srgbClr val="008E91"/>
            </a:solidFill>
            <a:ln w="19050">
              <a:solidFill>
                <a:schemeClr val="lt1"/>
              </a:solidFill>
            </a:ln>
            <a:effectLst/>
          </c:spPr>
          <c:invertIfNegative val="0"/>
          <c:dLbls>
            <c:dLbl>
              <c:idx val="1"/>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1">
                          <a:lumMod val="75000"/>
                          <a:lumOff val="25000"/>
                        </a:schemeClr>
                      </a:solidFill>
                      <a:latin typeface="+mn-lt"/>
                      <a:ea typeface="+mn-ea"/>
                      <a:cs typeface="DINPro" panose="020B0504020101020102" pitchFamily="34" charset="0"/>
                    </a:defRPr>
                  </a:pPr>
                  <a:endParaRPr lang="en-US"/>
                </a:p>
              </c:txPr>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8E0A-455E-9930-E5FFA6DE167B}"/>
                </c:ext>
              </c:extLst>
            </c:dLbl>
            <c:dLbl>
              <c:idx val="2"/>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1">
                          <a:lumMod val="75000"/>
                          <a:lumOff val="25000"/>
                        </a:schemeClr>
                      </a:solidFill>
                      <a:latin typeface="+mn-lt"/>
                      <a:ea typeface="+mn-ea"/>
                      <a:cs typeface="DINPro" panose="020B0504020101020102" pitchFamily="34" charset="0"/>
                    </a:defRPr>
                  </a:pPr>
                  <a:endParaRPr lang="en-US"/>
                </a:p>
              </c:txPr>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13A4-4438-8C54-2B709C9B56D8}"/>
                </c:ext>
              </c:extLst>
            </c:dLbl>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mn-lt"/>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No</c:v>
                </c:pt>
                <c:pt idx="1">
                  <c:v>Yes, from someone who was not in the image(s)</c:v>
                </c:pt>
                <c:pt idx="2">
                  <c:v>Yes, from someone who was in the image(s)</c:v>
                </c:pt>
                <c:pt idx="3">
                  <c:v>Yes, from someone I didn't know</c:v>
                </c:pt>
              </c:strCache>
            </c:strRef>
          </c:cat>
          <c:val>
            <c:numRef>
              <c:f>Sheet1!$C$2:$C$5</c:f>
              <c:numCache>
                <c:formatCode>0%</c:formatCode>
                <c:ptCount val="4"/>
                <c:pt idx="0">
                  <c:v>0.74</c:v>
                </c:pt>
                <c:pt idx="1">
                  <c:v>0.06</c:v>
                </c:pt>
                <c:pt idx="2">
                  <c:v>0.1</c:v>
                </c:pt>
                <c:pt idx="3">
                  <c:v>0.17</c:v>
                </c:pt>
              </c:numCache>
            </c:numRef>
          </c:val>
          <c:extLst>
            <c:ext xmlns:c16="http://schemas.microsoft.com/office/drawing/2014/chart" uri="{C3380CC4-5D6E-409C-BE32-E72D297353CC}">
              <c16:uniqueId val="{00000002-9771-4D9E-9111-BFD8C6E68760}"/>
            </c:ext>
          </c:extLst>
        </c:ser>
        <c:ser>
          <c:idx val="2"/>
          <c:order val="2"/>
          <c:tx>
            <c:strRef>
              <c:f>Sheet1!$D$1</c:f>
              <c:strCache>
                <c:ptCount val="1"/>
                <c:pt idx="0">
                  <c:v>2023</c:v>
                </c:pt>
              </c:strCache>
            </c:strRef>
          </c:tx>
          <c:spPr>
            <a:solidFill>
              <a:schemeClr val="accent1">
                <a:lumMod val="50000"/>
              </a:schemeClr>
            </a:solidFill>
            <a:ln w="19050">
              <a:solidFill>
                <a:schemeClr val="lt1"/>
              </a:solidFill>
            </a:ln>
            <a:effectLst/>
          </c:spPr>
          <c:invertIfNegative val="0"/>
          <c:dLbls>
            <c:dLbl>
              <c:idx val="1"/>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1">
                          <a:lumMod val="75000"/>
                          <a:lumOff val="25000"/>
                        </a:schemeClr>
                      </a:solidFill>
                      <a:latin typeface="+mn-lt"/>
                      <a:ea typeface="+mn-ea"/>
                      <a:cs typeface="DINPro" panose="020B0504020101020102" pitchFamily="34" charset="0"/>
                    </a:defRPr>
                  </a:pPr>
                  <a:endParaRPr lang="en-US"/>
                </a:p>
              </c:txPr>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13A4-4438-8C54-2B709C9B56D8}"/>
                </c:ext>
              </c:extLst>
            </c:dLbl>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mn-lt"/>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No</c:v>
                </c:pt>
                <c:pt idx="1">
                  <c:v>Yes, from someone who was not in the image(s)</c:v>
                </c:pt>
                <c:pt idx="2">
                  <c:v>Yes, from someone who was in the image(s)</c:v>
                </c:pt>
                <c:pt idx="3">
                  <c:v>Yes, from someone I didn't know</c:v>
                </c:pt>
              </c:strCache>
            </c:strRef>
          </c:cat>
          <c:val>
            <c:numRef>
              <c:f>Sheet1!$D$2:$D$5</c:f>
              <c:numCache>
                <c:formatCode>0%</c:formatCode>
                <c:ptCount val="4"/>
                <c:pt idx="0">
                  <c:v>0.69</c:v>
                </c:pt>
                <c:pt idx="1">
                  <c:v>7.0000000000000007E-2</c:v>
                </c:pt>
                <c:pt idx="2">
                  <c:v>0.14000000000000001</c:v>
                </c:pt>
                <c:pt idx="3">
                  <c:v>0.21</c:v>
                </c:pt>
              </c:numCache>
            </c:numRef>
          </c:val>
          <c:extLst>
            <c:ext xmlns:c16="http://schemas.microsoft.com/office/drawing/2014/chart" uri="{C3380CC4-5D6E-409C-BE32-E72D297353CC}">
              <c16:uniqueId val="{00000003-7010-44FC-A758-EDB644E6AE8F}"/>
            </c:ext>
          </c:extLst>
        </c:ser>
        <c:dLbls>
          <c:dLblPos val="inEnd"/>
          <c:showLegendKey val="0"/>
          <c:showVal val="1"/>
          <c:showCatName val="0"/>
          <c:showSerName val="0"/>
          <c:showPercent val="0"/>
          <c:showBubbleSize val="0"/>
        </c:dLbls>
        <c:gapWidth val="80"/>
        <c:overlap val="-25"/>
        <c:axId val="540928312"/>
        <c:axId val="540926352"/>
      </c:barChart>
      <c:valAx>
        <c:axId val="540926352"/>
        <c:scaling>
          <c:orientation val="minMax"/>
          <c:min val="0"/>
        </c:scaling>
        <c:delete val="0"/>
        <c:axPos val="b"/>
        <c:majorGridlines>
          <c:spPr>
            <a:ln w="9525" cap="flat" cmpd="sng" algn="ctr">
              <a:solidFill>
                <a:schemeClr val="tx1">
                  <a:lumMod val="15000"/>
                  <a:lumOff val="85000"/>
                </a:schemeClr>
              </a:solidFill>
              <a:round/>
            </a:ln>
            <a:effectLst/>
          </c:spPr>
        </c:majorGridlines>
        <c:numFmt formatCode="0%" sourceLinked="0"/>
        <c:majorTickMark val="out"/>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tx1">
                    <a:lumMod val="75000"/>
                    <a:lumOff val="25000"/>
                  </a:schemeClr>
                </a:solidFill>
                <a:latin typeface="+mn-lt"/>
                <a:ea typeface="+mn-ea"/>
                <a:cs typeface="DINPro" panose="020B0504020101020102" pitchFamily="34" charset="0"/>
              </a:defRPr>
            </a:pPr>
            <a:endParaRPr lang="en-US"/>
          </a:p>
        </c:txPr>
        <c:crossAx val="540928312"/>
        <c:crosses val="autoZero"/>
        <c:crossBetween val="between"/>
      </c:valAx>
      <c:catAx>
        <c:axId val="540928312"/>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0" spcFirstLastPara="1" vertOverflow="ellipsis" wrap="square" anchor="ctr" anchorCtr="1"/>
          <a:lstStyle/>
          <a:p>
            <a:pPr>
              <a:defRPr sz="1000" b="0" i="0" u="none" strike="noStrike" kern="1200" baseline="0">
                <a:solidFill>
                  <a:schemeClr val="tx1">
                    <a:lumMod val="75000"/>
                    <a:lumOff val="25000"/>
                  </a:schemeClr>
                </a:solidFill>
                <a:latin typeface="+mn-lt"/>
                <a:ea typeface="+mn-ea"/>
                <a:cs typeface="DINPro" panose="020B0504020101020102" pitchFamily="34" charset="0"/>
              </a:defRPr>
            </a:pPr>
            <a:endParaRPr lang="en-US"/>
          </a:p>
        </c:txPr>
        <c:crossAx val="540926352"/>
        <c:crosses val="autoZero"/>
        <c:auto val="1"/>
        <c:lblAlgn val="ctr"/>
        <c:lblOffset val="100"/>
        <c:noMultiLvlLbl val="0"/>
      </c:catAx>
      <c:spPr>
        <a:noFill/>
        <a:ln>
          <a:solidFill>
            <a:schemeClr val="bg1">
              <a:lumMod val="85000"/>
            </a:schemeClr>
          </a:solidFill>
        </a:ln>
        <a:effectLst/>
      </c:spPr>
    </c:plotArea>
    <c:legend>
      <c:legendPos val="b"/>
      <c:layout>
        <c:manualLayout>
          <c:xMode val="edge"/>
          <c:yMode val="edge"/>
          <c:x val="0.39291307576207241"/>
          <c:y val="0.89229658239491061"/>
          <c:w val="0.39602938238558089"/>
          <c:h val="7.6375550820059326E-2"/>
        </c:manualLayout>
      </c:layout>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75000"/>
                  <a:lumOff val="25000"/>
                </a:schemeClr>
              </a:solidFill>
              <a:latin typeface="+mn-lt"/>
              <a:ea typeface="+mn-ea"/>
              <a:cs typeface="DINPro" panose="020B0504020101020102" pitchFamily="34" charset="0"/>
            </a:defRPr>
          </a:pPr>
          <a:endParaRPr lang="en-US"/>
        </a:p>
      </c:txPr>
    </c:legend>
    <c:plotVisOnly val="1"/>
    <c:dispBlanksAs val="gap"/>
    <c:showDLblsOverMax val="0"/>
  </c:chart>
  <c:spPr>
    <a:noFill/>
    <a:ln>
      <a:solidFill>
        <a:schemeClr val="bg1">
          <a:lumMod val="85000"/>
        </a:schemeClr>
      </a:solidFill>
    </a:ln>
    <a:effectLst/>
  </c:spPr>
  <c:txPr>
    <a:bodyPr/>
    <a:lstStyle/>
    <a:p>
      <a:pPr>
        <a:defRPr>
          <a:latin typeface="Calibri" panose="020F0502020204030204" pitchFamily="34" charset="0"/>
          <a:cs typeface="DINPro" panose="020B0504020101020102" pitchFamily="34" charset="0"/>
        </a:defRPr>
      </a:pPr>
      <a:endParaRPr lang="en-US"/>
    </a:p>
  </c:txPr>
  <c:externalData r:id="rId3">
    <c:autoUpdate val="0"/>
  </c:externalData>
</c:chartSpace>
</file>

<file path=ppt/charts/chart14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33544597497505829"/>
          <c:y val="0.11071134242588482"/>
          <c:w val="0.58737856840237712"/>
          <c:h val="0.6713565372350051"/>
        </c:manualLayout>
      </c:layout>
      <c:barChart>
        <c:barDir val="bar"/>
        <c:grouping val="clustered"/>
        <c:varyColors val="0"/>
        <c:ser>
          <c:idx val="0"/>
          <c:order val="0"/>
          <c:tx>
            <c:strRef>
              <c:f>Sheet1!$B$1</c:f>
              <c:strCache>
                <c:ptCount val="1"/>
                <c:pt idx="0">
                  <c:v>2025</c:v>
                </c:pt>
              </c:strCache>
            </c:strRef>
          </c:tx>
          <c:spPr>
            <a:solidFill>
              <a:schemeClr val="accent1"/>
            </a:solidFill>
            <a:ln w="19050">
              <a:noFill/>
            </a:ln>
            <a:effectLst/>
          </c:spPr>
          <c:invertIfNegative val="0"/>
          <c:dLbls>
            <c:dLbl>
              <c:idx val="1"/>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mn-lt"/>
                      <a:ea typeface="+mn-ea"/>
                      <a:cs typeface="DINPro" panose="020B0504020101020102" pitchFamily="34" charset="0"/>
                    </a:defRPr>
                  </a:pPr>
                  <a:endParaRPr lang="en-US"/>
                </a:p>
              </c:txPr>
              <c:dLblPos val="in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204D-4DB5-AA19-E8BD491C319E}"/>
                </c:ext>
              </c:extLst>
            </c:dLbl>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1">
                        <a:lumMod val="75000"/>
                        <a:lumOff val="25000"/>
                      </a:schemeClr>
                    </a:solidFill>
                    <a:latin typeface="+mn-lt"/>
                    <a:ea typeface="+mn-ea"/>
                    <a:cs typeface="DINPro" panose="020B0504020101020102" pitchFamily="34" charset="0"/>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Don't want to say</c:v>
                </c:pt>
                <c:pt idx="1">
                  <c:v>No</c:v>
                </c:pt>
                <c:pt idx="2">
                  <c:v>Yes</c:v>
                </c:pt>
              </c:strCache>
            </c:strRef>
          </c:cat>
          <c:val>
            <c:numRef>
              <c:f>Sheet1!$B$2:$B$4</c:f>
              <c:numCache>
                <c:formatCode>0%</c:formatCode>
                <c:ptCount val="3"/>
                <c:pt idx="0">
                  <c:v>0.03</c:v>
                </c:pt>
                <c:pt idx="1">
                  <c:v>0.94</c:v>
                </c:pt>
                <c:pt idx="2">
                  <c:v>0.03</c:v>
                </c:pt>
              </c:numCache>
            </c:numRef>
          </c:val>
          <c:extLst>
            <c:ext xmlns:c16="http://schemas.microsoft.com/office/drawing/2014/chart" uri="{C3380CC4-5D6E-409C-BE32-E72D297353CC}">
              <c16:uniqueId val="{00000004-EB8B-46EA-A94E-FE430E5A5BA2}"/>
            </c:ext>
          </c:extLst>
        </c:ser>
        <c:ser>
          <c:idx val="1"/>
          <c:order val="1"/>
          <c:tx>
            <c:strRef>
              <c:f>Sheet1!$C$1</c:f>
              <c:strCache>
                <c:ptCount val="1"/>
                <c:pt idx="0">
                  <c:v>2024</c:v>
                </c:pt>
              </c:strCache>
            </c:strRef>
          </c:tx>
          <c:spPr>
            <a:solidFill>
              <a:srgbClr val="008E91"/>
            </a:solidFill>
            <a:ln w="19050">
              <a:noFill/>
            </a:ln>
            <a:effectLst/>
          </c:spPr>
          <c:invertIfNegative val="0"/>
          <c:dLbls>
            <c:dLbl>
              <c:idx val="1"/>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mn-lt"/>
                      <a:ea typeface="+mn-ea"/>
                      <a:cs typeface="DINPro" panose="020B0504020101020102" pitchFamily="34" charset="0"/>
                    </a:defRPr>
                  </a:pPr>
                  <a:endParaRPr lang="en-US"/>
                </a:p>
              </c:txPr>
              <c:dLblPos val="in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F79B-4D95-93DF-A3F00313652E}"/>
                </c:ext>
              </c:extLst>
            </c:dLbl>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1">
                        <a:lumMod val="75000"/>
                        <a:lumOff val="25000"/>
                      </a:schemeClr>
                    </a:solidFill>
                    <a:latin typeface="+mn-lt"/>
                    <a:ea typeface="+mn-ea"/>
                    <a:cs typeface="DINPro" panose="020B0504020101020102" pitchFamily="34" charset="0"/>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Don't want to say</c:v>
                </c:pt>
                <c:pt idx="1">
                  <c:v>No</c:v>
                </c:pt>
                <c:pt idx="2">
                  <c:v>Yes</c:v>
                </c:pt>
              </c:strCache>
            </c:strRef>
          </c:cat>
          <c:val>
            <c:numRef>
              <c:f>Sheet1!$C$2:$C$4</c:f>
              <c:numCache>
                <c:formatCode>0%</c:formatCode>
                <c:ptCount val="3"/>
                <c:pt idx="0">
                  <c:v>0.05</c:v>
                </c:pt>
                <c:pt idx="1">
                  <c:v>0.91</c:v>
                </c:pt>
                <c:pt idx="2">
                  <c:v>0.04</c:v>
                </c:pt>
              </c:numCache>
            </c:numRef>
          </c:val>
          <c:extLst>
            <c:ext xmlns:c16="http://schemas.microsoft.com/office/drawing/2014/chart" uri="{C3380CC4-5D6E-409C-BE32-E72D297353CC}">
              <c16:uniqueId val="{00000006-EB8B-46EA-A94E-FE430E5A5BA2}"/>
            </c:ext>
          </c:extLst>
        </c:ser>
        <c:ser>
          <c:idx val="2"/>
          <c:order val="2"/>
          <c:tx>
            <c:strRef>
              <c:f>Sheet1!$D$1</c:f>
              <c:strCache>
                <c:ptCount val="1"/>
                <c:pt idx="0">
                  <c:v>2023</c:v>
                </c:pt>
              </c:strCache>
            </c:strRef>
          </c:tx>
          <c:spPr>
            <a:solidFill>
              <a:schemeClr val="accent1">
                <a:lumMod val="50000"/>
              </a:schemeClr>
            </a:solidFill>
            <a:ln w="19050">
              <a:noFill/>
            </a:ln>
            <a:effectLst/>
          </c:spPr>
          <c:invertIfNegative val="0"/>
          <c:dLbls>
            <c:dLbl>
              <c:idx val="1"/>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mn-lt"/>
                      <a:ea typeface="+mn-ea"/>
                      <a:cs typeface="DINPro" panose="020B0504020101020102" pitchFamily="34" charset="0"/>
                    </a:defRPr>
                  </a:pPr>
                  <a:endParaRPr lang="en-US"/>
                </a:p>
              </c:txPr>
              <c:dLblPos val="in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EEF4-472E-9E59-2F529A1E6E49}"/>
                </c:ext>
              </c:extLst>
            </c:dLbl>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1">
                        <a:lumMod val="75000"/>
                        <a:lumOff val="25000"/>
                      </a:schemeClr>
                    </a:solidFill>
                    <a:latin typeface="+mn-lt"/>
                    <a:ea typeface="+mn-ea"/>
                    <a:cs typeface="DINPro" panose="020B0504020101020102" pitchFamily="34" charset="0"/>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Don't want to say</c:v>
                </c:pt>
                <c:pt idx="1">
                  <c:v>No</c:v>
                </c:pt>
                <c:pt idx="2">
                  <c:v>Yes</c:v>
                </c:pt>
              </c:strCache>
            </c:strRef>
          </c:cat>
          <c:val>
            <c:numRef>
              <c:f>Sheet1!$D$2:$D$4</c:f>
              <c:numCache>
                <c:formatCode>0%</c:formatCode>
                <c:ptCount val="3"/>
                <c:pt idx="0">
                  <c:v>0.06</c:v>
                </c:pt>
                <c:pt idx="1">
                  <c:v>0.89</c:v>
                </c:pt>
                <c:pt idx="2">
                  <c:v>0.05</c:v>
                </c:pt>
              </c:numCache>
            </c:numRef>
          </c:val>
          <c:extLst>
            <c:ext xmlns:c16="http://schemas.microsoft.com/office/drawing/2014/chart" uri="{C3380CC4-5D6E-409C-BE32-E72D297353CC}">
              <c16:uniqueId val="{00000005-5E1C-46ED-881B-10E5A208C505}"/>
            </c:ext>
          </c:extLst>
        </c:ser>
        <c:dLbls>
          <c:showLegendKey val="0"/>
          <c:showVal val="0"/>
          <c:showCatName val="0"/>
          <c:showSerName val="0"/>
          <c:showPercent val="0"/>
          <c:showBubbleSize val="0"/>
        </c:dLbls>
        <c:gapWidth val="80"/>
        <c:overlap val="-25"/>
        <c:axId val="540929096"/>
        <c:axId val="540927920"/>
      </c:barChart>
      <c:valAx>
        <c:axId val="540927920"/>
        <c:scaling>
          <c:orientation val="minMax"/>
        </c:scaling>
        <c:delete val="0"/>
        <c:axPos val="b"/>
        <c:majorGridlines>
          <c:spPr>
            <a:ln w="9525" cap="flat" cmpd="sng" algn="ctr">
              <a:solidFill>
                <a:schemeClr val="tx1">
                  <a:lumMod val="15000"/>
                  <a:lumOff val="85000"/>
                </a:schemeClr>
              </a:solidFill>
              <a:round/>
            </a:ln>
            <a:effectLst/>
          </c:spPr>
        </c:majorGridlines>
        <c:numFmt formatCode="0%" sourceLinked="0"/>
        <c:majorTickMark val="out"/>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DINPro" panose="020B0504020101020102" pitchFamily="34" charset="0"/>
              </a:defRPr>
            </a:pPr>
            <a:endParaRPr lang="en-US"/>
          </a:p>
        </c:txPr>
        <c:crossAx val="540929096"/>
        <c:crosses val="autoZero"/>
        <c:crossBetween val="between"/>
      </c:valAx>
      <c:catAx>
        <c:axId val="540929096"/>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chemeClr val="tx1">
                    <a:lumMod val="75000"/>
                    <a:lumOff val="25000"/>
                  </a:schemeClr>
                </a:solidFill>
                <a:latin typeface="+mn-lt"/>
                <a:ea typeface="+mn-ea"/>
                <a:cs typeface="DINPro" panose="020B0504020101020102" pitchFamily="34" charset="0"/>
              </a:defRPr>
            </a:pPr>
            <a:endParaRPr lang="en-US"/>
          </a:p>
        </c:txPr>
        <c:crossAx val="540927920"/>
        <c:crosses val="autoZero"/>
        <c:auto val="1"/>
        <c:lblAlgn val="ctr"/>
        <c:lblOffset val="100"/>
        <c:noMultiLvlLbl val="0"/>
      </c:catAx>
      <c:spPr>
        <a:noFill/>
        <a:ln>
          <a:noFill/>
        </a:ln>
        <a:effectLst/>
      </c:spPr>
    </c:plotArea>
    <c:legend>
      <c:legendPos val="b"/>
      <c:layout>
        <c:manualLayout>
          <c:xMode val="edge"/>
          <c:yMode val="edge"/>
          <c:x val="0.36781675957941401"/>
          <c:y val="0.89462036155207791"/>
          <c:w val="0.5326062243050802"/>
          <c:h val="8.1523287492822741E-2"/>
        </c:manualLayout>
      </c:layout>
      <c:overlay val="0"/>
      <c:spPr>
        <a:solidFill>
          <a:schemeClr val="bg1"/>
        </a:solidFill>
        <a:ln>
          <a:noFill/>
        </a:ln>
        <a:effectLst/>
      </c:spPr>
      <c:txPr>
        <a:bodyPr rot="0" spcFirstLastPara="1" vertOverflow="ellipsis" vert="horz" wrap="square" anchor="ctr" anchorCtr="1"/>
        <a:lstStyle/>
        <a:p>
          <a:pPr>
            <a:defRPr sz="1000" b="0" i="0" u="none" strike="noStrike" kern="1200" baseline="0">
              <a:solidFill>
                <a:schemeClr val="tx1">
                  <a:lumMod val="75000"/>
                  <a:lumOff val="25000"/>
                </a:schemeClr>
              </a:solidFill>
              <a:latin typeface="+mn-lt"/>
              <a:ea typeface="+mn-ea"/>
              <a:cs typeface="DINPro" panose="020B0504020101020102" pitchFamily="34" charset="0"/>
            </a:defRPr>
          </a:pPr>
          <a:endParaRPr lang="en-US"/>
        </a:p>
      </c:txPr>
    </c:legend>
    <c:plotVisOnly val="1"/>
    <c:dispBlanksAs val="gap"/>
    <c:showDLblsOverMax val="0"/>
  </c:chart>
  <c:spPr>
    <a:noFill/>
    <a:ln>
      <a:solidFill>
        <a:schemeClr val="bg1">
          <a:lumMod val="85000"/>
        </a:schemeClr>
      </a:solidFill>
    </a:ln>
    <a:effectLst/>
  </c:spPr>
  <c:txPr>
    <a:bodyPr/>
    <a:lstStyle/>
    <a:p>
      <a:pPr>
        <a:defRPr>
          <a:latin typeface="Calibri" panose="020F0502020204030204" pitchFamily="34" charset="0"/>
          <a:cs typeface="DINPro" panose="020B0504020101020102" pitchFamily="34" charset="0"/>
        </a:defRPr>
      </a:pPr>
      <a:endParaRPr lang="en-US"/>
    </a:p>
  </c:txPr>
  <c:externalData r:id="rId3">
    <c:autoUpdate val="0"/>
  </c:externalData>
  <c:userShapes r:id="rId4"/>
</c:chartSpace>
</file>

<file path=ppt/charts/chart14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922595131107607"/>
          <c:y val="0.13670104719060269"/>
          <c:w val="0.62651709582365633"/>
          <c:h val="0.63787726644593623"/>
        </c:manualLayout>
      </c:layout>
      <c:barChart>
        <c:barDir val="bar"/>
        <c:grouping val="clustered"/>
        <c:varyColors val="0"/>
        <c:ser>
          <c:idx val="0"/>
          <c:order val="0"/>
          <c:tx>
            <c:strRef>
              <c:f>Sheet1!$B$1</c:f>
              <c:strCache>
                <c:ptCount val="1"/>
                <c:pt idx="0">
                  <c:v>2025</c:v>
                </c:pt>
              </c:strCache>
            </c:strRef>
          </c:tx>
          <c:spPr>
            <a:solidFill>
              <a:srgbClr val="5B9BD5"/>
            </a:solidFill>
            <a:ln w="19050">
              <a:noFill/>
            </a:ln>
            <a:effectLst/>
          </c:spPr>
          <c:invertIfNegative val="0"/>
          <c:dLbls>
            <c:dLbl>
              <c:idx val="0"/>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mn-lt"/>
                      <a:ea typeface="+mn-ea"/>
                      <a:cs typeface="DINPro" panose="020B0504020101020102" pitchFamily="34" charset="0"/>
                    </a:defRPr>
                  </a:pPr>
                  <a:endParaRPr lang="en-US"/>
                </a:p>
              </c:txPr>
              <c:dLblPos val="in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3FBA-4D38-B580-55F9EDDA064E}"/>
                </c:ext>
              </c:extLst>
            </c:dLbl>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1">
                        <a:lumMod val="75000"/>
                        <a:lumOff val="25000"/>
                      </a:schemeClr>
                    </a:solidFill>
                    <a:latin typeface="+mn-lt"/>
                    <a:ea typeface="+mn-ea"/>
                    <a:cs typeface="DINPro" panose="020B0504020101020102" pitchFamily="34" charset="0"/>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No</c:v>
                </c:pt>
                <c:pt idx="1">
                  <c:v>Yes - deepfake images</c:v>
                </c:pt>
                <c:pt idx="2">
                  <c:v>Yes - real images</c:v>
                </c:pt>
              </c:strCache>
            </c:strRef>
          </c:cat>
          <c:val>
            <c:numRef>
              <c:f>Sheet1!$B$2:$B$4</c:f>
              <c:numCache>
                <c:formatCode>0%</c:formatCode>
                <c:ptCount val="3"/>
                <c:pt idx="0">
                  <c:v>0.95</c:v>
                </c:pt>
                <c:pt idx="1">
                  <c:v>0.02</c:v>
                </c:pt>
                <c:pt idx="2">
                  <c:v>0.04</c:v>
                </c:pt>
              </c:numCache>
            </c:numRef>
          </c:val>
          <c:extLst>
            <c:ext xmlns:c16="http://schemas.microsoft.com/office/drawing/2014/chart" uri="{C3380CC4-5D6E-409C-BE32-E72D297353CC}">
              <c16:uniqueId val="{00000005-7780-4D73-B714-CCA0791FE244}"/>
            </c:ext>
          </c:extLst>
        </c:ser>
        <c:ser>
          <c:idx val="1"/>
          <c:order val="1"/>
          <c:tx>
            <c:strRef>
              <c:f>Sheet1!$C$1</c:f>
              <c:strCache>
                <c:ptCount val="1"/>
                <c:pt idx="0">
                  <c:v>2024</c:v>
                </c:pt>
              </c:strCache>
            </c:strRef>
          </c:tx>
          <c:spPr>
            <a:solidFill>
              <a:srgbClr val="008E91"/>
            </a:solidFill>
            <a:ln w="19050">
              <a:noFill/>
            </a:ln>
            <a:effectLst/>
          </c:spPr>
          <c:invertIfNegative val="0"/>
          <c:dLbls>
            <c:dLbl>
              <c:idx val="0"/>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mn-lt"/>
                      <a:ea typeface="+mn-ea"/>
                      <a:cs typeface="DINPro" panose="020B0504020101020102" pitchFamily="34" charset="0"/>
                    </a:defRPr>
                  </a:pPr>
                  <a:endParaRPr lang="en-US"/>
                </a:p>
              </c:txPr>
              <c:dLblPos val="in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F924-4ECA-AC6D-5F795E0384BE}"/>
                </c:ext>
              </c:extLst>
            </c:dLbl>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1">
                        <a:lumMod val="75000"/>
                        <a:lumOff val="25000"/>
                      </a:schemeClr>
                    </a:solidFill>
                    <a:latin typeface="+mn-lt"/>
                    <a:ea typeface="+mn-ea"/>
                    <a:cs typeface="DINPro" panose="020B0504020101020102" pitchFamily="34" charset="0"/>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No</c:v>
                </c:pt>
                <c:pt idx="1">
                  <c:v>Yes - deepfake images</c:v>
                </c:pt>
                <c:pt idx="2">
                  <c:v>Yes - real images</c:v>
                </c:pt>
              </c:strCache>
            </c:strRef>
          </c:cat>
          <c:val>
            <c:numRef>
              <c:f>Sheet1!$C$2:$C$4</c:f>
              <c:numCache>
                <c:formatCode>0%</c:formatCode>
                <c:ptCount val="3"/>
                <c:pt idx="0">
                  <c:v>0.94</c:v>
                </c:pt>
                <c:pt idx="1">
                  <c:v>0.02</c:v>
                </c:pt>
                <c:pt idx="2">
                  <c:v>0.04</c:v>
                </c:pt>
              </c:numCache>
            </c:numRef>
          </c:val>
          <c:extLst>
            <c:ext xmlns:c16="http://schemas.microsoft.com/office/drawing/2014/chart" uri="{C3380CC4-5D6E-409C-BE32-E72D297353CC}">
              <c16:uniqueId val="{00000000-E55E-44C8-941E-BE55661EA3E9}"/>
            </c:ext>
          </c:extLst>
        </c:ser>
        <c:dLbls>
          <c:showLegendKey val="0"/>
          <c:showVal val="0"/>
          <c:showCatName val="0"/>
          <c:showSerName val="0"/>
          <c:showPercent val="0"/>
          <c:showBubbleSize val="0"/>
        </c:dLbls>
        <c:gapWidth val="80"/>
        <c:overlap val="-25"/>
        <c:axId val="540929488"/>
        <c:axId val="540924392"/>
      </c:barChart>
      <c:valAx>
        <c:axId val="540924392"/>
        <c:scaling>
          <c:orientation val="minMax"/>
          <c:max val="1"/>
        </c:scaling>
        <c:delete val="0"/>
        <c:axPos val="b"/>
        <c:majorGridlines>
          <c:spPr>
            <a:ln w="9525" cap="flat" cmpd="sng" algn="ctr">
              <a:solidFill>
                <a:schemeClr val="tx1">
                  <a:lumMod val="15000"/>
                  <a:lumOff val="85000"/>
                </a:schemeClr>
              </a:solidFill>
              <a:round/>
            </a:ln>
            <a:effectLst/>
          </c:spPr>
        </c:majorGridlines>
        <c:numFmt formatCode="0%" sourceLinked="0"/>
        <c:majorTickMark val="out"/>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DINPro" panose="020B0504020101020102" pitchFamily="34" charset="0"/>
              </a:defRPr>
            </a:pPr>
            <a:endParaRPr lang="en-US"/>
          </a:p>
        </c:txPr>
        <c:crossAx val="540929488"/>
        <c:crosses val="autoZero"/>
        <c:crossBetween val="between"/>
      </c:valAx>
      <c:catAx>
        <c:axId val="540929488"/>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DINPro" panose="020B0504020101020102" pitchFamily="34" charset="0"/>
              </a:defRPr>
            </a:pPr>
            <a:endParaRPr lang="en-US"/>
          </a:p>
        </c:txPr>
        <c:crossAx val="540924392"/>
        <c:crosses val="autoZero"/>
        <c:auto val="1"/>
        <c:lblAlgn val="ctr"/>
        <c:lblOffset val="100"/>
        <c:noMultiLvlLbl val="0"/>
      </c:catAx>
      <c:spPr>
        <a:noFill/>
        <a:ln>
          <a:noFill/>
        </a:ln>
        <a:effectLst/>
      </c:spPr>
    </c:plotArea>
    <c:legend>
      <c:legendPos val="b"/>
      <c:layout>
        <c:manualLayout>
          <c:xMode val="edge"/>
          <c:yMode val="edge"/>
          <c:x val="0.3035638594565947"/>
          <c:y val="0.88174481969670504"/>
          <c:w val="0.27036379658531795"/>
          <c:h val="7.189872133715787E-2"/>
        </c:manualLayout>
      </c:layout>
      <c:overlay val="0"/>
      <c:spPr>
        <a:solidFill>
          <a:schemeClr val="bg1"/>
        </a:solidFill>
        <a:ln>
          <a:noFill/>
        </a:ln>
        <a:effectLst/>
      </c:spPr>
      <c:txPr>
        <a:bodyPr rot="0" spcFirstLastPara="1" vertOverflow="ellipsis" vert="horz" wrap="square" anchor="ctr" anchorCtr="1"/>
        <a:lstStyle/>
        <a:p>
          <a:pPr>
            <a:defRPr sz="1000" b="0" i="0" u="none" strike="noStrike" kern="1200" baseline="0">
              <a:solidFill>
                <a:schemeClr val="tx1">
                  <a:lumMod val="75000"/>
                  <a:lumOff val="25000"/>
                </a:schemeClr>
              </a:solidFill>
              <a:latin typeface="+mn-lt"/>
              <a:ea typeface="+mn-ea"/>
              <a:cs typeface="DINPro" panose="020B0504020101020102" pitchFamily="34" charset="0"/>
            </a:defRPr>
          </a:pPr>
          <a:endParaRPr lang="en-US"/>
        </a:p>
      </c:txPr>
    </c:legend>
    <c:plotVisOnly val="1"/>
    <c:dispBlanksAs val="gap"/>
    <c:showDLblsOverMax val="0"/>
  </c:chart>
  <c:spPr>
    <a:noFill/>
    <a:ln>
      <a:solidFill>
        <a:schemeClr val="bg1">
          <a:lumMod val="85000"/>
        </a:schemeClr>
      </a:solidFill>
    </a:ln>
    <a:effectLst/>
  </c:spPr>
  <c:txPr>
    <a:bodyPr/>
    <a:lstStyle/>
    <a:p>
      <a:pPr>
        <a:defRPr>
          <a:latin typeface="Calibri" panose="020F0502020204030204" pitchFamily="34" charset="0"/>
          <a:cs typeface="DINPro" panose="020B0504020101020102" pitchFamily="34" charset="0"/>
        </a:defRPr>
      </a:pPr>
      <a:endParaRPr lang="en-US"/>
    </a:p>
  </c:txPr>
  <c:externalData r:id="rId3">
    <c:autoUpdate val="0"/>
  </c:externalData>
  <c:userShapes r:id="rId4"/>
</c:chartSpace>
</file>

<file path=ppt/charts/chart14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862" b="0" i="0" u="none" strike="noStrike" kern="1200" spc="0" baseline="0">
                <a:solidFill>
                  <a:schemeClr val="tx1">
                    <a:lumMod val="65000"/>
                    <a:lumOff val="35000"/>
                  </a:schemeClr>
                </a:solidFill>
                <a:latin typeface="Calibri" panose="020F0502020204030204" pitchFamily="34" charset="0"/>
                <a:ea typeface="+mn-ea"/>
                <a:cs typeface="+mn-cs"/>
              </a:defRPr>
            </a:pPr>
            <a:r>
              <a:rPr lang="en-GB"/>
              <a:t>Do you feel able to keep yourself clean at home?</a:t>
            </a:r>
            <a:endParaRPr lang="en-US"/>
          </a:p>
        </c:rich>
      </c:tx>
      <c:layout>
        <c:manualLayout>
          <c:xMode val="edge"/>
          <c:yMode val="edge"/>
          <c:x val="0.13874019162905663"/>
          <c:y val="8.3914683822987595E-3"/>
        </c:manualLayout>
      </c:layout>
      <c:overlay val="0"/>
      <c:spPr>
        <a:noFill/>
        <a:ln>
          <a:noFill/>
        </a:ln>
        <a:effectLst/>
      </c:spPr>
      <c:txPr>
        <a:bodyPr rot="0" spcFirstLastPara="1" vertOverflow="ellipsis" vert="horz" wrap="square" anchor="ctr" anchorCtr="1"/>
        <a:lstStyle/>
        <a:p>
          <a:pPr>
            <a:defRPr sz="1862" b="0" i="0" u="none" strike="noStrike" kern="1200" spc="0" baseline="0">
              <a:solidFill>
                <a:schemeClr val="tx1">
                  <a:lumMod val="65000"/>
                  <a:lumOff val="35000"/>
                </a:schemeClr>
              </a:solidFill>
              <a:latin typeface="Calibri" panose="020F0502020204030204" pitchFamily="34" charset="0"/>
              <a:ea typeface="+mn-ea"/>
              <a:cs typeface="+mn-cs"/>
            </a:defRPr>
          </a:pPr>
          <a:endParaRPr lang="en-US"/>
        </a:p>
      </c:txPr>
    </c:title>
    <c:autoTitleDeleted val="0"/>
    <c:plotArea>
      <c:layout>
        <c:manualLayout>
          <c:layoutTarget val="inner"/>
          <c:xMode val="edge"/>
          <c:yMode val="edge"/>
          <c:x val="5.7591302495755337E-2"/>
          <c:y val="0.24974380078594657"/>
          <c:w val="0.53575380994803168"/>
          <c:h val="0.6410233059631496"/>
        </c:manualLayout>
      </c:layout>
      <c:pieChart>
        <c:varyColors val="1"/>
        <c:dLbls>
          <c:showLegendKey val="0"/>
          <c:showVal val="0"/>
          <c:showCatName val="0"/>
          <c:showSerName val="0"/>
          <c:showPercent val="0"/>
          <c:showBubbleSize val="0"/>
          <c:showLeaderLines val="0"/>
        </c:dLbls>
        <c:firstSliceAng val="0"/>
      </c:pieChart>
      <c:spPr>
        <a:noFill/>
        <a:ln>
          <a:noFill/>
        </a:ln>
        <a:effectLst/>
      </c:spPr>
    </c:plotArea>
    <c:legend>
      <c:legendPos val="b"/>
      <c:layout>
        <c:manualLayout>
          <c:xMode val="edge"/>
          <c:yMode val="edge"/>
          <c:x val="0.63819179163175843"/>
          <c:y val="0.24597199503394279"/>
          <c:w val="0.33813093076138512"/>
          <c:h val="0.59769702590194607"/>
        </c:manualLayout>
      </c:layout>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Calibri" panose="020F0502020204030204" pitchFamily="34" charset="0"/>
              <a:ea typeface="+mn-ea"/>
              <a:cs typeface="+mn-cs"/>
            </a:defRPr>
          </a:pPr>
          <a:endParaRPr lang="en-US"/>
        </a:p>
      </c:txPr>
    </c:legend>
    <c:plotVisOnly val="1"/>
    <c:dispBlanksAs val="gap"/>
    <c:showDLblsOverMax val="0"/>
  </c:chart>
  <c:spPr>
    <a:noFill/>
    <a:ln>
      <a:noFill/>
    </a:ln>
    <a:effectLst/>
  </c:spPr>
  <c:txPr>
    <a:bodyPr/>
    <a:lstStyle/>
    <a:p>
      <a:pPr>
        <a:defRPr>
          <a:latin typeface="Calibri" panose="020F0502020204030204" pitchFamily="34" charset="0"/>
        </a:defRPr>
      </a:pPr>
      <a:endParaRPr lang="en-US"/>
    </a:p>
  </c:txPr>
  <c:externalData r:id="rId3">
    <c:autoUpdate val="0"/>
  </c:externalData>
</c:chartSpace>
</file>

<file path=ppt/charts/chart1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2025</c:v>
                </c:pt>
              </c:strCache>
            </c:strRef>
          </c:tx>
          <c:spPr>
            <a:solidFill>
              <a:schemeClr val="accent1"/>
            </a:solidFill>
            <a:ln w="19050">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mn-lt"/>
                    <a:ea typeface="+mn-ea"/>
                    <a:cs typeface="+mn-cs"/>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Sheet1!$A$2:$A$7</c:f>
              <c:strCache>
                <c:ptCount val="6"/>
                <c:pt idx="0">
                  <c:v>Other</c:v>
                </c:pt>
                <c:pt idx="1">
                  <c:v>I want to save my money</c:v>
                </c:pt>
                <c:pt idx="2">
                  <c:v>Don’t have enough money to buy food</c:v>
                </c:pt>
                <c:pt idx="3">
                  <c:v>Want to do other activities instead at lunch time</c:v>
                </c:pt>
                <c:pt idx="4">
                  <c:v>Don’t like the food options </c:v>
                </c:pt>
                <c:pt idx="5">
                  <c:v>Don’t feel hungry</c:v>
                </c:pt>
              </c:strCache>
            </c:strRef>
          </c:cat>
          <c:val>
            <c:numRef>
              <c:f>Sheet1!$B$2:$B$7</c:f>
              <c:numCache>
                <c:formatCode>0%</c:formatCode>
                <c:ptCount val="6"/>
                <c:pt idx="0">
                  <c:v>0.13</c:v>
                </c:pt>
                <c:pt idx="1">
                  <c:v>0.04</c:v>
                </c:pt>
                <c:pt idx="2">
                  <c:v>0.05</c:v>
                </c:pt>
                <c:pt idx="3">
                  <c:v>0.2</c:v>
                </c:pt>
                <c:pt idx="4">
                  <c:v>0.27</c:v>
                </c:pt>
                <c:pt idx="5">
                  <c:v>0.68</c:v>
                </c:pt>
              </c:numCache>
            </c:numRef>
          </c:val>
          <c:extLst>
            <c:ext xmlns:c16="http://schemas.microsoft.com/office/drawing/2014/chart" uri="{C3380CC4-5D6E-409C-BE32-E72D297353CC}">
              <c16:uniqueId val="{00000002-0B51-4E37-AA5E-1473129F79B3}"/>
            </c:ext>
          </c:extLst>
        </c:ser>
        <c:ser>
          <c:idx val="1"/>
          <c:order val="1"/>
          <c:tx>
            <c:strRef>
              <c:f>Sheet1!$C$1</c:f>
              <c:strCache>
                <c:ptCount val="1"/>
                <c:pt idx="0">
                  <c:v>2024</c:v>
                </c:pt>
              </c:strCache>
            </c:strRef>
          </c:tx>
          <c:spPr>
            <a:solidFill>
              <a:srgbClr val="008E91"/>
            </a:solidFill>
            <a:ln w="19050">
              <a:noFill/>
            </a:ln>
            <a:effectLst/>
          </c:spPr>
          <c:invertIfNegative val="0"/>
          <c:dLbls>
            <c:dLbl>
              <c:idx val="1"/>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1">
                          <a:lumMod val="75000"/>
                          <a:lumOff val="25000"/>
                        </a:schemeClr>
                      </a:solidFill>
                      <a:latin typeface="+mn-lt"/>
                      <a:ea typeface="+mn-ea"/>
                      <a:cs typeface="+mn-cs"/>
                    </a:defRPr>
                  </a:pPr>
                  <a:endParaRPr lang="en-US"/>
                </a:p>
              </c:txPr>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8FD1-4149-AA29-906C4C4B5E6A}"/>
                </c:ext>
              </c:extLst>
            </c:dLbl>
            <c:dLbl>
              <c:idx val="2"/>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1">
                          <a:lumMod val="75000"/>
                          <a:lumOff val="25000"/>
                        </a:schemeClr>
                      </a:solidFill>
                      <a:latin typeface="+mn-lt"/>
                      <a:ea typeface="+mn-ea"/>
                      <a:cs typeface="+mn-cs"/>
                    </a:defRPr>
                  </a:pPr>
                  <a:endParaRPr lang="en-US"/>
                </a:p>
              </c:txPr>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EE8C-442F-A93F-D77C3DEE0FDE}"/>
                </c:ext>
              </c:extLst>
            </c:dLbl>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mn-lt"/>
                    <a:ea typeface="+mn-ea"/>
                    <a:cs typeface="+mn-cs"/>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Sheet1!$A$2:$A$7</c:f>
              <c:strCache>
                <c:ptCount val="6"/>
                <c:pt idx="0">
                  <c:v>Other</c:v>
                </c:pt>
                <c:pt idx="1">
                  <c:v>I want to save my money</c:v>
                </c:pt>
                <c:pt idx="2">
                  <c:v>Don’t have enough money to buy food</c:v>
                </c:pt>
                <c:pt idx="3">
                  <c:v>Want to do other activities instead at lunch time</c:v>
                </c:pt>
                <c:pt idx="4">
                  <c:v>Don’t like the food options </c:v>
                </c:pt>
                <c:pt idx="5">
                  <c:v>Don’t feel hungry</c:v>
                </c:pt>
              </c:strCache>
            </c:strRef>
          </c:cat>
          <c:val>
            <c:numRef>
              <c:f>Sheet1!$C$2:$C$7</c:f>
              <c:numCache>
                <c:formatCode>0%</c:formatCode>
                <c:ptCount val="6"/>
                <c:pt idx="0">
                  <c:v>0.14000000000000001</c:v>
                </c:pt>
                <c:pt idx="1">
                  <c:v>0.01</c:v>
                </c:pt>
                <c:pt idx="2">
                  <c:v>0.02</c:v>
                </c:pt>
                <c:pt idx="3">
                  <c:v>0.08</c:v>
                </c:pt>
                <c:pt idx="4">
                  <c:v>0.38</c:v>
                </c:pt>
                <c:pt idx="5">
                  <c:v>0.61</c:v>
                </c:pt>
              </c:numCache>
            </c:numRef>
          </c:val>
          <c:extLst>
            <c:ext xmlns:c16="http://schemas.microsoft.com/office/drawing/2014/chart" uri="{C3380CC4-5D6E-409C-BE32-E72D297353CC}">
              <c16:uniqueId val="{00000000-9D74-4686-8B9E-574661B1E4FE}"/>
            </c:ext>
          </c:extLst>
        </c:ser>
        <c:ser>
          <c:idx val="2"/>
          <c:order val="2"/>
          <c:tx>
            <c:strRef>
              <c:f>Sheet1!$D$1</c:f>
              <c:strCache>
                <c:ptCount val="1"/>
                <c:pt idx="0">
                  <c:v>2023</c:v>
                </c:pt>
              </c:strCache>
            </c:strRef>
          </c:tx>
          <c:spPr>
            <a:solidFill>
              <a:schemeClr val="accent1">
                <a:lumMod val="50000"/>
              </a:schemeClr>
            </a:solidFill>
            <a:ln w="19050">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mn-lt"/>
                    <a:ea typeface="+mn-ea"/>
                    <a:cs typeface="+mn-cs"/>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Sheet1!$A$2:$A$7</c:f>
              <c:strCache>
                <c:ptCount val="6"/>
                <c:pt idx="0">
                  <c:v>Other</c:v>
                </c:pt>
                <c:pt idx="1">
                  <c:v>I want to save my money</c:v>
                </c:pt>
                <c:pt idx="2">
                  <c:v>Don’t have enough money to buy food</c:v>
                </c:pt>
                <c:pt idx="3">
                  <c:v>Want to do other activities instead at lunch time</c:v>
                </c:pt>
                <c:pt idx="4">
                  <c:v>Don’t like the food options </c:v>
                </c:pt>
                <c:pt idx="5">
                  <c:v>Don’t feel hungry</c:v>
                </c:pt>
              </c:strCache>
            </c:strRef>
          </c:cat>
          <c:val>
            <c:numRef>
              <c:f>Sheet1!$D$2:$D$7</c:f>
              <c:numCache>
                <c:formatCode>0%</c:formatCode>
                <c:ptCount val="6"/>
                <c:pt idx="0">
                  <c:v>0.16</c:v>
                </c:pt>
                <c:pt idx="1">
                  <c:v>0.05</c:v>
                </c:pt>
                <c:pt idx="2">
                  <c:v>0.05</c:v>
                </c:pt>
                <c:pt idx="3">
                  <c:v>0.11</c:v>
                </c:pt>
                <c:pt idx="4">
                  <c:v>0.31</c:v>
                </c:pt>
                <c:pt idx="5">
                  <c:v>0.63</c:v>
                </c:pt>
              </c:numCache>
            </c:numRef>
          </c:val>
          <c:extLst>
            <c:ext xmlns:c16="http://schemas.microsoft.com/office/drawing/2014/chart" uri="{C3380CC4-5D6E-409C-BE32-E72D297353CC}">
              <c16:uniqueId val="{00000000-F3D6-486C-87E2-61348688B020}"/>
            </c:ext>
          </c:extLst>
        </c:ser>
        <c:dLbls>
          <c:showLegendKey val="0"/>
          <c:showVal val="0"/>
          <c:showCatName val="0"/>
          <c:showSerName val="0"/>
          <c:showPercent val="0"/>
          <c:showBubbleSize val="0"/>
        </c:dLbls>
        <c:gapWidth val="80"/>
        <c:overlap val="-12"/>
        <c:axId val="441855952"/>
        <c:axId val="441857912"/>
      </c:barChart>
      <c:valAx>
        <c:axId val="441857912"/>
        <c:scaling>
          <c:orientation val="minMax"/>
        </c:scaling>
        <c:delete val="0"/>
        <c:axPos val="b"/>
        <c:majorGridlines>
          <c:spPr>
            <a:ln w="9525" cap="flat" cmpd="sng" algn="ctr">
              <a:solidFill>
                <a:schemeClr val="tx1">
                  <a:lumMod val="15000"/>
                  <a:lumOff val="85000"/>
                </a:schemeClr>
              </a:solidFill>
              <a:round/>
            </a:ln>
            <a:effectLst/>
          </c:spPr>
        </c:majorGridlines>
        <c:numFmt formatCode="0%" sourceLinked="0"/>
        <c:majorTickMark val="out"/>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tx1">
                    <a:lumMod val="75000"/>
                    <a:lumOff val="25000"/>
                  </a:schemeClr>
                </a:solidFill>
                <a:latin typeface="+mn-lt"/>
                <a:ea typeface="+mn-ea"/>
                <a:cs typeface="+mn-cs"/>
              </a:defRPr>
            </a:pPr>
            <a:endParaRPr lang="en-US"/>
          </a:p>
        </c:txPr>
        <c:crossAx val="441855952"/>
        <c:crosses val="autoZero"/>
        <c:crossBetween val="between"/>
      </c:valAx>
      <c:catAx>
        <c:axId val="441855952"/>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chemeClr val="tx1">
                    <a:lumMod val="75000"/>
                    <a:lumOff val="25000"/>
                  </a:schemeClr>
                </a:solidFill>
                <a:latin typeface="+mn-lt"/>
                <a:ea typeface="+mn-ea"/>
                <a:cs typeface="+mn-cs"/>
              </a:defRPr>
            </a:pPr>
            <a:endParaRPr lang="en-US"/>
          </a:p>
        </c:txPr>
        <c:crossAx val="441857912"/>
        <c:crosses val="autoZero"/>
        <c:auto val="1"/>
        <c:lblAlgn val="ctr"/>
        <c:lblOffset val="100"/>
        <c:noMultiLvlLbl val="0"/>
      </c:catAx>
      <c:spPr>
        <a:noFill/>
        <a:ln>
          <a:noFill/>
        </a:ln>
        <a:effectLst/>
      </c:spPr>
    </c:plotArea>
    <c:legend>
      <c:legendPos val="r"/>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75000"/>
                  <a:lumOff val="25000"/>
                </a:schemeClr>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15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35894143708460258"/>
          <c:y val="3.3776979548859241E-2"/>
          <c:w val="0.59764896695305558"/>
          <c:h val="0.82937366779147625"/>
        </c:manualLayout>
      </c:layout>
      <c:barChart>
        <c:barDir val="bar"/>
        <c:grouping val="clustered"/>
        <c:varyColors val="0"/>
        <c:ser>
          <c:idx val="0"/>
          <c:order val="0"/>
          <c:tx>
            <c:strRef>
              <c:f>Sheet1!$B$1</c:f>
              <c:strCache>
                <c:ptCount val="1"/>
                <c:pt idx="0">
                  <c:v>2025</c:v>
                </c:pt>
              </c:strCache>
            </c:strRef>
          </c:tx>
          <c:spPr>
            <a:solidFill>
              <a:schemeClr val="accent1"/>
            </a:solidFill>
            <a:ln w="19050">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mn-lt"/>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Sheet1!$A$2:$A$12</c:f>
              <c:strCache>
                <c:ptCount val="11"/>
                <c:pt idx="0">
                  <c:v>I did nothing</c:v>
                </c:pt>
                <c:pt idx="1">
                  <c:v>I did something else</c:v>
                </c:pt>
                <c:pt idx="2">
                  <c:v>Shared them on social media</c:v>
                </c:pt>
                <c:pt idx="3">
                  <c:v>Sent them to someone else</c:v>
                </c:pt>
                <c:pt idx="4">
                  <c:v>Informed the person in the picture</c:v>
                </c:pt>
                <c:pt idx="5">
                  <c:v>Showed someone else</c:v>
                </c:pt>
                <c:pt idx="6">
                  <c:v>Took a screenshot</c:v>
                </c:pt>
                <c:pt idx="7">
                  <c:v>Told a responsible adult</c:v>
                </c:pt>
                <c:pt idx="8">
                  <c:v>Reported them on a website</c:v>
                </c:pt>
                <c:pt idx="9">
                  <c:v>Deleted the images</c:v>
                </c:pt>
                <c:pt idx="10">
                  <c:v>Blocked sender</c:v>
                </c:pt>
              </c:strCache>
            </c:strRef>
          </c:cat>
          <c:val>
            <c:numRef>
              <c:f>Sheet1!$B$2:$B$12</c:f>
              <c:numCache>
                <c:formatCode>0%</c:formatCode>
                <c:ptCount val="11"/>
                <c:pt idx="0">
                  <c:v>0.28000000000000003</c:v>
                </c:pt>
                <c:pt idx="1">
                  <c:v>0.06</c:v>
                </c:pt>
                <c:pt idx="2">
                  <c:v>0.03</c:v>
                </c:pt>
                <c:pt idx="3">
                  <c:v>0.06</c:v>
                </c:pt>
                <c:pt idx="4">
                  <c:v>0.1</c:v>
                </c:pt>
                <c:pt idx="5">
                  <c:v>0.09</c:v>
                </c:pt>
                <c:pt idx="6">
                  <c:v>0.09</c:v>
                </c:pt>
                <c:pt idx="7">
                  <c:v>0.13</c:v>
                </c:pt>
                <c:pt idx="8">
                  <c:v>0.19</c:v>
                </c:pt>
                <c:pt idx="9">
                  <c:v>0.33</c:v>
                </c:pt>
                <c:pt idx="10">
                  <c:v>0.49</c:v>
                </c:pt>
              </c:numCache>
            </c:numRef>
          </c:val>
          <c:extLst>
            <c:ext xmlns:c16="http://schemas.microsoft.com/office/drawing/2014/chart" uri="{C3380CC4-5D6E-409C-BE32-E72D297353CC}">
              <c16:uniqueId val="{00000002-740E-4926-8A99-F8CE000C64D1}"/>
            </c:ext>
          </c:extLst>
        </c:ser>
        <c:ser>
          <c:idx val="1"/>
          <c:order val="1"/>
          <c:tx>
            <c:strRef>
              <c:f>Sheet1!$C$1</c:f>
              <c:strCache>
                <c:ptCount val="1"/>
                <c:pt idx="0">
                  <c:v>2024</c:v>
                </c:pt>
              </c:strCache>
            </c:strRef>
          </c:tx>
          <c:spPr>
            <a:solidFill>
              <a:srgbClr val="008E91"/>
            </a:solidFill>
            <a:ln w="19050">
              <a:noFill/>
            </a:ln>
            <a:effectLst/>
          </c:spPr>
          <c:invertIfNegative val="0"/>
          <c:dLbls>
            <c:dLbl>
              <c:idx val="2"/>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1">
                          <a:lumMod val="75000"/>
                          <a:lumOff val="25000"/>
                        </a:schemeClr>
                      </a:solidFill>
                      <a:latin typeface="+mn-lt"/>
                      <a:ea typeface="+mn-ea"/>
                      <a:cs typeface="DINPro" panose="020B0504020101020102" pitchFamily="34" charset="0"/>
                    </a:defRPr>
                  </a:pPr>
                  <a:endParaRPr lang="en-US"/>
                </a:p>
              </c:txPr>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F41A-4AEE-A4DB-A4F22103CC94}"/>
                </c:ext>
              </c:extLst>
            </c:dLbl>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mn-lt"/>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Sheet1!$A$2:$A$12</c:f>
              <c:strCache>
                <c:ptCount val="11"/>
                <c:pt idx="0">
                  <c:v>I did nothing</c:v>
                </c:pt>
                <c:pt idx="1">
                  <c:v>I did something else</c:v>
                </c:pt>
                <c:pt idx="2">
                  <c:v>Shared them on social media</c:v>
                </c:pt>
                <c:pt idx="3">
                  <c:v>Sent them to someone else</c:v>
                </c:pt>
                <c:pt idx="4">
                  <c:v>Informed the person in the picture</c:v>
                </c:pt>
                <c:pt idx="5">
                  <c:v>Showed someone else</c:v>
                </c:pt>
                <c:pt idx="6">
                  <c:v>Took a screenshot</c:v>
                </c:pt>
                <c:pt idx="7">
                  <c:v>Told a responsible adult</c:v>
                </c:pt>
                <c:pt idx="8">
                  <c:v>Reported them on a website</c:v>
                </c:pt>
                <c:pt idx="9">
                  <c:v>Deleted the images</c:v>
                </c:pt>
                <c:pt idx="10">
                  <c:v>Blocked sender</c:v>
                </c:pt>
              </c:strCache>
            </c:strRef>
          </c:cat>
          <c:val>
            <c:numRef>
              <c:f>Sheet1!$C$2:$C$12</c:f>
              <c:numCache>
                <c:formatCode>0%</c:formatCode>
                <c:ptCount val="11"/>
                <c:pt idx="0">
                  <c:v>0.28999999999999998</c:v>
                </c:pt>
                <c:pt idx="1">
                  <c:v>7.0000000000000007E-2</c:v>
                </c:pt>
                <c:pt idx="2">
                  <c:v>0.01</c:v>
                </c:pt>
                <c:pt idx="3">
                  <c:v>0.04</c:v>
                </c:pt>
                <c:pt idx="4">
                  <c:v>7.0000000000000007E-2</c:v>
                </c:pt>
                <c:pt idx="5">
                  <c:v>7.0000000000000007E-2</c:v>
                </c:pt>
                <c:pt idx="6">
                  <c:v>0.08</c:v>
                </c:pt>
                <c:pt idx="7">
                  <c:v>0.12</c:v>
                </c:pt>
                <c:pt idx="8">
                  <c:v>0.17</c:v>
                </c:pt>
                <c:pt idx="9">
                  <c:v>0.28000000000000003</c:v>
                </c:pt>
                <c:pt idx="10">
                  <c:v>0.51</c:v>
                </c:pt>
              </c:numCache>
            </c:numRef>
          </c:val>
          <c:extLst>
            <c:ext xmlns:c16="http://schemas.microsoft.com/office/drawing/2014/chart" uri="{C3380CC4-5D6E-409C-BE32-E72D297353CC}">
              <c16:uniqueId val="{00000000-73E9-4423-8FBF-B0F3E11B7022}"/>
            </c:ext>
          </c:extLst>
        </c:ser>
        <c:ser>
          <c:idx val="2"/>
          <c:order val="2"/>
          <c:tx>
            <c:strRef>
              <c:f>Sheet1!$D$1</c:f>
              <c:strCache>
                <c:ptCount val="1"/>
                <c:pt idx="0">
                  <c:v>2023</c:v>
                </c:pt>
              </c:strCache>
            </c:strRef>
          </c:tx>
          <c:spPr>
            <a:solidFill>
              <a:schemeClr val="accent1">
                <a:lumMod val="50000"/>
              </a:schemeClr>
            </a:solidFill>
            <a:ln w="19050">
              <a:noFill/>
            </a:ln>
            <a:effectLst/>
          </c:spPr>
          <c:invertIfNegative val="0"/>
          <c:dLbls>
            <c:dLbl>
              <c:idx val="3"/>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1">
                          <a:lumMod val="75000"/>
                          <a:lumOff val="25000"/>
                        </a:schemeClr>
                      </a:solidFill>
                      <a:latin typeface="+mn-lt"/>
                      <a:ea typeface="+mn-ea"/>
                      <a:cs typeface="DINPro" panose="020B0504020101020102" pitchFamily="34" charset="0"/>
                    </a:defRPr>
                  </a:pPr>
                  <a:endParaRPr lang="en-US"/>
                </a:p>
              </c:txPr>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F41A-4AEE-A4DB-A4F22103CC94}"/>
                </c:ext>
              </c:extLst>
            </c:dLbl>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mn-lt"/>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Sheet1!$A$2:$A$12</c:f>
              <c:strCache>
                <c:ptCount val="11"/>
                <c:pt idx="0">
                  <c:v>I did nothing</c:v>
                </c:pt>
                <c:pt idx="1">
                  <c:v>I did something else</c:v>
                </c:pt>
                <c:pt idx="2">
                  <c:v>Shared them on social media</c:v>
                </c:pt>
                <c:pt idx="3">
                  <c:v>Sent them to someone else</c:v>
                </c:pt>
                <c:pt idx="4">
                  <c:v>Informed the person in the picture</c:v>
                </c:pt>
                <c:pt idx="5">
                  <c:v>Showed someone else</c:v>
                </c:pt>
                <c:pt idx="6">
                  <c:v>Took a screenshot</c:v>
                </c:pt>
                <c:pt idx="7">
                  <c:v>Told a responsible adult</c:v>
                </c:pt>
                <c:pt idx="8">
                  <c:v>Reported them on a website</c:v>
                </c:pt>
                <c:pt idx="9">
                  <c:v>Deleted the images</c:v>
                </c:pt>
                <c:pt idx="10">
                  <c:v>Blocked sender</c:v>
                </c:pt>
              </c:strCache>
            </c:strRef>
          </c:cat>
          <c:val>
            <c:numRef>
              <c:f>Sheet1!$D$2:$D$12</c:f>
              <c:numCache>
                <c:formatCode>0%</c:formatCode>
                <c:ptCount val="11"/>
                <c:pt idx="0">
                  <c:v>0.33</c:v>
                </c:pt>
                <c:pt idx="1">
                  <c:v>7.0000000000000007E-2</c:v>
                </c:pt>
                <c:pt idx="2">
                  <c:v>0.03</c:v>
                </c:pt>
                <c:pt idx="3">
                  <c:v>0.02</c:v>
                </c:pt>
                <c:pt idx="4">
                  <c:v>7.0000000000000007E-2</c:v>
                </c:pt>
                <c:pt idx="5">
                  <c:v>7.0000000000000007E-2</c:v>
                </c:pt>
                <c:pt idx="6">
                  <c:v>7.0000000000000007E-2</c:v>
                </c:pt>
                <c:pt idx="7">
                  <c:v>0.14000000000000001</c:v>
                </c:pt>
                <c:pt idx="8">
                  <c:v>0.16</c:v>
                </c:pt>
                <c:pt idx="9">
                  <c:v>0.33</c:v>
                </c:pt>
                <c:pt idx="10">
                  <c:v>0.46</c:v>
                </c:pt>
              </c:numCache>
            </c:numRef>
          </c:val>
          <c:extLst>
            <c:ext xmlns:c16="http://schemas.microsoft.com/office/drawing/2014/chart" uri="{C3380CC4-5D6E-409C-BE32-E72D297353CC}">
              <c16:uniqueId val="{00000001-73E9-4423-8FBF-B0F3E11B7022}"/>
            </c:ext>
          </c:extLst>
        </c:ser>
        <c:dLbls>
          <c:showLegendKey val="0"/>
          <c:showVal val="0"/>
          <c:showCatName val="0"/>
          <c:showSerName val="0"/>
          <c:showPercent val="0"/>
          <c:showBubbleSize val="0"/>
        </c:dLbls>
        <c:gapWidth val="80"/>
        <c:overlap val="-25"/>
        <c:axId val="540924000"/>
        <c:axId val="540925176"/>
      </c:barChart>
      <c:valAx>
        <c:axId val="540925176"/>
        <c:scaling>
          <c:orientation val="minMax"/>
        </c:scaling>
        <c:delete val="0"/>
        <c:axPos val="b"/>
        <c:majorGridlines>
          <c:spPr>
            <a:ln w="9525" cap="flat" cmpd="sng" algn="ctr">
              <a:solidFill>
                <a:schemeClr val="tx1">
                  <a:lumMod val="15000"/>
                  <a:lumOff val="85000"/>
                </a:schemeClr>
              </a:solidFill>
              <a:round/>
            </a:ln>
            <a:effectLst/>
          </c:spPr>
        </c:majorGridlines>
        <c:numFmt formatCode="0%" sourceLinked="0"/>
        <c:majorTickMark val="out"/>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tx1">
                    <a:lumMod val="75000"/>
                    <a:lumOff val="25000"/>
                  </a:schemeClr>
                </a:solidFill>
                <a:latin typeface="+mn-lt"/>
                <a:ea typeface="+mn-ea"/>
                <a:cs typeface="DINPro" panose="020B0504020101020102" pitchFamily="34" charset="0"/>
              </a:defRPr>
            </a:pPr>
            <a:endParaRPr lang="en-US"/>
          </a:p>
        </c:txPr>
        <c:crossAx val="540924000"/>
        <c:crosses val="autoZero"/>
        <c:crossBetween val="between"/>
      </c:valAx>
      <c:catAx>
        <c:axId val="540924000"/>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0" spcFirstLastPara="1" vertOverflow="ellipsis" wrap="square" anchor="ctr" anchorCtr="1"/>
          <a:lstStyle/>
          <a:p>
            <a:pPr>
              <a:defRPr sz="1000" b="0" i="0" u="none" strike="noStrike" kern="1200" baseline="0">
                <a:solidFill>
                  <a:schemeClr val="tx1">
                    <a:lumMod val="75000"/>
                    <a:lumOff val="25000"/>
                  </a:schemeClr>
                </a:solidFill>
                <a:latin typeface="+mn-lt"/>
                <a:ea typeface="+mn-ea"/>
                <a:cs typeface="DINPro" panose="020B0504020101020102" pitchFamily="34" charset="0"/>
              </a:defRPr>
            </a:pPr>
            <a:endParaRPr lang="en-US"/>
          </a:p>
        </c:txPr>
        <c:crossAx val="540925176"/>
        <c:crosses val="autoZero"/>
        <c:auto val="1"/>
        <c:lblAlgn val="ctr"/>
        <c:lblOffset val="100"/>
        <c:noMultiLvlLbl val="0"/>
      </c:catAx>
      <c:spPr>
        <a:noFill/>
        <a:ln>
          <a:noFill/>
        </a:ln>
        <a:effectLst/>
      </c:spPr>
    </c:plotArea>
    <c:legend>
      <c:legendPos val="b"/>
      <c:layout>
        <c:manualLayout>
          <c:xMode val="edge"/>
          <c:yMode val="edge"/>
          <c:x val="0.45330927855099212"/>
          <c:y val="0.92641436263070476"/>
          <c:w val="0.14944451728069719"/>
          <c:h val="4.5860323640053983E-2"/>
        </c:manualLayout>
      </c:layout>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75000"/>
                  <a:lumOff val="25000"/>
                </a:schemeClr>
              </a:solidFill>
              <a:latin typeface="+mn-lt"/>
              <a:ea typeface="+mn-ea"/>
              <a:cs typeface="DINPro" panose="020B0504020101020102" pitchFamily="34" charset="0"/>
            </a:defRPr>
          </a:pPr>
          <a:endParaRPr lang="en-US"/>
        </a:p>
      </c:txPr>
    </c:legend>
    <c:plotVisOnly val="1"/>
    <c:dispBlanksAs val="gap"/>
    <c:showDLblsOverMax val="0"/>
  </c:chart>
  <c:spPr>
    <a:noFill/>
    <a:ln>
      <a:noFill/>
    </a:ln>
    <a:effectLst/>
  </c:spPr>
  <c:txPr>
    <a:bodyPr/>
    <a:lstStyle/>
    <a:p>
      <a:pPr>
        <a:defRPr>
          <a:latin typeface="Calibri" panose="020F0502020204030204" pitchFamily="34" charset="0"/>
          <a:cs typeface="DINPro" panose="020B0504020101020102" pitchFamily="34" charset="0"/>
        </a:defRPr>
      </a:pPr>
      <a:endParaRPr lang="en-US"/>
    </a:p>
  </c:txPr>
  <c:externalData r:id="rId3">
    <c:autoUpdate val="0"/>
  </c:externalData>
</c:chartSpace>
</file>

<file path=ppt/charts/chart15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590412012068933"/>
          <c:y val="1.2366813329004222E-3"/>
          <c:w val="0.79639353611080033"/>
          <c:h val="0.72539880144424629"/>
        </c:manualLayout>
      </c:layout>
      <c:barChart>
        <c:barDir val="bar"/>
        <c:grouping val="clustered"/>
        <c:varyColors val="0"/>
        <c:ser>
          <c:idx val="0"/>
          <c:order val="0"/>
          <c:tx>
            <c:strRef>
              <c:f>Sheet1!$B$1</c:f>
              <c:strCache>
                <c:ptCount val="1"/>
                <c:pt idx="0">
                  <c:v>2025</c:v>
                </c:pt>
              </c:strCache>
            </c:strRef>
          </c:tx>
          <c:invertIfNegative val="0"/>
          <c:dLbls>
            <c:spPr>
              <a:noFill/>
              <a:ln>
                <a:noFill/>
              </a:ln>
              <a:effectLst/>
            </c:spPr>
            <c:txPr>
              <a:bodyPr wrap="square" lIns="38100" tIns="19050" rIns="38100" bIns="19050" anchor="ctr">
                <a:spAutoFit/>
              </a:bodyPr>
              <a:lstStyle/>
              <a:p>
                <a:pPr>
                  <a:defRPr>
                    <a:solidFill>
                      <a:schemeClr val="bg1"/>
                    </a:solidFill>
                    <a:latin typeface="+mn-lt"/>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cat>
            <c:strRef>
              <c:f>Sheet1!$A$2:$A$3</c:f>
              <c:strCache>
                <c:ptCount val="2"/>
                <c:pt idx="0">
                  <c:v>No</c:v>
                </c:pt>
                <c:pt idx="1">
                  <c:v>Yes</c:v>
                </c:pt>
              </c:strCache>
            </c:strRef>
          </c:cat>
          <c:val>
            <c:numRef>
              <c:f>Sheet1!$B$2:$B$3</c:f>
              <c:numCache>
                <c:formatCode>0%</c:formatCode>
                <c:ptCount val="2"/>
                <c:pt idx="0">
                  <c:v>0.89</c:v>
                </c:pt>
                <c:pt idx="1">
                  <c:v>0.11</c:v>
                </c:pt>
              </c:numCache>
            </c:numRef>
          </c:val>
          <c:extLst>
            <c:ext xmlns:c16="http://schemas.microsoft.com/office/drawing/2014/chart" uri="{C3380CC4-5D6E-409C-BE32-E72D297353CC}">
              <c16:uniqueId val="{00000000-0638-4F05-B969-13BB4FE4FEFB}"/>
            </c:ext>
          </c:extLst>
        </c:ser>
        <c:ser>
          <c:idx val="1"/>
          <c:order val="1"/>
          <c:tx>
            <c:strRef>
              <c:f>Sheet1!$C$1</c:f>
              <c:strCache>
                <c:ptCount val="1"/>
                <c:pt idx="0">
                  <c:v>2024</c:v>
                </c:pt>
              </c:strCache>
            </c:strRef>
          </c:tx>
          <c:spPr>
            <a:solidFill>
              <a:srgbClr val="008E91"/>
            </a:solidFill>
          </c:spPr>
          <c:invertIfNegative val="0"/>
          <c:dLbls>
            <c:spPr>
              <a:noFill/>
              <a:ln>
                <a:noFill/>
              </a:ln>
              <a:effectLst/>
            </c:spPr>
            <c:txPr>
              <a:bodyPr wrap="square" lIns="38100" tIns="19050" rIns="38100" bIns="19050" anchor="ctr">
                <a:spAutoFit/>
              </a:bodyPr>
              <a:lstStyle/>
              <a:p>
                <a:pPr>
                  <a:defRPr>
                    <a:solidFill>
                      <a:schemeClr val="bg1"/>
                    </a:solidFill>
                    <a:latin typeface="+mn-lt"/>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cat>
            <c:strRef>
              <c:f>Sheet1!$A$2:$A$3</c:f>
              <c:strCache>
                <c:ptCount val="2"/>
                <c:pt idx="0">
                  <c:v>No</c:v>
                </c:pt>
                <c:pt idx="1">
                  <c:v>Yes</c:v>
                </c:pt>
              </c:strCache>
            </c:strRef>
          </c:cat>
          <c:val>
            <c:numRef>
              <c:f>Sheet1!$C$2:$C$3</c:f>
              <c:numCache>
                <c:formatCode>0%</c:formatCode>
                <c:ptCount val="2"/>
                <c:pt idx="0">
                  <c:v>0.88</c:v>
                </c:pt>
                <c:pt idx="1">
                  <c:v>0.12</c:v>
                </c:pt>
              </c:numCache>
            </c:numRef>
          </c:val>
          <c:extLst>
            <c:ext xmlns:c16="http://schemas.microsoft.com/office/drawing/2014/chart" uri="{C3380CC4-5D6E-409C-BE32-E72D297353CC}">
              <c16:uniqueId val="{00000000-1A5F-4DC8-A6EF-525FA2FC2477}"/>
            </c:ext>
          </c:extLst>
        </c:ser>
        <c:ser>
          <c:idx val="2"/>
          <c:order val="2"/>
          <c:tx>
            <c:strRef>
              <c:f>Sheet1!$D$1</c:f>
              <c:strCache>
                <c:ptCount val="1"/>
                <c:pt idx="0">
                  <c:v>2023</c:v>
                </c:pt>
              </c:strCache>
            </c:strRef>
          </c:tx>
          <c:spPr>
            <a:solidFill>
              <a:schemeClr val="accent1">
                <a:lumMod val="50000"/>
              </a:schemeClr>
            </a:solidFill>
          </c:spPr>
          <c:invertIfNegative val="0"/>
          <c:dLbls>
            <c:spPr>
              <a:noFill/>
              <a:ln>
                <a:noFill/>
              </a:ln>
              <a:effectLst/>
            </c:spPr>
            <c:txPr>
              <a:bodyPr wrap="square" lIns="38100" tIns="19050" rIns="38100" bIns="19050" anchor="ctr">
                <a:spAutoFit/>
              </a:bodyPr>
              <a:lstStyle/>
              <a:p>
                <a:pPr>
                  <a:defRPr>
                    <a:solidFill>
                      <a:schemeClr val="bg1"/>
                    </a:solidFill>
                    <a:latin typeface="+mn-lt"/>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cat>
            <c:strRef>
              <c:f>Sheet1!$A$2:$A$3</c:f>
              <c:strCache>
                <c:ptCount val="2"/>
                <c:pt idx="0">
                  <c:v>No</c:v>
                </c:pt>
                <c:pt idx="1">
                  <c:v>Yes</c:v>
                </c:pt>
              </c:strCache>
            </c:strRef>
          </c:cat>
          <c:val>
            <c:numRef>
              <c:f>Sheet1!$D$2:$D$3</c:f>
              <c:numCache>
                <c:formatCode>0%</c:formatCode>
                <c:ptCount val="2"/>
                <c:pt idx="0">
                  <c:v>0.85</c:v>
                </c:pt>
                <c:pt idx="1">
                  <c:v>0.15</c:v>
                </c:pt>
              </c:numCache>
            </c:numRef>
          </c:val>
          <c:extLst>
            <c:ext xmlns:c16="http://schemas.microsoft.com/office/drawing/2014/chart" uri="{C3380CC4-5D6E-409C-BE32-E72D297353CC}">
              <c16:uniqueId val="{00000000-F805-41DE-A99A-A4B81375BFA0}"/>
            </c:ext>
          </c:extLst>
        </c:ser>
        <c:dLbls>
          <c:showLegendKey val="0"/>
          <c:showVal val="0"/>
          <c:showCatName val="0"/>
          <c:showSerName val="0"/>
          <c:showPercent val="0"/>
          <c:showBubbleSize val="0"/>
        </c:dLbls>
        <c:gapWidth val="80"/>
        <c:overlap val="-25"/>
        <c:axId val="421586144"/>
        <c:axId val="421584968"/>
      </c:barChart>
      <c:valAx>
        <c:axId val="421584968"/>
        <c:scaling>
          <c:orientation val="minMax"/>
          <c:max val="1"/>
        </c:scaling>
        <c:delete val="0"/>
        <c:axPos val="b"/>
        <c:majorGridlines>
          <c:spPr>
            <a:ln w="9525" cap="flat" cmpd="sng" algn="ctr">
              <a:solidFill>
                <a:schemeClr val="tx1">
                  <a:lumMod val="15000"/>
                  <a:lumOff val="85000"/>
                </a:schemeClr>
              </a:solidFill>
              <a:round/>
            </a:ln>
            <a:effectLst/>
          </c:spPr>
        </c:majorGridlines>
        <c:numFmt formatCode="0%" sourceLinked="0"/>
        <c:majorTickMark val="out"/>
        <c:minorTickMark val="none"/>
        <c:tickLblPos val="nextTo"/>
        <c:spPr>
          <a:noFill/>
          <a:ln>
            <a:noFill/>
          </a:ln>
          <a:effectLst/>
        </c:spPr>
        <c:txPr>
          <a:bodyPr rot="-60000000" vert="horz"/>
          <a:lstStyle/>
          <a:p>
            <a:pPr>
              <a:defRPr>
                <a:solidFill>
                  <a:schemeClr val="tx1">
                    <a:lumMod val="75000"/>
                    <a:lumOff val="25000"/>
                  </a:schemeClr>
                </a:solidFill>
                <a:latin typeface="+mn-lt"/>
              </a:defRPr>
            </a:pPr>
            <a:endParaRPr lang="en-US"/>
          </a:p>
        </c:txPr>
        <c:crossAx val="421586144"/>
        <c:crosses val="autoZero"/>
        <c:crossBetween val="between"/>
      </c:valAx>
      <c:catAx>
        <c:axId val="421586144"/>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vert="horz"/>
          <a:lstStyle/>
          <a:p>
            <a:pPr>
              <a:defRPr>
                <a:solidFill>
                  <a:schemeClr val="tx1">
                    <a:lumMod val="75000"/>
                    <a:lumOff val="25000"/>
                  </a:schemeClr>
                </a:solidFill>
                <a:latin typeface="+mn-lt"/>
              </a:defRPr>
            </a:pPr>
            <a:endParaRPr lang="en-US"/>
          </a:p>
        </c:txPr>
        <c:crossAx val="421584968"/>
        <c:crosses val="autoZero"/>
        <c:auto val="1"/>
        <c:lblAlgn val="ctr"/>
        <c:lblOffset val="100"/>
        <c:noMultiLvlLbl val="0"/>
      </c:catAx>
      <c:spPr>
        <a:noFill/>
        <a:ln>
          <a:noFill/>
        </a:ln>
        <a:effectLst/>
      </c:spPr>
    </c:plotArea>
    <c:legend>
      <c:legendPos val="b"/>
      <c:overlay val="0"/>
      <c:txPr>
        <a:bodyPr/>
        <a:lstStyle/>
        <a:p>
          <a:pPr>
            <a:defRPr>
              <a:solidFill>
                <a:schemeClr val="tx1">
                  <a:lumMod val="75000"/>
                  <a:lumOff val="25000"/>
                </a:schemeClr>
              </a:solidFill>
              <a:latin typeface="+mn-lt"/>
            </a:defRPr>
          </a:pPr>
          <a:endParaRPr lang="en-US"/>
        </a:p>
      </c:txPr>
    </c:legend>
    <c:plotVisOnly val="1"/>
    <c:dispBlanksAs val="gap"/>
    <c:showDLblsOverMax val="0"/>
  </c:chart>
  <c:spPr>
    <a:noFill/>
    <a:ln>
      <a:noFill/>
    </a:ln>
    <a:effectLst/>
  </c:spPr>
  <c:txPr>
    <a:bodyPr/>
    <a:lstStyle/>
    <a:p>
      <a:pPr>
        <a:defRPr>
          <a:latin typeface="Calibri" panose="020F0502020204030204" pitchFamily="34" charset="0"/>
          <a:cs typeface="DINPro" panose="020B0504020101020102" pitchFamily="34" charset="0"/>
        </a:defRPr>
      </a:pPr>
      <a:endParaRPr lang="en-US"/>
    </a:p>
  </c:txPr>
  <c:externalData r:id="rId1">
    <c:autoUpdate val="0"/>
  </c:externalData>
</c:chartSpace>
</file>

<file path=ppt/charts/chart15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5215747862946719"/>
          <c:y val="9.7287254881287567E-3"/>
          <c:w val="0.63989393524387961"/>
          <c:h val="0.71378280503816138"/>
        </c:manualLayout>
      </c:layout>
      <c:barChart>
        <c:barDir val="bar"/>
        <c:grouping val="percentStacked"/>
        <c:varyColors val="0"/>
        <c:ser>
          <c:idx val="0"/>
          <c:order val="0"/>
          <c:tx>
            <c:strRef>
              <c:f>Sheet1!$B$1</c:f>
              <c:strCache>
                <c:ptCount val="1"/>
                <c:pt idx="0">
                  <c:v>All good </c:v>
                </c:pt>
              </c:strCache>
            </c:strRef>
          </c:tx>
          <c:spPr>
            <a:solidFill>
              <a:schemeClr val="accent5">
                <a:lumMod val="50000"/>
              </a:schemeClr>
            </a:solidFill>
          </c:spPr>
          <c:invertIfNegative val="0"/>
          <c:dLbls>
            <c:spPr>
              <a:noFill/>
              <a:ln>
                <a:noFill/>
              </a:ln>
              <a:effectLst/>
            </c:spPr>
            <c:txPr>
              <a:bodyPr wrap="square" lIns="38100" tIns="19050" rIns="38100" bIns="19050" anchor="ctr">
                <a:spAutoFit/>
              </a:bodyPr>
              <a:lstStyle/>
              <a:p>
                <a:pPr>
                  <a:defRPr>
                    <a:solidFill>
                      <a:schemeClr val="bg1"/>
                    </a:solidFill>
                    <a:latin typeface="+mn-lt"/>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Accessed services</c:v>
                </c:pt>
              </c:strCache>
            </c:strRef>
          </c:cat>
          <c:val>
            <c:numRef>
              <c:f>Sheet1!$B$2</c:f>
              <c:numCache>
                <c:formatCode>0%</c:formatCode>
                <c:ptCount val="1"/>
                <c:pt idx="0">
                  <c:v>0.47</c:v>
                </c:pt>
              </c:numCache>
            </c:numRef>
          </c:val>
          <c:extLst>
            <c:ext xmlns:c16="http://schemas.microsoft.com/office/drawing/2014/chart" uri="{C3380CC4-5D6E-409C-BE32-E72D297353CC}">
              <c16:uniqueId val="{00000001-42DF-45D3-8235-6891EE89C397}"/>
            </c:ext>
          </c:extLst>
        </c:ser>
        <c:ser>
          <c:idx val="1"/>
          <c:order val="1"/>
          <c:tx>
            <c:strRef>
              <c:f>Sheet1!$C$1</c:f>
              <c:strCache>
                <c:ptCount val="1"/>
                <c:pt idx="0">
                  <c:v>Most good, some bad</c:v>
                </c:pt>
              </c:strCache>
            </c:strRef>
          </c:tx>
          <c:spPr>
            <a:solidFill>
              <a:srgbClr val="5B9BD5"/>
            </a:solidFill>
            <a:ln w="19050">
              <a:noFill/>
            </a:ln>
            <a:effectLst/>
          </c:spPr>
          <c:invertIfNegative val="0"/>
          <c:dLbls>
            <c:dLbl>
              <c:idx val="0"/>
              <c:layout>
                <c:manualLayout>
                  <c:x val="9.3322992387635166E-4"/>
                  <c:y val="0"/>
                </c:manualLayout>
              </c:layout>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9984-4A11-999F-C0F9858E0820}"/>
                </c:ext>
              </c:extLst>
            </c:dLbl>
            <c:spPr>
              <a:noFill/>
              <a:ln>
                <a:noFill/>
              </a:ln>
              <a:effectLst/>
            </c:spPr>
            <c:txPr>
              <a:bodyPr rot="0" vert="horz"/>
              <a:lstStyle/>
              <a:p>
                <a:pPr>
                  <a:defRPr>
                    <a:solidFill>
                      <a:schemeClr val="bg1"/>
                    </a:solidFill>
                    <a:latin typeface="+mn-lt"/>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Accessed services</c:v>
                </c:pt>
              </c:strCache>
            </c:strRef>
          </c:cat>
          <c:val>
            <c:numRef>
              <c:f>Sheet1!$C$2</c:f>
              <c:numCache>
                <c:formatCode>0%</c:formatCode>
                <c:ptCount val="1"/>
                <c:pt idx="0">
                  <c:v>0.3</c:v>
                </c:pt>
              </c:numCache>
            </c:numRef>
          </c:val>
          <c:extLst>
            <c:ext xmlns:c16="http://schemas.microsoft.com/office/drawing/2014/chart" uri="{C3380CC4-5D6E-409C-BE32-E72D297353CC}">
              <c16:uniqueId val="{00000002-42DF-45D3-8235-6891EE89C397}"/>
            </c:ext>
          </c:extLst>
        </c:ser>
        <c:ser>
          <c:idx val="2"/>
          <c:order val="2"/>
          <c:tx>
            <c:strRef>
              <c:f>Sheet1!$D$1</c:f>
              <c:strCache>
                <c:ptCount val="1"/>
                <c:pt idx="0">
                  <c:v>Some good but most bad</c:v>
                </c:pt>
              </c:strCache>
            </c:strRef>
          </c:tx>
          <c:spPr>
            <a:solidFill>
              <a:schemeClr val="bg1">
                <a:lumMod val="65000"/>
              </a:schemeClr>
            </a:solidFill>
            <a:ln w="19050">
              <a:noFill/>
            </a:ln>
            <a:effectLst/>
          </c:spPr>
          <c:invertIfNegative val="0"/>
          <c:dLbls>
            <c:spPr>
              <a:noFill/>
              <a:ln>
                <a:noFill/>
              </a:ln>
              <a:effectLst/>
            </c:spPr>
            <c:txPr>
              <a:bodyPr rot="0" vert="horz"/>
              <a:lstStyle/>
              <a:p>
                <a:pPr>
                  <a:defRPr sz="1000">
                    <a:solidFill>
                      <a:schemeClr val="bg1"/>
                    </a:solidFill>
                    <a:latin typeface="+mn-lt"/>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cat>
            <c:strRef>
              <c:f>Sheet1!$A$2</c:f>
              <c:strCache>
                <c:ptCount val="1"/>
                <c:pt idx="0">
                  <c:v>Accessed services</c:v>
                </c:pt>
              </c:strCache>
            </c:strRef>
          </c:cat>
          <c:val>
            <c:numRef>
              <c:f>Sheet1!$D$2</c:f>
              <c:numCache>
                <c:formatCode>0%</c:formatCode>
                <c:ptCount val="1"/>
                <c:pt idx="0">
                  <c:v>0.17</c:v>
                </c:pt>
              </c:numCache>
            </c:numRef>
          </c:val>
          <c:extLst>
            <c:ext xmlns:c16="http://schemas.microsoft.com/office/drawing/2014/chart" uri="{C3380CC4-5D6E-409C-BE32-E72D297353CC}">
              <c16:uniqueId val="{00000001-C0A7-4009-A926-E87ED96699B2}"/>
            </c:ext>
          </c:extLst>
        </c:ser>
        <c:ser>
          <c:idx val="3"/>
          <c:order val="3"/>
          <c:tx>
            <c:strRef>
              <c:f>Sheet1!$E$1</c:f>
              <c:strCache>
                <c:ptCount val="1"/>
                <c:pt idx="0">
                  <c:v>All bad</c:v>
                </c:pt>
              </c:strCache>
            </c:strRef>
          </c:tx>
          <c:invertIfNegative val="0"/>
          <c:dLbls>
            <c:spPr>
              <a:noFill/>
              <a:ln>
                <a:noFill/>
              </a:ln>
              <a:effectLst/>
            </c:spPr>
            <c:txPr>
              <a:bodyPr wrap="square" lIns="38100" tIns="19050" rIns="38100" bIns="19050" anchor="ctr">
                <a:spAutoFit/>
              </a:bodyPr>
              <a:lstStyle/>
              <a:p>
                <a:pPr>
                  <a:defRPr>
                    <a:solidFill>
                      <a:schemeClr val="bg1"/>
                    </a:solidFill>
                    <a:latin typeface="+mn-lt"/>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cat>
            <c:strRef>
              <c:f>Sheet1!$A$2</c:f>
              <c:strCache>
                <c:ptCount val="1"/>
                <c:pt idx="0">
                  <c:v>Accessed services</c:v>
                </c:pt>
              </c:strCache>
            </c:strRef>
          </c:cat>
          <c:val>
            <c:numRef>
              <c:f>Sheet1!$E$2</c:f>
              <c:numCache>
                <c:formatCode>0%</c:formatCode>
                <c:ptCount val="1"/>
                <c:pt idx="0">
                  <c:v>7.0000000000000007E-2</c:v>
                </c:pt>
              </c:numCache>
            </c:numRef>
          </c:val>
          <c:extLst>
            <c:ext xmlns:c16="http://schemas.microsoft.com/office/drawing/2014/chart" uri="{C3380CC4-5D6E-409C-BE32-E72D297353CC}">
              <c16:uniqueId val="{00000001-9B6B-4E88-BADF-287EFA7E11B9}"/>
            </c:ext>
          </c:extLst>
        </c:ser>
        <c:dLbls>
          <c:showLegendKey val="0"/>
          <c:showVal val="1"/>
          <c:showCatName val="0"/>
          <c:showSerName val="0"/>
          <c:showPercent val="0"/>
          <c:showBubbleSize val="0"/>
        </c:dLbls>
        <c:gapWidth val="80"/>
        <c:overlap val="100"/>
        <c:axId val="421598296"/>
        <c:axId val="421593200"/>
        <c:extLst/>
      </c:barChart>
      <c:valAx>
        <c:axId val="421593200"/>
        <c:scaling>
          <c:orientation val="minMax"/>
          <c:max val="1"/>
          <c:min val="0"/>
        </c:scaling>
        <c:delete val="0"/>
        <c:axPos val="b"/>
        <c:majorGridlines>
          <c:spPr>
            <a:ln w="9525" cap="flat" cmpd="sng" algn="ctr">
              <a:solidFill>
                <a:schemeClr val="tx1">
                  <a:lumMod val="15000"/>
                  <a:lumOff val="85000"/>
                </a:schemeClr>
              </a:solidFill>
              <a:round/>
            </a:ln>
            <a:effectLst/>
          </c:spPr>
        </c:majorGridlines>
        <c:numFmt formatCode="0%" sourceLinked="1"/>
        <c:majorTickMark val="out"/>
        <c:minorTickMark val="none"/>
        <c:tickLblPos val="nextTo"/>
        <c:spPr>
          <a:noFill/>
          <a:ln>
            <a:noFill/>
          </a:ln>
          <a:effectLst/>
        </c:spPr>
        <c:txPr>
          <a:bodyPr rot="-60000000" vert="horz"/>
          <a:lstStyle/>
          <a:p>
            <a:pPr>
              <a:defRPr>
                <a:solidFill>
                  <a:schemeClr val="tx1">
                    <a:lumMod val="75000"/>
                    <a:lumOff val="25000"/>
                  </a:schemeClr>
                </a:solidFill>
                <a:latin typeface="+mn-lt"/>
              </a:defRPr>
            </a:pPr>
            <a:endParaRPr lang="en-US"/>
          </a:p>
        </c:txPr>
        <c:crossAx val="421598296"/>
        <c:crosses val="autoZero"/>
        <c:crossBetween val="between"/>
      </c:valAx>
      <c:catAx>
        <c:axId val="421598296"/>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vert="horz"/>
          <a:lstStyle/>
          <a:p>
            <a:pPr>
              <a:defRPr>
                <a:solidFill>
                  <a:schemeClr val="tx1">
                    <a:lumMod val="75000"/>
                    <a:lumOff val="25000"/>
                  </a:schemeClr>
                </a:solidFill>
                <a:latin typeface="+mn-lt"/>
              </a:defRPr>
            </a:pPr>
            <a:endParaRPr lang="en-US"/>
          </a:p>
        </c:txPr>
        <c:crossAx val="421593200"/>
        <c:crosses val="autoZero"/>
        <c:auto val="1"/>
        <c:lblAlgn val="ctr"/>
        <c:lblOffset val="100"/>
        <c:noMultiLvlLbl val="0"/>
      </c:catAx>
      <c:spPr>
        <a:noFill/>
        <a:ln>
          <a:noFill/>
        </a:ln>
        <a:effectLst/>
      </c:spPr>
    </c:plotArea>
    <c:legend>
      <c:legendPos val="b"/>
      <c:overlay val="0"/>
      <c:spPr>
        <a:noFill/>
        <a:ln>
          <a:noFill/>
        </a:ln>
        <a:effectLst/>
      </c:spPr>
      <c:txPr>
        <a:bodyPr rot="0" vert="horz"/>
        <a:lstStyle/>
        <a:p>
          <a:pPr>
            <a:defRPr>
              <a:solidFill>
                <a:schemeClr val="tx1">
                  <a:lumMod val="75000"/>
                  <a:lumOff val="25000"/>
                </a:schemeClr>
              </a:solidFill>
              <a:latin typeface="+mn-lt"/>
            </a:defRPr>
          </a:pPr>
          <a:endParaRPr lang="en-US"/>
        </a:p>
      </c:txPr>
    </c:legend>
    <c:plotVisOnly val="1"/>
    <c:dispBlanksAs val="gap"/>
    <c:showDLblsOverMax val="0"/>
  </c:chart>
  <c:spPr>
    <a:noFill/>
    <a:ln>
      <a:noFill/>
    </a:ln>
    <a:effectLst/>
  </c:spPr>
  <c:txPr>
    <a:bodyPr/>
    <a:lstStyle/>
    <a:p>
      <a:pPr>
        <a:defRPr>
          <a:latin typeface="Calibri" panose="020F0502020204030204" pitchFamily="34" charset="0"/>
          <a:cs typeface="DINPro" panose="020B0504020101020102" pitchFamily="34" charset="0"/>
        </a:defRPr>
      </a:pPr>
      <a:endParaRPr lang="en-US"/>
    </a:p>
  </c:txPr>
  <c:externalData r:id="rId1">
    <c:autoUpdate val="0"/>
  </c:externalData>
</c:chartSpace>
</file>

<file path=ppt/charts/chart1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2025</c:v>
                </c:pt>
              </c:strCache>
            </c:strRef>
          </c:tx>
          <c:spPr>
            <a:solidFill>
              <a:schemeClr val="accent1"/>
            </a:solidFill>
            <a:ln w="19050">
              <a:solidFill>
                <a:schemeClr val="lt1"/>
              </a:solid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mn-lt"/>
                    <a:ea typeface="+mn-ea"/>
                    <a:cs typeface="+mn-cs"/>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Sheet1!$A$2:$A$8</c:f>
              <c:strCache>
                <c:ptCount val="7"/>
                <c:pt idx="0">
                  <c:v>None of the above</c:v>
                </c:pt>
                <c:pt idx="1">
                  <c:v>I choose to have the same as my friends</c:v>
                </c:pt>
                <c:pt idx="2">
                  <c:v>Teachers eat in the same place as us</c:v>
                </c:pt>
                <c:pt idx="3">
                  <c:v>I have a nice space to eat</c:v>
                </c:pt>
                <c:pt idx="4">
                  <c:v>I have enough time to eat</c:v>
                </c:pt>
                <c:pt idx="5">
                  <c:v>I can choose what I want to eat</c:v>
                </c:pt>
                <c:pt idx="6">
                  <c:v>I can eat with my friends</c:v>
                </c:pt>
              </c:strCache>
            </c:strRef>
          </c:cat>
          <c:val>
            <c:numRef>
              <c:f>Sheet1!$B$2:$B$8</c:f>
              <c:numCache>
                <c:formatCode>0%</c:formatCode>
                <c:ptCount val="7"/>
                <c:pt idx="0">
                  <c:v>0.06</c:v>
                </c:pt>
                <c:pt idx="1">
                  <c:v>0.08</c:v>
                </c:pt>
                <c:pt idx="2">
                  <c:v>0.06</c:v>
                </c:pt>
                <c:pt idx="3">
                  <c:v>0.38</c:v>
                </c:pt>
                <c:pt idx="4">
                  <c:v>0.48</c:v>
                </c:pt>
                <c:pt idx="5">
                  <c:v>0.62</c:v>
                </c:pt>
                <c:pt idx="6">
                  <c:v>0.78</c:v>
                </c:pt>
              </c:numCache>
            </c:numRef>
          </c:val>
          <c:extLst>
            <c:ext xmlns:c16="http://schemas.microsoft.com/office/drawing/2014/chart" uri="{C3380CC4-5D6E-409C-BE32-E72D297353CC}">
              <c16:uniqueId val="{00000002-0B51-4E37-AA5E-1473129F79B3}"/>
            </c:ext>
          </c:extLst>
        </c:ser>
        <c:ser>
          <c:idx val="1"/>
          <c:order val="1"/>
          <c:tx>
            <c:strRef>
              <c:f>Sheet1!$C$1</c:f>
              <c:strCache>
                <c:ptCount val="1"/>
                <c:pt idx="0">
                  <c:v>2024</c:v>
                </c:pt>
              </c:strCache>
            </c:strRef>
          </c:tx>
          <c:spPr>
            <a:solidFill>
              <a:srgbClr val="008E91"/>
            </a:solidFill>
            <a:ln w="19050">
              <a:solidFill>
                <a:schemeClr val="lt1"/>
              </a:solid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mn-lt"/>
                    <a:ea typeface="+mn-ea"/>
                    <a:cs typeface="+mn-cs"/>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Sheet1!$A$2:$A$8</c:f>
              <c:strCache>
                <c:ptCount val="7"/>
                <c:pt idx="0">
                  <c:v>None of the above</c:v>
                </c:pt>
                <c:pt idx="1">
                  <c:v>I choose to have the same as my friends</c:v>
                </c:pt>
                <c:pt idx="2">
                  <c:v>Teachers eat in the same place as us</c:v>
                </c:pt>
                <c:pt idx="3">
                  <c:v>I have a nice space to eat</c:v>
                </c:pt>
                <c:pt idx="4">
                  <c:v>I have enough time to eat</c:v>
                </c:pt>
                <c:pt idx="5">
                  <c:v>I can choose what I want to eat</c:v>
                </c:pt>
                <c:pt idx="6">
                  <c:v>I can eat with my friends</c:v>
                </c:pt>
              </c:strCache>
            </c:strRef>
          </c:cat>
          <c:val>
            <c:numRef>
              <c:f>Sheet1!$C$2:$C$8</c:f>
              <c:numCache>
                <c:formatCode>0%</c:formatCode>
                <c:ptCount val="7"/>
                <c:pt idx="0">
                  <c:v>0.06</c:v>
                </c:pt>
                <c:pt idx="1">
                  <c:v>7.0000000000000007E-2</c:v>
                </c:pt>
                <c:pt idx="2">
                  <c:v>7.0000000000000007E-2</c:v>
                </c:pt>
                <c:pt idx="3">
                  <c:v>0.3</c:v>
                </c:pt>
                <c:pt idx="4">
                  <c:v>0.43</c:v>
                </c:pt>
                <c:pt idx="5">
                  <c:v>0.53</c:v>
                </c:pt>
                <c:pt idx="6">
                  <c:v>0.78</c:v>
                </c:pt>
              </c:numCache>
            </c:numRef>
          </c:val>
          <c:extLst>
            <c:ext xmlns:c16="http://schemas.microsoft.com/office/drawing/2014/chart" uri="{C3380CC4-5D6E-409C-BE32-E72D297353CC}">
              <c16:uniqueId val="{00000000-F473-4247-A2AF-A595221794A0}"/>
            </c:ext>
          </c:extLst>
        </c:ser>
        <c:ser>
          <c:idx val="2"/>
          <c:order val="2"/>
          <c:tx>
            <c:strRef>
              <c:f>Sheet1!$D$1</c:f>
              <c:strCache>
                <c:ptCount val="1"/>
                <c:pt idx="0">
                  <c:v>2023</c:v>
                </c:pt>
              </c:strCache>
            </c:strRef>
          </c:tx>
          <c:spPr>
            <a:solidFill>
              <a:schemeClr val="accent1">
                <a:lumMod val="50000"/>
              </a:schemeClr>
            </a:solidFill>
            <a:ln w="19050">
              <a:solidFill>
                <a:schemeClr val="lt1"/>
              </a:solid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mn-lt"/>
                    <a:ea typeface="+mn-ea"/>
                    <a:cs typeface="+mn-cs"/>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Sheet1!$A$2:$A$8</c:f>
              <c:strCache>
                <c:ptCount val="7"/>
                <c:pt idx="0">
                  <c:v>None of the above</c:v>
                </c:pt>
                <c:pt idx="1">
                  <c:v>I choose to have the same as my friends</c:v>
                </c:pt>
                <c:pt idx="2">
                  <c:v>Teachers eat in the same place as us</c:v>
                </c:pt>
                <c:pt idx="3">
                  <c:v>I have a nice space to eat</c:v>
                </c:pt>
                <c:pt idx="4">
                  <c:v>I have enough time to eat</c:v>
                </c:pt>
                <c:pt idx="5">
                  <c:v>I can choose what I want to eat</c:v>
                </c:pt>
                <c:pt idx="6">
                  <c:v>I can eat with my friends</c:v>
                </c:pt>
              </c:strCache>
            </c:strRef>
          </c:cat>
          <c:val>
            <c:numRef>
              <c:f>Sheet1!$D$2:$D$8</c:f>
              <c:numCache>
                <c:formatCode>0%</c:formatCode>
                <c:ptCount val="7"/>
                <c:pt idx="0">
                  <c:v>0.06</c:v>
                </c:pt>
                <c:pt idx="1">
                  <c:v>0.08</c:v>
                </c:pt>
                <c:pt idx="2">
                  <c:v>0.08</c:v>
                </c:pt>
                <c:pt idx="3">
                  <c:v>0.32</c:v>
                </c:pt>
                <c:pt idx="4">
                  <c:v>0.42</c:v>
                </c:pt>
                <c:pt idx="5">
                  <c:v>0.56000000000000005</c:v>
                </c:pt>
                <c:pt idx="6">
                  <c:v>0.8</c:v>
                </c:pt>
              </c:numCache>
            </c:numRef>
          </c:val>
          <c:extLst>
            <c:ext xmlns:c16="http://schemas.microsoft.com/office/drawing/2014/chart" uri="{C3380CC4-5D6E-409C-BE32-E72D297353CC}">
              <c16:uniqueId val="{00000000-151D-40D5-847E-248D5D8A2332}"/>
            </c:ext>
          </c:extLst>
        </c:ser>
        <c:dLbls>
          <c:showLegendKey val="0"/>
          <c:showVal val="0"/>
          <c:showCatName val="0"/>
          <c:showSerName val="0"/>
          <c:showPercent val="0"/>
          <c:showBubbleSize val="0"/>
        </c:dLbls>
        <c:gapWidth val="80"/>
        <c:overlap val="-12"/>
        <c:axId val="441854776"/>
        <c:axId val="441857520"/>
      </c:barChart>
      <c:valAx>
        <c:axId val="441857520"/>
        <c:scaling>
          <c:orientation val="minMax"/>
        </c:scaling>
        <c:delete val="0"/>
        <c:axPos val="b"/>
        <c:majorGridlines>
          <c:spPr>
            <a:ln w="9525" cap="flat" cmpd="sng" algn="ctr">
              <a:solidFill>
                <a:schemeClr val="tx1">
                  <a:lumMod val="15000"/>
                  <a:lumOff val="85000"/>
                </a:schemeClr>
              </a:solidFill>
              <a:round/>
            </a:ln>
            <a:effectLst/>
          </c:spPr>
        </c:majorGridlines>
        <c:numFmt formatCode="0%" sourceLinked="0"/>
        <c:majorTickMark val="out"/>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tx1">
                    <a:lumMod val="75000"/>
                    <a:lumOff val="25000"/>
                  </a:schemeClr>
                </a:solidFill>
                <a:latin typeface="+mn-lt"/>
                <a:ea typeface="+mn-ea"/>
                <a:cs typeface="+mn-cs"/>
              </a:defRPr>
            </a:pPr>
            <a:endParaRPr lang="en-US"/>
          </a:p>
        </c:txPr>
        <c:crossAx val="441854776"/>
        <c:crosses val="autoZero"/>
        <c:crossBetween val="between"/>
      </c:valAx>
      <c:catAx>
        <c:axId val="441854776"/>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chemeClr val="tx1">
                    <a:lumMod val="75000"/>
                    <a:lumOff val="25000"/>
                  </a:schemeClr>
                </a:solidFill>
                <a:latin typeface="+mn-lt"/>
                <a:ea typeface="+mn-ea"/>
                <a:cs typeface="+mn-cs"/>
              </a:defRPr>
            </a:pPr>
            <a:endParaRPr lang="en-US"/>
          </a:p>
        </c:txPr>
        <c:crossAx val="441857520"/>
        <c:crosses val="autoZero"/>
        <c:auto val="1"/>
        <c:lblAlgn val="ctr"/>
        <c:lblOffset val="100"/>
        <c:noMultiLvlLbl val="0"/>
      </c:catAx>
      <c:spPr>
        <a:noFill/>
        <a:ln>
          <a:noFill/>
        </a:ln>
        <a:effectLst/>
      </c:spPr>
    </c:plotArea>
    <c:legend>
      <c:legendPos val="r"/>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1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vert="horz"/>
          <a:lstStyle/>
          <a:p>
            <a:pPr>
              <a:defRPr sz="1200" b="0">
                <a:solidFill>
                  <a:schemeClr val="tx1">
                    <a:lumMod val="75000"/>
                    <a:lumOff val="25000"/>
                  </a:schemeClr>
                </a:solidFill>
                <a:latin typeface="+mn-lt"/>
              </a:defRPr>
            </a:pPr>
            <a:r>
              <a:rPr lang="en-GB" sz="1200" b="0">
                <a:solidFill>
                  <a:schemeClr val="tx1">
                    <a:lumMod val="75000"/>
                    <a:lumOff val="25000"/>
                  </a:schemeClr>
                </a:solidFill>
                <a:latin typeface="+mn-lt"/>
              </a:rPr>
              <a:t>Going food shopping</a:t>
            </a:r>
            <a:endParaRPr lang="en-US" sz="1200" b="0">
              <a:solidFill>
                <a:schemeClr val="tx1">
                  <a:lumMod val="75000"/>
                  <a:lumOff val="25000"/>
                </a:schemeClr>
              </a:solidFill>
              <a:latin typeface="+mn-lt"/>
            </a:endParaRPr>
          </a:p>
        </c:rich>
      </c:tx>
      <c:layout>
        <c:manualLayout>
          <c:xMode val="edge"/>
          <c:yMode val="edge"/>
          <c:x val="0.51697969150506617"/>
          <c:y val="4.927024977671135E-2"/>
        </c:manualLayout>
      </c:layout>
      <c:overlay val="0"/>
      <c:spPr>
        <a:noFill/>
        <a:ln>
          <a:noFill/>
        </a:ln>
        <a:effectLst/>
      </c:spPr>
    </c:title>
    <c:autoTitleDeleted val="0"/>
    <c:plotArea>
      <c:layout>
        <c:manualLayout>
          <c:layoutTarget val="inner"/>
          <c:xMode val="edge"/>
          <c:yMode val="edge"/>
          <c:x val="0.40656308690710052"/>
          <c:y val="0.18247202203741622"/>
          <c:w val="0.54624948916052607"/>
          <c:h val="0.61265377281172029"/>
        </c:manualLayout>
      </c:layout>
      <c:barChart>
        <c:barDir val="bar"/>
        <c:grouping val="clustered"/>
        <c:varyColors val="0"/>
        <c:ser>
          <c:idx val="0"/>
          <c:order val="0"/>
          <c:tx>
            <c:strRef>
              <c:f>Sheet1!$B$1</c:f>
              <c:strCache>
                <c:ptCount val="1"/>
                <c:pt idx="0">
                  <c:v>2025</c:v>
                </c:pt>
              </c:strCache>
            </c:strRef>
          </c:tx>
          <c:invertIfNegative val="0"/>
          <c:dLbls>
            <c:spPr>
              <a:noFill/>
              <a:ln>
                <a:noFill/>
              </a:ln>
              <a:effectLst/>
            </c:spPr>
            <c:txPr>
              <a:bodyPr wrap="square" lIns="38100" tIns="19050" rIns="38100" bIns="19050" anchor="ctr">
                <a:spAutoFit/>
              </a:bodyPr>
              <a:lstStyle/>
              <a:p>
                <a:pPr>
                  <a:defRPr>
                    <a:solidFill>
                      <a:schemeClr val="bg1"/>
                    </a:solidFill>
                    <a:latin typeface="+mn-lt"/>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cat>
            <c:strRef>
              <c:f>Sheet1!$A$2:$A$4</c:f>
              <c:strCache>
                <c:ptCount val="3"/>
                <c:pt idx="0">
                  <c:v>Sometimes</c:v>
                </c:pt>
                <c:pt idx="1">
                  <c:v>No</c:v>
                </c:pt>
                <c:pt idx="2">
                  <c:v>Yes</c:v>
                </c:pt>
              </c:strCache>
            </c:strRef>
          </c:cat>
          <c:val>
            <c:numRef>
              <c:f>Sheet1!$B$2:$B$4</c:f>
              <c:numCache>
                <c:formatCode>0%</c:formatCode>
                <c:ptCount val="3"/>
                <c:pt idx="0">
                  <c:v>0.67</c:v>
                </c:pt>
                <c:pt idx="1">
                  <c:v>0.17</c:v>
                </c:pt>
                <c:pt idx="2">
                  <c:v>0.16</c:v>
                </c:pt>
              </c:numCache>
            </c:numRef>
          </c:val>
          <c:extLst>
            <c:ext xmlns:c16="http://schemas.microsoft.com/office/drawing/2014/chart" uri="{C3380CC4-5D6E-409C-BE32-E72D297353CC}">
              <c16:uniqueId val="{00000000-6008-4579-92A6-3504D61AE708}"/>
            </c:ext>
          </c:extLst>
        </c:ser>
        <c:ser>
          <c:idx val="1"/>
          <c:order val="1"/>
          <c:tx>
            <c:strRef>
              <c:f>Sheet1!$C$1</c:f>
              <c:strCache>
                <c:ptCount val="1"/>
                <c:pt idx="0">
                  <c:v>2024</c:v>
                </c:pt>
              </c:strCache>
            </c:strRef>
          </c:tx>
          <c:spPr>
            <a:solidFill>
              <a:srgbClr val="008E91"/>
            </a:solidFill>
          </c:spPr>
          <c:invertIfNegative val="0"/>
          <c:dLbls>
            <c:spPr>
              <a:noFill/>
              <a:ln>
                <a:noFill/>
              </a:ln>
              <a:effectLst/>
            </c:spPr>
            <c:txPr>
              <a:bodyPr wrap="square" lIns="38100" tIns="19050" rIns="38100" bIns="19050" anchor="ctr">
                <a:spAutoFit/>
              </a:bodyPr>
              <a:lstStyle/>
              <a:p>
                <a:pPr>
                  <a:defRPr>
                    <a:solidFill>
                      <a:schemeClr val="bg1"/>
                    </a:solidFill>
                    <a:latin typeface="+mn-lt"/>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cat>
            <c:strRef>
              <c:f>Sheet1!$A$2:$A$4</c:f>
              <c:strCache>
                <c:ptCount val="3"/>
                <c:pt idx="0">
                  <c:v>Sometimes</c:v>
                </c:pt>
                <c:pt idx="1">
                  <c:v>No</c:v>
                </c:pt>
                <c:pt idx="2">
                  <c:v>Yes</c:v>
                </c:pt>
              </c:strCache>
            </c:strRef>
          </c:cat>
          <c:val>
            <c:numRef>
              <c:f>Sheet1!$C$2:$C$4</c:f>
              <c:numCache>
                <c:formatCode>0%</c:formatCode>
                <c:ptCount val="3"/>
                <c:pt idx="0">
                  <c:v>0.63</c:v>
                </c:pt>
                <c:pt idx="1">
                  <c:v>0.22</c:v>
                </c:pt>
                <c:pt idx="2">
                  <c:v>0.15</c:v>
                </c:pt>
              </c:numCache>
            </c:numRef>
          </c:val>
          <c:extLst>
            <c:ext xmlns:c16="http://schemas.microsoft.com/office/drawing/2014/chart" uri="{C3380CC4-5D6E-409C-BE32-E72D297353CC}">
              <c16:uniqueId val="{00000000-AAE0-480E-A141-4AFE0DBE8FE3}"/>
            </c:ext>
          </c:extLst>
        </c:ser>
        <c:ser>
          <c:idx val="2"/>
          <c:order val="2"/>
          <c:tx>
            <c:strRef>
              <c:f>Sheet1!$D$1</c:f>
              <c:strCache>
                <c:ptCount val="1"/>
                <c:pt idx="0">
                  <c:v>2023</c:v>
                </c:pt>
              </c:strCache>
            </c:strRef>
          </c:tx>
          <c:spPr>
            <a:solidFill>
              <a:schemeClr val="accent1">
                <a:lumMod val="50000"/>
              </a:schemeClr>
            </a:solidFill>
          </c:spPr>
          <c:invertIfNegative val="0"/>
          <c:dLbls>
            <c:spPr>
              <a:noFill/>
              <a:ln>
                <a:noFill/>
              </a:ln>
              <a:effectLst/>
            </c:spPr>
            <c:txPr>
              <a:bodyPr wrap="square" lIns="38100" tIns="19050" rIns="38100" bIns="19050" anchor="ctr">
                <a:spAutoFit/>
              </a:bodyPr>
              <a:lstStyle/>
              <a:p>
                <a:pPr>
                  <a:defRPr sz="1000">
                    <a:solidFill>
                      <a:schemeClr val="bg1"/>
                    </a:solidFill>
                    <a:latin typeface="+mn-lt"/>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cat>
            <c:strRef>
              <c:f>Sheet1!$A$2:$A$4</c:f>
              <c:strCache>
                <c:ptCount val="3"/>
                <c:pt idx="0">
                  <c:v>Sometimes</c:v>
                </c:pt>
                <c:pt idx="1">
                  <c:v>No</c:v>
                </c:pt>
                <c:pt idx="2">
                  <c:v>Yes</c:v>
                </c:pt>
              </c:strCache>
            </c:strRef>
          </c:cat>
          <c:val>
            <c:numRef>
              <c:f>Sheet1!$D$2:$D$4</c:f>
              <c:numCache>
                <c:formatCode>0%</c:formatCode>
                <c:ptCount val="3"/>
                <c:pt idx="0">
                  <c:v>0.65</c:v>
                </c:pt>
                <c:pt idx="1">
                  <c:v>0.21</c:v>
                </c:pt>
                <c:pt idx="2">
                  <c:v>0.14000000000000001</c:v>
                </c:pt>
              </c:numCache>
            </c:numRef>
          </c:val>
          <c:extLst>
            <c:ext xmlns:c16="http://schemas.microsoft.com/office/drawing/2014/chart" uri="{C3380CC4-5D6E-409C-BE32-E72D297353CC}">
              <c16:uniqueId val="{00000000-8111-4248-A482-1D5085A10723}"/>
            </c:ext>
          </c:extLst>
        </c:ser>
        <c:dLbls>
          <c:showLegendKey val="0"/>
          <c:showVal val="0"/>
          <c:showCatName val="0"/>
          <c:showSerName val="0"/>
          <c:showPercent val="0"/>
          <c:showBubbleSize val="0"/>
        </c:dLbls>
        <c:gapWidth val="80"/>
        <c:overlap val="-12"/>
        <c:axId val="441656768"/>
        <c:axId val="441655984"/>
      </c:barChart>
      <c:valAx>
        <c:axId val="441655984"/>
        <c:scaling>
          <c:orientation val="minMax"/>
        </c:scaling>
        <c:delete val="0"/>
        <c:axPos val="b"/>
        <c:majorGridlines>
          <c:spPr>
            <a:ln w="9525" cap="flat" cmpd="sng" algn="ctr">
              <a:solidFill>
                <a:schemeClr val="tx1">
                  <a:lumMod val="15000"/>
                  <a:lumOff val="85000"/>
                </a:schemeClr>
              </a:solidFill>
              <a:round/>
            </a:ln>
            <a:effectLst/>
          </c:spPr>
        </c:majorGridlines>
        <c:numFmt formatCode="0%" sourceLinked="0"/>
        <c:majorTickMark val="out"/>
        <c:minorTickMark val="none"/>
        <c:tickLblPos val="nextTo"/>
        <c:spPr>
          <a:noFill/>
          <a:ln>
            <a:noFill/>
          </a:ln>
          <a:effectLst/>
        </c:spPr>
        <c:txPr>
          <a:bodyPr rot="-60000000" vert="horz"/>
          <a:lstStyle/>
          <a:p>
            <a:pPr>
              <a:defRPr>
                <a:solidFill>
                  <a:schemeClr val="tx1">
                    <a:lumMod val="75000"/>
                    <a:lumOff val="25000"/>
                  </a:schemeClr>
                </a:solidFill>
                <a:latin typeface="+mn-lt"/>
              </a:defRPr>
            </a:pPr>
            <a:endParaRPr lang="en-US"/>
          </a:p>
        </c:txPr>
        <c:crossAx val="441656768"/>
        <c:crosses val="autoZero"/>
        <c:crossBetween val="between"/>
      </c:valAx>
      <c:catAx>
        <c:axId val="441656768"/>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vert="horz"/>
          <a:lstStyle/>
          <a:p>
            <a:pPr>
              <a:defRPr>
                <a:solidFill>
                  <a:schemeClr val="tx1">
                    <a:lumMod val="75000"/>
                    <a:lumOff val="25000"/>
                  </a:schemeClr>
                </a:solidFill>
                <a:latin typeface="+mn-lt"/>
              </a:defRPr>
            </a:pPr>
            <a:endParaRPr lang="en-US"/>
          </a:p>
        </c:txPr>
        <c:crossAx val="441655984"/>
        <c:crosses val="autoZero"/>
        <c:auto val="1"/>
        <c:lblAlgn val="ctr"/>
        <c:lblOffset val="100"/>
        <c:noMultiLvlLbl val="0"/>
      </c:catAx>
      <c:spPr>
        <a:noFill/>
        <a:ln>
          <a:noFill/>
        </a:ln>
        <a:effectLst/>
      </c:spPr>
    </c:plotArea>
    <c:legend>
      <c:legendPos val="b"/>
      <c:layout>
        <c:manualLayout>
          <c:xMode val="edge"/>
          <c:yMode val="edge"/>
          <c:x val="0.50429269078881711"/>
          <c:y val="0.89055156894765131"/>
          <c:w val="0.28026691601729431"/>
          <c:h val="9.3874431048261001E-2"/>
        </c:manualLayout>
      </c:layout>
      <c:overlay val="0"/>
      <c:txPr>
        <a:bodyPr/>
        <a:lstStyle/>
        <a:p>
          <a:pPr>
            <a:defRPr>
              <a:solidFill>
                <a:schemeClr val="tx1">
                  <a:lumMod val="75000"/>
                  <a:lumOff val="25000"/>
                </a:schemeClr>
              </a:solidFill>
              <a:latin typeface="+mn-lt"/>
            </a:defRPr>
          </a:pPr>
          <a:endParaRPr lang="en-US"/>
        </a:p>
      </c:txPr>
    </c:legend>
    <c:plotVisOnly val="1"/>
    <c:dispBlanksAs val="gap"/>
    <c:showDLblsOverMax val="0"/>
  </c:chart>
  <c:spPr>
    <a:noFill/>
    <a:ln>
      <a:noFill/>
    </a:ln>
    <a:effectLst/>
  </c:spPr>
  <c:txPr>
    <a:bodyPr/>
    <a:lstStyle/>
    <a:p>
      <a:pPr>
        <a:defRPr>
          <a:latin typeface="Calibri" panose="020F0502020204030204" pitchFamily="34" charset="0"/>
          <a:cs typeface="DINPro" panose="020B0504020101020102" pitchFamily="34" charset="0"/>
        </a:defRPr>
      </a:pPr>
      <a:endParaRPr lang="en-US"/>
    </a:p>
  </c:txPr>
  <c:externalData r:id="rId1">
    <c:autoUpdate val="0"/>
  </c:externalData>
</c:chartSpace>
</file>

<file path=ppt/charts/chart1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vert="horz"/>
          <a:lstStyle/>
          <a:p>
            <a:pPr>
              <a:defRPr sz="1200" b="0">
                <a:solidFill>
                  <a:schemeClr val="tx1">
                    <a:lumMod val="75000"/>
                    <a:lumOff val="25000"/>
                  </a:schemeClr>
                </a:solidFill>
                <a:latin typeface="+mn-lt"/>
              </a:defRPr>
            </a:pPr>
            <a:r>
              <a:rPr lang="en-US" sz="1200" b="0">
                <a:solidFill>
                  <a:schemeClr val="tx1">
                    <a:lumMod val="75000"/>
                    <a:lumOff val="25000"/>
                  </a:schemeClr>
                </a:solidFill>
                <a:latin typeface="+mn-lt"/>
              </a:rPr>
              <a:t>Choosing</a:t>
            </a:r>
            <a:r>
              <a:rPr lang="en-US" sz="1200" b="0" baseline="0">
                <a:solidFill>
                  <a:schemeClr val="tx1">
                    <a:lumMod val="75000"/>
                    <a:lumOff val="25000"/>
                  </a:schemeClr>
                </a:solidFill>
                <a:latin typeface="+mn-lt"/>
              </a:rPr>
              <a:t> the food you like</a:t>
            </a:r>
            <a:endParaRPr lang="en-US" sz="1200" b="0">
              <a:solidFill>
                <a:schemeClr val="tx1">
                  <a:lumMod val="75000"/>
                  <a:lumOff val="25000"/>
                </a:schemeClr>
              </a:solidFill>
              <a:latin typeface="+mn-lt"/>
            </a:endParaRPr>
          </a:p>
        </c:rich>
      </c:tx>
      <c:layout>
        <c:manualLayout>
          <c:xMode val="edge"/>
          <c:yMode val="edge"/>
          <c:x val="0.50203904528094212"/>
          <c:y val="6.4844249780799015E-2"/>
        </c:manualLayout>
      </c:layout>
      <c:overlay val="0"/>
      <c:spPr>
        <a:noFill/>
        <a:ln>
          <a:noFill/>
        </a:ln>
        <a:effectLst/>
      </c:spPr>
    </c:title>
    <c:autoTitleDeleted val="0"/>
    <c:plotArea>
      <c:layout>
        <c:manualLayout>
          <c:layoutTarget val="inner"/>
          <c:xMode val="edge"/>
          <c:yMode val="edge"/>
          <c:x val="0.40656308690710052"/>
          <c:y val="0.18247202203741622"/>
          <c:w val="0.54624948916052607"/>
          <c:h val="0.61265377281172029"/>
        </c:manualLayout>
      </c:layout>
      <c:barChart>
        <c:barDir val="bar"/>
        <c:grouping val="clustered"/>
        <c:varyColors val="0"/>
        <c:ser>
          <c:idx val="0"/>
          <c:order val="0"/>
          <c:tx>
            <c:strRef>
              <c:f>Sheet1!$B$1</c:f>
              <c:strCache>
                <c:ptCount val="1"/>
                <c:pt idx="0">
                  <c:v>2025</c:v>
                </c:pt>
              </c:strCache>
            </c:strRef>
          </c:tx>
          <c:invertIfNegative val="0"/>
          <c:dLbls>
            <c:dLbl>
              <c:idx val="1"/>
              <c:spPr>
                <a:noFill/>
                <a:ln>
                  <a:noFill/>
                </a:ln>
                <a:effectLst/>
              </c:spPr>
              <c:txPr>
                <a:bodyPr wrap="square" lIns="38100" tIns="19050" rIns="38100" bIns="19050" anchor="ctr">
                  <a:spAutoFit/>
                </a:bodyPr>
                <a:lstStyle/>
                <a:p>
                  <a:pPr>
                    <a:defRPr>
                      <a:solidFill>
                        <a:schemeClr val="tx1">
                          <a:lumMod val="75000"/>
                          <a:lumOff val="25000"/>
                        </a:schemeClr>
                      </a:solidFill>
                      <a:latin typeface="+mn-lt"/>
                    </a:defRPr>
                  </a:pPr>
                  <a:endParaRPr lang="en-US"/>
                </a:p>
              </c:txPr>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5B91-4A0D-A66B-68462BA99CEC}"/>
                </c:ext>
              </c:extLst>
            </c:dLbl>
            <c:spPr>
              <a:noFill/>
              <a:ln>
                <a:noFill/>
              </a:ln>
              <a:effectLst/>
            </c:spPr>
            <c:txPr>
              <a:bodyPr wrap="square" lIns="38100" tIns="19050" rIns="38100" bIns="19050" anchor="ctr">
                <a:spAutoFit/>
              </a:bodyPr>
              <a:lstStyle/>
              <a:p>
                <a:pPr>
                  <a:defRPr>
                    <a:solidFill>
                      <a:schemeClr val="bg1"/>
                    </a:solidFill>
                    <a:latin typeface="+mn-lt"/>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cat>
            <c:strRef>
              <c:f>Sheet1!$A$2:$A$4</c:f>
              <c:strCache>
                <c:ptCount val="3"/>
                <c:pt idx="0">
                  <c:v>Sometimes</c:v>
                </c:pt>
                <c:pt idx="1">
                  <c:v>No</c:v>
                </c:pt>
                <c:pt idx="2">
                  <c:v>Yes</c:v>
                </c:pt>
              </c:strCache>
            </c:strRef>
          </c:cat>
          <c:val>
            <c:numRef>
              <c:f>Sheet1!$B$2:$B$4</c:f>
              <c:numCache>
                <c:formatCode>0%</c:formatCode>
                <c:ptCount val="3"/>
                <c:pt idx="0">
                  <c:v>0.4</c:v>
                </c:pt>
                <c:pt idx="1">
                  <c:v>0.02</c:v>
                </c:pt>
                <c:pt idx="2">
                  <c:v>0.57999999999999996</c:v>
                </c:pt>
              </c:numCache>
            </c:numRef>
          </c:val>
          <c:extLst>
            <c:ext xmlns:c16="http://schemas.microsoft.com/office/drawing/2014/chart" uri="{C3380CC4-5D6E-409C-BE32-E72D297353CC}">
              <c16:uniqueId val="{00000000-C9A4-47AE-BBA7-1B4CDA2EA34A}"/>
            </c:ext>
          </c:extLst>
        </c:ser>
        <c:ser>
          <c:idx val="1"/>
          <c:order val="1"/>
          <c:tx>
            <c:strRef>
              <c:f>Sheet1!$C$1</c:f>
              <c:strCache>
                <c:ptCount val="1"/>
                <c:pt idx="0">
                  <c:v>2024</c:v>
                </c:pt>
              </c:strCache>
            </c:strRef>
          </c:tx>
          <c:spPr>
            <a:solidFill>
              <a:srgbClr val="008E91"/>
            </a:solidFill>
          </c:spPr>
          <c:invertIfNegative val="0"/>
          <c:dLbls>
            <c:dLbl>
              <c:idx val="1"/>
              <c:spPr>
                <a:noFill/>
                <a:ln>
                  <a:noFill/>
                </a:ln>
                <a:effectLst/>
              </c:spPr>
              <c:txPr>
                <a:bodyPr wrap="square" lIns="38100" tIns="19050" rIns="38100" bIns="19050" anchor="ctr">
                  <a:spAutoFit/>
                </a:bodyPr>
                <a:lstStyle/>
                <a:p>
                  <a:pPr>
                    <a:defRPr>
                      <a:solidFill>
                        <a:schemeClr val="tx1">
                          <a:lumMod val="75000"/>
                          <a:lumOff val="25000"/>
                        </a:schemeClr>
                      </a:solidFill>
                      <a:latin typeface="+mn-lt"/>
                    </a:defRPr>
                  </a:pPr>
                  <a:endParaRPr lang="en-US"/>
                </a:p>
              </c:txPr>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F1F7-4B71-B468-DAA4E4914A2F}"/>
                </c:ext>
              </c:extLst>
            </c:dLbl>
            <c:spPr>
              <a:noFill/>
              <a:ln>
                <a:noFill/>
              </a:ln>
              <a:effectLst/>
            </c:spPr>
            <c:txPr>
              <a:bodyPr wrap="square" lIns="38100" tIns="19050" rIns="38100" bIns="19050" anchor="ctr">
                <a:spAutoFit/>
              </a:bodyPr>
              <a:lstStyle/>
              <a:p>
                <a:pPr>
                  <a:defRPr>
                    <a:solidFill>
                      <a:schemeClr val="bg1"/>
                    </a:solidFill>
                    <a:latin typeface="+mn-lt"/>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cat>
            <c:strRef>
              <c:f>Sheet1!$A$2:$A$4</c:f>
              <c:strCache>
                <c:ptCount val="3"/>
                <c:pt idx="0">
                  <c:v>Sometimes</c:v>
                </c:pt>
                <c:pt idx="1">
                  <c:v>No</c:v>
                </c:pt>
                <c:pt idx="2">
                  <c:v>Yes</c:v>
                </c:pt>
              </c:strCache>
            </c:strRef>
          </c:cat>
          <c:val>
            <c:numRef>
              <c:f>Sheet1!$C$2:$C$4</c:f>
              <c:numCache>
                <c:formatCode>0%</c:formatCode>
                <c:ptCount val="3"/>
                <c:pt idx="0">
                  <c:v>0.63</c:v>
                </c:pt>
                <c:pt idx="1">
                  <c:v>0.03</c:v>
                </c:pt>
                <c:pt idx="2">
                  <c:v>0.57999999999999996</c:v>
                </c:pt>
              </c:numCache>
            </c:numRef>
          </c:val>
          <c:extLst>
            <c:ext xmlns:c16="http://schemas.microsoft.com/office/drawing/2014/chart" uri="{C3380CC4-5D6E-409C-BE32-E72D297353CC}">
              <c16:uniqueId val="{00000000-C63A-41C0-8F63-9338A1D33DE6}"/>
            </c:ext>
          </c:extLst>
        </c:ser>
        <c:ser>
          <c:idx val="2"/>
          <c:order val="2"/>
          <c:tx>
            <c:strRef>
              <c:f>Sheet1!$D$1</c:f>
              <c:strCache>
                <c:ptCount val="1"/>
                <c:pt idx="0">
                  <c:v>2023</c:v>
                </c:pt>
              </c:strCache>
            </c:strRef>
          </c:tx>
          <c:spPr>
            <a:solidFill>
              <a:schemeClr val="accent1">
                <a:lumMod val="50000"/>
              </a:schemeClr>
            </a:solidFill>
          </c:spPr>
          <c:invertIfNegative val="0"/>
          <c:dLbls>
            <c:dLbl>
              <c:idx val="1"/>
              <c:spPr>
                <a:noFill/>
                <a:ln>
                  <a:noFill/>
                </a:ln>
                <a:effectLst/>
              </c:spPr>
              <c:txPr>
                <a:bodyPr wrap="square" lIns="38100" tIns="19050" rIns="38100" bIns="19050" anchor="ctr">
                  <a:spAutoFit/>
                </a:bodyPr>
                <a:lstStyle/>
                <a:p>
                  <a:pPr>
                    <a:defRPr sz="1000">
                      <a:solidFill>
                        <a:schemeClr val="tx1">
                          <a:lumMod val="75000"/>
                          <a:lumOff val="25000"/>
                        </a:schemeClr>
                      </a:solidFill>
                      <a:latin typeface="+mn-lt"/>
                    </a:defRPr>
                  </a:pPr>
                  <a:endParaRPr lang="en-US"/>
                </a:p>
              </c:txPr>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0049-4C36-BBFB-AE19BAAED20B}"/>
                </c:ext>
              </c:extLst>
            </c:dLbl>
            <c:spPr>
              <a:noFill/>
              <a:ln>
                <a:noFill/>
              </a:ln>
              <a:effectLst/>
            </c:spPr>
            <c:txPr>
              <a:bodyPr wrap="square" lIns="38100" tIns="19050" rIns="38100" bIns="19050" anchor="ctr">
                <a:spAutoFit/>
              </a:bodyPr>
              <a:lstStyle/>
              <a:p>
                <a:pPr>
                  <a:defRPr sz="1000">
                    <a:solidFill>
                      <a:schemeClr val="bg1"/>
                    </a:solidFill>
                    <a:latin typeface="+mn-lt"/>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cat>
            <c:strRef>
              <c:f>Sheet1!$A$2:$A$4</c:f>
              <c:strCache>
                <c:ptCount val="3"/>
                <c:pt idx="0">
                  <c:v>Sometimes</c:v>
                </c:pt>
                <c:pt idx="1">
                  <c:v>No</c:v>
                </c:pt>
                <c:pt idx="2">
                  <c:v>Yes</c:v>
                </c:pt>
              </c:strCache>
            </c:strRef>
          </c:cat>
          <c:val>
            <c:numRef>
              <c:f>Sheet1!$D$2:$D$4</c:f>
              <c:numCache>
                <c:formatCode>0%</c:formatCode>
                <c:ptCount val="3"/>
                <c:pt idx="0">
                  <c:v>0.39</c:v>
                </c:pt>
                <c:pt idx="1">
                  <c:v>0.04</c:v>
                </c:pt>
                <c:pt idx="2">
                  <c:v>0.56999999999999995</c:v>
                </c:pt>
              </c:numCache>
            </c:numRef>
          </c:val>
          <c:extLst>
            <c:ext xmlns:c16="http://schemas.microsoft.com/office/drawing/2014/chart" uri="{C3380CC4-5D6E-409C-BE32-E72D297353CC}">
              <c16:uniqueId val="{00000000-5047-42BA-9274-00EF9E850474}"/>
            </c:ext>
          </c:extLst>
        </c:ser>
        <c:dLbls>
          <c:showLegendKey val="0"/>
          <c:showVal val="0"/>
          <c:showCatName val="0"/>
          <c:showSerName val="0"/>
          <c:showPercent val="0"/>
          <c:showBubbleSize val="0"/>
        </c:dLbls>
        <c:gapWidth val="80"/>
        <c:overlap val="-12"/>
        <c:axId val="441860656"/>
        <c:axId val="441859872"/>
      </c:barChart>
      <c:valAx>
        <c:axId val="441859872"/>
        <c:scaling>
          <c:orientation val="minMax"/>
        </c:scaling>
        <c:delete val="0"/>
        <c:axPos val="b"/>
        <c:majorGridlines>
          <c:spPr>
            <a:ln w="9525" cap="flat" cmpd="sng" algn="ctr">
              <a:solidFill>
                <a:schemeClr val="tx1">
                  <a:lumMod val="15000"/>
                  <a:lumOff val="85000"/>
                </a:schemeClr>
              </a:solidFill>
              <a:round/>
            </a:ln>
            <a:effectLst/>
          </c:spPr>
        </c:majorGridlines>
        <c:numFmt formatCode="0%" sourceLinked="0"/>
        <c:majorTickMark val="out"/>
        <c:minorTickMark val="none"/>
        <c:tickLblPos val="nextTo"/>
        <c:spPr>
          <a:noFill/>
          <a:ln>
            <a:noFill/>
          </a:ln>
          <a:effectLst/>
        </c:spPr>
        <c:txPr>
          <a:bodyPr rot="-60000000" vert="horz"/>
          <a:lstStyle/>
          <a:p>
            <a:pPr>
              <a:defRPr>
                <a:solidFill>
                  <a:schemeClr val="tx1">
                    <a:lumMod val="75000"/>
                    <a:lumOff val="25000"/>
                  </a:schemeClr>
                </a:solidFill>
                <a:latin typeface="+mn-lt"/>
              </a:defRPr>
            </a:pPr>
            <a:endParaRPr lang="en-US"/>
          </a:p>
        </c:txPr>
        <c:crossAx val="441860656"/>
        <c:crosses val="autoZero"/>
        <c:crossBetween val="between"/>
      </c:valAx>
      <c:catAx>
        <c:axId val="441860656"/>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vert="horz"/>
          <a:lstStyle/>
          <a:p>
            <a:pPr>
              <a:defRPr>
                <a:solidFill>
                  <a:schemeClr val="tx1">
                    <a:lumMod val="75000"/>
                    <a:lumOff val="25000"/>
                  </a:schemeClr>
                </a:solidFill>
                <a:latin typeface="+mn-lt"/>
              </a:defRPr>
            </a:pPr>
            <a:endParaRPr lang="en-US"/>
          </a:p>
        </c:txPr>
        <c:crossAx val="441859872"/>
        <c:crosses val="autoZero"/>
        <c:auto val="1"/>
        <c:lblAlgn val="ctr"/>
        <c:lblOffset val="100"/>
        <c:noMultiLvlLbl val="0"/>
      </c:catAx>
      <c:spPr>
        <a:noFill/>
        <a:ln>
          <a:noFill/>
        </a:ln>
        <a:effectLst/>
      </c:spPr>
    </c:plotArea>
    <c:legend>
      <c:legendPos val="b"/>
      <c:layout>
        <c:manualLayout>
          <c:xMode val="edge"/>
          <c:yMode val="edge"/>
          <c:x val="0.51674322930892047"/>
          <c:y val="0.8801689022782595"/>
          <c:w val="0.28026691601729431"/>
          <c:h val="9.3874431048261001E-2"/>
        </c:manualLayout>
      </c:layout>
      <c:overlay val="0"/>
      <c:txPr>
        <a:bodyPr/>
        <a:lstStyle/>
        <a:p>
          <a:pPr>
            <a:defRPr>
              <a:solidFill>
                <a:schemeClr val="tx1">
                  <a:lumMod val="75000"/>
                  <a:lumOff val="25000"/>
                </a:schemeClr>
              </a:solidFill>
              <a:latin typeface="+mn-lt"/>
            </a:defRPr>
          </a:pPr>
          <a:endParaRPr lang="en-US"/>
        </a:p>
      </c:txPr>
    </c:legend>
    <c:plotVisOnly val="1"/>
    <c:dispBlanksAs val="gap"/>
    <c:showDLblsOverMax val="0"/>
  </c:chart>
  <c:spPr>
    <a:noFill/>
    <a:ln>
      <a:noFill/>
    </a:ln>
    <a:effectLst/>
  </c:spPr>
  <c:txPr>
    <a:bodyPr/>
    <a:lstStyle/>
    <a:p>
      <a:pPr>
        <a:defRPr>
          <a:latin typeface="Calibri" panose="020F0502020204030204" pitchFamily="34" charset="0"/>
          <a:cs typeface="DINPro" panose="020B0504020101020102" pitchFamily="34" charset="0"/>
        </a:defRPr>
      </a:pPr>
      <a:endParaRPr lang="en-US"/>
    </a:p>
  </c:txPr>
  <c:externalData r:id="rId1">
    <c:autoUpdate val="0"/>
  </c:externalData>
</c:chartSpace>
</file>

<file path=ppt/charts/chart1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862" b="0" i="0" u="none" strike="noStrike" kern="1200" spc="0" baseline="0">
                <a:solidFill>
                  <a:schemeClr val="tx1">
                    <a:lumMod val="65000"/>
                    <a:lumOff val="35000"/>
                  </a:schemeClr>
                </a:solidFill>
                <a:latin typeface="Calibri" panose="020F0502020204030204" pitchFamily="34" charset="0"/>
                <a:ea typeface="+mn-ea"/>
                <a:cs typeface="+mn-cs"/>
              </a:defRPr>
            </a:pPr>
            <a:r>
              <a:rPr lang="en-GB"/>
              <a:t>Do you feel able to keep yourself clean at home?</a:t>
            </a:r>
            <a:endParaRPr lang="en-US"/>
          </a:p>
        </c:rich>
      </c:tx>
      <c:layout>
        <c:manualLayout>
          <c:xMode val="edge"/>
          <c:yMode val="edge"/>
          <c:x val="0.13874019162905663"/>
          <c:y val="8.3914683822987595E-3"/>
        </c:manualLayout>
      </c:layout>
      <c:overlay val="0"/>
      <c:spPr>
        <a:noFill/>
        <a:ln>
          <a:noFill/>
        </a:ln>
        <a:effectLst/>
      </c:spPr>
      <c:txPr>
        <a:bodyPr rot="0" spcFirstLastPara="1" vertOverflow="ellipsis" vert="horz" wrap="square" anchor="ctr" anchorCtr="1"/>
        <a:lstStyle/>
        <a:p>
          <a:pPr>
            <a:defRPr sz="1862" b="0" i="0" u="none" strike="noStrike" kern="1200" spc="0" baseline="0">
              <a:solidFill>
                <a:schemeClr val="tx1">
                  <a:lumMod val="65000"/>
                  <a:lumOff val="35000"/>
                </a:schemeClr>
              </a:solidFill>
              <a:latin typeface="Calibri" panose="020F0502020204030204" pitchFamily="34" charset="0"/>
              <a:ea typeface="+mn-ea"/>
              <a:cs typeface="+mn-cs"/>
            </a:defRPr>
          </a:pPr>
          <a:endParaRPr lang="en-US"/>
        </a:p>
      </c:txPr>
    </c:title>
    <c:autoTitleDeleted val="0"/>
    <c:plotArea>
      <c:layout>
        <c:manualLayout>
          <c:layoutTarget val="inner"/>
          <c:xMode val="edge"/>
          <c:yMode val="edge"/>
          <c:x val="5.7591302495755337E-2"/>
          <c:y val="0.24974380078594657"/>
          <c:w val="0.53575380994803168"/>
          <c:h val="0.6410233059631496"/>
        </c:manualLayout>
      </c:layout>
      <c:pieChart>
        <c:varyColors val="1"/>
        <c:dLbls>
          <c:showLegendKey val="0"/>
          <c:showVal val="0"/>
          <c:showCatName val="0"/>
          <c:showSerName val="0"/>
          <c:showPercent val="0"/>
          <c:showBubbleSize val="0"/>
          <c:showLeaderLines val="0"/>
        </c:dLbls>
        <c:firstSliceAng val="0"/>
      </c:pieChart>
      <c:spPr>
        <a:noFill/>
        <a:ln>
          <a:noFill/>
        </a:ln>
        <a:effectLst/>
      </c:spPr>
    </c:plotArea>
    <c:legend>
      <c:legendPos val="b"/>
      <c:layout>
        <c:manualLayout>
          <c:xMode val="edge"/>
          <c:yMode val="edge"/>
          <c:x val="0.63819179163175843"/>
          <c:y val="0.24597199503394279"/>
          <c:w val="0.33813093076138512"/>
          <c:h val="0.59769702590194607"/>
        </c:manualLayout>
      </c:layout>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Calibri" panose="020F0502020204030204" pitchFamily="34" charset="0"/>
              <a:ea typeface="+mn-ea"/>
              <a:cs typeface="+mn-cs"/>
            </a:defRPr>
          </a:pPr>
          <a:endParaRPr lang="en-US"/>
        </a:p>
      </c:txPr>
    </c:legend>
    <c:plotVisOnly val="1"/>
    <c:dispBlanksAs val="gap"/>
    <c:showDLblsOverMax val="0"/>
  </c:chart>
  <c:spPr>
    <a:noFill/>
    <a:ln>
      <a:noFill/>
    </a:ln>
    <a:effectLst/>
  </c:spPr>
  <c:txPr>
    <a:bodyPr/>
    <a:lstStyle/>
    <a:p>
      <a:pPr>
        <a:defRPr>
          <a:latin typeface="Calibri" panose="020F0502020204030204" pitchFamily="34" charset="0"/>
        </a:defRPr>
      </a:pPr>
      <a:endParaRPr lang="en-US"/>
    </a:p>
  </c:txPr>
  <c:externalData r:id="rId3">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6797280988699107"/>
          <c:y val="7.0767652426219463E-2"/>
          <c:w val="0.62377350752645866"/>
          <c:h val="0.82895382812990326"/>
        </c:manualLayout>
      </c:layout>
      <c:barChart>
        <c:barDir val="bar"/>
        <c:grouping val="clustered"/>
        <c:varyColors val="0"/>
        <c:ser>
          <c:idx val="0"/>
          <c:order val="0"/>
          <c:tx>
            <c:strRef>
              <c:f>Sheet1!$B$1</c:f>
              <c:strCache>
                <c:ptCount val="1"/>
                <c:pt idx="0">
                  <c:v>2025</c:v>
                </c:pt>
              </c:strCache>
            </c:strRef>
          </c:tx>
          <c:spPr>
            <a:solidFill>
              <a:schemeClr val="accent1"/>
            </a:solidFill>
            <a:ln w="19050">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bg1"/>
                    </a:solidFill>
                    <a:latin typeface="+mn-lt"/>
                    <a:ea typeface="+mn-ea"/>
                    <a:cs typeface="+mn-cs"/>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Don't know</c:v>
                </c:pt>
                <c:pt idx="1">
                  <c:v>No</c:v>
                </c:pt>
                <c:pt idx="2">
                  <c:v>Yes</c:v>
                </c:pt>
              </c:strCache>
            </c:strRef>
          </c:cat>
          <c:val>
            <c:numRef>
              <c:f>Sheet1!$B$2:$B$4</c:f>
              <c:numCache>
                <c:formatCode>0%</c:formatCode>
                <c:ptCount val="3"/>
                <c:pt idx="0">
                  <c:v>0.1</c:v>
                </c:pt>
                <c:pt idx="1">
                  <c:v>0.67</c:v>
                </c:pt>
                <c:pt idx="2">
                  <c:v>0.23</c:v>
                </c:pt>
              </c:numCache>
            </c:numRef>
          </c:val>
          <c:extLst>
            <c:ext xmlns:c16="http://schemas.microsoft.com/office/drawing/2014/chart" uri="{C3380CC4-5D6E-409C-BE32-E72D297353CC}">
              <c16:uniqueId val="{00000000-E631-41C2-982C-216E0C3BB646}"/>
            </c:ext>
          </c:extLst>
        </c:ser>
        <c:ser>
          <c:idx val="1"/>
          <c:order val="1"/>
          <c:tx>
            <c:strRef>
              <c:f>Sheet1!$C$1</c:f>
              <c:strCache>
                <c:ptCount val="1"/>
                <c:pt idx="0">
                  <c:v>2024</c:v>
                </c:pt>
              </c:strCache>
            </c:strRef>
          </c:tx>
          <c:spPr>
            <a:solidFill>
              <a:srgbClr val="008E91"/>
            </a:solidFill>
            <a:ln w="19050">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bg1"/>
                    </a:solidFill>
                    <a:latin typeface="+mn-lt"/>
                    <a:ea typeface="+mn-ea"/>
                    <a:cs typeface="+mn-cs"/>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Don't know</c:v>
                </c:pt>
                <c:pt idx="1">
                  <c:v>No</c:v>
                </c:pt>
                <c:pt idx="2">
                  <c:v>Yes</c:v>
                </c:pt>
              </c:strCache>
            </c:strRef>
          </c:cat>
          <c:val>
            <c:numRef>
              <c:f>Sheet1!$C$2:$C$4</c:f>
              <c:numCache>
                <c:formatCode>0%</c:formatCode>
                <c:ptCount val="3"/>
                <c:pt idx="0">
                  <c:v>0.11</c:v>
                </c:pt>
                <c:pt idx="1">
                  <c:v>0.66</c:v>
                </c:pt>
                <c:pt idx="2">
                  <c:v>0.23</c:v>
                </c:pt>
              </c:numCache>
            </c:numRef>
          </c:val>
          <c:extLst>
            <c:ext xmlns:c16="http://schemas.microsoft.com/office/drawing/2014/chart" uri="{C3380CC4-5D6E-409C-BE32-E72D297353CC}">
              <c16:uniqueId val="{00000001-E631-41C2-982C-216E0C3BB646}"/>
            </c:ext>
          </c:extLst>
        </c:ser>
        <c:ser>
          <c:idx val="2"/>
          <c:order val="2"/>
          <c:tx>
            <c:strRef>
              <c:f>Sheet1!$D$1</c:f>
              <c:strCache>
                <c:ptCount val="1"/>
                <c:pt idx="0">
                  <c:v>2023</c:v>
                </c:pt>
              </c:strCache>
            </c:strRef>
          </c:tx>
          <c:spPr>
            <a:solidFill>
              <a:srgbClr val="002060"/>
            </a:solidFill>
            <a:ln w="19050">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bg1"/>
                    </a:solidFill>
                    <a:latin typeface="+mn-lt"/>
                    <a:ea typeface="+mn-ea"/>
                    <a:cs typeface="+mn-cs"/>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Don't know</c:v>
                </c:pt>
                <c:pt idx="1">
                  <c:v>No</c:v>
                </c:pt>
                <c:pt idx="2">
                  <c:v>Yes</c:v>
                </c:pt>
              </c:strCache>
            </c:strRef>
          </c:cat>
          <c:val>
            <c:numRef>
              <c:f>Sheet1!$D$2:$D$4</c:f>
              <c:numCache>
                <c:formatCode>0%</c:formatCode>
                <c:ptCount val="3"/>
                <c:pt idx="0">
                  <c:v>0.11</c:v>
                </c:pt>
                <c:pt idx="1">
                  <c:v>0.66</c:v>
                </c:pt>
                <c:pt idx="2">
                  <c:v>0.23</c:v>
                </c:pt>
              </c:numCache>
            </c:numRef>
          </c:val>
          <c:extLst>
            <c:ext xmlns:c16="http://schemas.microsoft.com/office/drawing/2014/chart" uri="{C3380CC4-5D6E-409C-BE32-E72D297353CC}">
              <c16:uniqueId val="{00000002-E631-41C2-982C-216E0C3BB646}"/>
            </c:ext>
          </c:extLst>
        </c:ser>
        <c:dLbls>
          <c:dLblPos val="inEnd"/>
          <c:showLegendKey val="0"/>
          <c:showVal val="1"/>
          <c:showCatName val="0"/>
          <c:showSerName val="0"/>
          <c:showPercent val="0"/>
          <c:showBubbleSize val="0"/>
        </c:dLbls>
        <c:gapWidth val="100"/>
        <c:overlap val="-25"/>
        <c:axId val="316479256"/>
        <c:axId val="316482392"/>
      </c:barChart>
      <c:valAx>
        <c:axId val="316482392"/>
        <c:scaling>
          <c:orientation val="minMax"/>
        </c:scaling>
        <c:delete val="1"/>
        <c:axPos val="b"/>
        <c:majorGridlines>
          <c:spPr>
            <a:ln w="9525" cap="flat" cmpd="sng" algn="ctr">
              <a:solidFill>
                <a:schemeClr val="tx1">
                  <a:lumMod val="15000"/>
                  <a:lumOff val="85000"/>
                </a:schemeClr>
              </a:solidFill>
              <a:round/>
            </a:ln>
            <a:effectLst/>
          </c:spPr>
        </c:majorGridlines>
        <c:numFmt formatCode="0%" sourceLinked="1"/>
        <c:majorTickMark val="out"/>
        <c:minorTickMark val="none"/>
        <c:tickLblPos val="nextTo"/>
        <c:crossAx val="316479256"/>
        <c:crosses val="autoZero"/>
        <c:crossBetween val="between"/>
      </c:valAx>
      <c:catAx>
        <c:axId val="316479256"/>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endParaRPr lang="en-US"/>
          </a:p>
        </c:txPr>
        <c:crossAx val="316482392"/>
        <c:crosses val="autoZero"/>
        <c:auto val="1"/>
        <c:lblAlgn val="ctr"/>
        <c:lblOffset val="100"/>
        <c:noMultiLvlLbl val="0"/>
      </c:catAx>
      <c:spPr>
        <a:noFill/>
        <a:ln>
          <a:noFill/>
        </a:ln>
        <a:effectLst/>
      </c:spPr>
    </c:plotArea>
    <c:legend>
      <c:legendPos val="b"/>
      <c:layout>
        <c:manualLayout>
          <c:xMode val="edge"/>
          <c:yMode val="edge"/>
          <c:x val="0.40173183212447905"/>
          <c:y val="0.91841966630661498"/>
          <c:w val="0.34267741150551206"/>
          <c:h val="7.3455981202679252E-2"/>
        </c:manualLayout>
      </c:layout>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2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7579487256402629"/>
          <c:y val="3.3776979548859241E-2"/>
          <c:w val="0.68079554333084191"/>
          <c:h val="0.84671009597670222"/>
        </c:manualLayout>
      </c:layout>
      <c:barChart>
        <c:barDir val="bar"/>
        <c:grouping val="clustered"/>
        <c:varyColors val="0"/>
        <c:ser>
          <c:idx val="0"/>
          <c:order val="0"/>
          <c:tx>
            <c:strRef>
              <c:f>Sheet1!$B$1</c:f>
              <c:strCache>
                <c:ptCount val="1"/>
                <c:pt idx="0">
                  <c:v>2025</c:v>
                </c:pt>
              </c:strCache>
            </c:strRef>
          </c:tx>
          <c:invertIfNegative val="0"/>
          <c:dLbls>
            <c:dLbl>
              <c:idx val="0"/>
              <c:spPr>
                <a:noFill/>
                <a:ln>
                  <a:noFill/>
                </a:ln>
                <a:effectLst/>
              </c:spPr>
              <c:txPr>
                <a:bodyPr wrap="square" lIns="38100" tIns="19050" rIns="38100" bIns="19050" anchor="ctr">
                  <a:spAutoFit/>
                </a:bodyPr>
                <a:lstStyle/>
                <a:p>
                  <a:pPr>
                    <a:defRPr>
                      <a:solidFill>
                        <a:schemeClr val="tx1">
                          <a:lumMod val="75000"/>
                          <a:lumOff val="25000"/>
                        </a:schemeClr>
                      </a:solidFill>
                      <a:latin typeface="+mn-lt"/>
                    </a:defRPr>
                  </a:pPr>
                  <a:endParaRPr lang="en-US"/>
                </a:p>
              </c:txPr>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5532-40F7-BDDE-0884C1B5201A}"/>
                </c:ext>
              </c:extLst>
            </c:dLbl>
            <c:dLbl>
              <c:idx val="1"/>
              <c:spPr>
                <a:noFill/>
                <a:ln>
                  <a:noFill/>
                </a:ln>
                <a:effectLst/>
              </c:spPr>
              <c:txPr>
                <a:bodyPr wrap="square" lIns="38100" tIns="19050" rIns="38100" bIns="19050" anchor="ctr">
                  <a:spAutoFit/>
                </a:bodyPr>
                <a:lstStyle/>
                <a:p>
                  <a:pPr>
                    <a:defRPr>
                      <a:solidFill>
                        <a:schemeClr val="tx1">
                          <a:lumMod val="75000"/>
                          <a:lumOff val="25000"/>
                        </a:schemeClr>
                      </a:solidFill>
                      <a:latin typeface="+mn-lt"/>
                    </a:defRPr>
                  </a:pPr>
                  <a:endParaRPr lang="en-US"/>
                </a:p>
              </c:txPr>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5532-40F7-BDDE-0884C1B5201A}"/>
                </c:ext>
              </c:extLst>
            </c:dLbl>
            <c:spPr>
              <a:noFill/>
              <a:ln>
                <a:noFill/>
              </a:ln>
              <a:effectLst/>
            </c:spPr>
            <c:txPr>
              <a:bodyPr wrap="square" lIns="38100" tIns="19050" rIns="38100" bIns="19050" anchor="ctr">
                <a:spAutoFit/>
              </a:bodyPr>
              <a:lstStyle/>
              <a:p>
                <a:pPr>
                  <a:defRPr>
                    <a:solidFill>
                      <a:schemeClr val="bg1"/>
                    </a:solidFill>
                    <a:latin typeface="+mn-lt"/>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cat>
            <c:strRef>
              <c:f>Sheet1!$A$2:$A$9</c:f>
              <c:strCache>
                <c:ptCount val="8"/>
                <c:pt idx="0">
                  <c:v>I don’t eat meals at home</c:v>
                </c:pt>
                <c:pt idx="1">
                  <c:v>None of the above</c:v>
                </c:pt>
                <c:pt idx="2">
                  <c:v>Mealtimes are enjoyable</c:v>
                </c:pt>
                <c:pt idx="3">
                  <c:v>I am given a choice of what to eat</c:v>
                </c:pt>
                <c:pt idx="4">
                  <c:v>Eat while watching television</c:v>
                </c:pt>
                <c:pt idx="5">
                  <c:v>I decide how much I want to eat</c:v>
                </c:pt>
                <c:pt idx="6">
                  <c:v>Eat at the table</c:v>
                </c:pt>
                <c:pt idx="7">
                  <c:v>Eat with my family/people in the house</c:v>
                </c:pt>
              </c:strCache>
            </c:strRef>
          </c:cat>
          <c:val>
            <c:numRef>
              <c:f>Sheet1!$B$2:$B$9</c:f>
              <c:numCache>
                <c:formatCode>0%</c:formatCode>
                <c:ptCount val="8"/>
                <c:pt idx="0">
                  <c:v>0.01</c:v>
                </c:pt>
                <c:pt idx="1">
                  <c:v>0.01</c:v>
                </c:pt>
                <c:pt idx="2">
                  <c:v>0.56000000000000005</c:v>
                </c:pt>
                <c:pt idx="3">
                  <c:v>0.55000000000000004</c:v>
                </c:pt>
                <c:pt idx="4">
                  <c:v>0.51</c:v>
                </c:pt>
                <c:pt idx="5">
                  <c:v>0.55000000000000004</c:v>
                </c:pt>
                <c:pt idx="6">
                  <c:v>0.62</c:v>
                </c:pt>
                <c:pt idx="7">
                  <c:v>0.72</c:v>
                </c:pt>
              </c:numCache>
            </c:numRef>
          </c:val>
          <c:extLst>
            <c:ext xmlns:c16="http://schemas.microsoft.com/office/drawing/2014/chart" uri="{C3380CC4-5D6E-409C-BE32-E72D297353CC}">
              <c16:uniqueId val="{00000004-838C-4702-92E1-DA73A74CF271}"/>
            </c:ext>
          </c:extLst>
        </c:ser>
        <c:ser>
          <c:idx val="1"/>
          <c:order val="1"/>
          <c:tx>
            <c:strRef>
              <c:f>Sheet1!$C$1</c:f>
              <c:strCache>
                <c:ptCount val="1"/>
                <c:pt idx="0">
                  <c:v>2024</c:v>
                </c:pt>
              </c:strCache>
            </c:strRef>
          </c:tx>
          <c:spPr>
            <a:solidFill>
              <a:srgbClr val="008E91"/>
            </a:solidFill>
          </c:spPr>
          <c:invertIfNegative val="0"/>
          <c:dLbls>
            <c:dLbl>
              <c:idx val="0"/>
              <c:spPr>
                <a:noFill/>
                <a:ln>
                  <a:noFill/>
                </a:ln>
                <a:effectLst/>
              </c:spPr>
              <c:txPr>
                <a:bodyPr wrap="square" lIns="38100" tIns="19050" rIns="38100" bIns="19050" anchor="ctr">
                  <a:spAutoFit/>
                </a:bodyPr>
                <a:lstStyle/>
                <a:p>
                  <a:pPr>
                    <a:defRPr>
                      <a:solidFill>
                        <a:schemeClr val="tx1">
                          <a:lumMod val="75000"/>
                          <a:lumOff val="25000"/>
                        </a:schemeClr>
                      </a:solidFill>
                      <a:latin typeface="+mn-lt"/>
                    </a:defRPr>
                  </a:pPr>
                  <a:endParaRPr lang="en-US"/>
                </a:p>
              </c:txPr>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DB91-41EE-8E10-3B20017F448D}"/>
                </c:ext>
              </c:extLst>
            </c:dLbl>
            <c:dLbl>
              <c:idx val="1"/>
              <c:spPr>
                <a:noFill/>
                <a:ln>
                  <a:noFill/>
                </a:ln>
                <a:effectLst/>
              </c:spPr>
              <c:txPr>
                <a:bodyPr wrap="square" lIns="38100" tIns="19050" rIns="38100" bIns="19050" anchor="ctr">
                  <a:spAutoFit/>
                </a:bodyPr>
                <a:lstStyle/>
                <a:p>
                  <a:pPr>
                    <a:defRPr>
                      <a:solidFill>
                        <a:schemeClr val="tx1">
                          <a:lumMod val="75000"/>
                          <a:lumOff val="25000"/>
                        </a:schemeClr>
                      </a:solidFill>
                      <a:latin typeface="+mn-lt"/>
                    </a:defRPr>
                  </a:pPr>
                  <a:endParaRPr lang="en-US"/>
                </a:p>
              </c:txPr>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DB91-41EE-8E10-3B20017F448D}"/>
                </c:ext>
              </c:extLst>
            </c:dLbl>
            <c:spPr>
              <a:noFill/>
              <a:ln>
                <a:noFill/>
              </a:ln>
              <a:effectLst/>
            </c:spPr>
            <c:txPr>
              <a:bodyPr wrap="square" lIns="38100" tIns="19050" rIns="38100" bIns="19050" anchor="ctr">
                <a:spAutoFit/>
              </a:bodyPr>
              <a:lstStyle/>
              <a:p>
                <a:pPr>
                  <a:defRPr>
                    <a:solidFill>
                      <a:schemeClr val="bg1"/>
                    </a:solidFill>
                    <a:latin typeface="+mn-lt"/>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cat>
            <c:strRef>
              <c:f>Sheet1!$A$2:$A$9</c:f>
              <c:strCache>
                <c:ptCount val="8"/>
                <c:pt idx="0">
                  <c:v>I don’t eat meals at home</c:v>
                </c:pt>
                <c:pt idx="1">
                  <c:v>None of the above</c:v>
                </c:pt>
                <c:pt idx="2">
                  <c:v>Mealtimes are enjoyable</c:v>
                </c:pt>
                <c:pt idx="3">
                  <c:v>I am given a choice of what to eat</c:v>
                </c:pt>
                <c:pt idx="4">
                  <c:v>Eat while watching television</c:v>
                </c:pt>
                <c:pt idx="5">
                  <c:v>I decide how much I want to eat</c:v>
                </c:pt>
                <c:pt idx="6">
                  <c:v>Eat at the table</c:v>
                </c:pt>
                <c:pt idx="7">
                  <c:v>Eat with my family/people in the house</c:v>
                </c:pt>
              </c:strCache>
            </c:strRef>
          </c:cat>
          <c:val>
            <c:numRef>
              <c:f>Sheet1!$C$2:$C$9</c:f>
              <c:numCache>
                <c:formatCode>0%</c:formatCode>
                <c:ptCount val="8"/>
                <c:pt idx="0">
                  <c:v>0</c:v>
                </c:pt>
                <c:pt idx="1">
                  <c:v>0.01</c:v>
                </c:pt>
                <c:pt idx="2">
                  <c:v>0.46</c:v>
                </c:pt>
                <c:pt idx="3">
                  <c:v>0.48</c:v>
                </c:pt>
                <c:pt idx="4">
                  <c:v>0.51</c:v>
                </c:pt>
                <c:pt idx="5">
                  <c:v>0.52</c:v>
                </c:pt>
                <c:pt idx="6">
                  <c:v>0.53</c:v>
                </c:pt>
                <c:pt idx="7">
                  <c:v>0.69</c:v>
                </c:pt>
              </c:numCache>
            </c:numRef>
          </c:val>
          <c:extLst>
            <c:ext xmlns:c16="http://schemas.microsoft.com/office/drawing/2014/chart" uri="{C3380CC4-5D6E-409C-BE32-E72D297353CC}">
              <c16:uniqueId val="{00000000-DA3F-4124-A53C-ECA642147947}"/>
            </c:ext>
          </c:extLst>
        </c:ser>
        <c:ser>
          <c:idx val="2"/>
          <c:order val="2"/>
          <c:tx>
            <c:strRef>
              <c:f>Sheet1!$D$1</c:f>
              <c:strCache>
                <c:ptCount val="1"/>
                <c:pt idx="0">
                  <c:v>2023</c:v>
                </c:pt>
              </c:strCache>
            </c:strRef>
          </c:tx>
          <c:spPr>
            <a:solidFill>
              <a:schemeClr val="accent1">
                <a:lumMod val="50000"/>
              </a:schemeClr>
            </a:solidFill>
          </c:spPr>
          <c:invertIfNegative val="0"/>
          <c:dLbls>
            <c:dLbl>
              <c:idx val="0"/>
              <c:spPr>
                <a:noFill/>
                <a:ln>
                  <a:noFill/>
                </a:ln>
                <a:effectLst/>
              </c:spPr>
              <c:txPr>
                <a:bodyPr wrap="square" lIns="38100" tIns="19050" rIns="38100" bIns="19050" anchor="ctr">
                  <a:spAutoFit/>
                </a:bodyPr>
                <a:lstStyle/>
                <a:p>
                  <a:pPr>
                    <a:defRPr>
                      <a:solidFill>
                        <a:schemeClr val="tx1">
                          <a:lumMod val="75000"/>
                          <a:lumOff val="25000"/>
                        </a:schemeClr>
                      </a:solidFill>
                      <a:latin typeface="+mn-lt"/>
                    </a:defRPr>
                  </a:pPr>
                  <a:endParaRPr lang="en-US"/>
                </a:p>
              </c:txPr>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1CC3-456A-BFC4-1E21B0A8F9CC}"/>
                </c:ext>
              </c:extLst>
            </c:dLbl>
            <c:dLbl>
              <c:idx val="1"/>
              <c:spPr>
                <a:noFill/>
                <a:ln>
                  <a:noFill/>
                </a:ln>
                <a:effectLst/>
              </c:spPr>
              <c:txPr>
                <a:bodyPr wrap="square" lIns="38100" tIns="19050" rIns="38100" bIns="19050" anchor="ctr">
                  <a:spAutoFit/>
                </a:bodyPr>
                <a:lstStyle/>
                <a:p>
                  <a:pPr>
                    <a:defRPr>
                      <a:solidFill>
                        <a:schemeClr val="tx1">
                          <a:lumMod val="75000"/>
                          <a:lumOff val="25000"/>
                        </a:schemeClr>
                      </a:solidFill>
                      <a:latin typeface="+mn-lt"/>
                    </a:defRPr>
                  </a:pPr>
                  <a:endParaRPr lang="en-US"/>
                </a:p>
              </c:txPr>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1CC3-456A-BFC4-1E21B0A8F9CC}"/>
                </c:ext>
              </c:extLst>
            </c:dLbl>
            <c:spPr>
              <a:noFill/>
              <a:ln>
                <a:noFill/>
              </a:ln>
              <a:effectLst/>
            </c:spPr>
            <c:txPr>
              <a:bodyPr wrap="square" lIns="38100" tIns="19050" rIns="38100" bIns="19050" anchor="ctr">
                <a:spAutoFit/>
              </a:bodyPr>
              <a:lstStyle/>
              <a:p>
                <a:pPr>
                  <a:defRPr>
                    <a:solidFill>
                      <a:schemeClr val="bg1"/>
                    </a:solidFill>
                    <a:latin typeface="+mn-lt"/>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cat>
            <c:strRef>
              <c:f>Sheet1!$A$2:$A$9</c:f>
              <c:strCache>
                <c:ptCount val="8"/>
                <c:pt idx="0">
                  <c:v>I don’t eat meals at home</c:v>
                </c:pt>
                <c:pt idx="1">
                  <c:v>None of the above</c:v>
                </c:pt>
                <c:pt idx="2">
                  <c:v>Mealtimes are enjoyable</c:v>
                </c:pt>
                <c:pt idx="3">
                  <c:v>I am given a choice of what to eat</c:v>
                </c:pt>
                <c:pt idx="4">
                  <c:v>Eat while watching television</c:v>
                </c:pt>
                <c:pt idx="5">
                  <c:v>I decide how much I want to eat</c:v>
                </c:pt>
                <c:pt idx="6">
                  <c:v>Eat at the table</c:v>
                </c:pt>
                <c:pt idx="7">
                  <c:v>Eat with my family/people in the house</c:v>
                </c:pt>
              </c:strCache>
            </c:strRef>
          </c:cat>
          <c:val>
            <c:numRef>
              <c:f>Sheet1!$D$2:$D$9</c:f>
              <c:numCache>
                <c:formatCode>0%</c:formatCode>
                <c:ptCount val="8"/>
                <c:pt idx="0">
                  <c:v>0.01</c:v>
                </c:pt>
                <c:pt idx="1">
                  <c:v>0.02</c:v>
                </c:pt>
                <c:pt idx="2">
                  <c:v>0.49</c:v>
                </c:pt>
                <c:pt idx="3">
                  <c:v>0.53</c:v>
                </c:pt>
                <c:pt idx="4">
                  <c:v>0.49</c:v>
                </c:pt>
                <c:pt idx="5">
                  <c:v>0.55000000000000004</c:v>
                </c:pt>
                <c:pt idx="6">
                  <c:v>0.55000000000000004</c:v>
                </c:pt>
                <c:pt idx="7">
                  <c:v>0.69</c:v>
                </c:pt>
              </c:numCache>
            </c:numRef>
          </c:val>
          <c:extLst>
            <c:ext xmlns:c16="http://schemas.microsoft.com/office/drawing/2014/chart" uri="{C3380CC4-5D6E-409C-BE32-E72D297353CC}">
              <c16:uniqueId val="{00000000-8F03-44C4-838F-1C6F1D76F89C}"/>
            </c:ext>
          </c:extLst>
        </c:ser>
        <c:dLbls>
          <c:showLegendKey val="0"/>
          <c:showVal val="0"/>
          <c:showCatName val="0"/>
          <c:showSerName val="0"/>
          <c:showPercent val="0"/>
          <c:showBubbleSize val="0"/>
        </c:dLbls>
        <c:gapWidth val="80"/>
        <c:overlap val="-12"/>
        <c:axId val="448296816"/>
        <c:axId val="448297992"/>
      </c:barChart>
      <c:valAx>
        <c:axId val="448297992"/>
        <c:scaling>
          <c:orientation val="minMax"/>
        </c:scaling>
        <c:delete val="0"/>
        <c:axPos val="b"/>
        <c:majorGridlines>
          <c:spPr>
            <a:ln w="9525" cap="flat" cmpd="sng" algn="ctr">
              <a:solidFill>
                <a:schemeClr val="tx1">
                  <a:lumMod val="15000"/>
                  <a:lumOff val="85000"/>
                </a:schemeClr>
              </a:solidFill>
              <a:round/>
            </a:ln>
            <a:effectLst/>
          </c:spPr>
        </c:majorGridlines>
        <c:numFmt formatCode="0%" sourceLinked="0"/>
        <c:majorTickMark val="out"/>
        <c:minorTickMark val="none"/>
        <c:tickLblPos val="nextTo"/>
        <c:spPr>
          <a:noFill/>
          <a:ln>
            <a:noFill/>
          </a:ln>
          <a:effectLst/>
        </c:spPr>
        <c:txPr>
          <a:bodyPr rot="-60000000" vert="horz"/>
          <a:lstStyle/>
          <a:p>
            <a:pPr>
              <a:defRPr>
                <a:solidFill>
                  <a:schemeClr val="tx1">
                    <a:lumMod val="75000"/>
                    <a:lumOff val="25000"/>
                  </a:schemeClr>
                </a:solidFill>
                <a:latin typeface="+mn-lt"/>
              </a:defRPr>
            </a:pPr>
            <a:endParaRPr lang="en-US"/>
          </a:p>
        </c:txPr>
        <c:crossAx val="448296816"/>
        <c:crosses val="autoZero"/>
        <c:crossBetween val="between"/>
      </c:valAx>
      <c:catAx>
        <c:axId val="448296816"/>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0"/>
          <a:lstStyle/>
          <a:p>
            <a:pPr>
              <a:defRPr sz="1000">
                <a:solidFill>
                  <a:schemeClr val="tx1">
                    <a:lumMod val="75000"/>
                    <a:lumOff val="25000"/>
                  </a:schemeClr>
                </a:solidFill>
                <a:latin typeface="+mn-lt"/>
              </a:defRPr>
            </a:pPr>
            <a:endParaRPr lang="en-US"/>
          </a:p>
        </c:txPr>
        <c:crossAx val="448297992"/>
        <c:crosses val="autoZero"/>
        <c:auto val="1"/>
        <c:lblAlgn val="ctr"/>
        <c:lblOffset val="100"/>
        <c:noMultiLvlLbl val="0"/>
      </c:catAx>
      <c:spPr>
        <a:noFill/>
        <a:ln>
          <a:noFill/>
        </a:ln>
        <a:effectLst/>
      </c:spPr>
    </c:plotArea>
    <c:legend>
      <c:legendPos val="r"/>
      <c:layout>
        <c:manualLayout>
          <c:xMode val="edge"/>
          <c:yMode val="edge"/>
          <c:x val="0.89621779173565308"/>
          <c:y val="0.43372918133586408"/>
          <c:w val="4.3815932697785248E-2"/>
          <c:h val="0.127828940227601"/>
        </c:manualLayout>
      </c:layout>
      <c:overlay val="0"/>
      <c:txPr>
        <a:bodyPr/>
        <a:lstStyle/>
        <a:p>
          <a:pPr>
            <a:defRPr>
              <a:solidFill>
                <a:schemeClr val="tx1">
                  <a:lumMod val="75000"/>
                  <a:lumOff val="25000"/>
                </a:schemeClr>
              </a:solidFill>
              <a:latin typeface="+mn-lt"/>
            </a:defRPr>
          </a:pPr>
          <a:endParaRPr lang="en-US"/>
        </a:p>
      </c:txPr>
    </c:legend>
    <c:plotVisOnly val="1"/>
    <c:dispBlanksAs val="gap"/>
    <c:showDLblsOverMax val="0"/>
  </c:chart>
  <c:spPr>
    <a:noFill/>
    <a:ln>
      <a:noFill/>
    </a:ln>
    <a:effectLst/>
  </c:spPr>
  <c:txPr>
    <a:bodyPr/>
    <a:lstStyle/>
    <a:p>
      <a:pPr>
        <a:defRPr>
          <a:latin typeface="Calibri" panose="020F0502020204030204" pitchFamily="34" charset="0"/>
          <a:cs typeface="DINPro" panose="020B0504020101020102" pitchFamily="34" charset="0"/>
        </a:defRPr>
      </a:pPr>
      <a:endParaRPr lang="en-US"/>
    </a:p>
  </c:txPr>
  <c:externalData r:id="rId1">
    <c:autoUpdate val="0"/>
  </c:externalData>
</c:chartSpace>
</file>

<file path=ppt/charts/chart2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862" b="0" i="0" u="none" strike="noStrike" kern="1200" spc="0" baseline="0">
                <a:solidFill>
                  <a:schemeClr val="tx1">
                    <a:lumMod val="65000"/>
                    <a:lumOff val="35000"/>
                  </a:schemeClr>
                </a:solidFill>
                <a:latin typeface="Calibri" panose="020F0502020204030204" pitchFamily="34" charset="0"/>
                <a:ea typeface="+mn-ea"/>
                <a:cs typeface="+mn-cs"/>
              </a:defRPr>
            </a:pPr>
            <a:r>
              <a:rPr lang="en-GB"/>
              <a:t>Do you feel able to keep yourself clean at home?</a:t>
            </a:r>
            <a:endParaRPr lang="en-US"/>
          </a:p>
        </c:rich>
      </c:tx>
      <c:layout>
        <c:manualLayout>
          <c:xMode val="edge"/>
          <c:yMode val="edge"/>
          <c:x val="0.13874019162905663"/>
          <c:y val="8.3914683822987595E-3"/>
        </c:manualLayout>
      </c:layout>
      <c:overlay val="0"/>
      <c:spPr>
        <a:noFill/>
        <a:ln>
          <a:noFill/>
        </a:ln>
        <a:effectLst/>
      </c:spPr>
      <c:txPr>
        <a:bodyPr rot="0" spcFirstLastPara="1" vertOverflow="ellipsis" vert="horz" wrap="square" anchor="ctr" anchorCtr="1"/>
        <a:lstStyle/>
        <a:p>
          <a:pPr>
            <a:defRPr sz="1862" b="0" i="0" u="none" strike="noStrike" kern="1200" spc="0" baseline="0">
              <a:solidFill>
                <a:schemeClr val="tx1">
                  <a:lumMod val="65000"/>
                  <a:lumOff val="35000"/>
                </a:schemeClr>
              </a:solidFill>
              <a:latin typeface="Calibri" panose="020F0502020204030204" pitchFamily="34" charset="0"/>
              <a:ea typeface="+mn-ea"/>
              <a:cs typeface="+mn-cs"/>
            </a:defRPr>
          </a:pPr>
          <a:endParaRPr lang="en-US"/>
        </a:p>
      </c:txPr>
    </c:title>
    <c:autoTitleDeleted val="0"/>
    <c:plotArea>
      <c:layout>
        <c:manualLayout>
          <c:layoutTarget val="inner"/>
          <c:xMode val="edge"/>
          <c:yMode val="edge"/>
          <c:x val="5.7591302495755337E-2"/>
          <c:y val="0.24974380078594657"/>
          <c:w val="0.53575380994803168"/>
          <c:h val="0.6410233059631496"/>
        </c:manualLayout>
      </c:layout>
      <c:pieChart>
        <c:varyColors val="1"/>
        <c:dLbls>
          <c:showLegendKey val="0"/>
          <c:showVal val="0"/>
          <c:showCatName val="0"/>
          <c:showSerName val="0"/>
          <c:showPercent val="0"/>
          <c:showBubbleSize val="0"/>
          <c:showLeaderLines val="0"/>
        </c:dLbls>
        <c:firstSliceAng val="0"/>
      </c:pieChart>
      <c:spPr>
        <a:noFill/>
        <a:ln>
          <a:noFill/>
        </a:ln>
        <a:effectLst/>
      </c:spPr>
    </c:plotArea>
    <c:legend>
      <c:legendPos val="b"/>
      <c:layout>
        <c:manualLayout>
          <c:xMode val="edge"/>
          <c:yMode val="edge"/>
          <c:x val="0.63819179163175843"/>
          <c:y val="0.24597199503394279"/>
          <c:w val="0.33813093076138512"/>
          <c:h val="0.59769702590194607"/>
        </c:manualLayout>
      </c:layout>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Calibri" panose="020F0502020204030204" pitchFamily="34" charset="0"/>
              <a:ea typeface="+mn-ea"/>
              <a:cs typeface="+mn-cs"/>
            </a:defRPr>
          </a:pPr>
          <a:endParaRPr lang="en-US"/>
        </a:p>
      </c:txPr>
    </c:legend>
    <c:plotVisOnly val="1"/>
    <c:dispBlanksAs val="gap"/>
    <c:showDLblsOverMax val="0"/>
  </c:chart>
  <c:spPr>
    <a:noFill/>
    <a:ln>
      <a:noFill/>
    </a:ln>
    <a:effectLst/>
  </c:spPr>
  <c:txPr>
    <a:bodyPr/>
    <a:lstStyle/>
    <a:p>
      <a:pPr>
        <a:defRPr>
          <a:latin typeface="Calibri" panose="020F0502020204030204" pitchFamily="34" charset="0"/>
        </a:defRPr>
      </a:pPr>
      <a:endParaRPr lang="en-US"/>
    </a:p>
  </c:txPr>
  <c:externalData r:id="rId3">
    <c:autoUpdate val="0"/>
  </c:externalData>
</c:chartSpace>
</file>

<file path=ppt/charts/chart2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7579487256402629"/>
          <c:y val="3.3776979548859241E-2"/>
          <c:w val="0.68079554333084191"/>
          <c:h val="0.84671009597670222"/>
        </c:manualLayout>
      </c:layout>
      <c:barChart>
        <c:barDir val="bar"/>
        <c:grouping val="clustered"/>
        <c:varyColors val="0"/>
        <c:ser>
          <c:idx val="0"/>
          <c:order val="0"/>
          <c:tx>
            <c:strRef>
              <c:f>Sheet1!$B$1</c:f>
              <c:strCache>
                <c:ptCount val="1"/>
                <c:pt idx="0">
                  <c:v>2025</c:v>
                </c:pt>
              </c:strCache>
            </c:strRef>
          </c:tx>
          <c:invertIfNegative val="0"/>
          <c:dLbls>
            <c:spPr>
              <a:noFill/>
              <a:ln>
                <a:noFill/>
              </a:ln>
              <a:effectLst/>
            </c:spPr>
            <c:txPr>
              <a:bodyPr wrap="square" lIns="38100" tIns="19050" rIns="38100" bIns="19050" anchor="ctr">
                <a:spAutoFit/>
              </a:bodyPr>
              <a:lstStyle/>
              <a:p>
                <a:pPr>
                  <a:defRPr>
                    <a:solidFill>
                      <a:schemeClr val="bg1"/>
                    </a:solidFill>
                    <a:latin typeface="+mn-lt"/>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cat>
            <c:strRef>
              <c:f>Sheet1!$A$2:$A$9</c:f>
              <c:strCache>
                <c:ptCount val="8"/>
                <c:pt idx="0">
                  <c:v>None of the above</c:v>
                </c:pt>
                <c:pt idx="1">
                  <c:v>Don’t have a drink while eating</c:v>
                </c:pt>
                <c:pt idx="2">
                  <c:v>Getting a reward for eating certain foods or finishing a meal</c:v>
                </c:pt>
                <c:pt idx="3">
                  <c:v>Eat some foods on your plate first</c:v>
                </c:pt>
                <c:pt idx="4">
                  <c:v>Having desert after finishing your meal</c:v>
                </c:pt>
                <c:pt idx="5">
                  <c:v>You must clear your plate</c:v>
                </c:pt>
                <c:pt idx="6">
                  <c:v>Asking permission before getting a snack</c:v>
                </c:pt>
                <c:pt idx="7">
                  <c:v>Not using mobile phones/other devices when eating</c:v>
                </c:pt>
              </c:strCache>
            </c:strRef>
          </c:cat>
          <c:val>
            <c:numRef>
              <c:f>Sheet1!$B$2:$B$9</c:f>
              <c:numCache>
                <c:formatCode>0%</c:formatCode>
                <c:ptCount val="8"/>
                <c:pt idx="0">
                  <c:v>0.41</c:v>
                </c:pt>
                <c:pt idx="1">
                  <c:v>0.02</c:v>
                </c:pt>
                <c:pt idx="2">
                  <c:v>0.03</c:v>
                </c:pt>
                <c:pt idx="3">
                  <c:v>0.14000000000000001</c:v>
                </c:pt>
                <c:pt idx="4">
                  <c:v>0.18</c:v>
                </c:pt>
                <c:pt idx="5">
                  <c:v>0.17</c:v>
                </c:pt>
                <c:pt idx="6">
                  <c:v>0.2</c:v>
                </c:pt>
                <c:pt idx="7">
                  <c:v>0.35</c:v>
                </c:pt>
              </c:numCache>
            </c:numRef>
          </c:val>
          <c:extLst>
            <c:ext xmlns:c16="http://schemas.microsoft.com/office/drawing/2014/chart" uri="{C3380CC4-5D6E-409C-BE32-E72D297353CC}">
              <c16:uniqueId val="{00000004-838C-4702-92E1-DA73A74CF271}"/>
            </c:ext>
          </c:extLst>
        </c:ser>
        <c:ser>
          <c:idx val="1"/>
          <c:order val="1"/>
          <c:tx>
            <c:strRef>
              <c:f>Sheet1!$C$1</c:f>
              <c:strCache>
                <c:ptCount val="1"/>
                <c:pt idx="0">
                  <c:v>2024</c:v>
                </c:pt>
              </c:strCache>
            </c:strRef>
          </c:tx>
          <c:spPr>
            <a:solidFill>
              <a:srgbClr val="008E91"/>
            </a:solidFill>
          </c:spPr>
          <c:invertIfNegative val="0"/>
          <c:dPt>
            <c:idx val="7"/>
            <c:invertIfNegative val="0"/>
            <c:bubble3D val="0"/>
            <c:extLst>
              <c:ext xmlns:c16="http://schemas.microsoft.com/office/drawing/2014/chart" uri="{C3380CC4-5D6E-409C-BE32-E72D297353CC}">
                <c16:uniqueId val="{00000001-8F20-4DBE-85BE-FE783509B811}"/>
              </c:ext>
            </c:extLst>
          </c:dPt>
          <c:dLbls>
            <c:spPr>
              <a:noFill/>
              <a:ln>
                <a:noFill/>
              </a:ln>
              <a:effectLst/>
            </c:spPr>
            <c:txPr>
              <a:bodyPr wrap="square" lIns="38100" tIns="19050" rIns="38100" bIns="19050" anchor="ctr">
                <a:spAutoFit/>
              </a:bodyPr>
              <a:lstStyle/>
              <a:p>
                <a:pPr>
                  <a:defRPr>
                    <a:solidFill>
                      <a:schemeClr val="bg1"/>
                    </a:solidFill>
                    <a:latin typeface="+mn-lt"/>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cat>
            <c:strRef>
              <c:f>Sheet1!$A$2:$A$9</c:f>
              <c:strCache>
                <c:ptCount val="8"/>
                <c:pt idx="0">
                  <c:v>None of the above</c:v>
                </c:pt>
                <c:pt idx="1">
                  <c:v>Don’t have a drink while eating</c:v>
                </c:pt>
                <c:pt idx="2">
                  <c:v>Getting a reward for eating certain foods or finishing a meal</c:v>
                </c:pt>
                <c:pt idx="3">
                  <c:v>Eat some foods on your plate first</c:v>
                </c:pt>
                <c:pt idx="4">
                  <c:v>Having desert after finishing your meal</c:v>
                </c:pt>
                <c:pt idx="5">
                  <c:v>You must clear your plate</c:v>
                </c:pt>
                <c:pt idx="6">
                  <c:v>Asking permission before getting a snack</c:v>
                </c:pt>
                <c:pt idx="7">
                  <c:v>Not using mobile phones/other devices when eating</c:v>
                </c:pt>
              </c:strCache>
            </c:strRef>
          </c:cat>
          <c:val>
            <c:numRef>
              <c:f>Sheet1!$C$2:$C$9</c:f>
              <c:numCache>
                <c:formatCode>0%</c:formatCode>
                <c:ptCount val="8"/>
                <c:pt idx="0">
                  <c:v>0.43</c:v>
                </c:pt>
                <c:pt idx="1">
                  <c:v>0.02</c:v>
                </c:pt>
                <c:pt idx="2">
                  <c:v>0.03</c:v>
                </c:pt>
                <c:pt idx="3">
                  <c:v>0.14000000000000001</c:v>
                </c:pt>
                <c:pt idx="4">
                  <c:v>0.14000000000000001</c:v>
                </c:pt>
                <c:pt idx="5">
                  <c:v>0.18</c:v>
                </c:pt>
                <c:pt idx="6">
                  <c:v>0.19</c:v>
                </c:pt>
                <c:pt idx="7">
                  <c:v>0.34</c:v>
                </c:pt>
              </c:numCache>
            </c:numRef>
          </c:val>
          <c:extLst>
            <c:ext xmlns:c16="http://schemas.microsoft.com/office/drawing/2014/chart" uri="{C3380CC4-5D6E-409C-BE32-E72D297353CC}">
              <c16:uniqueId val="{00000000-6C41-44EC-B630-CCE676998BDC}"/>
            </c:ext>
          </c:extLst>
        </c:ser>
        <c:ser>
          <c:idx val="2"/>
          <c:order val="2"/>
          <c:tx>
            <c:strRef>
              <c:f>Sheet1!$D$1</c:f>
              <c:strCache>
                <c:ptCount val="1"/>
                <c:pt idx="0">
                  <c:v>2023</c:v>
                </c:pt>
              </c:strCache>
            </c:strRef>
          </c:tx>
          <c:spPr>
            <a:solidFill>
              <a:schemeClr val="accent1">
                <a:lumMod val="50000"/>
              </a:schemeClr>
            </a:solidFill>
          </c:spPr>
          <c:invertIfNegative val="0"/>
          <c:dLbls>
            <c:spPr>
              <a:noFill/>
              <a:ln>
                <a:noFill/>
              </a:ln>
              <a:effectLst/>
            </c:spPr>
            <c:txPr>
              <a:bodyPr wrap="square" lIns="38100" tIns="19050" rIns="38100" bIns="19050" anchor="ctr">
                <a:spAutoFit/>
              </a:bodyPr>
              <a:lstStyle/>
              <a:p>
                <a:pPr>
                  <a:defRPr>
                    <a:solidFill>
                      <a:schemeClr val="bg1"/>
                    </a:solidFill>
                    <a:latin typeface="+mn-lt"/>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cat>
            <c:strRef>
              <c:f>Sheet1!$A$2:$A$9</c:f>
              <c:strCache>
                <c:ptCount val="8"/>
                <c:pt idx="0">
                  <c:v>None of the above</c:v>
                </c:pt>
                <c:pt idx="1">
                  <c:v>Don’t have a drink while eating</c:v>
                </c:pt>
                <c:pt idx="2">
                  <c:v>Getting a reward for eating certain foods or finishing a meal</c:v>
                </c:pt>
                <c:pt idx="3">
                  <c:v>Eat some foods on your plate first</c:v>
                </c:pt>
                <c:pt idx="4">
                  <c:v>Having desert after finishing your meal</c:v>
                </c:pt>
                <c:pt idx="5">
                  <c:v>You must clear your plate</c:v>
                </c:pt>
                <c:pt idx="6">
                  <c:v>Asking permission before getting a snack</c:v>
                </c:pt>
                <c:pt idx="7">
                  <c:v>Not using mobile phones/other devices when eating</c:v>
                </c:pt>
              </c:strCache>
            </c:strRef>
          </c:cat>
          <c:val>
            <c:numRef>
              <c:f>Sheet1!$D$2:$D$9</c:f>
              <c:numCache>
                <c:formatCode>0%</c:formatCode>
                <c:ptCount val="8"/>
                <c:pt idx="0">
                  <c:v>0.42</c:v>
                </c:pt>
                <c:pt idx="1">
                  <c:v>0.02</c:v>
                </c:pt>
                <c:pt idx="2">
                  <c:v>0.04</c:v>
                </c:pt>
                <c:pt idx="3">
                  <c:v>0.15</c:v>
                </c:pt>
                <c:pt idx="4">
                  <c:v>0.16</c:v>
                </c:pt>
                <c:pt idx="5">
                  <c:v>0.17</c:v>
                </c:pt>
                <c:pt idx="6">
                  <c:v>0.21</c:v>
                </c:pt>
                <c:pt idx="7">
                  <c:v>0.35</c:v>
                </c:pt>
              </c:numCache>
            </c:numRef>
          </c:val>
          <c:extLst>
            <c:ext xmlns:c16="http://schemas.microsoft.com/office/drawing/2014/chart" uri="{C3380CC4-5D6E-409C-BE32-E72D297353CC}">
              <c16:uniqueId val="{00000000-E6DB-4EB7-A49D-48B71983C320}"/>
            </c:ext>
          </c:extLst>
        </c:ser>
        <c:dLbls>
          <c:showLegendKey val="0"/>
          <c:showVal val="0"/>
          <c:showCatName val="0"/>
          <c:showSerName val="0"/>
          <c:showPercent val="0"/>
          <c:showBubbleSize val="0"/>
        </c:dLbls>
        <c:gapWidth val="80"/>
        <c:overlap val="-12"/>
        <c:axId val="447346488"/>
        <c:axId val="447344528"/>
      </c:barChart>
      <c:valAx>
        <c:axId val="447344528"/>
        <c:scaling>
          <c:orientation val="minMax"/>
        </c:scaling>
        <c:delete val="0"/>
        <c:axPos val="b"/>
        <c:majorGridlines>
          <c:spPr>
            <a:ln w="9525" cap="flat" cmpd="sng" algn="ctr">
              <a:solidFill>
                <a:schemeClr val="tx1">
                  <a:lumMod val="15000"/>
                  <a:lumOff val="85000"/>
                </a:schemeClr>
              </a:solidFill>
              <a:round/>
            </a:ln>
            <a:effectLst/>
          </c:spPr>
        </c:majorGridlines>
        <c:numFmt formatCode="0%" sourceLinked="0"/>
        <c:majorTickMark val="out"/>
        <c:minorTickMark val="none"/>
        <c:tickLblPos val="nextTo"/>
        <c:spPr>
          <a:noFill/>
          <a:ln>
            <a:noFill/>
          </a:ln>
          <a:effectLst/>
        </c:spPr>
        <c:txPr>
          <a:bodyPr rot="-60000000" vert="horz"/>
          <a:lstStyle/>
          <a:p>
            <a:pPr>
              <a:defRPr>
                <a:solidFill>
                  <a:schemeClr val="tx1">
                    <a:lumMod val="75000"/>
                    <a:lumOff val="25000"/>
                  </a:schemeClr>
                </a:solidFill>
              </a:defRPr>
            </a:pPr>
            <a:endParaRPr lang="en-US"/>
          </a:p>
        </c:txPr>
        <c:crossAx val="447346488"/>
        <c:crosses val="autoZero"/>
        <c:crossBetween val="between"/>
      </c:valAx>
      <c:catAx>
        <c:axId val="447346488"/>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0"/>
          <a:lstStyle/>
          <a:p>
            <a:pPr>
              <a:defRPr sz="1000">
                <a:solidFill>
                  <a:schemeClr val="tx1">
                    <a:lumMod val="75000"/>
                    <a:lumOff val="25000"/>
                  </a:schemeClr>
                </a:solidFill>
                <a:latin typeface="+mn-lt"/>
              </a:defRPr>
            </a:pPr>
            <a:endParaRPr lang="en-US"/>
          </a:p>
        </c:txPr>
        <c:crossAx val="447344528"/>
        <c:crosses val="autoZero"/>
        <c:auto val="1"/>
        <c:lblAlgn val="ctr"/>
        <c:lblOffset val="100"/>
        <c:noMultiLvlLbl val="0"/>
      </c:catAx>
      <c:spPr>
        <a:noFill/>
        <a:ln>
          <a:noFill/>
        </a:ln>
        <a:effectLst/>
      </c:spPr>
    </c:plotArea>
    <c:legend>
      <c:legendPos val="r"/>
      <c:overlay val="0"/>
      <c:txPr>
        <a:bodyPr/>
        <a:lstStyle/>
        <a:p>
          <a:pPr>
            <a:defRPr>
              <a:solidFill>
                <a:schemeClr val="tx1">
                  <a:lumMod val="75000"/>
                  <a:lumOff val="25000"/>
                </a:schemeClr>
              </a:solidFill>
              <a:latin typeface="+mn-lt"/>
            </a:defRPr>
          </a:pPr>
          <a:endParaRPr lang="en-US"/>
        </a:p>
      </c:txPr>
    </c:legend>
    <c:plotVisOnly val="1"/>
    <c:dispBlanksAs val="gap"/>
    <c:showDLblsOverMax val="0"/>
  </c:chart>
  <c:spPr>
    <a:noFill/>
    <a:ln>
      <a:noFill/>
    </a:ln>
    <a:effectLst/>
  </c:spPr>
  <c:txPr>
    <a:bodyPr/>
    <a:lstStyle/>
    <a:p>
      <a:pPr>
        <a:defRPr>
          <a:latin typeface="Calibri" panose="020F0502020204030204" pitchFamily="34" charset="0"/>
          <a:cs typeface="DINPro" panose="020B0504020101020102" pitchFamily="34" charset="0"/>
        </a:defRPr>
      </a:pPr>
      <a:endParaRPr lang="en-US"/>
    </a:p>
  </c:txPr>
  <c:externalData r:id="rId1">
    <c:autoUpdate val="0"/>
  </c:externalData>
</c:chartSpace>
</file>

<file path=ppt/charts/chart2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5192504619802991"/>
          <c:y val="6.8268388795803006E-2"/>
          <c:w val="0.72769389691631059"/>
          <c:h val="0.82285652645589225"/>
        </c:manualLayout>
      </c:layout>
      <c:barChart>
        <c:barDir val="bar"/>
        <c:grouping val="percentStacked"/>
        <c:varyColors val="0"/>
        <c:ser>
          <c:idx val="0"/>
          <c:order val="0"/>
          <c:tx>
            <c:strRef>
              <c:f>Sheet1!$B$1</c:f>
              <c:strCache>
                <c:ptCount val="1"/>
                <c:pt idx="0">
                  <c:v>Every day</c:v>
                </c:pt>
              </c:strCache>
            </c:strRef>
          </c:tx>
          <c:spPr>
            <a:solidFill>
              <a:srgbClr val="002060"/>
            </a:solidFill>
            <a:ln>
              <a:noFill/>
            </a:ln>
            <a:effectLst/>
          </c:spPr>
          <c:invertIfNegative val="0"/>
          <c:dLbls>
            <c:spPr>
              <a:noFill/>
              <a:ln>
                <a:noFill/>
              </a:ln>
              <a:effectLst/>
            </c:spPr>
            <c:txPr>
              <a:bodyPr rot="0" spcFirstLastPara="1" vertOverflow="ellipsis" vert="horz" wrap="square" anchor="ctr" anchorCtr="1"/>
              <a:lstStyle/>
              <a:p>
                <a:pPr>
                  <a:defRPr sz="1000" b="0" i="0" u="none" strike="noStrike" kern="1200" baseline="0">
                    <a:solidFill>
                      <a:schemeClr val="bg1"/>
                    </a:solidFill>
                    <a:latin typeface="+mn-lt"/>
                    <a:ea typeface="+mn-ea"/>
                    <a:cs typeface="DINPro" panose="020B0504020101020102" pitchFamily="34" charset="0"/>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Sheet1!$A$2:$A$8</c:f>
              <c:strCache>
                <c:ptCount val="7"/>
                <c:pt idx="0">
                  <c:v>Milk, water</c:v>
                </c:pt>
                <c:pt idx="1">
                  <c:v>Fruits and vegetables</c:v>
                </c:pt>
                <c:pt idx="2">
                  <c:v>Snacks and sweets (including crisps, biscuits, cakes, sweets, chocolate)</c:v>
                </c:pt>
                <c:pt idx="3">
                  <c:v>Tea, coffee</c:v>
                </c:pt>
                <c:pt idx="4">
                  <c:v>Energy, sports or fizzy drinks/pop</c:v>
                </c:pt>
                <c:pt idx="5">
                  <c:v>Fruit juices and smoothies</c:v>
                </c:pt>
                <c:pt idx="6">
                  <c:v>Takeaways and fast food (including pizza, chips, burgers or other fast food even if it's cooked at home)</c:v>
                </c:pt>
              </c:strCache>
            </c:strRef>
          </c:cat>
          <c:val>
            <c:numRef>
              <c:f>Sheet1!$B$2:$B$8</c:f>
              <c:numCache>
                <c:formatCode>0%</c:formatCode>
                <c:ptCount val="7"/>
                <c:pt idx="0">
                  <c:v>0.62</c:v>
                </c:pt>
                <c:pt idx="1">
                  <c:v>0.36</c:v>
                </c:pt>
                <c:pt idx="2">
                  <c:v>0.22</c:v>
                </c:pt>
                <c:pt idx="3">
                  <c:v>0.13</c:v>
                </c:pt>
                <c:pt idx="4">
                  <c:v>0.14000000000000001</c:v>
                </c:pt>
                <c:pt idx="5">
                  <c:v>0.11</c:v>
                </c:pt>
                <c:pt idx="6">
                  <c:v>0.02</c:v>
                </c:pt>
              </c:numCache>
            </c:numRef>
          </c:val>
          <c:extLst>
            <c:ext xmlns:c16="http://schemas.microsoft.com/office/drawing/2014/chart" uri="{C3380CC4-5D6E-409C-BE32-E72D297353CC}">
              <c16:uniqueId val="{00000000-C357-4A8F-8512-AB1DF87ACEA9}"/>
            </c:ext>
          </c:extLst>
        </c:ser>
        <c:ser>
          <c:idx val="1"/>
          <c:order val="1"/>
          <c:tx>
            <c:strRef>
              <c:f>Sheet1!$C$1</c:f>
              <c:strCache>
                <c:ptCount val="1"/>
                <c:pt idx="0">
                  <c:v>On most days</c:v>
                </c:pt>
              </c:strCache>
            </c:strRef>
          </c:tx>
          <c:spPr>
            <a:solidFill>
              <a:schemeClr val="accent1"/>
            </a:solidFill>
            <a:ln>
              <a:noFill/>
            </a:ln>
            <a:effectLst/>
          </c:spPr>
          <c:invertIfNegative val="0"/>
          <c:dLbls>
            <c:spPr>
              <a:noFill/>
              <a:ln>
                <a:noFill/>
              </a:ln>
              <a:effectLst/>
            </c:spPr>
            <c:txPr>
              <a:bodyPr rot="0" spcFirstLastPara="1" vertOverflow="ellipsis" vert="horz" wrap="square" anchor="ctr" anchorCtr="1"/>
              <a:lstStyle/>
              <a:p>
                <a:pPr>
                  <a:defRPr sz="1000" b="0" i="0" u="none" strike="noStrike" kern="1200" baseline="0">
                    <a:solidFill>
                      <a:schemeClr val="bg1"/>
                    </a:solidFill>
                    <a:latin typeface="+mn-lt"/>
                    <a:ea typeface="+mn-ea"/>
                    <a:cs typeface="DINPro" panose="020B0504020101020102" pitchFamily="34" charset="0"/>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Sheet1!$A$2:$A$8</c:f>
              <c:strCache>
                <c:ptCount val="7"/>
                <c:pt idx="0">
                  <c:v>Milk, water</c:v>
                </c:pt>
                <c:pt idx="1">
                  <c:v>Fruits and vegetables</c:v>
                </c:pt>
                <c:pt idx="2">
                  <c:v>Snacks and sweets (including crisps, biscuits, cakes, sweets, chocolate)</c:v>
                </c:pt>
                <c:pt idx="3">
                  <c:v>Tea, coffee</c:v>
                </c:pt>
                <c:pt idx="4">
                  <c:v>Energy, sports or fizzy drinks/pop</c:v>
                </c:pt>
                <c:pt idx="5">
                  <c:v>Fruit juices and smoothies</c:v>
                </c:pt>
                <c:pt idx="6">
                  <c:v>Takeaways and fast food (including pizza, chips, burgers or other fast food even if it's cooked at home)</c:v>
                </c:pt>
              </c:strCache>
            </c:strRef>
          </c:cat>
          <c:val>
            <c:numRef>
              <c:f>Sheet1!$C$2:$C$8</c:f>
              <c:numCache>
                <c:formatCode>0%</c:formatCode>
                <c:ptCount val="7"/>
                <c:pt idx="0">
                  <c:v>0.22</c:v>
                </c:pt>
                <c:pt idx="1">
                  <c:v>0.34</c:v>
                </c:pt>
                <c:pt idx="2">
                  <c:v>0.34</c:v>
                </c:pt>
                <c:pt idx="3">
                  <c:v>0.12</c:v>
                </c:pt>
                <c:pt idx="4">
                  <c:v>0.21</c:v>
                </c:pt>
                <c:pt idx="5">
                  <c:v>0.22</c:v>
                </c:pt>
                <c:pt idx="6">
                  <c:v>0.05</c:v>
                </c:pt>
              </c:numCache>
            </c:numRef>
          </c:val>
          <c:extLst>
            <c:ext xmlns:c16="http://schemas.microsoft.com/office/drawing/2014/chart" uri="{C3380CC4-5D6E-409C-BE32-E72D297353CC}">
              <c16:uniqueId val="{00000001-C357-4A8F-8512-AB1DF87ACEA9}"/>
            </c:ext>
          </c:extLst>
        </c:ser>
        <c:ser>
          <c:idx val="2"/>
          <c:order val="2"/>
          <c:tx>
            <c:strRef>
              <c:f>Sheet1!$D$1</c:f>
              <c:strCache>
                <c:ptCount val="1"/>
                <c:pt idx="0">
                  <c:v>2 or 3 days a week</c:v>
                </c:pt>
              </c:strCache>
            </c:strRef>
          </c:tx>
          <c:spPr>
            <a:solidFill>
              <a:schemeClr val="bg2">
                <a:lumMod val="75000"/>
              </a:schemeClr>
            </a:solidFill>
            <a:ln>
              <a:noFill/>
            </a:ln>
            <a:effectLst/>
          </c:spPr>
          <c:invertIfNegative val="0"/>
          <c:dLbls>
            <c:spPr>
              <a:noFill/>
              <a:ln>
                <a:noFill/>
              </a:ln>
              <a:effectLst/>
            </c:spPr>
            <c:txPr>
              <a:bodyPr rot="0" spcFirstLastPara="1" vertOverflow="ellipsis" vert="horz" wrap="square" anchor="ctr" anchorCtr="1"/>
              <a:lstStyle/>
              <a:p>
                <a:pPr>
                  <a:defRPr sz="1000" b="0" i="0" u="none" strike="noStrike" kern="1200" baseline="0">
                    <a:solidFill>
                      <a:schemeClr val="bg1"/>
                    </a:solidFill>
                    <a:latin typeface="+mn-lt"/>
                    <a:ea typeface="+mn-ea"/>
                    <a:cs typeface="DINPro" panose="020B0504020101020102" pitchFamily="34" charset="0"/>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Sheet1!$A$2:$A$8</c:f>
              <c:strCache>
                <c:ptCount val="7"/>
                <c:pt idx="0">
                  <c:v>Milk, water</c:v>
                </c:pt>
                <c:pt idx="1">
                  <c:v>Fruits and vegetables</c:v>
                </c:pt>
                <c:pt idx="2">
                  <c:v>Snacks and sweets (including crisps, biscuits, cakes, sweets, chocolate)</c:v>
                </c:pt>
                <c:pt idx="3">
                  <c:v>Tea, coffee</c:v>
                </c:pt>
                <c:pt idx="4">
                  <c:v>Energy, sports or fizzy drinks/pop</c:v>
                </c:pt>
                <c:pt idx="5">
                  <c:v>Fruit juices and smoothies</c:v>
                </c:pt>
                <c:pt idx="6">
                  <c:v>Takeaways and fast food (including pizza, chips, burgers or other fast food even if it's cooked at home)</c:v>
                </c:pt>
              </c:strCache>
            </c:strRef>
          </c:cat>
          <c:val>
            <c:numRef>
              <c:f>Sheet1!$D$2:$D$8</c:f>
              <c:numCache>
                <c:formatCode>0%</c:formatCode>
                <c:ptCount val="7"/>
                <c:pt idx="0">
                  <c:v>0.09</c:v>
                </c:pt>
                <c:pt idx="1">
                  <c:v>0.17</c:v>
                </c:pt>
                <c:pt idx="2">
                  <c:v>0.28999999999999998</c:v>
                </c:pt>
                <c:pt idx="3">
                  <c:v>0.12</c:v>
                </c:pt>
                <c:pt idx="4">
                  <c:v>0.28000000000000003</c:v>
                </c:pt>
                <c:pt idx="5">
                  <c:v>0.25</c:v>
                </c:pt>
                <c:pt idx="6">
                  <c:v>0.13</c:v>
                </c:pt>
              </c:numCache>
            </c:numRef>
          </c:val>
          <c:extLst>
            <c:ext xmlns:c16="http://schemas.microsoft.com/office/drawing/2014/chart" uri="{C3380CC4-5D6E-409C-BE32-E72D297353CC}">
              <c16:uniqueId val="{00000002-C357-4A8F-8512-AB1DF87ACEA9}"/>
            </c:ext>
          </c:extLst>
        </c:ser>
        <c:ser>
          <c:idx val="3"/>
          <c:order val="3"/>
          <c:tx>
            <c:strRef>
              <c:f>Sheet1!$E$1</c:f>
              <c:strCache>
                <c:ptCount val="1"/>
                <c:pt idx="0">
                  <c:v>About once a week or less</c:v>
                </c:pt>
              </c:strCache>
            </c:strRef>
          </c:tx>
          <c:spPr>
            <a:solidFill>
              <a:schemeClr val="accent2"/>
            </a:solidFill>
            <a:ln>
              <a:noFill/>
            </a:ln>
            <a:effectLst/>
          </c:spPr>
          <c:invertIfNegative val="0"/>
          <c:dLbls>
            <c:spPr>
              <a:noFill/>
              <a:ln>
                <a:noFill/>
              </a:ln>
              <a:effectLst/>
            </c:spPr>
            <c:txPr>
              <a:bodyPr rot="0" spcFirstLastPara="1" vertOverflow="ellipsis" vert="horz" wrap="square" anchor="ctr" anchorCtr="1"/>
              <a:lstStyle/>
              <a:p>
                <a:pPr>
                  <a:defRPr sz="1000" b="0" i="0" u="none" strike="noStrike" kern="1200" baseline="0">
                    <a:solidFill>
                      <a:schemeClr val="bg1"/>
                    </a:solidFill>
                    <a:latin typeface="+mn-lt"/>
                    <a:ea typeface="+mn-ea"/>
                    <a:cs typeface="DINPro" panose="020B0504020101020102" pitchFamily="34" charset="0"/>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Sheet1!$A$2:$A$8</c:f>
              <c:strCache>
                <c:ptCount val="7"/>
                <c:pt idx="0">
                  <c:v>Milk, water</c:v>
                </c:pt>
                <c:pt idx="1">
                  <c:v>Fruits and vegetables</c:v>
                </c:pt>
                <c:pt idx="2">
                  <c:v>Snacks and sweets (including crisps, biscuits, cakes, sweets, chocolate)</c:v>
                </c:pt>
                <c:pt idx="3">
                  <c:v>Tea, coffee</c:v>
                </c:pt>
                <c:pt idx="4">
                  <c:v>Energy, sports or fizzy drinks/pop</c:v>
                </c:pt>
                <c:pt idx="5">
                  <c:v>Fruit juices and smoothies</c:v>
                </c:pt>
                <c:pt idx="6">
                  <c:v>Takeaways and fast food (including pizza, chips, burgers or other fast food even if it's cooked at home)</c:v>
                </c:pt>
              </c:strCache>
            </c:strRef>
          </c:cat>
          <c:val>
            <c:numRef>
              <c:f>Sheet1!$E$2:$E$8</c:f>
              <c:numCache>
                <c:formatCode>0%</c:formatCode>
                <c:ptCount val="7"/>
                <c:pt idx="0">
                  <c:v>0.04</c:v>
                </c:pt>
                <c:pt idx="1">
                  <c:v>0.08</c:v>
                </c:pt>
                <c:pt idx="2">
                  <c:v>0.12</c:v>
                </c:pt>
                <c:pt idx="3">
                  <c:v>0.19</c:v>
                </c:pt>
                <c:pt idx="4">
                  <c:v>0.22</c:v>
                </c:pt>
                <c:pt idx="5">
                  <c:v>0.22</c:v>
                </c:pt>
                <c:pt idx="6">
                  <c:v>0.61</c:v>
                </c:pt>
              </c:numCache>
            </c:numRef>
          </c:val>
          <c:extLst>
            <c:ext xmlns:c16="http://schemas.microsoft.com/office/drawing/2014/chart" uri="{C3380CC4-5D6E-409C-BE32-E72D297353CC}">
              <c16:uniqueId val="{00000003-C357-4A8F-8512-AB1DF87ACEA9}"/>
            </c:ext>
          </c:extLst>
        </c:ser>
        <c:ser>
          <c:idx val="4"/>
          <c:order val="4"/>
          <c:tx>
            <c:strRef>
              <c:f>Sheet1!$F$1</c:f>
              <c:strCache>
                <c:ptCount val="1"/>
                <c:pt idx="0">
                  <c:v>Rarely or never</c:v>
                </c:pt>
              </c:strCache>
            </c:strRef>
          </c:tx>
          <c:spPr>
            <a:solidFill>
              <a:schemeClr val="accent4"/>
            </a:solidFill>
            <a:ln>
              <a:noFill/>
            </a:ln>
            <a:effectLst/>
          </c:spPr>
          <c:invertIfNegative val="0"/>
          <c:dLbls>
            <c:spPr>
              <a:noFill/>
              <a:ln>
                <a:noFill/>
              </a:ln>
              <a:effectLst/>
            </c:spPr>
            <c:txPr>
              <a:bodyPr rot="0" spcFirstLastPara="1" vertOverflow="ellipsis" vert="horz" wrap="square" anchor="ctr" anchorCtr="1"/>
              <a:lstStyle/>
              <a:p>
                <a:pPr algn="ctr">
                  <a:defRPr sz="1000" b="0" i="0" u="none" strike="noStrike" kern="1200" baseline="0">
                    <a:solidFill>
                      <a:schemeClr val="bg1"/>
                    </a:solidFill>
                    <a:latin typeface="+mn-lt"/>
                    <a:ea typeface="+mn-ea"/>
                    <a:cs typeface="DINPro" panose="020B0504020101020102" pitchFamily="34" charset="0"/>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Sheet1!$A$2:$A$8</c:f>
              <c:strCache>
                <c:ptCount val="7"/>
                <c:pt idx="0">
                  <c:v>Milk, water</c:v>
                </c:pt>
                <c:pt idx="1">
                  <c:v>Fruits and vegetables</c:v>
                </c:pt>
                <c:pt idx="2">
                  <c:v>Snacks and sweets (including crisps, biscuits, cakes, sweets, chocolate)</c:v>
                </c:pt>
                <c:pt idx="3">
                  <c:v>Tea, coffee</c:v>
                </c:pt>
                <c:pt idx="4">
                  <c:v>Energy, sports or fizzy drinks/pop</c:v>
                </c:pt>
                <c:pt idx="5">
                  <c:v>Fruit juices and smoothies</c:v>
                </c:pt>
                <c:pt idx="6">
                  <c:v>Takeaways and fast food (including pizza, chips, burgers or other fast food even if it's cooked at home)</c:v>
                </c:pt>
              </c:strCache>
            </c:strRef>
          </c:cat>
          <c:val>
            <c:numRef>
              <c:f>Sheet1!$F$2:$F$8</c:f>
              <c:numCache>
                <c:formatCode>0%</c:formatCode>
                <c:ptCount val="7"/>
                <c:pt idx="0">
                  <c:v>0.04</c:v>
                </c:pt>
                <c:pt idx="1">
                  <c:v>0.05</c:v>
                </c:pt>
                <c:pt idx="2">
                  <c:v>0.04</c:v>
                </c:pt>
                <c:pt idx="3">
                  <c:v>0.44</c:v>
                </c:pt>
                <c:pt idx="4">
                  <c:v>0.15</c:v>
                </c:pt>
                <c:pt idx="5">
                  <c:v>0.2</c:v>
                </c:pt>
                <c:pt idx="6">
                  <c:v>0.19</c:v>
                </c:pt>
              </c:numCache>
            </c:numRef>
          </c:val>
          <c:extLst>
            <c:ext xmlns:c16="http://schemas.microsoft.com/office/drawing/2014/chart" uri="{C3380CC4-5D6E-409C-BE32-E72D297353CC}">
              <c16:uniqueId val="{00000004-C357-4A8F-8512-AB1DF87ACEA9}"/>
            </c:ext>
          </c:extLst>
        </c:ser>
        <c:dLbls>
          <c:showLegendKey val="0"/>
          <c:showVal val="0"/>
          <c:showCatName val="0"/>
          <c:showSerName val="0"/>
          <c:showPercent val="0"/>
          <c:showBubbleSize val="0"/>
        </c:dLbls>
        <c:gapWidth val="70"/>
        <c:overlap val="100"/>
        <c:axId val="447342960"/>
        <c:axId val="447345704"/>
      </c:barChart>
      <c:catAx>
        <c:axId val="447342960"/>
        <c:scaling>
          <c:orientation val="minMax"/>
        </c:scaling>
        <c:delete val="0"/>
        <c:axPos val="l"/>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chemeClr val="tx1">
                    <a:lumMod val="75000"/>
                    <a:lumOff val="25000"/>
                  </a:schemeClr>
                </a:solidFill>
                <a:latin typeface="+mn-lt"/>
                <a:ea typeface="+mn-ea"/>
                <a:cs typeface="DINPro" panose="020B0504020101020102" pitchFamily="34" charset="0"/>
              </a:defRPr>
            </a:pPr>
            <a:endParaRPr lang="en-US"/>
          </a:p>
        </c:txPr>
        <c:crossAx val="447345704"/>
        <c:crosses val="autoZero"/>
        <c:auto val="1"/>
        <c:lblAlgn val="ctr"/>
        <c:lblOffset val="100"/>
        <c:noMultiLvlLbl val="0"/>
      </c:catAx>
      <c:valAx>
        <c:axId val="447345704"/>
        <c:scaling>
          <c:orientation val="minMax"/>
        </c:scaling>
        <c:delete val="1"/>
        <c:axPos val="b"/>
        <c:majorGridlines>
          <c:spPr>
            <a:ln w="9525" cap="flat" cmpd="sng" algn="ctr">
              <a:solidFill>
                <a:schemeClr val="tx1">
                  <a:lumMod val="15000"/>
                  <a:lumOff val="85000"/>
                </a:schemeClr>
              </a:solidFill>
              <a:round/>
            </a:ln>
            <a:effectLst/>
          </c:spPr>
        </c:majorGridlines>
        <c:numFmt formatCode="0%" sourceLinked="1"/>
        <c:majorTickMark val="out"/>
        <c:minorTickMark val="none"/>
        <c:tickLblPos val="nextTo"/>
        <c:crossAx val="447342960"/>
        <c:crosses val="autoZero"/>
        <c:crossBetween val="between"/>
        <c:majorUnit val="0.1"/>
      </c:valAx>
      <c:spPr>
        <a:noFill/>
        <a:ln>
          <a:noFill/>
        </a:ln>
        <a:effectLst/>
      </c:spPr>
    </c:plotArea>
    <c:legend>
      <c:legendPos val="b"/>
      <c:layout>
        <c:manualLayout>
          <c:xMode val="edge"/>
          <c:yMode val="edge"/>
          <c:x val="0.33084729369598193"/>
          <c:y val="0.90441583373295953"/>
          <c:w val="0.61737271951425765"/>
          <c:h val="5.1628494197120615E-2"/>
        </c:manualLayout>
      </c:layout>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75000"/>
                  <a:lumOff val="25000"/>
                </a:schemeClr>
              </a:solidFill>
              <a:latin typeface="+mn-lt"/>
              <a:ea typeface="+mn-ea"/>
              <a:cs typeface="DINPro" panose="020B0504020101020102" pitchFamily="34" charset="0"/>
            </a:defRPr>
          </a:pPr>
          <a:endParaRPr lang="en-US"/>
        </a:p>
      </c:txPr>
    </c:legend>
    <c:plotVisOnly val="1"/>
    <c:dispBlanksAs val="gap"/>
    <c:showDLblsOverMax val="0"/>
  </c:chart>
  <c:spPr>
    <a:noFill/>
    <a:ln>
      <a:noFill/>
    </a:ln>
    <a:effectLst/>
  </c:spPr>
  <c:txPr>
    <a:bodyPr/>
    <a:lstStyle/>
    <a:p>
      <a:pPr>
        <a:defRPr>
          <a:latin typeface="+mn-lt"/>
          <a:cs typeface="DINPro" panose="020B0504020101020102" pitchFamily="34" charset="0"/>
        </a:defRPr>
      </a:pPr>
      <a:endParaRPr lang="en-US"/>
    </a:p>
  </c:txPr>
  <c:externalData r:id="rId3">
    <c:autoUpdate val="0"/>
  </c:externalData>
</c:chartSpace>
</file>

<file path=ppt/charts/chart2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5192504619802991"/>
          <c:y val="6.8268388795803006E-2"/>
          <c:w val="0.72769389691631059"/>
          <c:h val="0.82285652645589225"/>
        </c:manualLayout>
      </c:layout>
      <c:barChart>
        <c:barDir val="bar"/>
        <c:grouping val="clustered"/>
        <c:varyColors val="0"/>
        <c:ser>
          <c:idx val="0"/>
          <c:order val="0"/>
          <c:tx>
            <c:strRef>
              <c:f>Sheet1!$B$1</c:f>
              <c:strCache>
                <c:ptCount val="1"/>
                <c:pt idx="0">
                  <c:v>2025</c:v>
                </c:pt>
              </c:strCache>
            </c:strRef>
          </c:tx>
          <c:spPr>
            <a:solidFill>
              <a:srgbClr val="5B9BD5"/>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mn-lt"/>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Sheet1!$A$2:$A$8</c:f>
              <c:strCache>
                <c:ptCount val="7"/>
                <c:pt idx="0">
                  <c:v>Takeaways and fast food (including pizza, chips, burgers or other fast food even if it's cooked at home)</c:v>
                </c:pt>
                <c:pt idx="1">
                  <c:v>Tea, coffee</c:v>
                </c:pt>
                <c:pt idx="2">
                  <c:v>Fruit juices and smoothies</c:v>
                </c:pt>
                <c:pt idx="3">
                  <c:v>Energy, sports or fizzy drinks/pop</c:v>
                </c:pt>
                <c:pt idx="4">
                  <c:v>Snacks and sweets (including crisps, biscuits, cakes, sweets, chocolate)</c:v>
                </c:pt>
                <c:pt idx="5">
                  <c:v>Fruits and vegetables</c:v>
                </c:pt>
                <c:pt idx="6">
                  <c:v>Milk, water</c:v>
                </c:pt>
              </c:strCache>
            </c:strRef>
          </c:cat>
          <c:val>
            <c:numRef>
              <c:f>Sheet1!$B$2:$B$8</c:f>
              <c:numCache>
                <c:formatCode>0%</c:formatCode>
                <c:ptCount val="7"/>
                <c:pt idx="0">
                  <c:v>7.0000000000000007E-2</c:v>
                </c:pt>
                <c:pt idx="1">
                  <c:v>0.25</c:v>
                </c:pt>
                <c:pt idx="2">
                  <c:v>0.33</c:v>
                </c:pt>
                <c:pt idx="3">
                  <c:v>0.35</c:v>
                </c:pt>
                <c:pt idx="4">
                  <c:v>0.55000000000000004</c:v>
                </c:pt>
                <c:pt idx="5">
                  <c:v>0.7</c:v>
                </c:pt>
                <c:pt idx="6">
                  <c:v>0.83</c:v>
                </c:pt>
              </c:numCache>
            </c:numRef>
          </c:val>
          <c:extLst>
            <c:ext xmlns:c16="http://schemas.microsoft.com/office/drawing/2014/chart" uri="{C3380CC4-5D6E-409C-BE32-E72D297353CC}">
              <c16:uniqueId val="{00000000-C357-4A8F-8512-AB1DF87ACEA9}"/>
            </c:ext>
          </c:extLst>
        </c:ser>
        <c:ser>
          <c:idx val="1"/>
          <c:order val="1"/>
          <c:tx>
            <c:strRef>
              <c:f>Sheet1!$C$1</c:f>
              <c:strCache>
                <c:ptCount val="1"/>
                <c:pt idx="0">
                  <c:v>2024</c:v>
                </c:pt>
              </c:strCache>
            </c:strRef>
          </c:tx>
          <c:spPr>
            <a:solidFill>
              <a:srgbClr val="008E91"/>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mn-lt"/>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Sheet1!$A$2:$A$8</c:f>
              <c:strCache>
                <c:ptCount val="7"/>
                <c:pt idx="0">
                  <c:v>Takeaways and fast food (including pizza, chips, burgers or other fast food even if it's cooked at home)</c:v>
                </c:pt>
                <c:pt idx="1">
                  <c:v>Tea, coffee</c:v>
                </c:pt>
                <c:pt idx="2">
                  <c:v>Fruit juices and smoothies</c:v>
                </c:pt>
                <c:pt idx="3">
                  <c:v>Energy, sports or fizzy drinks/pop</c:v>
                </c:pt>
                <c:pt idx="4">
                  <c:v>Snacks and sweets (including crisps, biscuits, cakes, sweets, chocolate)</c:v>
                </c:pt>
                <c:pt idx="5">
                  <c:v>Fruits and vegetables</c:v>
                </c:pt>
                <c:pt idx="6">
                  <c:v>Milk, water</c:v>
                </c:pt>
              </c:strCache>
            </c:strRef>
          </c:cat>
          <c:val>
            <c:numRef>
              <c:f>Sheet1!$C$2:$C$8</c:f>
              <c:numCache>
                <c:formatCode>0%</c:formatCode>
                <c:ptCount val="7"/>
                <c:pt idx="0">
                  <c:v>0.09</c:v>
                </c:pt>
                <c:pt idx="1">
                  <c:v>0.32</c:v>
                </c:pt>
                <c:pt idx="2">
                  <c:v>0.36</c:v>
                </c:pt>
                <c:pt idx="3">
                  <c:v>0.39</c:v>
                </c:pt>
                <c:pt idx="4">
                  <c:v>0.56999999999999995</c:v>
                </c:pt>
                <c:pt idx="5">
                  <c:v>0.6</c:v>
                </c:pt>
                <c:pt idx="6">
                  <c:v>0.82</c:v>
                </c:pt>
              </c:numCache>
            </c:numRef>
          </c:val>
          <c:extLst>
            <c:ext xmlns:c16="http://schemas.microsoft.com/office/drawing/2014/chart" uri="{C3380CC4-5D6E-409C-BE32-E72D297353CC}">
              <c16:uniqueId val="{00000001-C357-4A8F-8512-AB1DF87ACEA9}"/>
            </c:ext>
          </c:extLst>
        </c:ser>
        <c:ser>
          <c:idx val="2"/>
          <c:order val="2"/>
          <c:tx>
            <c:strRef>
              <c:f>Sheet1!$D$1</c:f>
              <c:strCache>
                <c:ptCount val="1"/>
                <c:pt idx="0">
                  <c:v>2023</c:v>
                </c:pt>
              </c:strCache>
            </c:strRef>
          </c:tx>
          <c:spPr>
            <a:solidFill>
              <a:schemeClr val="accent1">
                <a:lumMod val="50000"/>
              </a:schemeClr>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mn-lt"/>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Sheet1!$A$2:$A$8</c:f>
              <c:strCache>
                <c:ptCount val="7"/>
                <c:pt idx="0">
                  <c:v>Takeaways and fast food (including pizza, chips, burgers or other fast food even if it's cooked at home)</c:v>
                </c:pt>
                <c:pt idx="1">
                  <c:v>Tea, coffee</c:v>
                </c:pt>
                <c:pt idx="2">
                  <c:v>Fruit juices and smoothies</c:v>
                </c:pt>
                <c:pt idx="3">
                  <c:v>Energy, sports or fizzy drinks/pop</c:v>
                </c:pt>
                <c:pt idx="4">
                  <c:v>Snacks and sweets (including crisps, biscuits, cakes, sweets, chocolate)</c:v>
                </c:pt>
                <c:pt idx="5">
                  <c:v>Fruits and vegetables</c:v>
                </c:pt>
                <c:pt idx="6">
                  <c:v>Milk, water</c:v>
                </c:pt>
              </c:strCache>
            </c:strRef>
          </c:cat>
          <c:val>
            <c:numRef>
              <c:f>Sheet1!$D$2:$D$8</c:f>
              <c:numCache>
                <c:formatCode>General</c:formatCode>
                <c:ptCount val="7"/>
                <c:pt idx="0" formatCode="0%">
                  <c:v>0.08</c:v>
                </c:pt>
                <c:pt idx="2" formatCode="0%">
                  <c:v>0.37</c:v>
                </c:pt>
                <c:pt idx="4" formatCode="0%">
                  <c:v>0.56999999999999995</c:v>
                </c:pt>
                <c:pt idx="5" formatCode="0%">
                  <c:v>0.64</c:v>
                </c:pt>
                <c:pt idx="6" formatCode="0%">
                  <c:v>0.8</c:v>
                </c:pt>
              </c:numCache>
            </c:numRef>
          </c:val>
          <c:extLst>
            <c:ext xmlns:c16="http://schemas.microsoft.com/office/drawing/2014/chart" uri="{C3380CC4-5D6E-409C-BE32-E72D297353CC}">
              <c16:uniqueId val="{00000002-C357-4A8F-8512-AB1DF87ACEA9}"/>
            </c:ext>
          </c:extLst>
        </c:ser>
        <c:dLbls>
          <c:showLegendKey val="0"/>
          <c:showVal val="0"/>
          <c:showCatName val="0"/>
          <c:showSerName val="0"/>
          <c:showPercent val="0"/>
          <c:showBubbleSize val="0"/>
        </c:dLbls>
        <c:gapWidth val="70"/>
        <c:overlap val="-12"/>
        <c:axId val="441856344"/>
        <c:axId val="447341784"/>
      </c:barChart>
      <c:catAx>
        <c:axId val="441856344"/>
        <c:scaling>
          <c:orientation val="minMax"/>
        </c:scaling>
        <c:delete val="0"/>
        <c:axPos val="l"/>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chemeClr val="tx1">
                    <a:lumMod val="75000"/>
                    <a:lumOff val="25000"/>
                  </a:schemeClr>
                </a:solidFill>
                <a:latin typeface="+mn-lt"/>
                <a:ea typeface="+mn-ea"/>
                <a:cs typeface="DINPro" panose="020B0504020101020102" pitchFamily="34" charset="0"/>
              </a:defRPr>
            </a:pPr>
            <a:endParaRPr lang="en-US"/>
          </a:p>
        </c:txPr>
        <c:crossAx val="447341784"/>
        <c:crosses val="autoZero"/>
        <c:auto val="1"/>
        <c:lblAlgn val="ctr"/>
        <c:lblOffset val="100"/>
        <c:noMultiLvlLbl val="0"/>
      </c:catAx>
      <c:valAx>
        <c:axId val="447341784"/>
        <c:scaling>
          <c:orientation val="minMax"/>
        </c:scaling>
        <c:delete val="1"/>
        <c:axPos val="b"/>
        <c:majorGridlines>
          <c:spPr>
            <a:ln w="9525" cap="flat" cmpd="sng" algn="ctr">
              <a:solidFill>
                <a:schemeClr val="tx1">
                  <a:lumMod val="15000"/>
                  <a:lumOff val="85000"/>
                </a:schemeClr>
              </a:solidFill>
              <a:round/>
            </a:ln>
            <a:effectLst/>
          </c:spPr>
        </c:majorGridlines>
        <c:numFmt formatCode="0%" sourceLinked="1"/>
        <c:majorTickMark val="out"/>
        <c:minorTickMark val="none"/>
        <c:tickLblPos val="nextTo"/>
        <c:crossAx val="441856344"/>
        <c:crosses val="autoZero"/>
        <c:crossBetween val="between"/>
        <c:majorUnit val="0.1"/>
      </c:valAx>
      <c:spPr>
        <a:noFill/>
        <a:ln>
          <a:noFill/>
        </a:ln>
        <a:effectLst/>
      </c:spPr>
    </c:plotArea>
    <c:legend>
      <c:legendPos val="b"/>
      <c:layout>
        <c:manualLayout>
          <c:xMode val="edge"/>
          <c:yMode val="edge"/>
          <c:x val="0.33084729369598193"/>
          <c:y val="0.90441583373295953"/>
          <c:w val="0.14796411348002439"/>
          <c:h val="5.4190827226860125E-2"/>
        </c:manualLayout>
      </c:layout>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75000"/>
                  <a:lumOff val="25000"/>
                </a:schemeClr>
              </a:solidFill>
              <a:latin typeface="+mn-lt"/>
              <a:ea typeface="+mn-ea"/>
              <a:cs typeface="DINPro" panose="020B0504020101020102" pitchFamily="34" charset="0"/>
            </a:defRPr>
          </a:pPr>
          <a:endParaRPr lang="en-US"/>
        </a:p>
      </c:txPr>
    </c:legend>
    <c:plotVisOnly val="1"/>
    <c:dispBlanksAs val="gap"/>
    <c:showDLblsOverMax val="0"/>
  </c:chart>
  <c:spPr>
    <a:noFill/>
    <a:ln>
      <a:noFill/>
    </a:ln>
    <a:effectLst/>
  </c:spPr>
  <c:txPr>
    <a:bodyPr/>
    <a:lstStyle/>
    <a:p>
      <a:pPr>
        <a:defRPr>
          <a:latin typeface="+mn-lt"/>
          <a:cs typeface="DINPro" panose="020B0504020101020102" pitchFamily="34" charset="0"/>
        </a:defRPr>
      </a:pPr>
      <a:endParaRPr lang="en-US"/>
    </a:p>
  </c:txPr>
  <c:externalData r:id="rId3">
    <c:autoUpdate val="0"/>
  </c:externalData>
</c:chartSpace>
</file>

<file path=ppt/charts/chart2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200" b="0" i="0" u="none" strike="noStrike" kern="1200" spc="0" baseline="0">
                <a:solidFill>
                  <a:schemeClr val="tx1">
                    <a:lumMod val="65000"/>
                    <a:lumOff val="35000"/>
                  </a:schemeClr>
                </a:solidFill>
                <a:latin typeface="+mn-lt"/>
                <a:ea typeface="+mn-ea"/>
                <a:cs typeface="DINPro" panose="020B0504020101020102" pitchFamily="34" charset="0"/>
              </a:defRPr>
            </a:pPr>
            <a:r>
              <a:rPr lang="en-GB" sz="1200">
                <a:latin typeface="+mn-lt"/>
              </a:rPr>
              <a:t>Cleaning your teeth</a:t>
            </a:r>
            <a:endParaRPr lang="en-US" sz="1200">
              <a:latin typeface="+mn-lt"/>
            </a:endParaRPr>
          </a:p>
        </c:rich>
      </c:tx>
      <c:layout>
        <c:manualLayout>
          <c:xMode val="edge"/>
          <c:yMode val="edge"/>
          <c:x val="0.48460837873508328"/>
          <c:y val="3.8887444542378191E-2"/>
        </c:manualLayout>
      </c:layout>
      <c:overlay val="0"/>
      <c:spPr>
        <a:noFill/>
        <a:ln>
          <a:noFill/>
        </a:ln>
        <a:effectLst/>
      </c:spPr>
      <c:txPr>
        <a:bodyPr rot="0" spcFirstLastPara="1" vertOverflow="ellipsis" vert="horz" wrap="square" anchor="ctr" anchorCtr="1"/>
        <a:lstStyle/>
        <a:p>
          <a:pPr>
            <a:defRPr sz="1200" b="0" i="0" u="none" strike="noStrike" kern="1200" spc="0" baseline="0">
              <a:solidFill>
                <a:schemeClr val="tx1">
                  <a:lumMod val="65000"/>
                  <a:lumOff val="35000"/>
                </a:schemeClr>
              </a:solidFill>
              <a:latin typeface="+mn-lt"/>
              <a:ea typeface="+mn-ea"/>
              <a:cs typeface="DINPro" panose="020B0504020101020102" pitchFamily="34" charset="0"/>
            </a:defRPr>
          </a:pPr>
          <a:endParaRPr lang="en-US"/>
        </a:p>
      </c:txPr>
    </c:title>
    <c:autoTitleDeleted val="0"/>
    <c:plotArea>
      <c:layout>
        <c:manualLayout>
          <c:layoutTarget val="inner"/>
          <c:xMode val="edge"/>
          <c:yMode val="edge"/>
          <c:x val="0.40656308690710052"/>
          <c:y val="0.18247202203741622"/>
          <c:w val="0.54624948916052607"/>
          <c:h val="0.6356180908660477"/>
        </c:manualLayout>
      </c:layout>
      <c:barChart>
        <c:barDir val="bar"/>
        <c:grouping val="clustered"/>
        <c:varyColors val="0"/>
        <c:ser>
          <c:idx val="0"/>
          <c:order val="0"/>
          <c:tx>
            <c:strRef>
              <c:f>Sheet1!$B$1</c:f>
              <c:strCache>
                <c:ptCount val="1"/>
                <c:pt idx="0">
                  <c:v>2025</c:v>
                </c:pt>
              </c:strCache>
            </c:strRef>
          </c:tx>
          <c:spPr>
            <a:solidFill>
              <a:schemeClr val="accent1"/>
            </a:solidFill>
            <a:ln w="19050">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800" b="0" i="0" u="none" strike="noStrike" kern="1200" baseline="0">
                    <a:solidFill>
                      <a:schemeClr val="tx1">
                        <a:lumMod val="75000"/>
                        <a:lumOff val="25000"/>
                      </a:schemeClr>
                    </a:solidFill>
                    <a:latin typeface="+mn-lt"/>
                    <a:ea typeface="+mn-ea"/>
                    <a:cs typeface="Calibri" panose="020F0502020204030204" pitchFamily="34" charset="0"/>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I don't clean my teeth every day</c:v>
                </c:pt>
                <c:pt idx="1">
                  <c:v>Once a day</c:v>
                </c:pt>
                <c:pt idx="2">
                  <c:v>Twice a day</c:v>
                </c:pt>
                <c:pt idx="3">
                  <c:v>More than twice a day</c:v>
                </c:pt>
              </c:strCache>
            </c:strRef>
          </c:cat>
          <c:val>
            <c:numRef>
              <c:f>Sheet1!$B$2:$B$5</c:f>
              <c:numCache>
                <c:formatCode>0%</c:formatCode>
                <c:ptCount val="4"/>
                <c:pt idx="0">
                  <c:v>0.03</c:v>
                </c:pt>
                <c:pt idx="1">
                  <c:v>0.17</c:v>
                </c:pt>
                <c:pt idx="2">
                  <c:v>0.73</c:v>
                </c:pt>
                <c:pt idx="3">
                  <c:v>7.0000000000000007E-2</c:v>
                </c:pt>
              </c:numCache>
            </c:numRef>
          </c:val>
          <c:extLst>
            <c:ext xmlns:c16="http://schemas.microsoft.com/office/drawing/2014/chart" uri="{C3380CC4-5D6E-409C-BE32-E72D297353CC}">
              <c16:uniqueId val="{00000008-E9CF-4FF0-8841-40A17A0B7111}"/>
            </c:ext>
          </c:extLst>
        </c:ser>
        <c:ser>
          <c:idx val="1"/>
          <c:order val="1"/>
          <c:tx>
            <c:strRef>
              <c:f>Sheet1!$C$1</c:f>
              <c:strCache>
                <c:ptCount val="1"/>
                <c:pt idx="0">
                  <c:v>2024</c:v>
                </c:pt>
              </c:strCache>
            </c:strRef>
          </c:tx>
          <c:spPr>
            <a:solidFill>
              <a:srgbClr val="008E91"/>
            </a:solidFill>
            <a:ln w="19050">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800" b="0" i="0" u="none" strike="noStrike" kern="1200" baseline="0">
                    <a:solidFill>
                      <a:schemeClr val="tx1">
                        <a:lumMod val="75000"/>
                        <a:lumOff val="25000"/>
                      </a:schemeClr>
                    </a:solidFill>
                    <a:latin typeface="+mn-lt"/>
                    <a:ea typeface="+mn-ea"/>
                    <a:cs typeface="Calibri" panose="020F0502020204030204" pitchFamily="34" charset="0"/>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I don't clean my teeth every day</c:v>
                </c:pt>
                <c:pt idx="1">
                  <c:v>Once a day</c:v>
                </c:pt>
                <c:pt idx="2">
                  <c:v>Twice a day</c:v>
                </c:pt>
                <c:pt idx="3">
                  <c:v>More than twice a day</c:v>
                </c:pt>
              </c:strCache>
            </c:strRef>
          </c:cat>
          <c:val>
            <c:numRef>
              <c:f>Sheet1!$C$2:$C$5</c:f>
              <c:numCache>
                <c:formatCode>0%</c:formatCode>
                <c:ptCount val="4"/>
                <c:pt idx="0">
                  <c:v>0.03</c:v>
                </c:pt>
                <c:pt idx="1">
                  <c:v>0.18</c:v>
                </c:pt>
                <c:pt idx="2">
                  <c:v>0.72</c:v>
                </c:pt>
                <c:pt idx="3">
                  <c:v>7.0000000000000007E-2</c:v>
                </c:pt>
              </c:numCache>
            </c:numRef>
          </c:val>
          <c:extLst>
            <c:ext xmlns:c16="http://schemas.microsoft.com/office/drawing/2014/chart" uri="{C3380CC4-5D6E-409C-BE32-E72D297353CC}">
              <c16:uniqueId val="{00000009-E9CF-4FF0-8841-40A17A0B7111}"/>
            </c:ext>
          </c:extLst>
        </c:ser>
        <c:ser>
          <c:idx val="2"/>
          <c:order val="2"/>
          <c:tx>
            <c:strRef>
              <c:f>Sheet1!$D$1</c:f>
              <c:strCache>
                <c:ptCount val="1"/>
                <c:pt idx="0">
                  <c:v>2023</c:v>
                </c:pt>
              </c:strCache>
            </c:strRef>
          </c:tx>
          <c:spPr>
            <a:solidFill>
              <a:schemeClr val="accent1">
                <a:lumMod val="50000"/>
              </a:schemeClr>
            </a:solidFill>
            <a:ln w="19050">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800" b="0" i="0" u="none" strike="noStrike" kern="1200" baseline="0">
                    <a:solidFill>
                      <a:schemeClr val="tx1">
                        <a:lumMod val="75000"/>
                        <a:lumOff val="25000"/>
                      </a:schemeClr>
                    </a:solidFill>
                    <a:latin typeface="+mn-lt"/>
                    <a:ea typeface="+mn-ea"/>
                    <a:cs typeface="Calibri" panose="020F0502020204030204" pitchFamily="34" charset="0"/>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I don't clean my teeth every day</c:v>
                </c:pt>
                <c:pt idx="1">
                  <c:v>Once a day</c:v>
                </c:pt>
                <c:pt idx="2">
                  <c:v>Twice a day</c:v>
                </c:pt>
                <c:pt idx="3">
                  <c:v>More than twice a day</c:v>
                </c:pt>
              </c:strCache>
            </c:strRef>
          </c:cat>
          <c:val>
            <c:numRef>
              <c:f>Sheet1!$D$2:$D$5</c:f>
              <c:numCache>
                <c:formatCode>0%</c:formatCode>
                <c:ptCount val="4"/>
                <c:pt idx="0">
                  <c:v>3.5004730368968798E-2</c:v>
                </c:pt>
                <c:pt idx="1">
                  <c:v>0.17880794701986799</c:v>
                </c:pt>
                <c:pt idx="2">
                  <c:v>0.704824976348155</c:v>
                </c:pt>
                <c:pt idx="3">
                  <c:v>8.1362346263008506E-2</c:v>
                </c:pt>
              </c:numCache>
            </c:numRef>
          </c:val>
          <c:extLst>
            <c:ext xmlns:c16="http://schemas.microsoft.com/office/drawing/2014/chart" uri="{C3380CC4-5D6E-409C-BE32-E72D297353CC}">
              <c16:uniqueId val="{00000009-8A85-40B3-BA8F-F7F7C70D5788}"/>
            </c:ext>
          </c:extLst>
        </c:ser>
        <c:dLbls>
          <c:dLblPos val="inEnd"/>
          <c:showLegendKey val="0"/>
          <c:showVal val="1"/>
          <c:showCatName val="0"/>
          <c:showSerName val="0"/>
          <c:showPercent val="0"/>
          <c:showBubbleSize val="0"/>
        </c:dLbls>
        <c:gapWidth val="80"/>
        <c:overlap val="-12"/>
        <c:axId val="448297208"/>
        <c:axId val="448290936"/>
      </c:barChart>
      <c:valAx>
        <c:axId val="448290936"/>
        <c:scaling>
          <c:orientation val="minMax"/>
        </c:scaling>
        <c:delete val="0"/>
        <c:axPos val="b"/>
        <c:majorGridlines>
          <c:spPr>
            <a:ln w="9525" cap="flat" cmpd="sng" algn="ctr">
              <a:solidFill>
                <a:schemeClr val="tx1">
                  <a:lumMod val="15000"/>
                  <a:lumOff val="85000"/>
                </a:schemeClr>
              </a:solidFill>
              <a:round/>
            </a:ln>
            <a:effectLst/>
          </c:spPr>
        </c:majorGridlines>
        <c:numFmt formatCode="0%" sourceLinked="1"/>
        <c:majorTickMark val="out"/>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tx1">
                    <a:lumMod val="75000"/>
                    <a:lumOff val="25000"/>
                  </a:schemeClr>
                </a:solidFill>
                <a:latin typeface="Calibri" panose="020F0502020204030204" pitchFamily="34" charset="0"/>
                <a:ea typeface="+mn-ea"/>
                <a:cs typeface="DINPro" panose="020B0504020101020102" pitchFamily="34" charset="0"/>
              </a:defRPr>
            </a:pPr>
            <a:endParaRPr lang="en-US"/>
          </a:p>
        </c:txPr>
        <c:crossAx val="448297208"/>
        <c:crosses val="autoZero"/>
        <c:crossBetween val="between"/>
      </c:valAx>
      <c:catAx>
        <c:axId val="448297208"/>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chemeClr val="tx1">
                    <a:lumMod val="75000"/>
                    <a:lumOff val="25000"/>
                  </a:schemeClr>
                </a:solidFill>
                <a:latin typeface="+mn-lt"/>
                <a:ea typeface="+mn-ea"/>
                <a:cs typeface="DINPro" panose="020B0504020101020102" pitchFamily="34" charset="0"/>
              </a:defRPr>
            </a:pPr>
            <a:endParaRPr lang="en-US"/>
          </a:p>
        </c:txPr>
        <c:crossAx val="448290936"/>
        <c:crosses val="autoZero"/>
        <c:auto val="1"/>
        <c:lblAlgn val="ctr"/>
        <c:lblOffset val="100"/>
        <c:noMultiLvlLbl val="0"/>
      </c:catAx>
      <c:spPr>
        <a:noFill/>
        <a:ln>
          <a:noFill/>
        </a:ln>
        <a:effectLst/>
      </c:spPr>
    </c:plotArea>
    <c:legend>
      <c:legendPos val="b"/>
      <c:layout>
        <c:manualLayout>
          <c:xMode val="edge"/>
          <c:yMode val="edge"/>
          <c:x val="0.58397613731747944"/>
          <c:y val="0.89608950738003579"/>
          <c:w val="0.28026691601729431"/>
          <c:h val="0.10341995157136379"/>
        </c:manualLayout>
      </c:layout>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75000"/>
                  <a:lumOff val="25000"/>
                </a:schemeClr>
              </a:solidFill>
              <a:latin typeface="+mn-lt"/>
              <a:ea typeface="+mn-ea"/>
              <a:cs typeface="Calibri" panose="020F0502020204030204" pitchFamily="34" charset="0"/>
            </a:defRPr>
          </a:pPr>
          <a:endParaRPr lang="en-US"/>
        </a:p>
      </c:txPr>
    </c:legend>
    <c:plotVisOnly val="1"/>
    <c:dispBlanksAs val="gap"/>
    <c:showDLblsOverMax val="0"/>
  </c:chart>
  <c:spPr>
    <a:noFill/>
    <a:ln>
      <a:noFill/>
    </a:ln>
    <a:effectLst/>
  </c:spPr>
  <c:txPr>
    <a:bodyPr/>
    <a:lstStyle/>
    <a:p>
      <a:pPr>
        <a:defRPr>
          <a:latin typeface="DINPro" panose="020B0504020101020102" pitchFamily="34" charset="0"/>
          <a:cs typeface="DINPro" panose="020B0504020101020102" pitchFamily="34" charset="0"/>
        </a:defRPr>
      </a:pPr>
      <a:endParaRPr lang="en-US"/>
    </a:p>
  </c:txPr>
  <c:externalData r:id="rId3">
    <c:autoUpdate val="0"/>
  </c:externalData>
</c:chartSpace>
</file>

<file path=ppt/charts/chart2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200" b="0" i="0" u="none" strike="noStrike" kern="1200" spc="0" baseline="0">
                <a:solidFill>
                  <a:schemeClr val="tx1">
                    <a:lumMod val="65000"/>
                    <a:lumOff val="35000"/>
                  </a:schemeClr>
                </a:solidFill>
                <a:latin typeface="+mn-lt"/>
                <a:ea typeface="+mn-ea"/>
                <a:cs typeface="DINPro" panose="020B0504020101020102" pitchFamily="34" charset="0"/>
              </a:defRPr>
            </a:pPr>
            <a:r>
              <a:rPr lang="en-GB" sz="1200">
                <a:latin typeface="+mn-lt"/>
              </a:rPr>
              <a:t>Last dentist visit</a:t>
            </a:r>
            <a:endParaRPr lang="en-US" sz="1200">
              <a:latin typeface="+mn-lt"/>
            </a:endParaRPr>
          </a:p>
        </c:rich>
      </c:tx>
      <c:layout>
        <c:manualLayout>
          <c:xMode val="edge"/>
          <c:yMode val="edge"/>
          <c:x val="0.48460837873508328"/>
          <c:y val="3.8887444542378191E-2"/>
        </c:manualLayout>
      </c:layout>
      <c:overlay val="0"/>
      <c:spPr>
        <a:noFill/>
        <a:ln>
          <a:noFill/>
        </a:ln>
        <a:effectLst/>
      </c:spPr>
      <c:txPr>
        <a:bodyPr rot="0" spcFirstLastPara="1" vertOverflow="ellipsis" vert="horz" wrap="square" anchor="ctr" anchorCtr="1"/>
        <a:lstStyle/>
        <a:p>
          <a:pPr>
            <a:defRPr sz="1200" b="0" i="0" u="none" strike="noStrike" kern="1200" spc="0" baseline="0">
              <a:solidFill>
                <a:schemeClr val="tx1">
                  <a:lumMod val="65000"/>
                  <a:lumOff val="35000"/>
                </a:schemeClr>
              </a:solidFill>
              <a:latin typeface="+mn-lt"/>
              <a:ea typeface="+mn-ea"/>
              <a:cs typeface="DINPro" panose="020B0504020101020102" pitchFamily="34" charset="0"/>
            </a:defRPr>
          </a:pPr>
          <a:endParaRPr lang="en-US"/>
        </a:p>
      </c:txPr>
    </c:title>
    <c:autoTitleDeleted val="0"/>
    <c:plotArea>
      <c:layout>
        <c:manualLayout>
          <c:layoutTarget val="inner"/>
          <c:xMode val="edge"/>
          <c:yMode val="edge"/>
          <c:x val="0.40656308690710052"/>
          <c:y val="0.18247202203741622"/>
          <c:w val="0.54624948916052607"/>
          <c:h val="0.63028533364510519"/>
        </c:manualLayout>
      </c:layout>
      <c:barChart>
        <c:barDir val="bar"/>
        <c:grouping val="clustered"/>
        <c:varyColors val="0"/>
        <c:ser>
          <c:idx val="0"/>
          <c:order val="0"/>
          <c:tx>
            <c:strRef>
              <c:f>Sheet1!$B$1</c:f>
              <c:strCache>
                <c:ptCount val="1"/>
                <c:pt idx="0">
                  <c:v>2025</c:v>
                </c:pt>
              </c:strCache>
            </c:strRef>
          </c:tx>
          <c:spPr>
            <a:solidFill>
              <a:schemeClr val="accent1"/>
            </a:solidFill>
            <a:ln w="19050">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800" b="0" i="0" u="none" strike="noStrike" kern="1200" baseline="0">
                    <a:solidFill>
                      <a:schemeClr val="tx1">
                        <a:lumMod val="75000"/>
                        <a:lumOff val="25000"/>
                      </a:schemeClr>
                    </a:solidFill>
                    <a:latin typeface="+mn-lt"/>
                    <a:ea typeface="+mn-ea"/>
                    <a:cs typeface="DINPro" panose="020B0504020101020102" pitchFamily="34" charset="0"/>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I have not been to a dentist before</c:v>
                </c:pt>
                <c:pt idx="1">
                  <c:v>I can't remember</c:v>
                </c:pt>
                <c:pt idx="2">
                  <c:v>Over a year ago</c:v>
                </c:pt>
                <c:pt idx="3">
                  <c:v>In the last year</c:v>
                </c:pt>
              </c:strCache>
            </c:strRef>
          </c:cat>
          <c:val>
            <c:numRef>
              <c:f>Sheet1!$B$2:$B$5</c:f>
              <c:numCache>
                <c:formatCode>0%</c:formatCode>
                <c:ptCount val="4"/>
                <c:pt idx="0">
                  <c:v>0.03</c:v>
                </c:pt>
                <c:pt idx="1">
                  <c:v>0.24</c:v>
                </c:pt>
                <c:pt idx="2">
                  <c:v>0.06</c:v>
                </c:pt>
                <c:pt idx="3">
                  <c:v>0.68</c:v>
                </c:pt>
              </c:numCache>
            </c:numRef>
          </c:val>
          <c:extLst>
            <c:ext xmlns:c16="http://schemas.microsoft.com/office/drawing/2014/chart" uri="{C3380CC4-5D6E-409C-BE32-E72D297353CC}">
              <c16:uniqueId val="{00000008-8C63-4989-B54B-77FDE1435049}"/>
            </c:ext>
          </c:extLst>
        </c:ser>
        <c:ser>
          <c:idx val="1"/>
          <c:order val="1"/>
          <c:tx>
            <c:strRef>
              <c:f>Sheet1!$C$1</c:f>
              <c:strCache>
                <c:ptCount val="1"/>
                <c:pt idx="0">
                  <c:v>2024</c:v>
                </c:pt>
              </c:strCache>
            </c:strRef>
          </c:tx>
          <c:spPr>
            <a:solidFill>
              <a:srgbClr val="008E91"/>
            </a:solidFill>
            <a:ln w="19050">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800" b="0" i="0" u="none" strike="noStrike" kern="1200" baseline="0">
                    <a:solidFill>
                      <a:schemeClr val="tx1">
                        <a:lumMod val="75000"/>
                        <a:lumOff val="25000"/>
                      </a:schemeClr>
                    </a:solidFill>
                    <a:latin typeface="+mn-lt"/>
                    <a:ea typeface="+mn-ea"/>
                    <a:cs typeface="DINPro" panose="020B0504020101020102" pitchFamily="34" charset="0"/>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I have not been to a dentist before</c:v>
                </c:pt>
                <c:pt idx="1">
                  <c:v>I can't remember</c:v>
                </c:pt>
                <c:pt idx="2">
                  <c:v>Over a year ago</c:v>
                </c:pt>
                <c:pt idx="3">
                  <c:v>In the last year</c:v>
                </c:pt>
              </c:strCache>
            </c:strRef>
          </c:cat>
          <c:val>
            <c:numRef>
              <c:f>Sheet1!$C$2:$C$5</c:f>
              <c:numCache>
                <c:formatCode>0%</c:formatCode>
                <c:ptCount val="4"/>
                <c:pt idx="0">
                  <c:v>0.02</c:v>
                </c:pt>
                <c:pt idx="1">
                  <c:v>0.28999999999999998</c:v>
                </c:pt>
                <c:pt idx="2">
                  <c:v>0.06</c:v>
                </c:pt>
                <c:pt idx="3">
                  <c:v>0.63</c:v>
                </c:pt>
              </c:numCache>
            </c:numRef>
          </c:val>
          <c:extLst>
            <c:ext xmlns:c16="http://schemas.microsoft.com/office/drawing/2014/chart" uri="{C3380CC4-5D6E-409C-BE32-E72D297353CC}">
              <c16:uniqueId val="{00000009-8C63-4989-B54B-77FDE1435049}"/>
            </c:ext>
          </c:extLst>
        </c:ser>
        <c:ser>
          <c:idx val="2"/>
          <c:order val="2"/>
          <c:tx>
            <c:strRef>
              <c:f>Sheet1!$D$1</c:f>
              <c:strCache>
                <c:ptCount val="1"/>
                <c:pt idx="0">
                  <c:v>2023</c:v>
                </c:pt>
              </c:strCache>
            </c:strRef>
          </c:tx>
          <c:spPr>
            <a:solidFill>
              <a:schemeClr val="accent1">
                <a:lumMod val="50000"/>
              </a:schemeClr>
            </a:solidFill>
            <a:ln w="19050">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800" b="0" i="0" u="none" strike="noStrike" kern="1200" baseline="0">
                    <a:solidFill>
                      <a:schemeClr val="tx1">
                        <a:lumMod val="75000"/>
                        <a:lumOff val="25000"/>
                      </a:schemeClr>
                    </a:solidFill>
                    <a:latin typeface="+mn-lt"/>
                    <a:ea typeface="+mn-ea"/>
                    <a:cs typeface="DINPro" panose="020B0504020101020102" pitchFamily="34" charset="0"/>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I have not been to a dentist before</c:v>
                </c:pt>
                <c:pt idx="1">
                  <c:v>I can't remember</c:v>
                </c:pt>
                <c:pt idx="2">
                  <c:v>Over a year ago</c:v>
                </c:pt>
                <c:pt idx="3">
                  <c:v>In the last year</c:v>
                </c:pt>
              </c:strCache>
            </c:strRef>
          </c:cat>
          <c:val>
            <c:numRef>
              <c:f>Sheet1!$D$2:$D$5</c:f>
              <c:numCache>
                <c:formatCode>0%</c:formatCode>
                <c:ptCount val="4"/>
                <c:pt idx="0">
                  <c:v>0.03</c:v>
                </c:pt>
                <c:pt idx="1">
                  <c:v>0.28000000000000003</c:v>
                </c:pt>
                <c:pt idx="2">
                  <c:v>7.0000000000000007E-2</c:v>
                </c:pt>
                <c:pt idx="3">
                  <c:v>0.62</c:v>
                </c:pt>
              </c:numCache>
            </c:numRef>
          </c:val>
          <c:extLst>
            <c:ext xmlns:c16="http://schemas.microsoft.com/office/drawing/2014/chart" uri="{C3380CC4-5D6E-409C-BE32-E72D297353CC}">
              <c16:uniqueId val="{00000009-C8CB-49A6-9723-8FA076B90C15}"/>
            </c:ext>
          </c:extLst>
        </c:ser>
        <c:dLbls>
          <c:dLblPos val="inEnd"/>
          <c:showLegendKey val="0"/>
          <c:showVal val="1"/>
          <c:showCatName val="0"/>
          <c:showSerName val="0"/>
          <c:showPercent val="0"/>
          <c:showBubbleSize val="0"/>
        </c:dLbls>
        <c:gapWidth val="80"/>
        <c:overlap val="-12"/>
        <c:axId val="448297600"/>
        <c:axId val="448293680"/>
      </c:barChart>
      <c:valAx>
        <c:axId val="448293680"/>
        <c:scaling>
          <c:orientation val="minMax"/>
        </c:scaling>
        <c:delete val="0"/>
        <c:axPos val="b"/>
        <c:majorGridlines>
          <c:spPr>
            <a:ln w="9525" cap="flat" cmpd="sng" algn="ctr">
              <a:solidFill>
                <a:schemeClr val="tx1">
                  <a:lumMod val="15000"/>
                  <a:lumOff val="85000"/>
                </a:schemeClr>
              </a:solidFill>
              <a:round/>
            </a:ln>
            <a:effectLst/>
          </c:spPr>
        </c:majorGridlines>
        <c:numFmt formatCode="0%" sourceLinked="0"/>
        <c:majorTickMark val="out"/>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tx1">
                    <a:lumMod val="75000"/>
                    <a:lumOff val="25000"/>
                  </a:schemeClr>
                </a:solidFill>
                <a:latin typeface="+mn-lt"/>
                <a:ea typeface="+mn-ea"/>
                <a:cs typeface="DINPro" panose="020B0504020101020102" pitchFamily="34" charset="0"/>
              </a:defRPr>
            </a:pPr>
            <a:endParaRPr lang="en-US"/>
          </a:p>
        </c:txPr>
        <c:crossAx val="448297600"/>
        <c:crosses val="autoZero"/>
        <c:crossBetween val="between"/>
        <c:majorUnit val="0.2"/>
      </c:valAx>
      <c:catAx>
        <c:axId val="448297600"/>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chemeClr val="tx1">
                    <a:lumMod val="75000"/>
                    <a:lumOff val="25000"/>
                  </a:schemeClr>
                </a:solidFill>
                <a:latin typeface="+mn-lt"/>
                <a:ea typeface="+mn-ea"/>
                <a:cs typeface="DINPro" panose="020B0504020101020102" pitchFamily="34" charset="0"/>
              </a:defRPr>
            </a:pPr>
            <a:endParaRPr lang="en-US"/>
          </a:p>
        </c:txPr>
        <c:crossAx val="448293680"/>
        <c:crosses val="autoZero"/>
        <c:auto val="1"/>
        <c:lblAlgn val="ctr"/>
        <c:lblOffset val="100"/>
        <c:noMultiLvlLbl val="0"/>
      </c:catAx>
      <c:spPr>
        <a:noFill/>
        <a:ln>
          <a:noFill/>
        </a:ln>
        <a:effectLst/>
      </c:spPr>
    </c:plotArea>
    <c:legend>
      <c:legendPos val="b"/>
      <c:layout>
        <c:manualLayout>
          <c:xMode val="edge"/>
          <c:yMode val="edge"/>
          <c:x val="0.61385742976572788"/>
          <c:y val="0.89658004842863626"/>
          <c:w val="0.28026691601729431"/>
          <c:h val="0.10341995157136379"/>
        </c:manualLayout>
      </c:layout>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75000"/>
                  <a:lumOff val="25000"/>
                </a:schemeClr>
              </a:solidFill>
              <a:latin typeface="+mn-lt"/>
              <a:ea typeface="+mn-ea"/>
              <a:cs typeface="DINPro" panose="020B0504020101020102" pitchFamily="34" charset="0"/>
            </a:defRPr>
          </a:pPr>
          <a:endParaRPr lang="en-US"/>
        </a:p>
      </c:txPr>
    </c:legend>
    <c:plotVisOnly val="1"/>
    <c:dispBlanksAs val="gap"/>
    <c:showDLblsOverMax val="0"/>
  </c:chart>
  <c:spPr>
    <a:noFill/>
    <a:ln>
      <a:noFill/>
    </a:ln>
    <a:effectLst/>
  </c:spPr>
  <c:txPr>
    <a:bodyPr/>
    <a:lstStyle/>
    <a:p>
      <a:pPr>
        <a:defRPr>
          <a:latin typeface="Calibri" panose="020F0502020204030204" pitchFamily="34" charset="0"/>
          <a:cs typeface="DINPro" panose="020B0504020101020102" pitchFamily="34" charset="0"/>
        </a:defRPr>
      </a:pPr>
      <a:endParaRPr lang="en-US"/>
    </a:p>
  </c:txPr>
  <c:externalData r:id="rId3">
    <c:autoUpdate val="0"/>
  </c:externalData>
</c:chartSpace>
</file>

<file path=ppt/charts/chart2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0245319785118682"/>
          <c:y val="3.3941523438602426E-2"/>
          <c:w val="0.72211441110204877"/>
          <c:h val="0.75250511629296568"/>
        </c:manualLayout>
      </c:layout>
      <c:barChart>
        <c:barDir val="bar"/>
        <c:grouping val="clustered"/>
        <c:varyColors val="0"/>
        <c:ser>
          <c:idx val="0"/>
          <c:order val="0"/>
          <c:tx>
            <c:strRef>
              <c:f>Sheet1!$B$1</c:f>
              <c:strCache>
                <c:ptCount val="1"/>
                <c:pt idx="0">
                  <c:v>2025</c:v>
                </c:pt>
              </c:strCache>
            </c:strRef>
          </c:tx>
          <c:spPr>
            <a:solidFill>
              <a:schemeClr val="accent1"/>
            </a:solidFill>
            <a:ln w="19050">
              <a:noFill/>
            </a:ln>
            <a:effectLst/>
          </c:spPr>
          <c:invertIfNegative val="0"/>
          <c:dLbls>
            <c:dLbl>
              <c:idx val="3"/>
              <c:layout>
                <c:manualLayout>
                  <c:x val="-5.1306691122221568E-2"/>
                  <c:y val="-2.9830600842714978E-17"/>
                </c:manualLayout>
              </c:layout>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AC4D-48DF-AAB0-56050ED87E6F}"/>
                </c:ext>
              </c:extLst>
            </c:dLbl>
            <c:spPr>
              <a:noFill/>
              <a:ln>
                <a:noFill/>
              </a:ln>
              <a:effectLst/>
            </c:spPr>
            <c:txPr>
              <a:bodyPr rot="0" spcFirstLastPara="1" vertOverflow="ellipsis" vert="horz" wrap="square" anchor="ctr" anchorCtr="1"/>
              <a:lstStyle/>
              <a:p>
                <a:pPr>
                  <a:defRPr sz="1000" b="0" i="0" u="none" strike="noStrike" kern="1200" baseline="0">
                    <a:solidFill>
                      <a:schemeClr val="bg1"/>
                    </a:solidFill>
                    <a:latin typeface="+mn-lt"/>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I haven't had any teeth taken out</c:v>
                </c:pt>
                <c:pt idx="1">
                  <c:v>Yes, I have had 1 tooth taken out</c:v>
                </c:pt>
                <c:pt idx="2">
                  <c:v>Yes, I have had 2 teeth taken out</c:v>
                </c:pt>
                <c:pt idx="3">
                  <c:v>Yes, I have had 3 teeth taken out</c:v>
                </c:pt>
                <c:pt idx="4">
                  <c:v>Yes, I have had 4 or more teeth taken out</c:v>
                </c:pt>
              </c:strCache>
            </c:strRef>
          </c:cat>
          <c:val>
            <c:numRef>
              <c:f>Sheet1!$B$2:$B$6</c:f>
              <c:numCache>
                <c:formatCode>0%</c:formatCode>
                <c:ptCount val="5"/>
                <c:pt idx="0">
                  <c:v>0.59767141009055602</c:v>
                </c:pt>
                <c:pt idx="1">
                  <c:v>0.14100905562742599</c:v>
                </c:pt>
                <c:pt idx="2">
                  <c:v>9.1203104786545905E-2</c:v>
                </c:pt>
                <c:pt idx="3">
                  <c:v>4.2690815006468298E-2</c:v>
                </c:pt>
                <c:pt idx="4">
                  <c:v>0.127425614489004</c:v>
                </c:pt>
              </c:numCache>
            </c:numRef>
          </c:val>
          <c:extLst>
            <c:ext xmlns:c16="http://schemas.microsoft.com/office/drawing/2014/chart" uri="{C3380CC4-5D6E-409C-BE32-E72D297353CC}">
              <c16:uniqueId val="{00000000-3663-4FB7-8607-8E0FBF76DF47}"/>
            </c:ext>
          </c:extLst>
        </c:ser>
        <c:dLbls>
          <c:showLegendKey val="0"/>
          <c:showVal val="1"/>
          <c:showCatName val="0"/>
          <c:showSerName val="0"/>
          <c:showPercent val="0"/>
          <c:showBubbleSize val="0"/>
        </c:dLbls>
        <c:gapWidth val="80"/>
        <c:overlap val="-12"/>
        <c:axId val="448296032"/>
        <c:axId val="448298384"/>
      </c:barChart>
      <c:valAx>
        <c:axId val="448298384"/>
        <c:scaling>
          <c:orientation val="minMax"/>
          <c:max val="0.70000000000000007"/>
          <c:min val="0"/>
        </c:scaling>
        <c:delete val="0"/>
        <c:axPos val="b"/>
        <c:majorGridlines>
          <c:spPr>
            <a:ln w="9525" cap="flat" cmpd="sng" algn="ctr">
              <a:solidFill>
                <a:schemeClr val="tx1">
                  <a:lumMod val="15000"/>
                  <a:lumOff val="85000"/>
                </a:schemeClr>
              </a:solidFill>
              <a:round/>
            </a:ln>
            <a:effectLst/>
          </c:spPr>
        </c:majorGridlines>
        <c:numFmt formatCode="0%" sourceLinked="1"/>
        <c:majorTickMark val="out"/>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tx1">
                    <a:lumMod val="75000"/>
                    <a:lumOff val="25000"/>
                  </a:schemeClr>
                </a:solidFill>
                <a:latin typeface="+mn-lt"/>
                <a:ea typeface="+mn-ea"/>
                <a:cs typeface="DINPro" panose="020B0504020101020102" pitchFamily="34" charset="0"/>
              </a:defRPr>
            </a:pPr>
            <a:endParaRPr lang="en-US"/>
          </a:p>
        </c:txPr>
        <c:crossAx val="448296032"/>
        <c:crosses val="autoZero"/>
        <c:crossBetween val="between"/>
      </c:valAx>
      <c:catAx>
        <c:axId val="448296032"/>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0" spcFirstLastPara="1" vertOverflow="ellipsis" wrap="square" anchor="ctr" anchorCtr="1"/>
          <a:lstStyle/>
          <a:p>
            <a:pPr>
              <a:defRPr sz="1000" b="0" i="0" u="none" strike="noStrike" kern="1200" baseline="0">
                <a:solidFill>
                  <a:schemeClr val="tx1">
                    <a:lumMod val="75000"/>
                    <a:lumOff val="25000"/>
                  </a:schemeClr>
                </a:solidFill>
                <a:latin typeface="+mn-lt"/>
                <a:ea typeface="+mn-ea"/>
                <a:cs typeface="DINPro" panose="020B0504020101020102" pitchFamily="34" charset="0"/>
              </a:defRPr>
            </a:pPr>
            <a:endParaRPr lang="en-US"/>
          </a:p>
        </c:txPr>
        <c:crossAx val="448298384"/>
        <c:crosses val="autoZero"/>
        <c:auto val="1"/>
        <c:lblAlgn val="ctr"/>
        <c:lblOffset val="100"/>
        <c:noMultiLvlLbl val="0"/>
      </c:catAx>
      <c:spPr>
        <a:noFill/>
        <a:ln>
          <a:noFill/>
        </a:ln>
        <a:effectLst/>
      </c:spPr>
    </c:plotArea>
    <c:legend>
      <c:legendPos val="r"/>
      <c:layout>
        <c:manualLayout>
          <c:xMode val="edge"/>
          <c:yMode val="edge"/>
          <c:x val="0.4780455062536384"/>
          <c:y val="0.84134515228131779"/>
          <c:w val="0.10846612948128589"/>
          <c:h val="0.14813582001702991"/>
        </c:manualLayout>
      </c:layout>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75000"/>
                  <a:lumOff val="25000"/>
                </a:schemeClr>
              </a:solidFill>
              <a:latin typeface="+mn-lt"/>
              <a:ea typeface="+mn-ea"/>
              <a:cs typeface="DINPro" panose="020B0504020101020102" pitchFamily="34" charset="0"/>
            </a:defRPr>
          </a:pPr>
          <a:endParaRPr lang="en-US"/>
        </a:p>
      </c:txPr>
    </c:legend>
    <c:plotVisOnly val="1"/>
    <c:dispBlanksAs val="gap"/>
    <c:showDLblsOverMax val="0"/>
  </c:chart>
  <c:spPr>
    <a:noFill/>
    <a:ln>
      <a:noFill/>
    </a:ln>
    <a:effectLst/>
  </c:spPr>
  <c:txPr>
    <a:bodyPr/>
    <a:lstStyle/>
    <a:p>
      <a:pPr>
        <a:defRPr>
          <a:latin typeface="+mn-lt"/>
          <a:cs typeface="DINPro" panose="020B0504020101020102" pitchFamily="34" charset="0"/>
        </a:defRPr>
      </a:pPr>
      <a:endParaRPr lang="en-US"/>
    </a:p>
  </c:txPr>
  <c:externalData r:id="rId3">
    <c:autoUpdate val="0"/>
  </c:externalData>
</c:chartSpace>
</file>

<file path=ppt/charts/chart2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vert="horz"/>
          <a:lstStyle/>
          <a:p>
            <a:pPr>
              <a:defRPr sz="1000" b="0">
                <a:solidFill>
                  <a:schemeClr val="tx1">
                    <a:lumMod val="75000"/>
                    <a:lumOff val="25000"/>
                  </a:schemeClr>
                </a:solidFill>
                <a:latin typeface="+mn-lt"/>
              </a:defRPr>
            </a:pPr>
            <a:r>
              <a:rPr lang="en-GB" sz="1000" b="0">
                <a:solidFill>
                  <a:schemeClr val="tx1">
                    <a:lumMod val="75000"/>
                    <a:lumOff val="25000"/>
                  </a:schemeClr>
                </a:solidFill>
                <a:latin typeface="+mn-lt"/>
              </a:rPr>
              <a:t>Remembers</a:t>
            </a:r>
            <a:r>
              <a:rPr lang="en-GB" sz="1000" b="0" baseline="0">
                <a:solidFill>
                  <a:schemeClr val="tx1">
                    <a:lumMod val="75000"/>
                    <a:lumOff val="25000"/>
                  </a:schemeClr>
                </a:solidFill>
                <a:latin typeface="+mn-lt"/>
              </a:rPr>
              <a:t> being </a:t>
            </a:r>
          </a:p>
          <a:p>
            <a:pPr>
              <a:defRPr sz="1000" b="0">
                <a:solidFill>
                  <a:schemeClr val="tx1">
                    <a:lumMod val="75000"/>
                    <a:lumOff val="25000"/>
                  </a:schemeClr>
                </a:solidFill>
                <a:latin typeface="+mn-lt"/>
              </a:defRPr>
            </a:pPr>
            <a:r>
              <a:rPr lang="en-GB" sz="1000" b="0" baseline="0">
                <a:solidFill>
                  <a:schemeClr val="tx1">
                    <a:lumMod val="75000"/>
                    <a:lumOff val="25000"/>
                  </a:schemeClr>
                </a:solidFill>
                <a:latin typeface="+mn-lt"/>
              </a:rPr>
              <a:t>measured</a:t>
            </a:r>
            <a:endParaRPr lang="en-US" sz="1000" b="0">
              <a:solidFill>
                <a:schemeClr val="tx1">
                  <a:lumMod val="75000"/>
                  <a:lumOff val="25000"/>
                </a:schemeClr>
              </a:solidFill>
              <a:latin typeface="+mn-lt"/>
            </a:endParaRPr>
          </a:p>
        </c:rich>
      </c:tx>
      <c:layout>
        <c:manualLayout>
          <c:xMode val="edge"/>
          <c:yMode val="edge"/>
          <c:x val="0.12105256656577482"/>
          <c:y val="0.3296022498502893"/>
        </c:manualLayout>
      </c:layout>
      <c:overlay val="0"/>
      <c:spPr>
        <a:noFill/>
        <a:ln>
          <a:noFill/>
        </a:ln>
        <a:effectLst/>
      </c:spPr>
    </c:title>
    <c:autoTitleDeleted val="0"/>
    <c:plotArea>
      <c:layout>
        <c:manualLayout>
          <c:layoutTarget val="inner"/>
          <c:xMode val="edge"/>
          <c:yMode val="edge"/>
          <c:x val="0.40656308690710052"/>
          <c:y val="0.18247202203741622"/>
          <c:w val="0.54624948916052607"/>
          <c:h val="0.61265377281172029"/>
        </c:manualLayout>
      </c:layout>
      <c:barChart>
        <c:barDir val="bar"/>
        <c:grouping val="clustered"/>
        <c:varyColors val="0"/>
        <c:ser>
          <c:idx val="0"/>
          <c:order val="0"/>
          <c:tx>
            <c:strRef>
              <c:f>Sheet1!$B$1</c:f>
              <c:strCache>
                <c:ptCount val="1"/>
                <c:pt idx="0">
                  <c:v>2025</c:v>
                </c:pt>
              </c:strCache>
            </c:strRef>
          </c:tx>
          <c:spPr>
            <a:solidFill>
              <a:srgbClr val="5B9BD5"/>
            </a:solidFill>
          </c:spPr>
          <c:invertIfNegative val="0"/>
          <c:dLbls>
            <c:spPr>
              <a:noFill/>
              <a:ln>
                <a:noFill/>
              </a:ln>
              <a:effectLst/>
            </c:spPr>
            <c:txPr>
              <a:bodyPr wrap="square" lIns="38100" tIns="19050" rIns="38100" bIns="19050" anchor="ctr">
                <a:spAutoFit/>
              </a:bodyPr>
              <a:lstStyle/>
              <a:p>
                <a:pPr>
                  <a:defRPr>
                    <a:solidFill>
                      <a:schemeClr val="bg1"/>
                    </a:solidFill>
                    <a:latin typeface="+mn-lt"/>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cat>
            <c:strRef>
              <c:f>Sheet1!$A$2:$A$4</c:f>
              <c:strCache>
                <c:ptCount val="3"/>
                <c:pt idx="0">
                  <c:v>Don't know</c:v>
                </c:pt>
                <c:pt idx="1">
                  <c:v>No</c:v>
                </c:pt>
                <c:pt idx="2">
                  <c:v>Yes</c:v>
                </c:pt>
              </c:strCache>
            </c:strRef>
          </c:cat>
          <c:val>
            <c:numRef>
              <c:f>Sheet1!$B$2:$B$4</c:f>
              <c:numCache>
                <c:formatCode>0%</c:formatCode>
                <c:ptCount val="3"/>
                <c:pt idx="0">
                  <c:v>0.14000000000000001</c:v>
                </c:pt>
                <c:pt idx="1">
                  <c:v>0.33</c:v>
                </c:pt>
                <c:pt idx="2">
                  <c:v>0.53</c:v>
                </c:pt>
              </c:numCache>
            </c:numRef>
          </c:val>
          <c:extLst>
            <c:ext xmlns:c16="http://schemas.microsoft.com/office/drawing/2014/chart" uri="{C3380CC4-5D6E-409C-BE32-E72D297353CC}">
              <c16:uniqueId val="{00000000-6008-4579-92A6-3504D61AE708}"/>
            </c:ext>
          </c:extLst>
        </c:ser>
        <c:ser>
          <c:idx val="1"/>
          <c:order val="1"/>
          <c:tx>
            <c:strRef>
              <c:f>Sheet1!$C$1</c:f>
              <c:strCache>
                <c:ptCount val="1"/>
                <c:pt idx="0">
                  <c:v>2024</c:v>
                </c:pt>
              </c:strCache>
            </c:strRef>
          </c:tx>
          <c:spPr>
            <a:solidFill>
              <a:srgbClr val="008E91"/>
            </a:solidFill>
          </c:spPr>
          <c:invertIfNegative val="0"/>
          <c:dLbls>
            <c:spPr>
              <a:noFill/>
              <a:ln>
                <a:noFill/>
              </a:ln>
              <a:effectLst/>
            </c:spPr>
            <c:txPr>
              <a:bodyPr wrap="square" lIns="38100" tIns="19050" rIns="38100" bIns="19050" anchor="ctr">
                <a:spAutoFit/>
              </a:bodyPr>
              <a:lstStyle/>
              <a:p>
                <a:pPr>
                  <a:defRPr>
                    <a:solidFill>
                      <a:schemeClr val="bg1"/>
                    </a:solidFill>
                    <a:latin typeface="+mn-lt"/>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cat>
            <c:strRef>
              <c:f>Sheet1!$A$2:$A$4</c:f>
              <c:strCache>
                <c:ptCount val="3"/>
                <c:pt idx="0">
                  <c:v>Don't know</c:v>
                </c:pt>
                <c:pt idx="1">
                  <c:v>No</c:v>
                </c:pt>
                <c:pt idx="2">
                  <c:v>Yes</c:v>
                </c:pt>
              </c:strCache>
            </c:strRef>
          </c:cat>
          <c:val>
            <c:numRef>
              <c:f>Sheet1!$C$2:$C$4</c:f>
              <c:numCache>
                <c:formatCode>0%</c:formatCode>
                <c:ptCount val="3"/>
                <c:pt idx="0">
                  <c:v>0.16</c:v>
                </c:pt>
                <c:pt idx="1">
                  <c:v>0.32</c:v>
                </c:pt>
                <c:pt idx="2">
                  <c:v>0.52</c:v>
                </c:pt>
              </c:numCache>
            </c:numRef>
          </c:val>
          <c:extLst>
            <c:ext xmlns:c16="http://schemas.microsoft.com/office/drawing/2014/chart" uri="{C3380CC4-5D6E-409C-BE32-E72D297353CC}">
              <c16:uniqueId val="{00000000-25C2-4CDD-A234-2FE7708DB196}"/>
            </c:ext>
          </c:extLst>
        </c:ser>
        <c:ser>
          <c:idx val="2"/>
          <c:order val="2"/>
          <c:tx>
            <c:strRef>
              <c:f>Sheet1!$D$1</c:f>
              <c:strCache>
                <c:ptCount val="1"/>
                <c:pt idx="0">
                  <c:v>2023</c:v>
                </c:pt>
              </c:strCache>
            </c:strRef>
          </c:tx>
          <c:spPr>
            <a:solidFill>
              <a:schemeClr val="accent1">
                <a:lumMod val="50000"/>
              </a:schemeClr>
            </a:solidFill>
          </c:spPr>
          <c:invertIfNegative val="0"/>
          <c:dLbls>
            <c:spPr>
              <a:noFill/>
              <a:ln>
                <a:noFill/>
              </a:ln>
              <a:effectLst/>
            </c:spPr>
            <c:txPr>
              <a:bodyPr wrap="square" lIns="38100" tIns="19050" rIns="38100" bIns="19050" anchor="ctr">
                <a:spAutoFit/>
              </a:bodyPr>
              <a:lstStyle/>
              <a:p>
                <a:pPr>
                  <a:defRPr>
                    <a:solidFill>
                      <a:schemeClr val="bg1"/>
                    </a:solidFill>
                    <a:latin typeface="+mn-lt"/>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cat>
            <c:strRef>
              <c:f>Sheet1!$A$2:$A$4</c:f>
              <c:strCache>
                <c:ptCount val="3"/>
                <c:pt idx="0">
                  <c:v>Don't know</c:v>
                </c:pt>
                <c:pt idx="1">
                  <c:v>No</c:v>
                </c:pt>
                <c:pt idx="2">
                  <c:v>Yes</c:v>
                </c:pt>
              </c:strCache>
            </c:strRef>
          </c:cat>
          <c:val>
            <c:numRef>
              <c:f>Sheet1!$D$2:$D$4</c:f>
              <c:numCache>
                <c:formatCode>0%</c:formatCode>
                <c:ptCount val="3"/>
                <c:pt idx="0">
                  <c:v>0.15</c:v>
                </c:pt>
                <c:pt idx="1">
                  <c:v>0.41</c:v>
                </c:pt>
                <c:pt idx="2">
                  <c:v>0.43</c:v>
                </c:pt>
              </c:numCache>
            </c:numRef>
          </c:val>
          <c:extLst>
            <c:ext xmlns:c16="http://schemas.microsoft.com/office/drawing/2014/chart" uri="{C3380CC4-5D6E-409C-BE32-E72D297353CC}">
              <c16:uniqueId val="{00000000-2C04-444E-BFF8-64A91D08F747}"/>
            </c:ext>
          </c:extLst>
        </c:ser>
        <c:dLbls>
          <c:showLegendKey val="0"/>
          <c:showVal val="0"/>
          <c:showCatName val="0"/>
          <c:showSerName val="0"/>
          <c:showPercent val="0"/>
          <c:showBubbleSize val="0"/>
        </c:dLbls>
        <c:gapWidth val="80"/>
        <c:overlap val="-12"/>
        <c:axId val="447344920"/>
        <c:axId val="447348056"/>
      </c:barChart>
      <c:valAx>
        <c:axId val="447348056"/>
        <c:scaling>
          <c:orientation val="minMax"/>
        </c:scaling>
        <c:delete val="0"/>
        <c:axPos val="b"/>
        <c:majorGridlines>
          <c:spPr>
            <a:ln w="9525" cap="flat" cmpd="sng" algn="ctr">
              <a:solidFill>
                <a:schemeClr val="tx1">
                  <a:lumMod val="15000"/>
                  <a:lumOff val="85000"/>
                </a:schemeClr>
              </a:solidFill>
              <a:round/>
            </a:ln>
            <a:effectLst/>
          </c:spPr>
        </c:majorGridlines>
        <c:numFmt formatCode="0%" sourceLinked="1"/>
        <c:majorTickMark val="out"/>
        <c:minorTickMark val="none"/>
        <c:tickLblPos val="nextTo"/>
        <c:spPr>
          <a:noFill/>
          <a:ln>
            <a:noFill/>
          </a:ln>
          <a:effectLst/>
        </c:spPr>
        <c:txPr>
          <a:bodyPr rot="-60000000" vert="horz"/>
          <a:lstStyle/>
          <a:p>
            <a:pPr>
              <a:defRPr>
                <a:solidFill>
                  <a:schemeClr val="tx1">
                    <a:lumMod val="75000"/>
                    <a:lumOff val="25000"/>
                  </a:schemeClr>
                </a:solidFill>
                <a:latin typeface="+mn-lt"/>
              </a:defRPr>
            </a:pPr>
            <a:endParaRPr lang="en-US"/>
          </a:p>
        </c:txPr>
        <c:crossAx val="447344920"/>
        <c:crosses val="autoZero"/>
        <c:crossBetween val="between"/>
      </c:valAx>
      <c:catAx>
        <c:axId val="447344920"/>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vert="horz"/>
          <a:lstStyle/>
          <a:p>
            <a:pPr>
              <a:defRPr>
                <a:solidFill>
                  <a:schemeClr val="tx1">
                    <a:lumMod val="75000"/>
                    <a:lumOff val="25000"/>
                  </a:schemeClr>
                </a:solidFill>
                <a:latin typeface="+mn-lt"/>
              </a:defRPr>
            </a:pPr>
            <a:endParaRPr lang="en-US"/>
          </a:p>
        </c:txPr>
        <c:crossAx val="447348056"/>
        <c:crosses val="autoZero"/>
        <c:auto val="1"/>
        <c:lblAlgn val="ctr"/>
        <c:lblOffset val="100"/>
        <c:noMultiLvlLbl val="0"/>
      </c:catAx>
      <c:spPr>
        <a:noFill/>
        <a:ln>
          <a:noFill/>
        </a:ln>
        <a:effectLst/>
      </c:spPr>
    </c:plotArea>
    <c:plotVisOnly val="1"/>
    <c:dispBlanksAs val="gap"/>
    <c:showDLblsOverMax val="0"/>
  </c:chart>
  <c:spPr>
    <a:noFill/>
    <a:ln>
      <a:noFill/>
    </a:ln>
    <a:effectLst/>
  </c:spPr>
  <c:txPr>
    <a:bodyPr/>
    <a:lstStyle/>
    <a:p>
      <a:pPr>
        <a:defRPr>
          <a:latin typeface="Calibri" panose="020F0502020204030204" pitchFamily="34" charset="0"/>
          <a:cs typeface="DINPro" panose="020B0504020101020102" pitchFamily="34" charset="0"/>
        </a:defRPr>
      </a:pPr>
      <a:endParaRPr lang="en-US"/>
    </a:p>
  </c:txPr>
  <c:externalData r:id="rId1">
    <c:autoUpdate val="0"/>
  </c:externalData>
</c:chartSpace>
</file>

<file path=ppt/charts/chart2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38558565681805945"/>
          <c:y val="2.8546294754286286E-2"/>
          <c:w val="0.56553082173751434"/>
          <c:h val="0.71869474622227181"/>
        </c:manualLayout>
      </c:layout>
      <c:barChart>
        <c:barDir val="bar"/>
        <c:grouping val="percentStacked"/>
        <c:varyColors val="0"/>
        <c:ser>
          <c:idx val="0"/>
          <c:order val="0"/>
          <c:tx>
            <c:strRef>
              <c:f>Sheet1!$B$1</c:f>
              <c:strCache>
                <c:ptCount val="1"/>
                <c:pt idx="0">
                  <c:v>Very happy</c:v>
                </c:pt>
              </c:strCache>
            </c:strRef>
          </c:tx>
          <c:spPr>
            <a:solidFill>
              <a:srgbClr val="002060"/>
            </a:solidFill>
            <a:ln>
              <a:noFill/>
            </a:ln>
            <a:effectLst/>
          </c:spPr>
          <c:invertIfNegative val="0"/>
          <c:dLbls>
            <c:spPr>
              <a:noFill/>
              <a:ln>
                <a:noFill/>
              </a:ln>
              <a:effectLst/>
            </c:spPr>
            <c:txPr>
              <a:bodyPr rot="0" vert="horz"/>
              <a:lstStyle/>
              <a:p>
                <a:pPr>
                  <a:defRPr>
                    <a:solidFill>
                      <a:schemeClr val="bg1"/>
                    </a:solidFill>
                    <a:latin typeface="+mn-lt"/>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How did it make you feel?</c:v>
                </c:pt>
              </c:strCache>
            </c:strRef>
          </c:cat>
          <c:val>
            <c:numRef>
              <c:f>Sheet1!$B$2</c:f>
              <c:numCache>
                <c:formatCode>0%</c:formatCode>
                <c:ptCount val="1"/>
                <c:pt idx="0">
                  <c:v>0.1</c:v>
                </c:pt>
              </c:numCache>
            </c:numRef>
          </c:val>
          <c:extLst>
            <c:ext xmlns:c16="http://schemas.microsoft.com/office/drawing/2014/chart" uri="{C3380CC4-5D6E-409C-BE32-E72D297353CC}">
              <c16:uniqueId val="{00000004-6CD6-409E-B201-B54A5C123AC9}"/>
            </c:ext>
          </c:extLst>
        </c:ser>
        <c:ser>
          <c:idx val="1"/>
          <c:order val="1"/>
          <c:tx>
            <c:strRef>
              <c:f>Sheet1!$C$1</c:f>
              <c:strCache>
                <c:ptCount val="1"/>
                <c:pt idx="0">
                  <c:v>Happy</c:v>
                </c:pt>
              </c:strCache>
            </c:strRef>
          </c:tx>
          <c:spPr>
            <a:solidFill>
              <a:srgbClr val="0070C0"/>
            </a:solidFill>
            <a:ln>
              <a:noFill/>
            </a:ln>
            <a:effectLst/>
          </c:spPr>
          <c:invertIfNegative val="0"/>
          <c:dLbls>
            <c:spPr>
              <a:noFill/>
              <a:ln>
                <a:noFill/>
              </a:ln>
              <a:effectLst/>
            </c:spPr>
            <c:txPr>
              <a:bodyPr rot="0" vert="horz"/>
              <a:lstStyle/>
              <a:p>
                <a:pPr>
                  <a:defRPr>
                    <a:solidFill>
                      <a:schemeClr val="bg1"/>
                    </a:solidFill>
                    <a:latin typeface="+mn-lt"/>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How did it make you feel?</c:v>
                </c:pt>
              </c:strCache>
            </c:strRef>
          </c:cat>
          <c:val>
            <c:numRef>
              <c:f>Sheet1!$C$2</c:f>
              <c:numCache>
                <c:formatCode>0%</c:formatCode>
                <c:ptCount val="1"/>
                <c:pt idx="0">
                  <c:v>0.26</c:v>
                </c:pt>
              </c:numCache>
            </c:numRef>
          </c:val>
          <c:extLst>
            <c:ext xmlns:c16="http://schemas.microsoft.com/office/drawing/2014/chart" uri="{C3380CC4-5D6E-409C-BE32-E72D297353CC}">
              <c16:uniqueId val="{00000008-6CD6-409E-B201-B54A5C123AC9}"/>
            </c:ext>
          </c:extLst>
        </c:ser>
        <c:ser>
          <c:idx val="2"/>
          <c:order val="2"/>
          <c:tx>
            <c:strRef>
              <c:f>Sheet1!$D$1</c:f>
              <c:strCache>
                <c:ptCount val="1"/>
                <c:pt idx="0">
                  <c:v>Neither/or</c:v>
                </c:pt>
              </c:strCache>
            </c:strRef>
          </c:tx>
          <c:spPr>
            <a:solidFill>
              <a:schemeClr val="bg1">
                <a:lumMod val="65000"/>
              </a:schemeClr>
            </a:solidFill>
            <a:ln>
              <a:noFill/>
            </a:ln>
            <a:effectLst/>
          </c:spPr>
          <c:invertIfNegative val="0"/>
          <c:dLbls>
            <c:spPr>
              <a:noFill/>
              <a:ln>
                <a:noFill/>
              </a:ln>
              <a:effectLst/>
            </c:spPr>
            <c:txPr>
              <a:bodyPr rot="0" vert="horz"/>
              <a:lstStyle/>
              <a:p>
                <a:pPr>
                  <a:defRPr>
                    <a:solidFill>
                      <a:schemeClr val="bg1"/>
                    </a:solidFill>
                    <a:latin typeface="+mn-lt"/>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How did it make you feel?</c:v>
                </c:pt>
              </c:strCache>
            </c:strRef>
          </c:cat>
          <c:val>
            <c:numRef>
              <c:f>Sheet1!$D$2</c:f>
              <c:numCache>
                <c:formatCode>0%</c:formatCode>
                <c:ptCount val="1"/>
                <c:pt idx="0">
                  <c:v>0.43</c:v>
                </c:pt>
              </c:numCache>
            </c:numRef>
          </c:val>
          <c:extLst>
            <c:ext xmlns:c16="http://schemas.microsoft.com/office/drawing/2014/chart" uri="{C3380CC4-5D6E-409C-BE32-E72D297353CC}">
              <c16:uniqueId val="{00000009-6CD6-409E-B201-B54A5C123AC9}"/>
            </c:ext>
          </c:extLst>
        </c:ser>
        <c:ser>
          <c:idx val="3"/>
          <c:order val="3"/>
          <c:tx>
            <c:strRef>
              <c:f>Sheet1!$E$1</c:f>
              <c:strCache>
                <c:ptCount val="1"/>
                <c:pt idx="0">
                  <c:v>Not happy</c:v>
                </c:pt>
              </c:strCache>
            </c:strRef>
          </c:tx>
          <c:spPr>
            <a:solidFill>
              <a:schemeClr val="accent2"/>
            </a:solidFill>
            <a:ln>
              <a:noFill/>
            </a:ln>
            <a:effectLst/>
          </c:spPr>
          <c:invertIfNegative val="0"/>
          <c:dLbls>
            <c:spPr>
              <a:noFill/>
              <a:ln>
                <a:noFill/>
              </a:ln>
              <a:effectLst/>
            </c:spPr>
            <c:txPr>
              <a:bodyPr rot="0" vert="horz"/>
              <a:lstStyle/>
              <a:p>
                <a:pPr>
                  <a:defRPr>
                    <a:solidFill>
                      <a:schemeClr val="bg1"/>
                    </a:solidFill>
                    <a:latin typeface="+mn-lt"/>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How did it make you feel?</c:v>
                </c:pt>
              </c:strCache>
            </c:strRef>
          </c:cat>
          <c:val>
            <c:numRef>
              <c:f>Sheet1!$E$2</c:f>
              <c:numCache>
                <c:formatCode>0%</c:formatCode>
                <c:ptCount val="1"/>
                <c:pt idx="0">
                  <c:v>7.0000000000000007E-2</c:v>
                </c:pt>
              </c:numCache>
            </c:numRef>
          </c:val>
          <c:extLst>
            <c:ext xmlns:c16="http://schemas.microsoft.com/office/drawing/2014/chart" uri="{C3380CC4-5D6E-409C-BE32-E72D297353CC}">
              <c16:uniqueId val="{0000000A-6CD6-409E-B201-B54A5C123AC9}"/>
            </c:ext>
          </c:extLst>
        </c:ser>
        <c:ser>
          <c:idx val="4"/>
          <c:order val="4"/>
          <c:tx>
            <c:strRef>
              <c:f>Sheet1!$F$1</c:f>
              <c:strCache>
                <c:ptCount val="1"/>
                <c:pt idx="0">
                  <c:v>Not at all happy</c:v>
                </c:pt>
              </c:strCache>
            </c:strRef>
          </c:tx>
          <c:spPr>
            <a:solidFill>
              <a:schemeClr val="accent4"/>
            </a:solidFill>
            <a:ln>
              <a:noFill/>
            </a:ln>
            <a:effectLst/>
          </c:spPr>
          <c:invertIfNegative val="0"/>
          <c:dLbls>
            <c:dLbl>
              <c:idx val="0"/>
              <c:spPr>
                <a:noFill/>
                <a:ln>
                  <a:noFill/>
                </a:ln>
                <a:effectLst/>
              </c:spPr>
              <c:txPr>
                <a:bodyPr rot="0" vert="horz"/>
                <a:lstStyle/>
                <a:p>
                  <a:pPr>
                    <a:defRPr>
                      <a:solidFill>
                        <a:schemeClr val="bg1"/>
                      </a:solidFill>
                      <a:latin typeface="+mn-lt"/>
                    </a:defRPr>
                  </a:pPr>
                  <a:endParaRPr lang="en-US"/>
                </a:p>
              </c:txPr>
              <c:dLblPos val="ctr"/>
              <c:showLegendKey val="0"/>
              <c:showVal val="1"/>
              <c:showCatName val="0"/>
              <c:showSerName val="0"/>
              <c:showPercent val="0"/>
              <c:showBubbleSize val="0"/>
              <c:extLst>
                <c:ext xmlns:c16="http://schemas.microsoft.com/office/drawing/2014/chart" uri="{C3380CC4-5D6E-409C-BE32-E72D297353CC}">
                  <c16:uniqueId val="{00000000-4F37-4706-9F16-7326E4F439E8}"/>
                </c:ext>
              </c:extLst>
            </c:dLbl>
            <c:spPr>
              <a:noFill/>
              <a:ln>
                <a:noFill/>
              </a:ln>
              <a:effectLst/>
            </c:spPr>
            <c:txPr>
              <a:bodyPr rot="0" vert="horz"/>
              <a:lstStyle/>
              <a:p>
                <a:pPr>
                  <a:defRPr>
                    <a:latin typeface="+mn-lt"/>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How did it make you feel?</c:v>
                </c:pt>
              </c:strCache>
            </c:strRef>
          </c:cat>
          <c:val>
            <c:numRef>
              <c:f>Sheet1!$F$2</c:f>
              <c:numCache>
                <c:formatCode>0%</c:formatCode>
                <c:ptCount val="1"/>
                <c:pt idx="0">
                  <c:v>0.14000000000000001</c:v>
                </c:pt>
              </c:numCache>
            </c:numRef>
          </c:val>
          <c:extLst>
            <c:ext xmlns:c16="http://schemas.microsoft.com/office/drawing/2014/chart" uri="{C3380CC4-5D6E-409C-BE32-E72D297353CC}">
              <c16:uniqueId val="{0000000B-6CD6-409E-B201-B54A5C123AC9}"/>
            </c:ext>
          </c:extLst>
        </c:ser>
        <c:dLbls>
          <c:showLegendKey val="0"/>
          <c:showVal val="0"/>
          <c:showCatName val="0"/>
          <c:showSerName val="0"/>
          <c:showPercent val="0"/>
          <c:showBubbleSize val="0"/>
        </c:dLbls>
        <c:gapWidth val="80"/>
        <c:overlap val="100"/>
        <c:axId val="447347272"/>
        <c:axId val="447342568"/>
      </c:barChart>
      <c:catAx>
        <c:axId val="447347272"/>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vert="horz"/>
          <a:lstStyle/>
          <a:p>
            <a:pPr>
              <a:defRPr lang="en-US" sz="1000" b="0" i="0" u="none" strike="noStrike" kern="1200" baseline="0">
                <a:solidFill>
                  <a:schemeClr val="tx1">
                    <a:lumMod val="75000"/>
                    <a:lumOff val="25000"/>
                  </a:schemeClr>
                </a:solidFill>
                <a:latin typeface="+mn-lt"/>
                <a:ea typeface="+mn-ea"/>
                <a:cs typeface="DINPro" panose="020B0504020101020102" pitchFamily="34" charset="0"/>
              </a:defRPr>
            </a:pPr>
            <a:endParaRPr lang="en-US"/>
          </a:p>
        </c:txPr>
        <c:crossAx val="447342568"/>
        <c:crosses val="autoZero"/>
        <c:auto val="1"/>
        <c:lblAlgn val="ctr"/>
        <c:lblOffset val="100"/>
        <c:noMultiLvlLbl val="0"/>
      </c:catAx>
      <c:valAx>
        <c:axId val="447342568"/>
        <c:scaling>
          <c:orientation val="minMax"/>
        </c:scaling>
        <c:delete val="0"/>
        <c:axPos val="b"/>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vert="horz"/>
          <a:lstStyle/>
          <a:p>
            <a:pPr>
              <a:defRPr>
                <a:solidFill>
                  <a:schemeClr val="tx1">
                    <a:lumMod val="75000"/>
                    <a:lumOff val="25000"/>
                  </a:schemeClr>
                </a:solidFill>
                <a:latin typeface="+mn-lt"/>
              </a:defRPr>
            </a:pPr>
            <a:endParaRPr lang="en-US"/>
          </a:p>
        </c:txPr>
        <c:crossAx val="447347272"/>
        <c:crosses val="autoZero"/>
        <c:crossBetween val="between"/>
      </c:valAx>
      <c:spPr>
        <a:noFill/>
        <a:ln>
          <a:noFill/>
        </a:ln>
        <a:effectLst/>
      </c:spPr>
    </c:plotArea>
    <c:legend>
      <c:legendPos val="b"/>
      <c:layout>
        <c:manualLayout>
          <c:xMode val="edge"/>
          <c:yMode val="edge"/>
          <c:x val="0.13050753659764183"/>
          <c:y val="0.87464813966743937"/>
          <c:w val="0.83996567442947756"/>
          <c:h val="9.8199338846791787E-2"/>
        </c:manualLayout>
      </c:layout>
      <c:overlay val="0"/>
      <c:spPr>
        <a:noFill/>
        <a:ln>
          <a:noFill/>
        </a:ln>
        <a:effectLst/>
      </c:spPr>
      <c:txPr>
        <a:bodyPr rot="0" vert="horz"/>
        <a:lstStyle/>
        <a:p>
          <a:pPr>
            <a:defRPr>
              <a:solidFill>
                <a:schemeClr val="tx1">
                  <a:lumMod val="75000"/>
                  <a:lumOff val="25000"/>
                </a:schemeClr>
              </a:solidFill>
              <a:latin typeface="+mn-lt"/>
            </a:defRPr>
          </a:pPr>
          <a:endParaRPr lang="en-US"/>
        </a:p>
      </c:txPr>
    </c:legend>
    <c:plotVisOnly val="1"/>
    <c:dispBlanksAs val="gap"/>
    <c:showDLblsOverMax val="0"/>
  </c:chart>
  <c:spPr>
    <a:noFill/>
    <a:ln>
      <a:noFill/>
    </a:ln>
    <a:effectLst/>
  </c:spPr>
  <c:txPr>
    <a:bodyPr/>
    <a:lstStyle/>
    <a:p>
      <a:pPr>
        <a:defRPr>
          <a:latin typeface="Calibri" panose="020F0502020204030204" pitchFamily="34" charset="0"/>
          <a:cs typeface="DINPro" panose="020B0504020101020102" pitchFamily="34" charset="0"/>
        </a:defRPr>
      </a:pPr>
      <a:endParaRPr lang="en-US"/>
    </a:p>
  </c:txPr>
  <c:externalData r:id="rId1">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7253122043351141"/>
          <c:y val="4.9187123159270242E-2"/>
          <c:w val="0.62922645173682001"/>
          <c:h val="0.81919928778592832"/>
        </c:manualLayout>
      </c:layout>
      <c:barChart>
        <c:barDir val="bar"/>
        <c:grouping val="clustered"/>
        <c:varyColors val="0"/>
        <c:ser>
          <c:idx val="0"/>
          <c:order val="0"/>
          <c:tx>
            <c:strRef>
              <c:f>Sheet1!$B$1</c:f>
              <c:strCache>
                <c:ptCount val="1"/>
                <c:pt idx="0">
                  <c:v>2025</c:v>
                </c:pt>
              </c:strCache>
            </c:strRef>
          </c:tx>
          <c:spPr>
            <a:solidFill>
              <a:schemeClr val="accent1"/>
            </a:solidFill>
            <a:ln w="19050">
              <a:noFill/>
            </a:ln>
            <a:effectLst/>
          </c:spPr>
          <c:invertIfNegative val="0"/>
          <c:dLbls>
            <c:dLbl>
              <c:idx val="2"/>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mn-cs"/>
                    </a:defRPr>
                  </a:pPr>
                  <a:endParaRPr lang="en-US"/>
                </a:p>
              </c:txPr>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6DF4-42CA-BE56-C106A8B92DB1}"/>
                </c:ext>
              </c:extLst>
            </c:dLbl>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bg1"/>
                    </a:solidFill>
                    <a:latin typeface="+mn-lt"/>
                    <a:ea typeface="+mn-ea"/>
                    <a:cs typeface="+mn-cs"/>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Neither of these</c:v>
                </c:pt>
                <c:pt idx="1">
                  <c:v>Shouting and arguing that frightened you</c:v>
                </c:pt>
                <c:pt idx="2">
                  <c:v>Violence (hitting, punching, slapping)</c:v>
                </c:pt>
                <c:pt idx="3">
                  <c:v>I don't want to say</c:v>
                </c:pt>
              </c:strCache>
            </c:strRef>
          </c:cat>
          <c:val>
            <c:numRef>
              <c:f>Sheet1!$B$2:$B$5</c:f>
              <c:numCache>
                <c:formatCode>0%</c:formatCode>
                <c:ptCount val="4"/>
                <c:pt idx="0">
                  <c:v>0.73</c:v>
                </c:pt>
                <c:pt idx="1">
                  <c:v>0.16</c:v>
                </c:pt>
                <c:pt idx="2">
                  <c:v>0.04</c:v>
                </c:pt>
                <c:pt idx="3">
                  <c:v>0.11</c:v>
                </c:pt>
              </c:numCache>
            </c:numRef>
          </c:val>
          <c:extLst>
            <c:ext xmlns:c16="http://schemas.microsoft.com/office/drawing/2014/chart" uri="{C3380CC4-5D6E-409C-BE32-E72D297353CC}">
              <c16:uniqueId val="{00000000-20AF-4341-BD82-6207067A3A8E}"/>
            </c:ext>
          </c:extLst>
        </c:ser>
        <c:ser>
          <c:idx val="1"/>
          <c:order val="1"/>
          <c:tx>
            <c:strRef>
              <c:f>Sheet1!$C$1</c:f>
              <c:strCache>
                <c:ptCount val="1"/>
                <c:pt idx="0">
                  <c:v>2024</c:v>
                </c:pt>
              </c:strCache>
            </c:strRef>
          </c:tx>
          <c:spPr>
            <a:solidFill>
              <a:srgbClr val="008E91"/>
            </a:solidFill>
            <a:ln w="19050">
              <a:noFill/>
            </a:ln>
            <a:effectLst/>
          </c:spPr>
          <c:invertIfNegative val="0"/>
          <c:dLbls>
            <c:dLbl>
              <c:idx val="2"/>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mn-cs"/>
                    </a:defRPr>
                  </a:pPr>
                  <a:endParaRPr lang="en-US"/>
                </a:p>
              </c:txPr>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20AF-4341-BD82-6207067A3A8E}"/>
                </c:ext>
              </c:extLst>
            </c:dLbl>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bg1"/>
                    </a:solidFill>
                    <a:latin typeface="+mn-lt"/>
                    <a:ea typeface="+mn-ea"/>
                    <a:cs typeface="+mn-cs"/>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Neither of these</c:v>
                </c:pt>
                <c:pt idx="1">
                  <c:v>Shouting and arguing that frightened you</c:v>
                </c:pt>
                <c:pt idx="2">
                  <c:v>Violence (hitting, punching, slapping)</c:v>
                </c:pt>
                <c:pt idx="3">
                  <c:v>I don't want to say</c:v>
                </c:pt>
              </c:strCache>
            </c:strRef>
          </c:cat>
          <c:val>
            <c:numRef>
              <c:f>Sheet1!$C$2:$C$5</c:f>
              <c:numCache>
                <c:formatCode>0%</c:formatCode>
                <c:ptCount val="4"/>
                <c:pt idx="0">
                  <c:v>0.72</c:v>
                </c:pt>
                <c:pt idx="1">
                  <c:v>0.14000000000000001</c:v>
                </c:pt>
                <c:pt idx="2">
                  <c:v>0.04</c:v>
                </c:pt>
                <c:pt idx="3">
                  <c:v>0.13</c:v>
                </c:pt>
              </c:numCache>
            </c:numRef>
          </c:val>
          <c:extLst>
            <c:ext xmlns:c16="http://schemas.microsoft.com/office/drawing/2014/chart" uri="{C3380CC4-5D6E-409C-BE32-E72D297353CC}">
              <c16:uniqueId val="{00000003-20AF-4341-BD82-6207067A3A8E}"/>
            </c:ext>
          </c:extLst>
        </c:ser>
        <c:ser>
          <c:idx val="2"/>
          <c:order val="2"/>
          <c:tx>
            <c:strRef>
              <c:f>Sheet1!$D$1</c:f>
              <c:strCache>
                <c:ptCount val="1"/>
                <c:pt idx="0">
                  <c:v>2023</c:v>
                </c:pt>
              </c:strCache>
            </c:strRef>
          </c:tx>
          <c:spPr>
            <a:solidFill>
              <a:srgbClr val="002060"/>
            </a:solidFill>
            <a:ln w="19050">
              <a:noFill/>
            </a:ln>
            <a:effectLst/>
          </c:spPr>
          <c:invertIfNegative val="0"/>
          <c:dLbls>
            <c:dLbl>
              <c:idx val="2"/>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mn-cs"/>
                    </a:defRPr>
                  </a:pPr>
                  <a:endParaRPr lang="en-US"/>
                </a:p>
              </c:txPr>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9B1C-4137-AC57-EA7E2048B180}"/>
                </c:ext>
              </c:extLst>
            </c:dLbl>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bg1"/>
                    </a:solidFill>
                    <a:latin typeface="+mn-lt"/>
                    <a:ea typeface="+mn-ea"/>
                    <a:cs typeface="+mn-cs"/>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Neither of these</c:v>
                </c:pt>
                <c:pt idx="1">
                  <c:v>Shouting and arguing that frightened you</c:v>
                </c:pt>
                <c:pt idx="2">
                  <c:v>Violence (hitting, punching, slapping)</c:v>
                </c:pt>
                <c:pt idx="3">
                  <c:v>I don't want to say</c:v>
                </c:pt>
              </c:strCache>
            </c:strRef>
          </c:cat>
          <c:val>
            <c:numRef>
              <c:f>Sheet1!$D$2:$D$5</c:f>
              <c:numCache>
                <c:formatCode>0%</c:formatCode>
                <c:ptCount val="4"/>
                <c:pt idx="0">
                  <c:v>0.7</c:v>
                </c:pt>
                <c:pt idx="1">
                  <c:v>0.16</c:v>
                </c:pt>
                <c:pt idx="2">
                  <c:v>0.05</c:v>
                </c:pt>
                <c:pt idx="3">
                  <c:v>0.12</c:v>
                </c:pt>
              </c:numCache>
            </c:numRef>
          </c:val>
          <c:extLst>
            <c:ext xmlns:c16="http://schemas.microsoft.com/office/drawing/2014/chart" uri="{C3380CC4-5D6E-409C-BE32-E72D297353CC}">
              <c16:uniqueId val="{00000005-20AF-4341-BD82-6207067A3A8E}"/>
            </c:ext>
          </c:extLst>
        </c:ser>
        <c:dLbls>
          <c:dLblPos val="outEnd"/>
          <c:showLegendKey val="0"/>
          <c:showVal val="1"/>
          <c:showCatName val="0"/>
          <c:showSerName val="0"/>
          <c:showPercent val="0"/>
          <c:showBubbleSize val="0"/>
        </c:dLbls>
        <c:gapWidth val="100"/>
        <c:overlap val="-25"/>
        <c:axId val="311821496"/>
        <c:axId val="311819536"/>
      </c:barChart>
      <c:valAx>
        <c:axId val="311819536"/>
        <c:scaling>
          <c:orientation val="minMax"/>
        </c:scaling>
        <c:delete val="1"/>
        <c:axPos val="b"/>
        <c:majorGridlines>
          <c:spPr>
            <a:ln w="9525" cap="flat" cmpd="sng" algn="ctr">
              <a:solidFill>
                <a:schemeClr val="tx1">
                  <a:lumMod val="15000"/>
                  <a:lumOff val="85000"/>
                </a:schemeClr>
              </a:solidFill>
              <a:round/>
            </a:ln>
            <a:effectLst/>
          </c:spPr>
        </c:majorGridlines>
        <c:numFmt formatCode="0%" sourceLinked="1"/>
        <c:majorTickMark val="out"/>
        <c:minorTickMark val="none"/>
        <c:tickLblPos val="nextTo"/>
        <c:crossAx val="311821496"/>
        <c:crosses val="autoZero"/>
        <c:crossBetween val="between"/>
      </c:valAx>
      <c:catAx>
        <c:axId val="311821496"/>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lang="en-US" sz="1000" b="0" i="0" u="none" strike="noStrike" kern="1200" baseline="0">
                <a:solidFill>
                  <a:schemeClr val="tx1">
                    <a:lumMod val="65000"/>
                    <a:lumOff val="35000"/>
                  </a:schemeClr>
                </a:solidFill>
                <a:latin typeface="+mn-lt"/>
                <a:ea typeface="+mn-ea"/>
                <a:cs typeface="+mn-cs"/>
              </a:defRPr>
            </a:pPr>
            <a:endParaRPr lang="en-US"/>
          </a:p>
        </c:txPr>
        <c:crossAx val="311819536"/>
        <c:crosses val="autoZero"/>
        <c:auto val="1"/>
        <c:lblAlgn val="ctr"/>
        <c:lblOffset val="100"/>
        <c:noMultiLvlLbl val="0"/>
      </c:catAx>
      <c:spPr>
        <a:noFill/>
        <a:ln>
          <a:noFill/>
        </a:ln>
        <a:effectLst/>
      </c:spPr>
    </c:plotArea>
    <c:legend>
      <c:legendPos val="b"/>
      <c:legendEntry>
        <c:idx val="1"/>
        <c:txPr>
          <a:bodyPr rot="0" spcFirstLastPara="1" vertOverflow="ellipsis" vert="horz" wrap="square" anchor="ctr" anchorCtr="1"/>
          <a:lstStyle/>
          <a:p>
            <a:pPr>
              <a:defRPr sz="1000" b="0" i="0" u="none" strike="noStrike" kern="1200" baseline="0">
                <a:solidFill>
                  <a:schemeClr val="tx1">
                    <a:lumMod val="65000"/>
                    <a:lumOff val="35000"/>
                  </a:schemeClr>
                </a:solidFill>
                <a:latin typeface="Calibri" panose="020F0502020204030204" pitchFamily="34" charset="0"/>
                <a:ea typeface="+mn-ea"/>
                <a:cs typeface="+mn-cs"/>
              </a:defRPr>
            </a:pPr>
            <a:endParaRPr lang="en-US"/>
          </a:p>
        </c:txPr>
      </c:legendEntry>
      <c:legendEntry>
        <c:idx val="2"/>
        <c:txPr>
          <a:bodyPr rot="0" spcFirstLastPara="1" vertOverflow="ellipsis" vert="horz" wrap="square" anchor="ctr" anchorCtr="1"/>
          <a:lstStyle/>
          <a:p>
            <a:pPr>
              <a:defRPr sz="1000" b="0" i="0" u="none" strike="noStrike" kern="1200" baseline="0">
                <a:solidFill>
                  <a:schemeClr val="tx1">
                    <a:lumMod val="65000"/>
                    <a:lumOff val="35000"/>
                  </a:schemeClr>
                </a:solidFill>
                <a:latin typeface="Calibri" panose="020F0502020204030204" pitchFamily="34" charset="0"/>
                <a:ea typeface="+mn-ea"/>
                <a:cs typeface="+mn-cs"/>
              </a:defRPr>
            </a:pPr>
            <a:endParaRPr lang="en-US"/>
          </a:p>
        </c:txPr>
      </c:legendEntry>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65000"/>
                  <a:lumOff val="35000"/>
                </a:schemeClr>
              </a:solidFill>
              <a:latin typeface="Calibri" panose="020F0502020204030204" pitchFamily="34" charset="0"/>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3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4189288493339614"/>
          <c:y val="3.3941523438602426E-2"/>
          <c:w val="0.62521790916284503"/>
          <c:h val="0.75250511629296568"/>
        </c:manualLayout>
      </c:layout>
      <c:barChart>
        <c:barDir val="bar"/>
        <c:grouping val="clustered"/>
        <c:varyColors val="0"/>
        <c:ser>
          <c:idx val="0"/>
          <c:order val="0"/>
          <c:tx>
            <c:strRef>
              <c:f>Sheet1!$B$1</c:f>
              <c:strCache>
                <c:ptCount val="1"/>
                <c:pt idx="0">
                  <c:v>2025</c:v>
                </c:pt>
              </c:strCache>
            </c:strRef>
          </c:tx>
          <c:spPr>
            <a:solidFill>
              <a:srgbClr val="5B9BD5"/>
            </a:solidFill>
            <a:ln w="19050">
              <a:noFill/>
            </a:ln>
            <a:effectLst/>
          </c:spPr>
          <c:invertIfNegative val="0"/>
          <c:dLbls>
            <c:spPr>
              <a:noFill/>
              <a:ln>
                <a:noFill/>
              </a:ln>
              <a:effectLst/>
            </c:spPr>
            <c:txPr>
              <a:bodyPr rot="0" spcFirstLastPara="1" vertOverflow="ellipsis" vert="horz" wrap="square" anchor="ctr" anchorCtr="1"/>
              <a:lstStyle/>
              <a:p>
                <a:pPr>
                  <a:defRPr sz="1000" b="0" i="0" u="none" strike="noStrike" kern="1200" baseline="0">
                    <a:solidFill>
                      <a:schemeClr val="bg1"/>
                    </a:solidFill>
                    <a:latin typeface="+mn-lt"/>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Not sure</c:v>
                </c:pt>
                <c:pt idx="1">
                  <c:v>No</c:v>
                </c:pt>
                <c:pt idx="2">
                  <c:v>Yes</c:v>
                </c:pt>
              </c:strCache>
            </c:strRef>
          </c:cat>
          <c:val>
            <c:numRef>
              <c:f>Sheet1!$B$2:$B$4</c:f>
              <c:numCache>
                <c:formatCode>0%</c:formatCode>
                <c:ptCount val="3"/>
                <c:pt idx="0">
                  <c:v>0.1</c:v>
                </c:pt>
                <c:pt idx="1">
                  <c:v>0.34</c:v>
                </c:pt>
                <c:pt idx="2">
                  <c:v>0.55000000000000004</c:v>
                </c:pt>
              </c:numCache>
            </c:numRef>
          </c:val>
          <c:extLst>
            <c:ext xmlns:c16="http://schemas.microsoft.com/office/drawing/2014/chart" uri="{C3380CC4-5D6E-409C-BE32-E72D297353CC}">
              <c16:uniqueId val="{00000000-3663-4FB7-8607-8E0FBF76DF47}"/>
            </c:ext>
          </c:extLst>
        </c:ser>
        <c:ser>
          <c:idx val="1"/>
          <c:order val="1"/>
          <c:tx>
            <c:strRef>
              <c:f>Sheet1!$C$1</c:f>
              <c:strCache>
                <c:ptCount val="1"/>
                <c:pt idx="0">
                  <c:v>2024</c:v>
                </c:pt>
              </c:strCache>
            </c:strRef>
          </c:tx>
          <c:spPr>
            <a:solidFill>
              <a:srgbClr val="008E91"/>
            </a:solidFill>
            <a:ln w="19050">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mn-lt"/>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Not sure</c:v>
                </c:pt>
                <c:pt idx="1">
                  <c:v>No</c:v>
                </c:pt>
                <c:pt idx="2">
                  <c:v>Yes</c:v>
                </c:pt>
              </c:strCache>
            </c:strRef>
          </c:cat>
          <c:val>
            <c:numRef>
              <c:f>Sheet1!$C$2:$C$4</c:f>
              <c:numCache>
                <c:formatCode>0%</c:formatCode>
                <c:ptCount val="3"/>
                <c:pt idx="0">
                  <c:v>0.11</c:v>
                </c:pt>
                <c:pt idx="1">
                  <c:v>0.28999999999999998</c:v>
                </c:pt>
                <c:pt idx="2">
                  <c:v>0.6</c:v>
                </c:pt>
              </c:numCache>
            </c:numRef>
          </c:val>
          <c:extLst>
            <c:ext xmlns:c16="http://schemas.microsoft.com/office/drawing/2014/chart" uri="{C3380CC4-5D6E-409C-BE32-E72D297353CC}">
              <c16:uniqueId val="{00000000-954B-4FC1-8C4B-D6D4A29AA428}"/>
            </c:ext>
          </c:extLst>
        </c:ser>
        <c:dLbls>
          <c:showLegendKey val="0"/>
          <c:showVal val="1"/>
          <c:showCatName val="0"/>
          <c:showSerName val="0"/>
          <c:showPercent val="0"/>
          <c:showBubbleSize val="0"/>
        </c:dLbls>
        <c:gapWidth val="80"/>
        <c:overlap val="-12"/>
        <c:axId val="448296032"/>
        <c:axId val="448298384"/>
      </c:barChart>
      <c:valAx>
        <c:axId val="448298384"/>
        <c:scaling>
          <c:orientation val="minMax"/>
          <c:max val="0.70000000000000007"/>
          <c:min val="0"/>
        </c:scaling>
        <c:delete val="0"/>
        <c:axPos val="b"/>
        <c:majorGridlines>
          <c:spPr>
            <a:ln w="9525" cap="flat" cmpd="sng" algn="ctr">
              <a:solidFill>
                <a:schemeClr val="tx1">
                  <a:lumMod val="15000"/>
                  <a:lumOff val="85000"/>
                </a:schemeClr>
              </a:solidFill>
              <a:round/>
            </a:ln>
            <a:effectLst/>
          </c:spPr>
        </c:majorGridlines>
        <c:numFmt formatCode="0%" sourceLinked="1"/>
        <c:majorTickMark val="out"/>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tx1">
                    <a:lumMod val="75000"/>
                    <a:lumOff val="25000"/>
                  </a:schemeClr>
                </a:solidFill>
                <a:latin typeface="+mn-lt"/>
                <a:ea typeface="+mn-ea"/>
                <a:cs typeface="DINPro" panose="020B0504020101020102" pitchFamily="34" charset="0"/>
              </a:defRPr>
            </a:pPr>
            <a:endParaRPr lang="en-US"/>
          </a:p>
        </c:txPr>
        <c:crossAx val="448296032"/>
        <c:crosses val="autoZero"/>
        <c:crossBetween val="between"/>
      </c:valAx>
      <c:catAx>
        <c:axId val="448296032"/>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0" spcFirstLastPara="1" vertOverflow="ellipsis" wrap="square" anchor="ctr" anchorCtr="1"/>
          <a:lstStyle/>
          <a:p>
            <a:pPr>
              <a:defRPr sz="1000" b="0" i="0" u="none" strike="noStrike" kern="1200" baseline="0">
                <a:solidFill>
                  <a:schemeClr val="tx1">
                    <a:lumMod val="75000"/>
                    <a:lumOff val="25000"/>
                  </a:schemeClr>
                </a:solidFill>
                <a:latin typeface="+mn-lt"/>
                <a:ea typeface="+mn-ea"/>
                <a:cs typeface="DINPro" panose="020B0504020101020102" pitchFamily="34" charset="0"/>
              </a:defRPr>
            </a:pPr>
            <a:endParaRPr lang="en-US"/>
          </a:p>
        </c:txPr>
        <c:crossAx val="448298384"/>
        <c:crosses val="autoZero"/>
        <c:auto val="1"/>
        <c:lblAlgn val="ctr"/>
        <c:lblOffset val="100"/>
        <c:noMultiLvlLbl val="0"/>
      </c:catAx>
      <c:spPr>
        <a:noFill/>
        <a:ln>
          <a:noFill/>
        </a:ln>
        <a:effectLst/>
      </c:spPr>
    </c:plotArea>
    <c:legend>
      <c:legendPos val="r"/>
      <c:layout>
        <c:manualLayout>
          <c:xMode val="edge"/>
          <c:yMode val="edge"/>
          <c:x val="0.82202801089585886"/>
          <c:y val="0.40527086331950435"/>
          <c:w val="9.3112373134959708E-2"/>
          <c:h val="0.16203327406654813"/>
        </c:manualLayout>
      </c:layout>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75000"/>
                  <a:lumOff val="25000"/>
                </a:schemeClr>
              </a:solidFill>
              <a:latin typeface="+mn-lt"/>
              <a:ea typeface="+mn-ea"/>
              <a:cs typeface="DINPro" panose="020B0504020101020102" pitchFamily="34" charset="0"/>
            </a:defRPr>
          </a:pPr>
          <a:endParaRPr lang="en-US"/>
        </a:p>
      </c:txPr>
    </c:legend>
    <c:plotVisOnly val="1"/>
    <c:dispBlanksAs val="gap"/>
    <c:showDLblsOverMax val="0"/>
  </c:chart>
  <c:spPr>
    <a:noFill/>
    <a:ln>
      <a:noFill/>
    </a:ln>
    <a:effectLst/>
  </c:spPr>
  <c:txPr>
    <a:bodyPr/>
    <a:lstStyle/>
    <a:p>
      <a:pPr>
        <a:defRPr>
          <a:latin typeface="+mn-lt"/>
          <a:cs typeface="DINPro" panose="020B0504020101020102" pitchFamily="34" charset="0"/>
        </a:defRPr>
      </a:pPr>
      <a:endParaRPr lang="en-US"/>
    </a:p>
  </c:txPr>
  <c:externalData r:id="rId3">
    <c:autoUpdate val="0"/>
  </c:externalData>
</c:chartSpace>
</file>

<file path=ppt/charts/chart3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862" b="0" i="0" u="none" strike="noStrike" kern="1200" spc="0" baseline="0">
                <a:solidFill>
                  <a:schemeClr val="tx1">
                    <a:lumMod val="65000"/>
                    <a:lumOff val="35000"/>
                  </a:schemeClr>
                </a:solidFill>
                <a:latin typeface="Calibri" panose="020F0502020204030204" pitchFamily="34" charset="0"/>
                <a:ea typeface="+mn-ea"/>
                <a:cs typeface="+mn-cs"/>
              </a:defRPr>
            </a:pPr>
            <a:r>
              <a:rPr lang="en-GB"/>
              <a:t>Do you feel able to keep yourself clean at home?</a:t>
            </a:r>
            <a:endParaRPr lang="en-US"/>
          </a:p>
        </c:rich>
      </c:tx>
      <c:layout>
        <c:manualLayout>
          <c:xMode val="edge"/>
          <c:yMode val="edge"/>
          <c:x val="0.13874019162905663"/>
          <c:y val="8.3914683822987595E-3"/>
        </c:manualLayout>
      </c:layout>
      <c:overlay val="0"/>
      <c:spPr>
        <a:noFill/>
        <a:ln>
          <a:noFill/>
        </a:ln>
        <a:effectLst/>
      </c:spPr>
      <c:txPr>
        <a:bodyPr rot="0" spcFirstLastPara="1" vertOverflow="ellipsis" vert="horz" wrap="square" anchor="ctr" anchorCtr="1"/>
        <a:lstStyle/>
        <a:p>
          <a:pPr>
            <a:defRPr sz="1862" b="0" i="0" u="none" strike="noStrike" kern="1200" spc="0" baseline="0">
              <a:solidFill>
                <a:schemeClr val="tx1">
                  <a:lumMod val="65000"/>
                  <a:lumOff val="35000"/>
                </a:schemeClr>
              </a:solidFill>
              <a:latin typeface="Calibri" panose="020F0502020204030204" pitchFamily="34" charset="0"/>
              <a:ea typeface="+mn-ea"/>
              <a:cs typeface="+mn-cs"/>
            </a:defRPr>
          </a:pPr>
          <a:endParaRPr lang="en-US"/>
        </a:p>
      </c:txPr>
    </c:title>
    <c:autoTitleDeleted val="0"/>
    <c:plotArea>
      <c:layout>
        <c:manualLayout>
          <c:layoutTarget val="inner"/>
          <c:xMode val="edge"/>
          <c:yMode val="edge"/>
          <c:x val="5.7591302495755337E-2"/>
          <c:y val="0.24974380078594657"/>
          <c:w val="0.53575380994803168"/>
          <c:h val="0.6410233059631496"/>
        </c:manualLayout>
      </c:layout>
      <c:pieChart>
        <c:varyColors val="1"/>
        <c:dLbls>
          <c:showLegendKey val="0"/>
          <c:showVal val="0"/>
          <c:showCatName val="0"/>
          <c:showSerName val="0"/>
          <c:showPercent val="0"/>
          <c:showBubbleSize val="0"/>
          <c:showLeaderLines val="0"/>
        </c:dLbls>
        <c:firstSliceAng val="0"/>
      </c:pieChart>
      <c:spPr>
        <a:noFill/>
        <a:ln>
          <a:noFill/>
        </a:ln>
        <a:effectLst/>
      </c:spPr>
    </c:plotArea>
    <c:legend>
      <c:legendPos val="b"/>
      <c:layout>
        <c:manualLayout>
          <c:xMode val="edge"/>
          <c:yMode val="edge"/>
          <c:x val="0.63819179163175843"/>
          <c:y val="0.24597199503394279"/>
          <c:w val="0.33813093076138512"/>
          <c:h val="0.59769702590194607"/>
        </c:manualLayout>
      </c:layout>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Calibri" panose="020F0502020204030204" pitchFamily="34" charset="0"/>
              <a:ea typeface="+mn-ea"/>
              <a:cs typeface="+mn-cs"/>
            </a:defRPr>
          </a:pPr>
          <a:endParaRPr lang="en-US"/>
        </a:p>
      </c:txPr>
    </c:legend>
    <c:plotVisOnly val="1"/>
    <c:dispBlanksAs val="gap"/>
    <c:showDLblsOverMax val="0"/>
  </c:chart>
  <c:spPr>
    <a:noFill/>
    <a:ln>
      <a:noFill/>
    </a:ln>
    <a:effectLst/>
  </c:spPr>
  <c:txPr>
    <a:bodyPr/>
    <a:lstStyle/>
    <a:p>
      <a:pPr>
        <a:defRPr>
          <a:latin typeface="Calibri" panose="020F0502020204030204" pitchFamily="34" charset="0"/>
        </a:defRPr>
      </a:pPr>
      <a:endParaRPr lang="en-US"/>
    </a:p>
  </c:txPr>
  <c:externalData r:id="rId3">
    <c:autoUpdate val="0"/>
  </c:externalData>
</c:chartSpace>
</file>

<file path=ppt/charts/chart3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8730898651112923"/>
          <c:y val="2.9956401320569089E-2"/>
          <c:w val="0.78162342831084086"/>
          <c:h val="0.85040071760481784"/>
        </c:manualLayout>
      </c:layout>
      <c:barChart>
        <c:barDir val="bar"/>
        <c:grouping val="clustered"/>
        <c:varyColors val="0"/>
        <c:ser>
          <c:idx val="1"/>
          <c:order val="0"/>
          <c:tx>
            <c:strRef>
              <c:f>Sheet1!$B$1</c:f>
              <c:strCache>
                <c:ptCount val="1"/>
                <c:pt idx="0">
                  <c:v>2025</c:v>
                </c:pt>
              </c:strCache>
            </c:strRef>
          </c:tx>
          <c:spPr>
            <a:solidFill>
              <a:srgbClr val="5B9BD5"/>
            </a:solidFill>
            <a:ln>
              <a:noFill/>
            </a:ln>
            <a:effectLst/>
          </c:spPr>
          <c:invertIfNegative val="0"/>
          <c:dLbls>
            <c:dLbl>
              <c:idx val="2"/>
              <c:spPr>
                <a:noFill/>
                <a:ln>
                  <a:noFill/>
                </a:ln>
                <a:effectLst/>
              </c:spPr>
              <c:txPr>
                <a:bodyPr rot="0" spcFirstLastPara="1" vertOverflow="ellipsis" vert="horz" wrap="square" anchor="ctr" anchorCtr="1"/>
                <a:lstStyle/>
                <a:p>
                  <a:pPr>
                    <a:defRPr sz="900" b="0" i="0" u="none" strike="noStrike" kern="1200" baseline="0">
                      <a:solidFill>
                        <a:schemeClr val="tx1">
                          <a:lumMod val="75000"/>
                          <a:lumOff val="25000"/>
                        </a:schemeClr>
                      </a:solidFill>
                      <a:latin typeface="+mn-lt"/>
                      <a:ea typeface="+mn-ea"/>
                      <a:cs typeface="DINPro" panose="020B0504020101020102" pitchFamily="34" charset="0"/>
                    </a:defRPr>
                  </a:pPr>
                  <a:endParaRPr lang="en-US"/>
                </a:p>
              </c:txPr>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3A1B-4FB1-8C6F-E8F470DDC32E}"/>
                </c:ext>
              </c:extLst>
            </c:dLbl>
            <c:dLbl>
              <c:idx val="3"/>
              <c:spPr>
                <a:noFill/>
                <a:ln>
                  <a:noFill/>
                </a:ln>
                <a:effectLst/>
              </c:spPr>
              <c:txPr>
                <a:bodyPr rot="0" spcFirstLastPara="1" vertOverflow="ellipsis" vert="horz" wrap="square" anchor="ctr" anchorCtr="1"/>
                <a:lstStyle/>
                <a:p>
                  <a:pPr>
                    <a:defRPr sz="900" b="0" i="0" u="none" strike="noStrike" kern="1200" baseline="0">
                      <a:solidFill>
                        <a:schemeClr val="tx1">
                          <a:lumMod val="75000"/>
                          <a:lumOff val="25000"/>
                        </a:schemeClr>
                      </a:solidFill>
                      <a:latin typeface="+mn-lt"/>
                      <a:ea typeface="+mn-ea"/>
                      <a:cs typeface="DINPro" panose="020B0504020101020102" pitchFamily="34" charset="0"/>
                    </a:defRPr>
                  </a:pPr>
                  <a:endParaRPr lang="en-US"/>
                </a:p>
              </c:txPr>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4-3A1B-4FB1-8C6F-E8F470DDC32E}"/>
                </c:ext>
              </c:extLst>
            </c:dLbl>
            <c:dLbl>
              <c:idx val="4"/>
              <c:spPr>
                <a:noFill/>
                <a:ln>
                  <a:noFill/>
                </a:ln>
                <a:effectLst/>
              </c:spPr>
              <c:txPr>
                <a:bodyPr rot="0" spcFirstLastPara="1" vertOverflow="ellipsis" vert="horz" wrap="square" anchor="ctr" anchorCtr="1"/>
                <a:lstStyle/>
                <a:p>
                  <a:pPr>
                    <a:defRPr sz="900" b="0" i="0" u="none" strike="noStrike" kern="1200" baseline="0">
                      <a:solidFill>
                        <a:schemeClr val="tx1">
                          <a:lumMod val="75000"/>
                          <a:lumOff val="25000"/>
                        </a:schemeClr>
                      </a:solidFill>
                      <a:latin typeface="+mn-lt"/>
                      <a:ea typeface="+mn-ea"/>
                      <a:cs typeface="DINPro" panose="020B0504020101020102" pitchFamily="34" charset="0"/>
                    </a:defRPr>
                  </a:pPr>
                  <a:endParaRPr lang="en-US"/>
                </a:p>
              </c:txPr>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7-3A1B-4FB1-8C6F-E8F470DDC32E}"/>
                </c:ext>
              </c:extLst>
            </c:dLbl>
            <c:dLbl>
              <c:idx val="5"/>
              <c:spPr>
                <a:noFill/>
                <a:ln>
                  <a:noFill/>
                </a:ln>
                <a:effectLst/>
              </c:spPr>
              <c:txPr>
                <a:bodyPr rot="0" spcFirstLastPara="1" vertOverflow="ellipsis" vert="horz" wrap="square" anchor="ctr" anchorCtr="1"/>
                <a:lstStyle/>
                <a:p>
                  <a:pPr>
                    <a:defRPr sz="900" b="0" i="0" u="none" strike="noStrike" kern="1200" baseline="0">
                      <a:solidFill>
                        <a:schemeClr val="tx1">
                          <a:lumMod val="75000"/>
                          <a:lumOff val="25000"/>
                        </a:schemeClr>
                      </a:solidFill>
                      <a:latin typeface="+mn-lt"/>
                      <a:ea typeface="+mn-ea"/>
                      <a:cs typeface="DINPro" panose="020B0504020101020102" pitchFamily="34" charset="0"/>
                    </a:defRPr>
                  </a:pPr>
                  <a:endParaRPr lang="en-US"/>
                </a:p>
              </c:txPr>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9-3A1B-4FB1-8C6F-E8F470DDC32E}"/>
                </c:ext>
              </c:extLst>
            </c:dLbl>
            <c:dLbl>
              <c:idx val="6"/>
              <c:spPr>
                <a:noFill/>
                <a:ln>
                  <a:noFill/>
                </a:ln>
                <a:effectLst/>
              </c:spPr>
              <c:txPr>
                <a:bodyPr rot="0" spcFirstLastPara="1" vertOverflow="ellipsis" vert="horz" wrap="square" anchor="ctr" anchorCtr="1"/>
                <a:lstStyle/>
                <a:p>
                  <a:pPr>
                    <a:defRPr sz="900" b="0" i="0" u="none" strike="noStrike" kern="1200" baseline="0">
                      <a:solidFill>
                        <a:schemeClr val="tx1">
                          <a:lumMod val="75000"/>
                          <a:lumOff val="25000"/>
                        </a:schemeClr>
                      </a:solidFill>
                      <a:latin typeface="+mn-lt"/>
                      <a:ea typeface="+mn-ea"/>
                      <a:cs typeface="DINPro" panose="020B0504020101020102" pitchFamily="34" charset="0"/>
                    </a:defRPr>
                  </a:pPr>
                  <a:endParaRPr lang="en-US"/>
                </a:p>
              </c:txPr>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B-3A1B-4FB1-8C6F-E8F470DDC32E}"/>
                </c:ext>
              </c:extLst>
            </c:dLbl>
            <c:spPr>
              <a:noFill/>
              <a:ln>
                <a:noFill/>
              </a:ln>
              <a:effectLst/>
            </c:spPr>
            <c:txPr>
              <a:bodyPr rot="0" spcFirstLastPara="1" vertOverflow="ellipsis" vert="horz" wrap="square" anchor="ctr" anchorCtr="1"/>
              <a:lstStyle/>
              <a:p>
                <a:pPr>
                  <a:defRPr sz="900" b="0" i="0" u="none" strike="noStrike" kern="1200" baseline="0">
                    <a:solidFill>
                      <a:schemeClr val="bg1"/>
                    </a:solidFill>
                    <a:latin typeface="+mn-lt"/>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xmlns:c15="http://schemas.microsoft.com/office/drawing/2012/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Sheet1!$A$2:$A$20</c:f>
              <c:strCache>
                <c:ptCount val="19"/>
                <c:pt idx="0">
                  <c:v>I haven’t missed any days of school due to any of these reasons</c:v>
                </c:pt>
                <c:pt idx="1">
                  <c:v>Other</c:v>
                </c:pt>
                <c:pt idx="2">
                  <c:v>Homelessness</c:v>
                </c:pt>
                <c:pt idx="3">
                  <c:v>Not having money to buy food during the day</c:v>
                </c:pt>
                <c:pt idx="4">
                  <c:v>Moving house a lot</c:v>
                </c:pt>
                <c:pt idx="5">
                  <c:v>My parent/carers/a relative at home  mental health issues</c:v>
                </c:pt>
                <c:pt idx="6">
                  <c:v>The cost of transport</c:v>
                </c:pt>
                <c:pt idx="7">
                  <c:v>Lack of period products</c:v>
                </c:pt>
                <c:pt idx="8">
                  <c:v>Not having the correct equipment for a school day e.g. P.E kit, uniform, calculator, tablet, laptop</c:v>
                </c:pt>
                <c:pt idx="9">
                  <c:v>To look after a relative with a disability, illness, or drugs and alcohol problems</c:v>
                </c:pt>
                <c:pt idx="10">
                  <c:v>Toothache</c:v>
                </c:pt>
                <c:pt idx="11">
                  <c:v>To have a tooth or multiple teeth taken out</c:v>
                </c:pt>
                <c:pt idx="12">
                  <c:v>Bullying</c:v>
                </c:pt>
                <c:pt idx="13">
                  <c:v>My physical health (for example, asthma, epilepsy, and diabetes)</c:v>
                </c:pt>
                <c:pt idx="14">
                  <c:v>Struggling with lessons</c:v>
                </c:pt>
                <c:pt idx="15">
                  <c:v>Period pain</c:v>
                </c:pt>
                <c:pt idx="16">
                  <c:v>My mental health (for example, feeling anxious, depressed or sad)</c:v>
                </c:pt>
                <c:pt idx="17">
                  <c:v>I just didn't want to go</c:v>
                </c:pt>
                <c:pt idx="18">
                  <c:v>Hospital appointments</c:v>
                </c:pt>
              </c:strCache>
            </c:strRef>
          </c:cat>
          <c:val>
            <c:numRef>
              <c:f>Sheet1!$B$2:$B$20</c:f>
              <c:numCache>
                <c:formatCode>0%</c:formatCode>
                <c:ptCount val="19"/>
                <c:pt idx="0">
                  <c:v>0.13</c:v>
                </c:pt>
                <c:pt idx="1">
                  <c:v>0.19</c:v>
                </c:pt>
                <c:pt idx="2">
                  <c:v>0.01</c:v>
                </c:pt>
                <c:pt idx="3">
                  <c:v>0.01</c:v>
                </c:pt>
                <c:pt idx="4">
                  <c:v>0.02</c:v>
                </c:pt>
                <c:pt idx="5">
                  <c:v>0.02</c:v>
                </c:pt>
                <c:pt idx="6">
                  <c:v>0.02</c:v>
                </c:pt>
                <c:pt idx="7">
                  <c:v>0.03</c:v>
                </c:pt>
                <c:pt idx="8">
                  <c:v>0.03</c:v>
                </c:pt>
                <c:pt idx="9">
                  <c:v>0.04</c:v>
                </c:pt>
                <c:pt idx="10">
                  <c:v>0.09</c:v>
                </c:pt>
                <c:pt idx="11">
                  <c:v>0.11</c:v>
                </c:pt>
                <c:pt idx="12">
                  <c:v>0.11</c:v>
                </c:pt>
                <c:pt idx="13">
                  <c:v>0.11</c:v>
                </c:pt>
                <c:pt idx="14">
                  <c:v>0.17</c:v>
                </c:pt>
                <c:pt idx="15">
                  <c:v>0.24</c:v>
                </c:pt>
                <c:pt idx="16">
                  <c:v>0.24</c:v>
                </c:pt>
                <c:pt idx="17">
                  <c:v>0.25</c:v>
                </c:pt>
                <c:pt idx="18">
                  <c:v>0.48</c:v>
                </c:pt>
              </c:numCache>
            </c:numRef>
          </c:val>
          <c:extLst xmlns:c15="http://schemas.microsoft.com/office/drawing/2012/chart">
            <c:ext xmlns:c16="http://schemas.microsoft.com/office/drawing/2014/chart" uri="{C3380CC4-5D6E-409C-BE32-E72D297353CC}">
              <c16:uniqueId val="{00000000-1FC0-4B2C-BC6C-093B41290708}"/>
            </c:ext>
          </c:extLst>
        </c:ser>
        <c:ser>
          <c:idx val="0"/>
          <c:order val="1"/>
          <c:tx>
            <c:strRef>
              <c:f>Sheet1!$C$1</c:f>
              <c:strCache>
                <c:ptCount val="1"/>
                <c:pt idx="0">
                  <c:v>2024</c:v>
                </c:pt>
              </c:strCache>
            </c:strRef>
          </c:tx>
          <c:spPr>
            <a:solidFill>
              <a:srgbClr val="008E91"/>
            </a:solidFill>
            <a:ln>
              <a:noFill/>
            </a:ln>
            <a:effectLst/>
          </c:spPr>
          <c:invertIfNegative val="0"/>
          <c:dLbls>
            <c:dLbl>
              <c:idx val="0"/>
              <c:spPr>
                <a:noFill/>
                <a:ln>
                  <a:noFill/>
                </a:ln>
                <a:effectLst/>
              </c:spPr>
              <c:txPr>
                <a:bodyPr rot="0" spcFirstLastPara="1" vertOverflow="ellipsis" vert="horz" wrap="square" anchor="ctr" anchorCtr="1"/>
                <a:lstStyle/>
                <a:p>
                  <a:pPr>
                    <a:defRPr sz="900" b="0" i="0" u="none" strike="noStrike" kern="1200" baseline="0">
                      <a:solidFill>
                        <a:schemeClr val="bg1"/>
                      </a:solidFill>
                      <a:latin typeface="+mn-lt"/>
                      <a:ea typeface="+mn-ea"/>
                      <a:cs typeface="DINPro" panose="020B0504020101020102" pitchFamily="34" charset="0"/>
                    </a:defRPr>
                  </a:pPr>
                  <a:endParaRPr lang="en-US"/>
                </a:p>
              </c:txPr>
              <c:dLblPos val="inEnd"/>
              <c:showLegendKey val="0"/>
              <c:showVal val="1"/>
              <c:showCatName val="0"/>
              <c:showSerName val="0"/>
              <c:showPercent val="0"/>
              <c:showBubbleSize val="0"/>
              <c:extLst>
                <c:ext xmlns:c16="http://schemas.microsoft.com/office/drawing/2014/chart" uri="{C3380CC4-5D6E-409C-BE32-E72D297353CC}">
                  <c16:uniqueId val="{00000000-DDC0-4041-A03F-D085C095389B}"/>
                </c:ext>
              </c:extLst>
            </c:dLbl>
            <c:dLbl>
              <c:idx val="2"/>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DINPro" panose="020B0504020101020102" pitchFamily="34" charset="0"/>
                    </a:defRPr>
                  </a:pPr>
                  <a:endParaRPr lang="en-US"/>
                </a:p>
              </c:txPr>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3A1B-4FB1-8C6F-E8F470DDC32E}"/>
                </c:ext>
              </c:extLst>
            </c:dLbl>
            <c:dLbl>
              <c:idx val="3"/>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DINPro" panose="020B0504020101020102" pitchFamily="34" charset="0"/>
                    </a:defRPr>
                  </a:pPr>
                  <a:endParaRPr lang="en-US"/>
                </a:p>
              </c:txPr>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5-3A1B-4FB1-8C6F-E8F470DDC32E}"/>
                </c:ext>
              </c:extLst>
            </c:dLbl>
            <c:dLbl>
              <c:idx val="4"/>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DINPro" panose="020B0504020101020102" pitchFamily="34" charset="0"/>
                    </a:defRPr>
                  </a:pPr>
                  <a:endParaRPr lang="en-US"/>
                </a:p>
              </c:txPr>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8-3A1B-4FB1-8C6F-E8F470DDC32E}"/>
                </c:ext>
              </c:extLst>
            </c:dLbl>
            <c:dLbl>
              <c:idx val="5"/>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DINPro" panose="020B0504020101020102" pitchFamily="34" charset="0"/>
                    </a:defRPr>
                  </a:pPr>
                  <a:endParaRPr lang="en-US"/>
                </a:p>
              </c:txPr>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A-3A1B-4FB1-8C6F-E8F470DDC32E}"/>
                </c:ext>
              </c:extLst>
            </c:dLbl>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bg1"/>
                    </a:solidFill>
                    <a:latin typeface="+mn-lt"/>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Sheet1!$A$2:$A$20</c:f>
              <c:strCache>
                <c:ptCount val="19"/>
                <c:pt idx="0">
                  <c:v>I haven’t missed any days of school due to any of these reasons</c:v>
                </c:pt>
                <c:pt idx="1">
                  <c:v>Other</c:v>
                </c:pt>
                <c:pt idx="2">
                  <c:v>Homelessness</c:v>
                </c:pt>
                <c:pt idx="3">
                  <c:v>Not having money to buy food during the day</c:v>
                </c:pt>
                <c:pt idx="4">
                  <c:v>Moving house a lot</c:v>
                </c:pt>
                <c:pt idx="5">
                  <c:v>My parent/carers/a relative at home  mental health issues</c:v>
                </c:pt>
                <c:pt idx="6">
                  <c:v>The cost of transport</c:v>
                </c:pt>
                <c:pt idx="7">
                  <c:v>Lack of period products</c:v>
                </c:pt>
                <c:pt idx="8">
                  <c:v>Not having the correct equipment for a school day e.g. P.E kit, uniform, calculator, tablet, laptop</c:v>
                </c:pt>
                <c:pt idx="9">
                  <c:v>To look after a relative with a disability, illness, or drugs and alcohol problems</c:v>
                </c:pt>
                <c:pt idx="10">
                  <c:v>Toothache</c:v>
                </c:pt>
                <c:pt idx="11">
                  <c:v>To have a tooth or multiple teeth taken out</c:v>
                </c:pt>
                <c:pt idx="12">
                  <c:v>Bullying</c:v>
                </c:pt>
                <c:pt idx="13">
                  <c:v>My physical health (for example, asthma, epilepsy, and diabetes)</c:v>
                </c:pt>
                <c:pt idx="14">
                  <c:v>Struggling with lessons</c:v>
                </c:pt>
                <c:pt idx="15">
                  <c:v>Period pain</c:v>
                </c:pt>
                <c:pt idx="16">
                  <c:v>My mental health (for example, feeling anxious, depressed or sad)</c:v>
                </c:pt>
                <c:pt idx="17">
                  <c:v>I just didn't want to go</c:v>
                </c:pt>
                <c:pt idx="18">
                  <c:v>Hospital appointments</c:v>
                </c:pt>
              </c:strCache>
            </c:strRef>
          </c:cat>
          <c:val>
            <c:numRef>
              <c:f>Sheet1!$C$2:$C$20</c:f>
              <c:numCache>
                <c:formatCode>General</c:formatCode>
                <c:ptCount val="19"/>
                <c:pt idx="0" formatCode="0%">
                  <c:v>0.244283995186522</c:v>
                </c:pt>
                <c:pt idx="2" formatCode="0%">
                  <c:v>3.6101083032491002E-3</c:v>
                </c:pt>
                <c:pt idx="4" formatCode="0%">
                  <c:v>2.40673886883273E-2</c:v>
                </c:pt>
                <c:pt idx="5" formatCode="0%">
                  <c:v>2.40673886883273E-2</c:v>
                </c:pt>
                <c:pt idx="6" formatCode="0%">
                  <c:v>2.6474127557159999E-2</c:v>
                </c:pt>
                <c:pt idx="7" formatCode="0%">
                  <c:v>3.2490974729241902E-2</c:v>
                </c:pt>
                <c:pt idx="8" formatCode="0%">
                  <c:v>3.4897713598074601E-2</c:v>
                </c:pt>
                <c:pt idx="9" formatCode="0%">
                  <c:v>3.2490974729241902E-2</c:v>
                </c:pt>
                <c:pt idx="10" formatCode="0%">
                  <c:v>9.8676293622142003E-2</c:v>
                </c:pt>
                <c:pt idx="11" formatCode="0%">
                  <c:v>9.0252707581227401E-2</c:v>
                </c:pt>
                <c:pt idx="12" formatCode="0%">
                  <c:v>0.110709987966306</c:v>
                </c:pt>
                <c:pt idx="13" formatCode="0%">
                  <c:v>0.138387484957882</c:v>
                </c:pt>
                <c:pt idx="14" formatCode="0%">
                  <c:v>0.16967509025270799</c:v>
                </c:pt>
                <c:pt idx="15" formatCode="0%">
                  <c:v>0.23465703971119101</c:v>
                </c:pt>
                <c:pt idx="16" formatCode="0%">
                  <c:v>0.26113116726835101</c:v>
                </c:pt>
                <c:pt idx="18" formatCode="0%">
                  <c:v>0.468110709987966</c:v>
                </c:pt>
              </c:numCache>
            </c:numRef>
          </c:val>
          <c:extLst>
            <c:ext xmlns:c16="http://schemas.microsoft.com/office/drawing/2014/chart" uri="{C3380CC4-5D6E-409C-BE32-E72D297353CC}">
              <c16:uniqueId val="{00000000-CB3C-448A-B252-8B710AE26869}"/>
            </c:ext>
          </c:extLst>
        </c:ser>
        <c:dLbls>
          <c:dLblPos val="outEnd"/>
          <c:showLegendKey val="0"/>
          <c:showVal val="1"/>
          <c:showCatName val="0"/>
          <c:showSerName val="0"/>
          <c:showPercent val="0"/>
          <c:showBubbleSize val="0"/>
        </c:dLbls>
        <c:gapWidth val="80"/>
        <c:overlap val="-12"/>
        <c:axId val="491751808"/>
        <c:axId val="491752592"/>
        <c:extLst/>
      </c:barChart>
      <c:catAx>
        <c:axId val="491751808"/>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chemeClr val="tx1">
                    <a:lumMod val="75000"/>
                    <a:lumOff val="25000"/>
                  </a:schemeClr>
                </a:solidFill>
                <a:latin typeface="+mn-lt"/>
                <a:ea typeface="+mn-ea"/>
                <a:cs typeface="DINPro" panose="020B0504020101020102" pitchFamily="34" charset="0"/>
              </a:defRPr>
            </a:pPr>
            <a:endParaRPr lang="en-US"/>
          </a:p>
        </c:txPr>
        <c:crossAx val="491752592"/>
        <c:crosses val="autoZero"/>
        <c:auto val="1"/>
        <c:lblAlgn val="ctr"/>
        <c:lblOffset val="100"/>
        <c:noMultiLvlLbl val="0"/>
      </c:catAx>
      <c:valAx>
        <c:axId val="491752592"/>
        <c:scaling>
          <c:orientation val="minMax"/>
        </c:scaling>
        <c:delete val="0"/>
        <c:axPos val="b"/>
        <c:majorGridlines>
          <c:spPr>
            <a:ln w="9525" cap="flat" cmpd="sng" algn="ctr">
              <a:solidFill>
                <a:schemeClr val="tx1">
                  <a:lumMod val="15000"/>
                  <a:lumOff val="85000"/>
                </a:schemeClr>
              </a:solidFill>
              <a:round/>
            </a:ln>
            <a:effectLst/>
          </c:spPr>
        </c:majorGridlines>
        <c:numFmt formatCode="0%" sourceLinked="0"/>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lumMod val="75000"/>
                    <a:lumOff val="25000"/>
                  </a:schemeClr>
                </a:solidFill>
                <a:latin typeface="+mn-lt"/>
                <a:ea typeface="+mn-ea"/>
                <a:cs typeface="DINPro" panose="020B0504020101020102" pitchFamily="34" charset="0"/>
              </a:defRPr>
            </a:pPr>
            <a:endParaRPr lang="en-US"/>
          </a:p>
        </c:txPr>
        <c:crossAx val="491751808"/>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75000"/>
                  <a:lumOff val="25000"/>
                </a:schemeClr>
              </a:solidFill>
              <a:latin typeface="+mn-lt"/>
              <a:ea typeface="+mn-ea"/>
              <a:cs typeface="DINPro" panose="020B0504020101020102" pitchFamily="34" charset="0"/>
            </a:defRPr>
          </a:pPr>
          <a:endParaRPr lang="en-US"/>
        </a:p>
      </c:txPr>
    </c:legend>
    <c:plotVisOnly val="1"/>
    <c:dispBlanksAs val="gap"/>
    <c:showDLblsOverMax val="0"/>
  </c:chart>
  <c:spPr>
    <a:noFill/>
    <a:ln>
      <a:noFill/>
    </a:ln>
    <a:effectLst/>
  </c:spPr>
  <c:txPr>
    <a:bodyPr/>
    <a:lstStyle/>
    <a:p>
      <a:pPr>
        <a:defRPr>
          <a:latin typeface="+mn-lt"/>
          <a:cs typeface="DINPro" panose="020B0504020101020102" pitchFamily="34" charset="0"/>
        </a:defRPr>
      </a:pPr>
      <a:endParaRPr lang="en-US"/>
    </a:p>
  </c:txPr>
  <c:externalData r:id="rId3">
    <c:autoUpdate val="0"/>
  </c:externalData>
</c:chartSpace>
</file>

<file path=ppt/charts/chart3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37864642136762028"/>
          <c:y val="8.445596468386897E-2"/>
          <c:w val="0.57466276283057216"/>
          <c:h val="0.75204267399966895"/>
        </c:manualLayout>
      </c:layout>
      <c:barChart>
        <c:barDir val="bar"/>
        <c:grouping val="clustered"/>
        <c:varyColors val="0"/>
        <c:ser>
          <c:idx val="0"/>
          <c:order val="0"/>
          <c:tx>
            <c:strRef>
              <c:f>Sheet1!$B$1</c:f>
              <c:strCache>
                <c:ptCount val="1"/>
                <c:pt idx="0">
                  <c:v>2025</c:v>
                </c:pt>
              </c:strCache>
            </c:strRef>
          </c:tx>
          <c:spPr>
            <a:solidFill>
              <a:schemeClr val="accent1"/>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mn-lt"/>
                    <a:ea typeface="+mn-ea"/>
                    <a:cs typeface="+mn-cs"/>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Sheet1!$A$2:$A$7</c:f>
              <c:strCache>
                <c:ptCount val="6"/>
                <c:pt idx="0">
                  <c:v>Not sure</c:v>
                </c:pt>
                <c:pt idx="1">
                  <c:v>15+ days (more than three weeks)</c:v>
                </c:pt>
                <c:pt idx="2">
                  <c:v>11-15 days</c:v>
                </c:pt>
                <c:pt idx="3">
                  <c:v>6-10 days</c:v>
                </c:pt>
                <c:pt idx="4">
                  <c:v>3-5 days</c:v>
                </c:pt>
                <c:pt idx="5">
                  <c:v>1-2 days</c:v>
                </c:pt>
              </c:strCache>
            </c:strRef>
          </c:cat>
          <c:val>
            <c:numRef>
              <c:f>Sheet1!$B$2:$B$7</c:f>
              <c:numCache>
                <c:formatCode>0%</c:formatCode>
                <c:ptCount val="6"/>
                <c:pt idx="0">
                  <c:v>0.09</c:v>
                </c:pt>
                <c:pt idx="1">
                  <c:v>0.18</c:v>
                </c:pt>
                <c:pt idx="2">
                  <c:v>0.12</c:v>
                </c:pt>
                <c:pt idx="3">
                  <c:v>0.21</c:v>
                </c:pt>
                <c:pt idx="4">
                  <c:v>0.23</c:v>
                </c:pt>
                <c:pt idx="5">
                  <c:v>0.18</c:v>
                </c:pt>
              </c:numCache>
            </c:numRef>
          </c:val>
          <c:extLst>
            <c:ext xmlns:c16="http://schemas.microsoft.com/office/drawing/2014/chart" uri="{C3380CC4-5D6E-409C-BE32-E72D297353CC}">
              <c16:uniqueId val="{00000002-2B32-4661-AFAD-176E89233406}"/>
            </c:ext>
          </c:extLst>
        </c:ser>
        <c:ser>
          <c:idx val="1"/>
          <c:order val="1"/>
          <c:tx>
            <c:strRef>
              <c:f>Sheet1!$C$1</c:f>
              <c:strCache>
                <c:ptCount val="1"/>
                <c:pt idx="0">
                  <c:v>2024</c:v>
                </c:pt>
              </c:strCache>
            </c:strRef>
          </c:tx>
          <c:spPr>
            <a:solidFill>
              <a:srgbClr val="008E91"/>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mn-lt"/>
                    <a:ea typeface="+mn-ea"/>
                    <a:cs typeface="+mn-cs"/>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Sheet1!$A$2:$A$7</c:f>
              <c:strCache>
                <c:ptCount val="6"/>
                <c:pt idx="0">
                  <c:v>Not sure</c:v>
                </c:pt>
                <c:pt idx="1">
                  <c:v>15+ days (more than three weeks)</c:v>
                </c:pt>
                <c:pt idx="2">
                  <c:v>11-15 days</c:v>
                </c:pt>
                <c:pt idx="3">
                  <c:v>6-10 days</c:v>
                </c:pt>
                <c:pt idx="4">
                  <c:v>3-5 days</c:v>
                </c:pt>
                <c:pt idx="5">
                  <c:v>1-2 days</c:v>
                </c:pt>
              </c:strCache>
            </c:strRef>
          </c:cat>
          <c:val>
            <c:numRef>
              <c:f>Sheet1!$C$2:$C$7</c:f>
              <c:numCache>
                <c:formatCode>0%</c:formatCode>
                <c:ptCount val="6"/>
                <c:pt idx="0">
                  <c:v>0.13</c:v>
                </c:pt>
                <c:pt idx="1">
                  <c:v>0.21</c:v>
                </c:pt>
                <c:pt idx="2">
                  <c:v>0.1</c:v>
                </c:pt>
                <c:pt idx="3">
                  <c:v>0.21</c:v>
                </c:pt>
                <c:pt idx="4">
                  <c:v>0.21</c:v>
                </c:pt>
                <c:pt idx="5">
                  <c:v>0.14000000000000001</c:v>
                </c:pt>
              </c:numCache>
            </c:numRef>
          </c:val>
          <c:extLst>
            <c:ext xmlns:c16="http://schemas.microsoft.com/office/drawing/2014/chart" uri="{C3380CC4-5D6E-409C-BE32-E72D297353CC}">
              <c16:uniqueId val="{00000000-B2E2-4491-A2ED-0AC391CD1B42}"/>
            </c:ext>
          </c:extLst>
        </c:ser>
        <c:dLbls>
          <c:showLegendKey val="0"/>
          <c:showVal val="0"/>
          <c:showCatName val="0"/>
          <c:showSerName val="0"/>
          <c:showPercent val="0"/>
          <c:showBubbleSize val="0"/>
        </c:dLbls>
        <c:gapWidth val="60"/>
        <c:overlap val="-25"/>
        <c:axId val="441862224"/>
        <c:axId val="441860264"/>
      </c:barChart>
      <c:catAx>
        <c:axId val="441862224"/>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chemeClr val="tx1">
                    <a:lumMod val="75000"/>
                    <a:lumOff val="25000"/>
                  </a:schemeClr>
                </a:solidFill>
                <a:latin typeface="+mn-lt"/>
                <a:ea typeface="+mn-ea"/>
                <a:cs typeface="DINPro" panose="020B0504020101020102" pitchFamily="34" charset="0"/>
              </a:defRPr>
            </a:pPr>
            <a:endParaRPr lang="en-US"/>
          </a:p>
        </c:txPr>
        <c:crossAx val="441860264"/>
        <c:crosses val="autoZero"/>
        <c:auto val="1"/>
        <c:lblAlgn val="ctr"/>
        <c:lblOffset val="100"/>
        <c:noMultiLvlLbl val="0"/>
      </c:catAx>
      <c:valAx>
        <c:axId val="441860264"/>
        <c:scaling>
          <c:orientation val="minMax"/>
        </c:scaling>
        <c:delete val="0"/>
        <c:axPos val="b"/>
        <c:majorGridlines>
          <c:spPr>
            <a:ln w="9525" cap="flat" cmpd="sng" algn="ctr">
              <a:solidFill>
                <a:schemeClr val="tx1">
                  <a:lumMod val="15000"/>
                  <a:lumOff val="85000"/>
                </a:schemeClr>
              </a:solidFill>
              <a:round/>
            </a:ln>
            <a:effectLst/>
          </c:spPr>
        </c:majorGridlines>
        <c:numFmt formatCode="0%" sourceLinked="0"/>
        <c:majorTickMark val="none"/>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tx1">
                    <a:lumMod val="75000"/>
                    <a:lumOff val="25000"/>
                  </a:schemeClr>
                </a:solidFill>
                <a:latin typeface="+mn-lt"/>
                <a:ea typeface="+mn-ea"/>
                <a:cs typeface="+mn-cs"/>
              </a:defRPr>
            </a:pPr>
            <a:endParaRPr lang="en-US"/>
          </a:p>
        </c:txPr>
        <c:crossAx val="441862224"/>
        <c:crosses val="autoZero"/>
        <c:crossBetween val="between"/>
      </c:valAx>
      <c:spPr>
        <a:noFill/>
        <a:ln>
          <a:noFill/>
        </a:ln>
        <a:effectLst/>
      </c:spPr>
    </c:plotArea>
    <c:legend>
      <c:legendPos val="r"/>
      <c:layout>
        <c:manualLayout>
          <c:xMode val="edge"/>
          <c:yMode val="edge"/>
          <c:x val="0.84754185460044817"/>
          <c:y val="0.47690323333812862"/>
          <c:w val="8.9801955586590584E-2"/>
          <c:h val="0.11862796272243098"/>
        </c:manualLayout>
      </c:layout>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75000"/>
                  <a:lumOff val="25000"/>
                </a:schemeClr>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3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5632571168988494"/>
          <c:y val="3.707211494956255E-2"/>
          <c:w val="0.67526877649909145"/>
          <c:h val="0.77518535394051102"/>
        </c:manualLayout>
      </c:layout>
      <c:barChart>
        <c:barDir val="bar"/>
        <c:grouping val="clustered"/>
        <c:varyColors val="0"/>
        <c:ser>
          <c:idx val="0"/>
          <c:order val="0"/>
          <c:tx>
            <c:strRef>
              <c:f>Sheet1!$B$1</c:f>
              <c:strCache>
                <c:ptCount val="1"/>
                <c:pt idx="0">
                  <c:v>2025</c:v>
                </c:pt>
              </c:strCache>
            </c:strRef>
          </c:tx>
          <c:spPr>
            <a:solidFill>
              <a:schemeClr val="accent1"/>
            </a:solidFill>
            <a:ln w="19050">
              <a:solidFill>
                <a:schemeClr val="lt1"/>
              </a:solidFill>
            </a:ln>
            <a:effectLst/>
          </c:spPr>
          <c:invertIfNegative val="0"/>
          <c:dLbls>
            <c:dLbl>
              <c:idx val="0"/>
              <c:spPr>
                <a:noFill/>
                <a:ln>
                  <a:noFill/>
                </a:ln>
                <a:effectLst/>
              </c:spPr>
              <c:txPr>
                <a:bodyPr rot="0" spcFirstLastPara="1" vertOverflow="clip" horzOverflow="clip" vert="horz" wrap="square" lIns="38100" tIns="19050" rIns="38100" bIns="19050" anchor="ctr" anchorCtr="1">
                  <a:spAutoFit/>
                </a:bodyPr>
                <a:lstStyle/>
                <a:p>
                  <a:pPr>
                    <a:defRPr sz="1000" b="0" i="0" u="none" strike="noStrike" kern="1200" baseline="0">
                      <a:solidFill>
                        <a:schemeClr val="tx1">
                          <a:lumMod val="75000"/>
                          <a:lumOff val="25000"/>
                        </a:schemeClr>
                      </a:solidFill>
                      <a:latin typeface="+mn-lt"/>
                      <a:ea typeface="+mn-ea"/>
                      <a:cs typeface="DINPro" panose="020B0504020101020102" pitchFamily="34" charset="0"/>
                    </a:defRPr>
                  </a:pPr>
                  <a:endParaRPr lang="en-US"/>
                </a:p>
              </c:txPr>
              <c:dLblPos val="outEnd"/>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wedgeRectCallout">
                      <a:avLst/>
                    </a:prstGeom>
                    <a:noFill/>
                    <a:ln>
                      <a:noFill/>
                    </a:ln>
                  </c15:spPr>
                </c:ext>
                <c:ext xmlns:c16="http://schemas.microsoft.com/office/drawing/2014/chart" uri="{C3380CC4-5D6E-409C-BE32-E72D297353CC}">
                  <c16:uniqueId val="{00000000-DC4A-4E14-856A-1028254017C8}"/>
                </c:ext>
              </c:extLst>
            </c:dLbl>
            <c:spPr>
              <a:noFill/>
              <a:ln>
                <a:noFill/>
              </a:ln>
              <a:effectLst/>
            </c:spPr>
            <c:txPr>
              <a:bodyPr rot="0" spcFirstLastPara="1" vertOverflow="clip" horzOverflow="clip" vert="horz" wrap="square" lIns="38100" tIns="19050" rIns="38100" bIns="19050" anchor="ctr" anchorCtr="1">
                <a:spAutoFit/>
              </a:bodyPr>
              <a:lstStyle/>
              <a:p>
                <a:pPr>
                  <a:defRPr sz="1000" b="0" i="0" u="none" strike="noStrike" kern="1200" baseline="0">
                    <a:solidFill>
                      <a:schemeClr val="bg1"/>
                    </a:solidFill>
                    <a:latin typeface="+mn-lt"/>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pPr xmlns:c15="http://schemas.microsoft.com/office/drawing/2012/chart">
                  <a:prstGeom prst="wedgeRectCallout">
                    <a:avLst/>
                  </a:prstGeom>
                  <a:noFill/>
                  <a:ln>
                    <a:noFill/>
                  </a:ln>
                </c15:spPr>
                <c15:showLeaderLines val="0"/>
              </c:ext>
            </c:extLst>
          </c:dLbls>
          <c:cat>
            <c:strRef>
              <c:f>Sheet1!$A$2:$A$6</c:f>
              <c:strCache>
                <c:ptCount val="5"/>
                <c:pt idx="0">
                  <c:v>Another way</c:v>
                </c:pt>
                <c:pt idx="1">
                  <c:v>Bicycle</c:v>
                </c:pt>
                <c:pt idx="2">
                  <c:v>On a bus</c:v>
                </c:pt>
                <c:pt idx="3">
                  <c:v>In a car</c:v>
                </c:pt>
                <c:pt idx="4">
                  <c:v>Walk</c:v>
                </c:pt>
              </c:strCache>
            </c:strRef>
          </c:cat>
          <c:val>
            <c:numRef>
              <c:f>Sheet1!$B$2:$B$6</c:f>
              <c:numCache>
                <c:formatCode>0%</c:formatCode>
                <c:ptCount val="5"/>
                <c:pt idx="0">
                  <c:v>0.02</c:v>
                </c:pt>
                <c:pt idx="1">
                  <c:v>0.06</c:v>
                </c:pt>
                <c:pt idx="2">
                  <c:v>0.16</c:v>
                </c:pt>
                <c:pt idx="3">
                  <c:v>0.37</c:v>
                </c:pt>
                <c:pt idx="4">
                  <c:v>0.39</c:v>
                </c:pt>
              </c:numCache>
            </c:numRef>
          </c:val>
          <c:extLst>
            <c:ext xmlns:c16="http://schemas.microsoft.com/office/drawing/2014/chart" uri="{C3380CC4-5D6E-409C-BE32-E72D297353CC}">
              <c16:uniqueId val="{00000008-E077-43B8-A30C-D23F8FC9EC5D}"/>
            </c:ext>
          </c:extLst>
        </c:ser>
        <c:ser>
          <c:idx val="1"/>
          <c:order val="1"/>
          <c:tx>
            <c:strRef>
              <c:f>Sheet1!$C$1</c:f>
              <c:strCache>
                <c:ptCount val="1"/>
                <c:pt idx="0">
                  <c:v>2024</c:v>
                </c:pt>
              </c:strCache>
            </c:strRef>
          </c:tx>
          <c:spPr>
            <a:solidFill>
              <a:srgbClr val="008E91"/>
            </a:solidFill>
            <a:ln w="19050">
              <a:solidFill>
                <a:schemeClr val="lt1"/>
              </a:solidFill>
            </a:ln>
            <a:effectLst/>
          </c:spPr>
          <c:invertIfNegative val="0"/>
          <c:dLbls>
            <c:dLbl>
              <c:idx val="0"/>
              <c:spPr>
                <a:noFill/>
                <a:ln>
                  <a:noFill/>
                </a:ln>
                <a:effectLst/>
              </c:spPr>
              <c:txPr>
                <a:bodyPr rot="0" spcFirstLastPara="1" vertOverflow="clip" horzOverflow="clip" vert="horz" wrap="square" lIns="38100" tIns="19050" rIns="38100" bIns="19050" anchor="ctr" anchorCtr="1">
                  <a:spAutoFit/>
                </a:bodyPr>
                <a:lstStyle/>
                <a:p>
                  <a:pPr>
                    <a:defRPr sz="1000" b="0" i="0" u="none" strike="noStrike" kern="1200" baseline="0">
                      <a:solidFill>
                        <a:schemeClr val="tx1">
                          <a:lumMod val="75000"/>
                          <a:lumOff val="25000"/>
                        </a:schemeClr>
                      </a:solidFill>
                      <a:latin typeface="+mn-lt"/>
                      <a:ea typeface="+mn-ea"/>
                      <a:cs typeface="DINPro" panose="020B0504020101020102" pitchFamily="34" charset="0"/>
                    </a:defRPr>
                  </a:pPr>
                  <a:endParaRPr lang="en-US"/>
                </a:p>
              </c:txPr>
              <c:dLblPos val="outEnd"/>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wedgeRectCallout">
                      <a:avLst/>
                    </a:prstGeom>
                    <a:noFill/>
                    <a:ln>
                      <a:noFill/>
                    </a:ln>
                  </c15:spPr>
                </c:ext>
                <c:ext xmlns:c16="http://schemas.microsoft.com/office/drawing/2014/chart" uri="{C3380CC4-5D6E-409C-BE32-E72D297353CC}">
                  <c16:uniqueId val="{00000008-77F4-4A75-B03B-AFA49D4E2DA6}"/>
                </c:ext>
              </c:extLst>
            </c:dLbl>
            <c:spPr>
              <a:noFill/>
              <a:ln>
                <a:noFill/>
              </a:ln>
              <a:effectLst/>
            </c:spPr>
            <c:txPr>
              <a:bodyPr rot="0" spcFirstLastPara="1" vertOverflow="clip" horzOverflow="clip" vert="horz" wrap="square" lIns="38100" tIns="19050" rIns="38100" bIns="19050" anchor="ctr" anchorCtr="1">
                <a:spAutoFit/>
              </a:bodyPr>
              <a:lstStyle/>
              <a:p>
                <a:pPr>
                  <a:defRPr sz="1000" b="0" i="0" u="none" strike="noStrike" kern="1200" baseline="0">
                    <a:solidFill>
                      <a:schemeClr val="bg1"/>
                    </a:solidFill>
                    <a:latin typeface="+mn-lt"/>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pPr xmlns:c15="http://schemas.microsoft.com/office/drawing/2012/chart">
                  <a:prstGeom prst="wedgeRectCallout">
                    <a:avLst/>
                  </a:prstGeom>
                  <a:noFill/>
                  <a:ln>
                    <a:noFill/>
                  </a:ln>
                </c15:spPr>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Another way</c:v>
                </c:pt>
                <c:pt idx="1">
                  <c:v>Bicycle</c:v>
                </c:pt>
                <c:pt idx="2">
                  <c:v>On a bus</c:v>
                </c:pt>
                <c:pt idx="3">
                  <c:v>In a car</c:v>
                </c:pt>
                <c:pt idx="4">
                  <c:v>Walk</c:v>
                </c:pt>
              </c:strCache>
            </c:strRef>
          </c:cat>
          <c:val>
            <c:numRef>
              <c:f>Sheet1!$C$2:$C$6</c:f>
              <c:numCache>
                <c:formatCode>0%</c:formatCode>
                <c:ptCount val="5"/>
                <c:pt idx="0">
                  <c:v>0.01</c:v>
                </c:pt>
                <c:pt idx="1">
                  <c:v>0.05</c:v>
                </c:pt>
                <c:pt idx="2">
                  <c:v>0.21</c:v>
                </c:pt>
                <c:pt idx="3">
                  <c:v>0.41</c:v>
                </c:pt>
                <c:pt idx="4">
                  <c:v>0.32</c:v>
                </c:pt>
              </c:numCache>
            </c:numRef>
          </c:val>
          <c:extLst>
            <c:ext xmlns:c16="http://schemas.microsoft.com/office/drawing/2014/chart" uri="{C3380CC4-5D6E-409C-BE32-E72D297353CC}">
              <c16:uniqueId val="{00000008-B83C-41A5-B6FD-EB6586B00DD0}"/>
            </c:ext>
          </c:extLst>
        </c:ser>
        <c:ser>
          <c:idx val="2"/>
          <c:order val="2"/>
          <c:tx>
            <c:strRef>
              <c:f>Sheet1!$D$1</c:f>
              <c:strCache>
                <c:ptCount val="1"/>
                <c:pt idx="0">
                  <c:v>2023</c:v>
                </c:pt>
              </c:strCache>
            </c:strRef>
          </c:tx>
          <c:spPr>
            <a:solidFill>
              <a:schemeClr val="accent1">
                <a:lumMod val="50000"/>
              </a:schemeClr>
            </a:solidFill>
            <a:ln w="19050">
              <a:solidFill>
                <a:schemeClr val="lt1"/>
              </a:solidFill>
            </a:ln>
            <a:effectLst/>
          </c:spPr>
          <c:invertIfNegative val="0"/>
          <c:dLbls>
            <c:dLbl>
              <c:idx val="0"/>
              <c:spPr>
                <a:noFill/>
                <a:ln>
                  <a:noFill/>
                </a:ln>
                <a:effectLst/>
              </c:spPr>
              <c:txPr>
                <a:bodyPr rot="0" spcFirstLastPara="1" vertOverflow="clip" horzOverflow="clip" vert="horz" wrap="square" lIns="38100" tIns="19050" rIns="38100" bIns="19050" anchor="ctr" anchorCtr="1">
                  <a:spAutoFit/>
                </a:bodyPr>
                <a:lstStyle/>
                <a:p>
                  <a:pPr>
                    <a:defRPr sz="1000" b="0" i="0" u="none" strike="noStrike" kern="1200" baseline="0">
                      <a:solidFill>
                        <a:schemeClr val="tx1">
                          <a:lumMod val="75000"/>
                          <a:lumOff val="25000"/>
                        </a:schemeClr>
                      </a:solidFill>
                      <a:latin typeface="+mn-lt"/>
                      <a:ea typeface="+mn-ea"/>
                      <a:cs typeface="DINPro" panose="020B0504020101020102" pitchFamily="34" charset="0"/>
                    </a:defRPr>
                  </a:pPr>
                  <a:endParaRPr lang="en-US"/>
                </a:p>
              </c:txPr>
              <c:dLblPos val="outEnd"/>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wedgeRectCallout">
                      <a:avLst/>
                    </a:prstGeom>
                    <a:noFill/>
                    <a:ln>
                      <a:noFill/>
                    </a:ln>
                  </c15:spPr>
                </c:ext>
                <c:ext xmlns:c16="http://schemas.microsoft.com/office/drawing/2014/chart" uri="{C3380CC4-5D6E-409C-BE32-E72D297353CC}">
                  <c16:uniqueId val="{00000009-E547-4882-9CB5-8A64305CC051}"/>
                </c:ext>
              </c:extLst>
            </c:dLbl>
            <c:dLbl>
              <c:idx val="1"/>
              <c:spPr>
                <a:noFill/>
                <a:ln>
                  <a:noFill/>
                </a:ln>
                <a:effectLst/>
              </c:spPr>
              <c:txPr>
                <a:bodyPr rot="0" spcFirstLastPara="1" vertOverflow="clip" horzOverflow="clip" vert="horz" wrap="square" lIns="38100" tIns="19050" rIns="38100" bIns="19050" anchor="ctr" anchorCtr="1">
                  <a:spAutoFit/>
                </a:bodyPr>
                <a:lstStyle/>
                <a:p>
                  <a:pPr>
                    <a:defRPr sz="1000" b="0" i="0" u="none" strike="noStrike" kern="1200" baseline="0">
                      <a:solidFill>
                        <a:schemeClr val="tx1">
                          <a:lumMod val="75000"/>
                          <a:lumOff val="25000"/>
                        </a:schemeClr>
                      </a:solidFill>
                      <a:latin typeface="+mn-lt"/>
                      <a:ea typeface="+mn-ea"/>
                      <a:cs typeface="DINPro" panose="020B0504020101020102" pitchFamily="34" charset="0"/>
                    </a:defRPr>
                  </a:pPr>
                  <a:endParaRPr lang="en-US"/>
                </a:p>
              </c:txPr>
              <c:dLblPos val="outEnd"/>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wedgeRectCallout">
                      <a:avLst/>
                    </a:prstGeom>
                    <a:noFill/>
                    <a:ln>
                      <a:noFill/>
                    </a:ln>
                  </c15:spPr>
                </c:ext>
                <c:ext xmlns:c16="http://schemas.microsoft.com/office/drawing/2014/chart" uri="{C3380CC4-5D6E-409C-BE32-E72D297353CC}">
                  <c16:uniqueId val="{00000008-E547-4882-9CB5-8A64305CC051}"/>
                </c:ext>
              </c:extLst>
            </c:dLbl>
            <c:spPr>
              <a:noFill/>
              <a:ln>
                <a:noFill/>
              </a:ln>
              <a:effectLst/>
            </c:spPr>
            <c:txPr>
              <a:bodyPr rot="0" spcFirstLastPara="1" vertOverflow="clip" horzOverflow="clip" vert="horz" wrap="square" lIns="38100" tIns="19050" rIns="38100" bIns="19050" anchor="ctr" anchorCtr="1">
                <a:spAutoFit/>
              </a:bodyPr>
              <a:lstStyle/>
              <a:p>
                <a:pPr>
                  <a:defRPr sz="1000" b="0" i="0" u="none" strike="noStrike" kern="1200" baseline="0">
                    <a:solidFill>
                      <a:schemeClr val="bg1"/>
                    </a:solidFill>
                    <a:latin typeface="+mn-lt"/>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pPr xmlns:c15="http://schemas.microsoft.com/office/drawing/2012/chart">
                  <a:prstGeom prst="wedgeRectCallout">
                    <a:avLst/>
                  </a:prstGeom>
                  <a:noFill/>
                  <a:ln>
                    <a:noFill/>
                  </a:ln>
                </c15:spPr>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Another way</c:v>
                </c:pt>
                <c:pt idx="1">
                  <c:v>Bicycle</c:v>
                </c:pt>
                <c:pt idx="2">
                  <c:v>On a bus</c:v>
                </c:pt>
                <c:pt idx="3">
                  <c:v>In a car</c:v>
                </c:pt>
                <c:pt idx="4">
                  <c:v>Walk</c:v>
                </c:pt>
              </c:strCache>
            </c:strRef>
          </c:cat>
          <c:val>
            <c:numRef>
              <c:f>Sheet1!$D$2:$D$6</c:f>
              <c:numCache>
                <c:formatCode>0%</c:formatCode>
                <c:ptCount val="5"/>
                <c:pt idx="0">
                  <c:v>0.02</c:v>
                </c:pt>
                <c:pt idx="1">
                  <c:v>0.04</c:v>
                </c:pt>
                <c:pt idx="2">
                  <c:v>0.2</c:v>
                </c:pt>
                <c:pt idx="3">
                  <c:v>0.35</c:v>
                </c:pt>
                <c:pt idx="4">
                  <c:v>0.39</c:v>
                </c:pt>
              </c:numCache>
            </c:numRef>
          </c:val>
          <c:extLst>
            <c:ext xmlns:c16="http://schemas.microsoft.com/office/drawing/2014/chart" uri="{C3380CC4-5D6E-409C-BE32-E72D297353CC}">
              <c16:uniqueId val="{00000009-115B-402E-B52F-8F24A71033A4}"/>
            </c:ext>
          </c:extLst>
        </c:ser>
        <c:dLbls>
          <c:dLblPos val="inEnd"/>
          <c:showLegendKey val="0"/>
          <c:showVal val="1"/>
          <c:showCatName val="0"/>
          <c:showSerName val="0"/>
          <c:showPercent val="0"/>
          <c:showBubbleSize val="0"/>
        </c:dLbls>
        <c:gapWidth val="80"/>
        <c:overlap val="-12"/>
        <c:axId val="447342176"/>
        <c:axId val="447341000"/>
      </c:barChart>
      <c:valAx>
        <c:axId val="447341000"/>
        <c:scaling>
          <c:orientation val="minMax"/>
        </c:scaling>
        <c:delete val="0"/>
        <c:axPos val="b"/>
        <c:majorGridlines>
          <c:spPr>
            <a:ln w="9525" cap="flat" cmpd="sng" algn="ctr">
              <a:solidFill>
                <a:schemeClr val="tx1">
                  <a:lumMod val="15000"/>
                  <a:lumOff val="85000"/>
                </a:schemeClr>
              </a:solidFill>
              <a:round/>
            </a:ln>
            <a:effectLst/>
          </c:spPr>
        </c:majorGridlines>
        <c:numFmt formatCode="0%" sourceLinked="0"/>
        <c:majorTickMark val="out"/>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tx1">
                    <a:lumMod val="75000"/>
                    <a:lumOff val="25000"/>
                  </a:schemeClr>
                </a:solidFill>
                <a:latin typeface="+mn-lt"/>
                <a:ea typeface="+mn-ea"/>
                <a:cs typeface="+mn-cs"/>
              </a:defRPr>
            </a:pPr>
            <a:endParaRPr lang="en-US"/>
          </a:p>
        </c:txPr>
        <c:crossAx val="447342176"/>
        <c:crosses val="autoZero"/>
        <c:crossBetween val="between"/>
      </c:valAx>
      <c:catAx>
        <c:axId val="447342176"/>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chemeClr val="tx1">
                    <a:lumMod val="75000"/>
                    <a:lumOff val="25000"/>
                  </a:schemeClr>
                </a:solidFill>
                <a:latin typeface="+mn-lt"/>
                <a:ea typeface="+mn-ea"/>
                <a:cs typeface="+mn-cs"/>
              </a:defRPr>
            </a:pPr>
            <a:endParaRPr lang="en-US"/>
          </a:p>
        </c:txPr>
        <c:crossAx val="447341000"/>
        <c:crosses val="autoZero"/>
        <c:auto val="1"/>
        <c:lblAlgn val="ctr"/>
        <c:lblOffset val="100"/>
        <c:noMultiLvlLbl val="0"/>
      </c:catAx>
      <c:spPr>
        <a:noFill/>
        <a:ln>
          <a:noFill/>
        </a:ln>
        <a:effectLst/>
      </c:spPr>
    </c:plotArea>
    <c:legend>
      <c:legendPos val="b"/>
      <c:overlay val="1"/>
      <c:spPr>
        <a:noFill/>
        <a:ln>
          <a:noFill/>
        </a:ln>
        <a:effectLst/>
      </c:spPr>
      <c:txPr>
        <a:bodyPr rot="0" spcFirstLastPara="1" vertOverflow="ellipsis" vert="horz" wrap="square" anchor="ctr" anchorCtr="1"/>
        <a:lstStyle/>
        <a:p>
          <a:pPr>
            <a:defRPr sz="1000" b="0" i="0" u="none" strike="noStrike" kern="1200" baseline="0">
              <a:solidFill>
                <a:schemeClr val="tx1">
                  <a:lumMod val="75000"/>
                  <a:lumOff val="25000"/>
                </a:schemeClr>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3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Percentage</c:v>
                </c:pt>
              </c:strCache>
            </c:strRef>
          </c:tx>
          <c:spPr>
            <a:solidFill>
              <a:srgbClr val="008E91"/>
            </a:solidFill>
            <a:ln>
              <a:noFill/>
            </a:ln>
            <a:effectLst/>
          </c:spPr>
          <c:invertIfNegative val="0"/>
          <c:dPt>
            <c:idx val="0"/>
            <c:invertIfNegative val="0"/>
            <c:bubble3D val="0"/>
            <c:spPr>
              <a:solidFill>
                <a:schemeClr val="bg2">
                  <a:lumMod val="50000"/>
                </a:schemeClr>
              </a:solidFill>
              <a:ln>
                <a:noFill/>
              </a:ln>
              <a:effectLst/>
            </c:spPr>
            <c:extLst>
              <c:ext xmlns:c16="http://schemas.microsoft.com/office/drawing/2014/chart" uri="{C3380CC4-5D6E-409C-BE32-E72D297353CC}">
                <c16:uniqueId val="{00000001-6C81-43B0-9F6C-004D6CAFC876}"/>
              </c:ext>
            </c:extLst>
          </c:dPt>
          <c:dLbls>
            <c:dLbl>
              <c:idx val="0"/>
              <c:layout>
                <c:manualLayout>
                  <c:x val="-4.6773441951762487E-2"/>
                  <c:y val="-1.071293251413512E-16"/>
                </c:manualLayout>
              </c:layout>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6C81-43B0-9F6C-004D6CAFC876}"/>
                </c:ext>
              </c:extLst>
            </c:dLbl>
            <c:spPr>
              <a:noFill/>
              <a:ln>
                <a:noFill/>
              </a:ln>
              <a:effectLst/>
            </c:spPr>
            <c:txPr>
              <a:bodyPr rot="0" spcFirstLastPara="1" vertOverflow="ellipsis" vert="horz" wrap="square" anchor="ctr" anchorCtr="1"/>
              <a:lstStyle/>
              <a:p>
                <a:pPr>
                  <a:defRPr sz="1000" b="0" i="0" u="none" strike="noStrike" kern="1200" baseline="0">
                    <a:solidFill>
                      <a:schemeClr val="bg1"/>
                    </a:solidFill>
                    <a:latin typeface="+mn-lt"/>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Sheet1!$A$2:$A$9</c:f>
              <c:strCache>
                <c:ptCount val="8"/>
                <c:pt idx="0">
                  <c:v>None</c:v>
                </c:pt>
                <c:pt idx="1">
                  <c:v>Sunday</c:v>
                </c:pt>
                <c:pt idx="2">
                  <c:v>Saturday</c:v>
                </c:pt>
                <c:pt idx="3">
                  <c:v>Friday</c:v>
                </c:pt>
                <c:pt idx="4">
                  <c:v>Thursday</c:v>
                </c:pt>
                <c:pt idx="5">
                  <c:v>Wednesday</c:v>
                </c:pt>
                <c:pt idx="6">
                  <c:v>Tuesday</c:v>
                </c:pt>
                <c:pt idx="7">
                  <c:v>Monday</c:v>
                </c:pt>
              </c:strCache>
            </c:strRef>
          </c:cat>
          <c:val>
            <c:numRef>
              <c:f>Sheet1!$B$2:$B$9</c:f>
              <c:numCache>
                <c:formatCode>0%</c:formatCode>
                <c:ptCount val="8"/>
                <c:pt idx="0">
                  <c:v>0.04</c:v>
                </c:pt>
                <c:pt idx="1">
                  <c:v>0.52</c:v>
                </c:pt>
                <c:pt idx="2">
                  <c:v>0.56999999999999995</c:v>
                </c:pt>
                <c:pt idx="3">
                  <c:v>0.63</c:v>
                </c:pt>
                <c:pt idx="4">
                  <c:v>0.68</c:v>
                </c:pt>
                <c:pt idx="5">
                  <c:v>0.71</c:v>
                </c:pt>
                <c:pt idx="6">
                  <c:v>0.66</c:v>
                </c:pt>
                <c:pt idx="7">
                  <c:v>0.66</c:v>
                </c:pt>
              </c:numCache>
            </c:numRef>
          </c:val>
          <c:extLst>
            <c:ext xmlns:c16="http://schemas.microsoft.com/office/drawing/2014/chart" uri="{C3380CC4-5D6E-409C-BE32-E72D297353CC}">
              <c16:uniqueId val="{00000002-6C81-43B0-9F6C-004D6CAFC876}"/>
            </c:ext>
          </c:extLst>
        </c:ser>
        <c:dLbls>
          <c:showLegendKey val="0"/>
          <c:showVal val="0"/>
          <c:showCatName val="0"/>
          <c:showSerName val="0"/>
          <c:showPercent val="0"/>
          <c:showBubbleSize val="0"/>
        </c:dLbls>
        <c:gapWidth val="80"/>
        <c:axId val="436135784"/>
        <c:axId val="436137352"/>
      </c:barChart>
      <c:catAx>
        <c:axId val="436135784"/>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chemeClr val="tx1">
                    <a:lumMod val="75000"/>
                    <a:lumOff val="25000"/>
                  </a:schemeClr>
                </a:solidFill>
                <a:latin typeface="+mn-lt"/>
                <a:ea typeface="+mn-ea"/>
                <a:cs typeface="DINPro" panose="020B0504020101020102" pitchFamily="34" charset="0"/>
              </a:defRPr>
            </a:pPr>
            <a:endParaRPr lang="en-US"/>
          </a:p>
        </c:txPr>
        <c:crossAx val="436137352"/>
        <c:crosses val="autoZero"/>
        <c:auto val="1"/>
        <c:lblAlgn val="ctr"/>
        <c:lblOffset val="100"/>
        <c:noMultiLvlLbl val="0"/>
      </c:catAx>
      <c:valAx>
        <c:axId val="436137352"/>
        <c:scaling>
          <c:orientation val="minMax"/>
        </c:scaling>
        <c:delete val="0"/>
        <c:axPos val="b"/>
        <c:majorGridlines>
          <c:spPr>
            <a:ln w="9525" cap="flat" cmpd="sng" algn="ctr">
              <a:solidFill>
                <a:schemeClr val="tx1">
                  <a:lumMod val="15000"/>
                  <a:lumOff val="85000"/>
                </a:schemeClr>
              </a:solidFill>
              <a:round/>
            </a:ln>
            <a:effectLst/>
          </c:spPr>
        </c:majorGridlines>
        <c:numFmt formatCode="0%" sourceLinked="0"/>
        <c:majorTickMark val="none"/>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tx1">
                    <a:lumMod val="75000"/>
                    <a:lumOff val="25000"/>
                  </a:schemeClr>
                </a:solidFill>
                <a:latin typeface="Calibri" panose="020F0502020204030204" pitchFamily="34" charset="0"/>
                <a:ea typeface="+mn-ea"/>
                <a:cs typeface="DINPro" panose="020B0504020101020102" pitchFamily="34" charset="0"/>
              </a:defRPr>
            </a:pPr>
            <a:endParaRPr lang="en-US"/>
          </a:p>
        </c:txPr>
        <c:crossAx val="436135784"/>
        <c:crosses val="autoZero"/>
        <c:crossBetween val="between"/>
      </c:valAx>
      <c:spPr>
        <a:noFill/>
        <a:ln>
          <a:noFill/>
        </a:ln>
        <a:effectLst/>
      </c:spPr>
    </c:plotArea>
    <c:plotVisOnly val="1"/>
    <c:dispBlanksAs val="gap"/>
    <c:showDLblsOverMax val="0"/>
  </c:chart>
  <c:spPr>
    <a:noFill/>
    <a:ln>
      <a:noFill/>
    </a:ln>
    <a:effectLst/>
  </c:spPr>
  <c:txPr>
    <a:bodyPr/>
    <a:lstStyle/>
    <a:p>
      <a:pPr>
        <a:defRPr>
          <a:latin typeface="DINPro" panose="020B0504020101020102" pitchFamily="34" charset="0"/>
          <a:cs typeface="DINPro" panose="020B0504020101020102" pitchFamily="34" charset="0"/>
        </a:defRPr>
      </a:pPr>
      <a:endParaRPr lang="en-US"/>
    </a:p>
  </c:txPr>
  <c:externalData r:id="rId3">
    <c:autoUpdate val="0"/>
  </c:externalData>
</c:chartSpace>
</file>

<file path=ppt/charts/chart3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9827086170067573"/>
          <c:y val="2.9540723166207275E-2"/>
          <c:w val="0.75553421061819381"/>
          <c:h val="0.83844196322932751"/>
        </c:manualLayout>
      </c:layout>
      <c:barChart>
        <c:barDir val="bar"/>
        <c:grouping val="clustered"/>
        <c:varyColors val="0"/>
        <c:ser>
          <c:idx val="0"/>
          <c:order val="0"/>
          <c:tx>
            <c:strRef>
              <c:f>Sheet1!$B$1</c:f>
              <c:strCache>
                <c:ptCount val="1"/>
                <c:pt idx="0">
                  <c:v>2025</c:v>
                </c:pt>
              </c:strCache>
            </c:strRef>
          </c:tx>
          <c:spPr>
            <a:solidFill>
              <a:schemeClr val="accent1"/>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DINPro" panose="020B0504020101020102" pitchFamily="34" charset="0"/>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Sheet1!$A$2:$A$9</c:f>
              <c:strCache>
                <c:ptCount val="8"/>
                <c:pt idx="0">
                  <c:v>None</c:v>
                </c:pt>
                <c:pt idx="1">
                  <c:v>Seven days</c:v>
                </c:pt>
                <c:pt idx="2">
                  <c:v>Six days</c:v>
                </c:pt>
                <c:pt idx="3">
                  <c:v>Five days</c:v>
                </c:pt>
                <c:pt idx="4">
                  <c:v>Four days</c:v>
                </c:pt>
                <c:pt idx="5">
                  <c:v>Three days</c:v>
                </c:pt>
                <c:pt idx="6">
                  <c:v>Two days</c:v>
                </c:pt>
                <c:pt idx="7">
                  <c:v>One day</c:v>
                </c:pt>
              </c:strCache>
            </c:strRef>
          </c:cat>
          <c:val>
            <c:numRef>
              <c:f>Sheet1!$B$2:$B$9</c:f>
              <c:numCache>
                <c:formatCode>0%</c:formatCode>
                <c:ptCount val="8"/>
                <c:pt idx="0">
                  <c:v>0.04</c:v>
                </c:pt>
                <c:pt idx="1">
                  <c:v>0.28000000000000003</c:v>
                </c:pt>
                <c:pt idx="2">
                  <c:v>0.09</c:v>
                </c:pt>
                <c:pt idx="3">
                  <c:v>0.15</c:v>
                </c:pt>
                <c:pt idx="4">
                  <c:v>0.12</c:v>
                </c:pt>
                <c:pt idx="5">
                  <c:v>0.12</c:v>
                </c:pt>
                <c:pt idx="6">
                  <c:v>0.12</c:v>
                </c:pt>
                <c:pt idx="7">
                  <c:v>7.0000000000000007E-2</c:v>
                </c:pt>
              </c:numCache>
            </c:numRef>
          </c:val>
          <c:extLst>
            <c:ext xmlns:c16="http://schemas.microsoft.com/office/drawing/2014/chart" uri="{C3380CC4-5D6E-409C-BE32-E72D297353CC}">
              <c16:uniqueId val="{00000002-EDEE-477C-ADCE-BBE09C17B1FD}"/>
            </c:ext>
          </c:extLst>
        </c:ser>
        <c:ser>
          <c:idx val="1"/>
          <c:order val="1"/>
          <c:tx>
            <c:strRef>
              <c:f>Sheet1!$C$1</c:f>
              <c:strCache>
                <c:ptCount val="1"/>
                <c:pt idx="0">
                  <c:v>2024</c:v>
                </c:pt>
              </c:strCache>
            </c:strRef>
          </c:tx>
          <c:spPr>
            <a:solidFill>
              <a:srgbClr val="008E91"/>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mn-lt"/>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Sheet1!$A$2:$A$9</c:f>
              <c:strCache>
                <c:ptCount val="8"/>
                <c:pt idx="0">
                  <c:v>None</c:v>
                </c:pt>
                <c:pt idx="1">
                  <c:v>Seven days</c:v>
                </c:pt>
                <c:pt idx="2">
                  <c:v>Six days</c:v>
                </c:pt>
                <c:pt idx="3">
                  <c:v>Five days</c:v>
                </c:pt>
                <c:pt idx="4">
                  <c:v>Four days</c:v>
                </c:pt>
                <c:pt idx="5">
                  <c:v>Three days</c:v>
                </c:pt>
                <c:pt idx="6">
                  <c:v>Two days</c:v>
                </c:pt>
                <c:pt idx="7">
                  <c:v>One day</c:v>
                </c:pt>
              </c:strCache>
            </c:strRef>
          </c:cat>
          <c:val>
            <c:numRef>
              <c:f>Sheet1!$C$2:$C$9</c:f>
              <c:numCache>
                <c:formatCode>0%</c:formatCode>
                <c:ptCount val="8"/>
                <c:pt idx="0">
                  <c:v>0.04</c:v>
                </c:pt>
                <c:pt idx="1">
                  <c:v>0.24</c:v>
                </c:pt>
                <c:pt idx="2">
                  <c:v>0.1</c:v>
                </c:pt>
                <c:pt idx="3">
                  <c:v>0.13</c:v>
                </c:pt>
                <c:pt idx="4">
                  <c:v>0.12</c:v>
                </c:pt>
                <c:pt idx="5">
                  <c:v>0.14000000000000001</c:v>
                </c:pt>
                <c:pt idx="6">
                  <c:v>0.12</c:v>
                </c:pt>
                <c:pt idx="7">
                  <c:v>0.11</c:v>
                </c:pt>
              </c:numCache>
            </c:numRef>
          </c:val>
          <c:extLst>
            <c:ext xmlns:c16="http://schemas.microsoft.com/office/drawing/2014/chart" uri="{C3380CC4-5D6E-409C-BE32-E72D297353CC}">
              <c16:uniqueId val="{00000003-EDEE-477C-ADCE-BBE09C17B1FD}"/>
            </c:ext>
          </c:extLst>
        </c:ser>
        <c:ser>
          <c:idx val="2"/>
          <c:order val="2"/>
          <c:tx>
            <c:strRef>
              <c:f>Sheet1!$D$1</c:f>
              <c:strCache>
                <c:ptCount val="1"/>
                <c:pt idx="0">
                  <c:v>2023</c:v>
                </c:pt>
              </c:strCache>
            </c:strRef>
          </c:tx>
          <c:spPr>
            <a:solidFill>
              <a:schemeClr val="accent1">
                <a:lumMod val="50000"/>
              </a:schemeClr>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mn-lt"/>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Sheet1!$A$2:$A$9</c:f>
              <c:strCache>
                <c:ptCount val="8"/>
                <c:pt idx="0">
                  <c:v>None</c:v>
                </c:pt>
                <c:pt idx="1">
                  <c:v>Seven days</c:v>
                </c:pt>
                <c:pt idx="2">
                  <c:v>Six days</c:v>
                </c:pt>
                <c:pt idx="3">
                  <c:v>Five days</c:v>
                </c:pt>
                <c:pt idx="4">
                  <c:v>Four days</c:v>
                </c:pt>
                <c:pt idx="5">
                  <c:v>Three days</c:v>
                </c:pt>
                <c:pt idx="6">
                  <c:v>Two days</c:v>
                </c:pt>
                <c:pt idx="7">
                  <c:v>One day</c:v>
                </c:pt>
              </c:strCache>
            </c:strRef>
          </c:cat>
          <c:val>
            <c:numRef>
              <c:f>Sheet1!$D$2:$D$9</c:f>
              <c:numCache>
                <c:formatCode>0%</c:formatCode>
                <c:ptCount val="8"/>
                <c:pt idx="0">
                  <c:v>0.04</c:v>
                </c:pt>
                <c:pt idx="1">
                  <c:v>0.27</c:v>
                </c:pt>
                <c:pt idx="2">
                  <c:v>0.08</c:v>
                </c:pt>
                <c:pt idx="3">
                  <c:v>0.14000000000000001</c:v>
                </c:pt>
                <c:pt idx="4">
                  <c:v>0.12</c:v>
                </c:pt>
                <c:pt idx="5">
                  <c:v>0.13</c:v>
                </c:pt>
                <c:pt idx="6">
                  <c:v>0.12</c:v>
                </c:pt>
                <c:pt idx="7">
                  <c:v>0.11</c:v>
                </c:pt>
              </c:numCache>
            </c:numRef>
          </c:val>
          <c:extLst>
            <c:ext xmlns:c16="http://schemas.microsoft.com/office/drawing/2014/chart" uri="{C3380CC4-5D6E-409C-BE32-E72D297353CC}">
              <c16:uniqueId val="{00000003-1F2E-477E-8F4A-857B2339ADAA}"/>
            </c:ext>
          </c:extLst>
        </c:ser>
        <c:dLbls>
          <c:showLegendKey val="0"/>
          <c:showVal val="0"/>
          <c:showCatName val="0"/>
          <c:showSerName val="0"/>
          <c:showPercent val="0"/>
          <c:showBubbleSize val="0"/>
        </c:dLbls>
        <c:gapWidth val="80"/>
        <c:overlap val="-12"/>
        <c:axId val="436137744"/>
        <c:axId val="436132648"/>
      </c:barChart>
      <c:catAx>
        <c:axId val="436137744"/>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chemeClr val="tx1">
                    <a:lumMod val="75000"/>
                    <a:lumOff val="25000"/>
                  </a:schemeClr>
                </a:solidFill>
                <a:latin typeface="+mn-lt"/>
                <a:ea typeface="+mn-ea"/>
                <a:cs typeface="DINPro" panose="020B0504020101020102" pitchFamily="34" charset="0"/>
              </a:defRPr>
            </a:pPr>
            <a:endParaRPr lang="en-US"/>
          </a:p>
        </c:txPr>
        <c:crossAx val="436132648"/>
        <c:crosses val="autoZero"/>
        <c:auto val="1"/>
        <c:lblAlgn val="ctr"/>
        <c:lblOffset val="100"/>
        <c:noMultiLvlLbl val="0"/>
      </c:catAx>
      <c:valAx>
        <c:axId val="436132648"/>
        <c:scaling>
          <c:orientation val="minMax"/>
          <c:max val="0.30000000000000004"/>
          <c:min val="0"/>
        </c:scaling>
        <c:delete val="0"/>
        <c:axPos val="b"/>
        <c:majorGridlines>
          <c:spPr>
            <a:ln w="9525" cap="flat" cmpd="sng" algn="ctr">
              <a:solidFill>
                <a:schemeClr val="tx1">
                  <a:lumMod val="15000"/>
                  <a:lumOff val="85000"/>
                </a:schemeClr>
              </a:solidFill>
              <a:round/>
            </a:ln>
            <a:effectLst/>
          </c:spPr>
        </c:majorGridlines>
        <c:numFmt formatCode="0%" sourceLinked="0"/>
        <c:majorTickMark val="none"/>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tx1">
                    <a:lumMod val="75000"/>
                    <a:lumOff val="25000"/>
                  </a:schemeClr>
                </a:solidFill>
                <a:latin typeface="+mn-lt"/>
                <a:ea typeface="+mn-ea"/>
                <a:cs typeface="DINPro" panose="020B0504020101020102" pitchFamily="34" charset="0"/>
              </a:defRPr>
            </a:pPr>
            <a:endParaRPr lang="en-US"/>
          </a:p>
        </c:txPr>
        <c:crossAx val="436137744"/>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75000"/>
                  <a:lumOff val="25000"/>
                </a:schemeClr>
              </a:solidFill>
              <a:latin typeface="Calibri" panose="020F0502020204030204" pitchFamily="34" charset="0"/>
              <a:ea typeface="+mn-ea"/>
              <a:cs typeface="Calibri" panose="020F0502020204030204" pitchFamily="34" charset="0"/>
            </a:defRPr>
          </a:pPr>
          <a:endParaRPr lang="en-US"/>
        </a:p>
      </c:txPr>
    </c:legend>
    <c:plotVisOnly val="1"/>
    <c:dispBlanksAs val="gap"/>
    <c:showDLblsOverMax val="0"/>
  </c:chart>
  <c:spPr>
    <a:noFill/>
    <a:ln>
      <a:noFill/>
    </a:ln>
    <a:effectLst/>
  </c:spPr>
  <c:txPr>
    <a:bodyPr/>
    <a:lstStyle/>
    <a:p>
      <a:pPr>
        <a:defRPr>
          <a:latin typeface="DINPro" panose="020B0504020101020102" pitchFamily="34" charset="0"/>
          <a:cs typeface="DINPro" panose="020B0504020101020102" pitchFamily="34" charset="0"/>
        </a:defRPr>
      </a:pPr>
      <a:endParaRPr lang="en-US"/>
    </a:p>
  </c:txPr>
  <c:externalData r:id="rId3">
    <c:autoUpdate val="0"/>
  </c:externalData>
</c:chartSpace>
</file>

<file path=ppt/charts/chart3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41729417582494793"/>
          <c:y val="4.2595216468768134E-2"/>
          <c:w val="0.52115071111360955"/>
          <c:h val="0.78735824407852051"/>
        </c:manualLayout>
      </c:layout>
      <c:barChart>
        <c:barDir val="bar"/>
        <c:grouping val="clustered"/>
        <c:varyColors val="0"/>
        <c:ser>
          <c:idx val="0"/>
          <c:order val="0"/>
          <c:tx>
            <c:strRef>
              <c:f>Sheet1!$B$1</c:f>
              <c:strCache>
                <c:ptCount val="1"/>
                <c:pt idx="0">
                  <c:v>2025</c:v>
                </c:pt>
              </c:strCache>
            </c:strRef>
          </c:tx>
          <c:spPr>
            <a:solidFill>
              <a:schemeClr val="accent1"/>
            </a:solidFill>
            <a:ln>
              <a:noFill/>
            </a:ln>
            <a:effectLst/>
          </c:spPr>
          <c:invertIfNegative val="0"/>
          <c:dLbls>
            <c:dLbl>
              <c:idx val="0"/>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1">
                          <a:lumMod val="75000"/>
                          <a:lumOff val="25000"/>
                        </a:schemeClr>
                      </a:solidFill>
                      <a:latin typeface="DINPro" panose="020B0504020101020102" pitchFamily="34" charset="0"/>
                      <a:ea typeface="+mn-ea"/>
                      <a:cs typeface="DINPro" panose="020B0504020101020102" pitchFamily="34" charset="0"/>
                    </a:defRPr>
                  </a:pPr>
                  <a:endParaRPr lang="en-US"/>
                </a:p>
              </c:txPr>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2FE0-43E0-8912-AA2DB075DECC}"/>
                </c:ext>
              </c:extLst>
            </c:dLbl>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DINPro" panose="020B0504020101020102" pitchFamily="34" charset="0"/>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Sheet1!$A$2:$A$7</c:f>
              <c:strCache>
                <c:ptCount val="6"/>
                <c:pt idx="0">
                  <c:v>I don't do physical activities</c:v>
                </c:pt>
                <c:pt idx="1">
                  <c:v>Other times</c:v>
                </c:pt>
                <c:pt idx="2">
                  <c:v>During school holidays</c:v>
                </c:pt>
                <c:pt idx="3">
                  <c:v>During school time</c:v>
                </c:pt>
                <c:pt idx="4">
                  <c:v>Weekends</c:v>
                </c:pt>
                <c:pt idx="5">
                  <c:v>After school</c:v>
                </c:pt>
              </c:strCache>
            </c:strRef>
          </c:cat>
          <c:val>
            <c:numRef>
              <c:f>Sheet1!$B$2:$B$7</c:f>
              <c:numCache>
                <c:formatCode>0%</c:formatCode>
                <c:ptCount val="6"/>
                <c:pt idx="0">
                  <c:v>0.03</c:v>
                </c:pt>
                <c:pt idx="1">
                  <c:v>0.12</c:v>
                </c:pt>
                <c:pt idx="2">
                  <c:v>0.45</c:v>
                </c:pt>
                <c:pt idx="3">
                  <c:v>0.62</c:v>
                </c:pt>
                <c:pt idx="4">
                  <c:v>0.56999999999999995</c:v>
                </c:pt>
                <c:pt idx="5">
                  <c:v>0.69</c:v>
                </c:pt>
              </c:numCache>
            </c:numRef>
          </c:val>
          <c:extLst>
            <c:ext xmlns:c16="http://schemas.microsoft.com/office/drawing/2014/chart" uri="{C3380CC4-5D6E-409C-BE32-E72D297353CC}">
              <c16:uniqueId val="{00000002-FE28-4029-9648-9321B40444AA}"/>
            </c:ext>
          </c:extLst>
        </c:ser>
        <c:ser>
          <c:idx val="1"/>
          <c:order val="1"/>
          <c:tx>
            <c:strRef>
              <c:f>Sheet1!$C$1</c:f>
              <c:strCache>
                <c:ptCount val="1"/>
                <c:pt idx="0">
                  <c:v>2024</c:v>
                </c:pt>
              </c:strCache>
            </c:strRef>
          </c:tx>
          <c:spPr>
            <a:solidFill>
              <a:srgbClr val="008E91"/>
            </a:solidFill>
            <a:ln>
              <a:noFill/>
            </a:ln>
            <a:effectLst/>
          </c:spPr>
          <c:invertIfNegative val="0"/>
          <c:dLbls>
            <c:dLbl>
              <c:idx val="0"/>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1">
                          <a:lumMod val="75000"/>
                          <a:lumOff val="25000"/>
                        </a:schemeClr>
                      </a:solidFill>
                      <a:latin typeface="+mn-lt"/>
                      <a:ea typeface="+mn-ea"/>
                      <a:cs typeface="DINPro" panose="020B0504020101020102" pitchFamily="34" charset="0"/>
                    </a:defRPr>
                  </a:pPr>
                  <a:endParaRPr lang="en-US"/>
                </a:p>
              </c:txPr>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8DD1-4533-B123-52B11262A46A}"/>
                </c:ext>
              </c:extLst>
            </c:dLbl>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mn-lt"/>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Sheet1!$A$2:$A$7</c:f>
              <c:strCache>
                <c:ptCount val="6"/>
                <c:pt idx="0">
                  <c:v>I don't do physical activities</c:v>
                </c:pt>
                <c:pt idx="1">
                  <c:v>Other times</c:v>
                </c:pt>
                <c:pt idx="2">
                  <c:v>During school holidays</c:v>
                </c:pt>
                <c:pt idx="3">
                  <c:v>During school time</c:v>
                </c:pt>
                <c:pt idx="4">
                  <c:v>Weekends</c:v>
                </c:pt>
                <c:pt idx="5">
                  <c:v>After school</c:v>
                </c:pt>
              </c:strCache>
            </c:strRef>
          </c:cat>
          <c:val>
            <c:numRef>
              <c:f>Sheet1!$C$2:$C$7</c:f>
              <c:numCache>
                <c:formatCode>0%</c:formatCode>
                <c:ptCount val="6"/>
                <c:pt idx="0">
                  <c:v>0.04</c:v>
                </c:pt>
                <c:pt idx="1">
                  <c:v>0.14000000000000001</c:v>
                </c:pt>
                <c:pt idx="2">
                  <c:v>0.41</c:v>
                </c:pt>
                <c:pt idx="3">
                  <c:v>0.54</c:v>
                </c:pt>
                <c:pt idx="4">
                  <c:v>0.55000000000000004</c:v>
                </c:pt>
                <c:pt idx="5">
                  <c:v>0.67</c:v>
                </c:pt>
              </c:numCache>
            </c:numRef>
          </c:val>
          <c:extLst>
            <c:ext xmlns:c16="http://schemas.microsoft.com/office/drawing/2014/chart" uri="{C3380CC4-5D6E-409C-BE32-E72D297353CC}">
              <c16:uniqueId val="{00000002-5856-489E-A1F3-0D1115C8F747}"/>
            </c:ext>
          </c:extLst>
        </c:ser>
        <c:ser>
          <c:idx val="2"/>
          <c:order val="2"/>
          <c:tx>
            <c:strRef>
              <c:f>Sheet1!$D$1</c:f>
              <c:strCache>
                <c:ptCount val="1"/>
                <c:pt idx="0">
                  <c:v>2023</c:v>
                </c:pt>
              </c:strCache>
            </c:strRef>
          </c:tx>
          <c:spPr>
            <a:solidFill>
              <a:schemeClr val="accent1">
                <a:lumMod val="50000"/>
              </a:schemeClr>
            </a:solidFill>
            <a:ln>
              <a:noFill/>
            </a:ln>
            <a:effectLst/>
          </c:spPr>
          <c:invertIfNegative val="0"/>
          <c:dLbls>
            <c:dLbl>
              <c:idx val="0"/>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1">
                          <a:lumMod val="75000"/>
                          <a:lumOff val="25000"/>
                        </a:schemeClr>
                      </a:solidFill>
                      <a:latin typeface="+mj-lt"/>
                      <a:ea typeface="+mn-ea"/>
                      <a:cs typeface="DINPro" panose="020B0504020101020102" pitchFamily="34" charset="0"/>
                    </a:defRPr>
                  </a:pPr>
                  <a:endParaRPr lang="en-US"/>
                </a:p>
              </c:txPr>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2CBB-48E2-B550-C78CFB14865E}"/>
                </c:ext>
              </c:extLst>
            </c:dLbl>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mj-lt"/>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Sheet1!$A$2:$A$7</c:f>
              <c:strCache>
                <c:ptCount val="6"/>
                <c:pt idx="0">
                  <c:v>I don't do physical activities</c:v>
                </c:pt>
                <c:pt idx="1">
                  <c:v>Other times</c:v>
                </c:pt>
                <c:pt idx="2">
                  <c:v>During school holidays</c:v>
                </c:pt>
                <c:pt idx="3">
                  <c:v>During school time</c:v>
                </c:pt>
                <c:pt idx="4">
                  <c:v>Weekends</c:v>
                </c:pt>
                <c:pt idx="5">
                  <c:v>After school</c:v>
                </c:pt>
              </c:strCache>
            </c:strRef>
          </c:cat>
          <c:val>
            <c:numRef>
              <c:f>Sheet1!$D$2:$D$7</c:f>
              <c:numCache>
                <c:formatCode>0%</c:formatCode>
                <c:ptCount val="6"/>
                <c:pt idx="0">
                  <c:v>0.04</c:v>
                </c:pt>
                <c:pt idx="1">
                  <c:v>0.13</c:v>
                </c:pt>
                <c:pt idx="2">
                  <c:v>0.45</c:v>
                </c:pt>
                <c:pt idx="3">
                  <c:v>0.6</c:v>
                </c:pt>
                <c:pt idx="4">
                  <c:v>0.57999999999999996</c:v>
                </c:pt>
                <c:pt idx="5">
                  <c:v>0.63</c:v>
                </c:pt>
              </c:numCache>
            </c:numRef>
          </c:val>
          <c:extLst>
            <c:ext xmlns:c16="http://schemas.microsoft.com/office/drawing/2014/chart" uri="{C3380CC4-5D6E-409C-BE32-E72D297353CC}">
              <c16:uniqueId val="{00000003-18AB-4C12-ACB5-648AF031B5C4}"/>
            </c:ext>
          </c:extLst>
        </c:ser>
        <c:dLbls>
          <c:showLegendKey val="0"/>
          <c:showVal val="0"/>
          <c:showCatName val="0"/>
          <c:showSerName val="0"/>
          <c:showPercent val="0"/>
          <c:showBubbleSize val="0"/>
        </c:dLbls>
        <c:gapWidth val="80"/>
        <c:overlap val="-12"/>
        <c:axId val="436136568"/>
        <c:axId val="436138528"/>
      </c:barChart>
      <c:catAx>
        <c:axId val="436136568"/>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DINPro" panose="020B0504020101020102" pitchFamily="34" charset="0"/>
              </a:defRPr>
            </a:pPr>
            <a:endParaRPr lang="en-US"/>
          </a:p>
        </c:txPr>
        <c:crossAx val="436138528"/>
        <c:crosses val="autoZero"/>
        <c:auto val="1"/>
        <c:lblAlgn val="ctr"/>
        <c:lblOffset val="100"/>
        <c:noMultiLvlLbl val="0"/>
      </c:catAx>
      <c:valAx>
        <c:axId val="436138528"/>
        <c:scaling>
          <c:orientation val="minMax"/>
        </c:scaling>
        <c:delete val="0"/>
        <c:axPos val="b"/>
        <c:majorGridlines>
          <c:spPr>
            <a:ln w="9525" cap="flat" cmpd="sng" algn="ctr">
              <a:solidFill>
                <a:schemeClr val="tx1">
                  <a:lumMod val="15000"/>
                  <a:lumOff val="85000"/>
                </a:schemeClr>
              </a:solidFill>
              <a:round/>
            </a:ln>
            <a:effectLst/>
          </c:spPr>
        </c:majorGridlines>
        <c:numFmt formatCode="0%" sourceLinked="0"/>
        <c:majorTickMark val="none"/>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tx1">
                    <a:lumMod val="75000"/>
                    <a:lumOff val="25000"/>
                  </a:schemeClr>
                </a:solidFill>
                <a:latin typeface="Calibri" panose="020F0502020204030204" pitchFamily="34" charset="0"/>
                <a:ea typeface="+mn-ea"/>
                <a:cs typeface="DINPro" panose="020B0504020101020102" pitchFamily="34" charset="0"/>
              </a:defRPr>
            </a:pPr>
            <a:endParaRPr lang="en-US"/>
          </a:p>
        </c:txPr>
        <c:crossAx val="436136568"/>
        <c:crosses val="autoZero"/>
        <c:crossBetween val="between"/>
      </c:valAx>
      <c:spPr>
        <a:noFill/>
        <a:ln>
          <a:noFill/>
        </a:ln>
        <a:effectLst/>
      </c:spPr>
    </c:plotArea>
    <c:legend>
      <c:legendPos val="b"/>
      <c:overlay val="1"/>
      <c:spPr>
        <a:noFill/>
        <a:ln>
          <a:noFill/>
        </a:ln>
        <a:effectLst/>
      </c:spPr>
      <c:txPr>
        <a:bodyPr rot="0" spcFirstLastPara="1" vertOverflow="ellipsis" vert="horz" wrap="square" anchor="ctr" anchorCtr="1"/>
        <a:lstStyle/>
        <a:p>
          <a:pPr>
            <a:defRPr sz="1000" b="0" i="0" u="none" strike="noStrike" kern="1200" baseline="0">
              <a:solidFill>
                <a:schemeClr val="tx1">
                  <a:lumMod val="75000"/>
                  <a:lumOff val="25000"/>
                </a:schemeClr>
              </a:solidFill>
              <a:latin typeface="Calibri" panose="020F0502020204030204" pitchFamily="34" charset="0"/>
              <a:ea typeface="+mn-ea"/>
              <a:cs typeface="Calibri" panose="020F0502020204030204" pitchFamily="34" charset="0"/>
            </a:defRPr>
          </a:pPr>
          <a:endParaRPr lang="en-US"/>
        </a:p>
      </c:txPr>
    </c:legend>
    <c:plotVisOnly val="1"/>
    <c:dispBlanksAs val="gap"/>
    <c:showDLblsOverMax val="0"/>
  </c:chart>
  <c:spPr>
    <a:noFill/>
    <a:ln>
      <a:noFill/>
    </a:ln>
    <a:effectLst/>
  </c:spPr>
  <c:txPr>
    <a:bodyPr/>
    <a:lstStyle/>
    <a:p>
      <a:pPr>
        <a:defRPr>
          <a:latin typeface="DINPro" panose="020B0504020101020102" pitchFamily="34" charset="0"/>
          <a:cs typeface="DINPro" panose="020B0504020101020102" pitchFamily="34" charset="0"/>
        </a:defRPr>
      </a:pPr>
      <a:endParaRPr lang="en-US"/>
    </a:p>
  </c:txPr>
  <c:externalData r:id="rId3">
    <c:autoUpdate val="0"/>
  </c:externalData>
</c:chartSpace>
</file>

<file path=ppt/charts/chart3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8730898651112923"/>
          <c:y val="2.9956401320569089E-2"/>
          <c:w val="0.78162342831084086"/>
          <c:h val="0.79508813657888877"/>
        </c:manualLayout>
      </c:layout>
      <c:barChart>
        <c:barDir val="bar"/>
        <c:grouping val="clustered"/>
        <c:varyColors val="0"/>
        <c:ser>
          <c:idx val="1"/>
          <c:order val="0"/>
          <c:tx>
            <c:strRef>
              <c:f>Sheet1!$B$1</c:f>
              <c:strCache>
                <c:ptCount val="1"/>
                <c:pt idx="0">
                  <c:v>2025</c:v>
                </c:pt>
              </c:strCache>
            </c:strRef>
          </c:tx>
          <c:spPr>
            <a:solidFill>
              <a:srgbClr val="5B9BD5"/>
            </a:solidFill>
            <a:ln>
              <a:noFill/>
            </a:ln>
            <a:effectLst/>
          </c:spPr>
          <c:invertIfNegative val="0"/>
          <c:dLbls>
            <c:spPr>
              <a:noFill/>
              <a:ln>
                <a:noFill/>
              </a:ln>
              <a:effectLst/>
            </c:spPr>
            <c:txPr>
              <a:bodyPr rot="0" spcFirstLastPara="1" vertOverflow="ellipsis" vert="horz" wrap="square" anchor="ctr" anchorCtr="1"/>
              <a:lstStyle/>
              <a:p>
                <a:pPr>
                  <a:defRPr sz="1000" b="0" i="0" u="none" strike="noStrike" kern="1200" baseline="0">
                    <a:solidFill>
                      <a:schemeClr val="bg1"/>
                    </a:solidFill>
                    <a:latin typeface="+mn-lt"/>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xmlns:c15="http://schemas.microsoft.com/office/drawing/2012/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Sheet1!$A$2:$A$8</c:f>
              <c:strCache>
                <c:ptCount val="7"/>
                <c:pt idx="0">
                  <c:v>Other</c:v>
                </c:pt>
                <c:pt idx="1">
                  <c:v>School clubs</c:v>
                </c:pt>
                <c:pt idx="2">
                  <c:v>Out of school clubs</c:v>
                </c:pt>
                <c:pt idx="3">
                  <c:v>Family</c:v>
                </c:pt>
                <c:pt idx="4">
                  <c:v>By myself</c:v>
                </c:pt>
                <c:pt idx="5">
                  <c:v>Friends after school</c:v>
                </c:pt>
                <c:pt idx="6">
                  <c:v>Friends during school</c:v>
                </c:pt>
              </c:strCache>
            </c:strRef>
          </c:cat>
          <c:val>
            <c:numRef>
              <c:f>Sheet1!$B$2:$B$8</c:f>
              <c:numCache>
                <c:formatCode>0%</c:formatCode>
                <c:ptCount val="7"/>
                <c:pt idx="0">
                  <c:v>0.06</c:v>
                </c:pt>
                <c:pt idx="1">
                  <c:v>0.17</c:v>
                </c:pt>
                <c:pt idx="2">
                  <c:v>0.3</c:v>
                </c:pt>
                <c:pt idx="3">
                  <c:v>0.35</c:v>
                </c:pt>
                <c:pt idx="4">
                  <c:v>0.48</c:v>
                </c:pt>
                <c:pt idx="5">
                  <c:v>0.52</c:v>
                </c:pt>
                <c:pt idx="6">
                  <c:v>0.53</c:v>
                </c:pt>
              </c:numCache>
            </c:numRef>
          </c:val>
          <c:extLst xmlns:c15="http://schemas.microsoft.com/office/drawing/2012/chart">
            <c:ext xmlns:c16="http://schemas.microsoft.com/office/drawing/2014/chart" uri="{C3380CC4-5D6E-409C-BE32-E72D297353CC}">
              <c16:uniqueId val="{00000000-89BF-4447-AFB2-9472A8404F8B}"/>
            </c:ext>
          </c:extLst>
        </c:ser>
        <c:ser>
          <c:idx val="2"/>
          <c:order val="1"/>
          <c:tx>
            <c:strRef>
              <c:f>Sheet1!$C$1</c:f>
              <c:strCache>
                <c:ptCount val="1"/>
                <c:pt idx="0">
                  <c:v>2024</c:v>
                </c:pt>
              </c:strCache>
            </c:strRef>
          </c:tx>
          <c:spPr>
            <a:solidFill>
              <a:srgbClr val="008E91"/>
            </a:solidFill>
            <a:ln>
              <a:noFill/>
            </a:ln>
            <a:effectLst/>
          </c:spPr>
          <c:invertIfNegative val="0"/>
          <c:dLbls>
            <c:spPr>
              <a:noFill/>
              <a:ln>
                <a:noFill/>
              </a:ln>
              <a:effectLst/>
            </c:spPr>
            <c:txPr>
              <a:bodyPr rot="0" spcFirstLastPara="1" vertOverflow="ellipsis" vert="horz" wrap="square" anchor="ctr" anchorCtr="1"/>
              <a:lstStyle/>
              <a:p>
                <a:pPr>
                  <a:defRPr sz="1000" b="0" i="0" u="none" strike="noStrike" kern="1200" baseline="0">
                    <a:solidFill>
                      <a:schemeClr val="bg1"/>
                    </a:solidFill>
                    <a:latin typeface="+mn-lt"/>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xmlns:c15="http://schemas.microsoft.com/office/drawing/2012/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Sheet1!$A$2:$A$8</c:f>
              <c:strCache>
                <c:ptCount val="7"/>
                <c:pt idx="0">
                  <c:v>Other</c:v>
                </c:pt>
                <c:pt idx="1">
                  <c:v>School clubs</c:v>
                </c:pt>
                <c:pt idx="2">
                  <c:v>Out of school clubs</c:v>
                </c:pt>
                <c:pt idx="3">
                  <c:v>Family</c:v>
                </c:pt>
                <c:pt idx="4">
                  <c:v>By myself</c:v>
                </c:pt>
                <c:pt idx="5">
                  <c:v>Friends after school</c:v>
                </c:pt>
                <c:pt idx="6">
                  <c:v>Friends during school</c:v>
                </c:pt>
              </c:strCache>
            </c:strRef>
          </c:cat>
          <c:val>
            <c:numRef>
              <c:f>Sheet1!$C$2:$C$8</c:f>
              <c:numCache>
                <c:formatCode>0%</c:formatCode>
                <c:ptCount val="7"/>
                <c:pt idx="0">
                  <c:v>7.0000000000000007E-2</c:v>
                </c:pt>
                <c:pt idx="1">
                  <c:v>0.12</c:v>
                </c:pt>
                <c:pt idx="2">
                  <c:v>0.27</c:v>
                </c:pt>
                <c:pt idx="3">
                  <c:v>0.35</c:v>
                </c:pt>
                <c:pt idx="4">
                  <c:v>0.48</c:v>
                </c:pt>
                <c:pt idx="5">
                  <c:v>0.5</c:v>
                </c:pt>
                <c:pt idx="6">
                  <c:v>0.48</c:v>
                </c:pt>
              </c:numCache>
            </c:numRef>
          </c:val>
          <c:extLst xmlns:c15="http://schemas.microsoft.com/office/drawing/2012/chart">
            <c:ext xmlns:c16="http://schemas.microsoft.com/office/drawing/2014/chart" uri="{C3380CC4-5D6E-409C-BE32-E72D297353CC}">
              <c16:uniqueId val="{00000001-89BF-4447-AFB2-9472A8404F8B}"/>
            </c:ext>
          </c:extLst>
        </c:ser>
        <c:ser>
          <c:idx val="0"/>
          <c:order val="2"/>
          <c:tx>
            <c:strRef>
              <c:f>Sheet1!$D$1</c:f>
              <c:strCache>
                <c:ptCount val="1"/>
                <c:pt idx="0">
                  <c:v>2023</c:v>
                </c:pt>
              </c:strCache>
            </c:strRef>
          </c:tx>
          <c:spPr>
            <a:solidFill>
              <a:schemeClr val="accent1">
                <a:lumMod val="50000"/>
              </a:schemeClr>
            </a:solidFill>
            <a:ln>
              <a:noFill/>
            </a:ln>
            <a:effectLst/>
          </c:spPr>
          <c:invertIfNegative val="0"/>
          <c:dLbls>
            <c:spPr>
              <a:noFill/>
              <a:ln>
                <a:noFill/>
              </a:ln>
              <a:effectLst/>
            </c:spPr>
            <c:txPr>
              <a:bodyPr rot="0" spcFirstLastPara="1" vertOverflow="ellipsis" vert="horz" wrap="square" anchor="ctr" anchorCtr="1"/>
              <a:lstStyle/>
              <a:p>
                <a:pPr>
                  <a:defRPr sz="1000" b="0" i="0" u="none" strike="noStrike" kern="1200" baseline="0">
                    <a:solidFill>
                      <a:schemeClr val="bg1"/>
                    </a:solidFill>
                    <a:latin typeface="+mn-lt"/>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Sheet1!$A$2:$A$8</c:f>
              <c:strCache>
                <c:ptCount val="7"/>
                <c:pt idx="0">
                  <c:v>Other</c:v>
                </c:pt>
                <c:pt idx="1">
                  <c:v>School clubs</c:v>
                </c:pt>
                <c:pt idx="2">
                  <c:v>Out of school clubs</c:v>
                </c:pt>
                <c:pt idx="3">
                  <c:v>Family</c:v>
                </c:pt>
                <c:pt idx="4">
                  <c:v>By myself</c:v>
                </c:pt>
                <c:pt idx="5">
                  <c:v>Friends after school</c:v>
                </c:pt>
                <c:pt idx="6">
                  <c:v>Friends during school</c:v>
                </c:pt>
              </c:strCache>
            </c:strRef>
          </c:cat>
          <c:val>
            <c:numRef>
              <c:f>Sheet1!$D$2:$D$8</c:f>
              <c:numCache>
                <c:formatCode>0%</c:formatCode>
                <c:ptCount val="7"/>
                <c:pt idx="0">
                  <c:v>7.0000000000000007E-2</c:v>
                </c:pt>
                <c:pt idx="1">
                  <c:v>0.17</c:v>
                </c:pt>
                <c:pt idx="2">
                  <c:v>0.28999999999999998</c:v>
                </c:pt>
                <c:pt idx="3">
                  <c:v>0.37</c:v>
                </c:pt>
                <c:pt idx="4">
                  <c:v>0.47</c:v>
                </c:pt>
                <c:pt idx="5">
                  <c:v>0.5</c:v>
                </c:pt>
                <c:pt idx="6">
                  <c:v>0.53</c:v>
                </c:pt>
              </c:numCache>
            </c:numRef>
          </c:val>
          <c:extLst>
            <c:ext xmlns:c16="http://schemas.microsoft.com/office/drawing/2014/chart" uri="{C3380CC4-5D6E-409C-BE32-E72D297353CC}">
              <c16:uniqueId val="{00000001-FE2A-43A1-B854-874058AB1C57}"/>
            </c:ext>
          </c:extLst>
        </c:ser>
        <c:dLbls>
          <c:dLblPos val="outEnd"/>
          <c:showLegendKey val="0"/>
          <c:showVal val="1"/>
          <c:showCatName val="0"/>
          <c:showSerName val="0"/>
          <c:showPercent val="0"/>
          <c:showBubbleSize val="0"/>
        </c:dLbls>
        <c:gapWidth val="80"/>
        <c:overlap val="-12"/>
        <c:axId val="491751808"/>
        <c:axId val="491752592"/>
        <c:extLst/>
      </c:barChart>
      <c:catAx>
        <c:axId val="491751808"/>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chemeClr val="tx1">
                    <a:lumMod val="75000"/>
                    <a:lumOff val="25000"/>
                  </a:schemeClr>
                </a:solidFill>
                <a:latin typeface="+mn-lt"/>
                <a:ea typeface="+mn-ea"/>
                <a:cs typeface="DINPro" panose="020B0504020101020102" pitchFamily="34" charset="0"/>
              </a:defRPr>
            </a:pPr>
            <a:endParaRPr lang="en-US"/>
          </a:p>
        </c:txPr>
        <c:crossAx val="491752592"/>
        <c:crosses val="autoZero"/>
        <c:auto val="1"/>
        <c:lblAlgn val="ctr"/>
        <c:lblOffset val="100"/>
        <c:noMultiLvlLbl val="0"/>
      </c:catAx>
      <c:valAx>
        <c:axId val="491752592"/>
        <c:scaling>
          <c:orientation val="minMax"/>
        </c:scaling>
        <c:delete val="0"/>
        <c:axPos val="b"/>
        <c:majorGridlines>
          <c:spPr>
            <a:ln w="9525" cap="flat" cmpd="sng" algn="ctr">
              <a:solidFill>
                <a:schemeClr val="tx1">
                  <a:lumMod val="15000"/>
                  <a:lumOff val="85000"/>
                </a:schemeClr>
              </a:solidFill>
              <a:round/>
            </a:ln>
            <a:effectLst/>
          </c:spPr>
        </c:majorGridlines>
        <c:numFmt formatCode="0%" sourceLinked="0"/>
        <c:majorTickMark val="none"/>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tx1">
                    <a:lumMod val="75000"/>
                    <a:lumOff val="25000"/>
                  </a:schemeClr>
                </a:solidFill>
                <a:latin typeface="+mn-lt"/>
                <a:ea typeface="+mn-ea"/>
                <a:cs typeface="DINPro" panose="020B0504020101020102" pitchFamily="34" charset="0"/>
              </a:defRPr>
            </a:pPr>
            <a:endParaRPr lang="en-US"/>
          </a:p>
        </c:txPr>
        <c:crossAx val="491751808"/>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75000"/>
                  <a:lumOff val="25000"/>
                </a:schemeClr>
              </a:solidFill>
              <a:latin typeface="+mn-lt"/>
              <a:ea typeface="+mn-ea"/>
              <a:cs typeface="DINPro" panose="020B0504020101020102" pitchFamily="34" charset="0"/>
            </a:defRPr>
          </a:pPr>
          <a:endParaRPr lang="en-US"/>
        </a:p>
      </c:txPr>
    </c:legend>
    <c:plotVisOnly val="1"/>
    <c:dispBlanksAs val="gap"/>
    <c:showDLblsOverMax val="0"/>
  </c:chart>
  <c:spPr>
    <a:noFill/>
    <a:ln>
      <a:noFill/>
    </a:ln>
    <a:effectLst/>
  </c:spPr>
  <c:txPr>
    <a:bodyPr/>
    <a:lstStyle/>
    <a:p>
      <a:pPr>
        <a:defRPr>
          <a:latin typeface="+mn-lt"/>
          <a:cs typeface="DINPro" panose="020B0504020101020102" pitchFamily="34" charset="0"/>
        </a:defRPr>
      </a:pPr>
      <a:endParaRPr lang="en-US"/>
    </a:p>
  </c:txPr>
  <c:externalData r:id="rId3">
    <c:autoUpdate val="0"/>
  </c:externalData>
</c:chartSpace>
</file>

<file path=ppt/charts/chart3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6797280988699107"/>
          <c:y val="7.0767652426219463E-2"/>
          <c:w val="0.62377350752645866"/>
          <c:h val="0.77574476685700988"/>
        </c:manualLayout>
      </c:layout>
      <c:barChart>
        <c:barDir val="bar"/>
        <c:grouping val="clustered"/>
        <c:varyColors val="0"/>
        <c:ser>
          <c:idx val="0"/>
          <c:order val="0"/>
          <c:tx>
            <c:strRef>
              <c:f>Sheet1!$B$1</c:f>
              <c:strCache>
                <c:ptCount val="1"/>
                <c:pt idx="0">
                  <c:v>2025</c:v>
                </c:pt>
              </c:strCache>
            </c:strRef>
          </c:tx>
          <c:spPr>
            <a:solidFill>
              <a:schemeClr val="accent1"/>
            </a:solidFill>
            <a:ln w="19050">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mn-lt"/>
                    <a:ea typeface="+mn-ea"/>
                    <a:cs typeface="+mn-cs"/>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I don't know</c:v>
                </c:pt>
                <c:pt idx="1">
                  <c:v>Less than 30 minutes</c:v>
                </c:pt>
                <c:pt idx="2">
                  <c:v>30 minutes to 1 hour</c:v>
                </c:pt>
                <c:pt idx="3">
                  <c:v>More than 1 hour</c:v>
                </c:pt>
              </c:strCache>
            </c:strRef>
          </c:cat>
          <c:val>
            <c:numRef>
              <c:f>Sheet1!$B$2:$B$5</c:f>
              <c:numCache>
                <c:formatCode>0%</c:formatCode>
                <c:ptCount val="4"/>
                <c:pt idx="0">
                  <c:v>7.0000000000000007E-2</c:v>
                </c:pt>
                <c:pt idx="1">
                  <c:v>0.05</c:v>
                </c:pt>
                <c:pt idx="2">
                  <c:v>0.39</c:v>
                </c:pt>
                <c:pt idx="3">
                  <c:v>0.49</c:v>
                </c:pt>
              </c:numCache>
            </c:numRef>
          </c:val>
          <c:extLst>
            <c:ext xmlns:c16="http://schemas.microsoft.com/office/drawing/2014/chart" uri="{C3380CC4-5D6E-409C-BE32-E72D297353CC}">
              <c16:uniqueId val="{00000000-00FC-44F4-A13A-CEBF4D097CFE}"/>
            </c:ext>
          </c:extLst>
        </c:ser>
        <c:ser>
          <c:idx val="1"/>
          <c:order val="1"/>
          <c:tx>
            <c:strRef>
              <c:f>Sheet1!$C$1</c:f>
              <c:strCache>
                <c:ptCount val="1"/>
                <c:pt idx="0">
                  <c:v>2024</c:v>
                </c:pt>
              </c:strCache>
            </c:strRef>
          </c:tx>
          <c:spPr>
            <a:solidFill>
              <a:srgbClr val="008E91"/>
            </a:solidFill>
            <a:ln w="19050">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mn-lt"/>
                    <a:ea typeface="+mn-ea"/>
                    <a:cs typeface="+mn-cs"/>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I don't know</c:v>
                </c:pt>
                <c:pt idx="1">
                  <c:v>Less than 30 minutes</c:v>
                </c:pt>
                <c:pt idx="2">
                  <c:v>30 minutes to 1 hour</c:v>
                </c:pt>
                <c:pt idx="3">
                  <c:v>More than 1 hour</c:v>
                </c:pt>
              </c:strCache>
            </c:strRef>
          </c:cat>
          <c:val>
            <c:numRef>
              <c:f>Sheet1!$C$2:$C$5</c:f>
              <c:numCache>
                <c:formatCode>0%</c:formatCode>
                <c:ptCount val="4"/>
                <c:pt idx="0">
                  <c:v>0.09</c:v>
                </c:pt>
                <c:pt idx="1">
                  <c:v>0.06</c:v>
                </c:pt>
                <c:pt idx="2">
                  <c:v>0.36</c:v>
                </c:pt>
                <c:pt idx="3">
                  <c:v>0.49</c:v>
                </c:pt>
              </c:numCache>
            </c:numRef>
          </c:val>
          <c:extLst>
            <c:ext xmlns:c16="http://schemas.microsoft.com/office/drawing/2014/chart" uri="{C3380CC4-5D6E-409C-BE32-E72D297353CC}">
              <c16:uniqueId val="{00000001-00FC-44F4-A13A-CEBF4D097CFE}"/>
            </c:ext>
          </c:extLst>
        </c:ser>
        <c:ser>
          <c:idx val="2"/>
          <c:order val="2"/>
          <c:tx>
            <c:strRef>
              <c:f>Sheet1!$D$1</c:f>
              <c:strCache>
                <c:ptCount val="1"/>
                <c:pt idx="0">
                  <c:v>2023</c:v>
                </c:pt>
              </c:strCache>
            </c:strRef>
          </c:tx>
          <c:spPr>
            <a:solidFill>
              <a:schemeClr val="accent1">
                <a:lumMod val="50000"/>
              </a:schemeClr>
            </a:solidFill>
            <a:ln w="19050">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mn-lt"/>
                    <a:ea typeface="+mn-ea"/>
                    <a:cs typeface="+mn-cs"/>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I don't know</c:v>
                </c:pt>
                <c:pt idx="1">
                  <c:v>Less than 30 minutes</c:v>
                </c:pt>
                <c:pt idx="2">
                  <c:v>30 minutes to 1 hour</c:v>
                </c:pt>
                <c:pt idx="3">
                  <c:v>More than 1 hour</c:v>
                </c:pt>
              </c:strCache>
            </c:strRef>
          </c:cat>
          <c:val>
            <c:numRef>
              <c:f>Sheet1!$D$2:$D$5</c:f>
              <c:numCache>
                <c:formatCode>0%</c:formatCode>
                <c:ptCount val="4"/>
                <c:pt idx="0">
                  <c:v>0.09</c:v>
                </c:pt>
                <c:pt idx="1">
                  <c:v>0.05</c:v>
                </c:pt>
                <c:pt idx="2">
                  <c:v>0.36</c:v>
                </c:pt>
                <c:pt idx="3">
                  <c:v>0.49</c:v>
                </c:pt>
              </c:numCache>
            </c:numRef>
          </c:val>
          <c:extLst>
            <c:ext xmlns:c16="http://schemas.microsoft.com/office/drawing/2014/chart" uri="{C3380CC4-5D6E-409C-BE32-E72D297353CC}">
              <c16:uniqueId val="{00000001-E734-4E1C-9A75-E52805701747}"/>
            </c:ext>
          </c:extLst>
        </c:ser>
        <c:dLbls>
          <c:dLblPos val="inEnd"/>
          <c:showLegendKey val="0"/>
          <c:showVal val="1"/>
          <c:showCatName val="0"/>
          <c:showSerName val="0"/>
          <c:showPercent val="0"/>
          <c:showBubbleSize val="0"/>
        </c:dLbls>
        <c:gapWidth val="100"/>
        <c:overlap val="-12"/>
        <c:axId val="491246520"/>
        <c:axId val="491245344"/>
      </c:barChart>
      <c:valAx>
        <c:axId val="491245344"/>
        <c:scaling>
          <c:orientation val="minMax"/>
        </c:scaling>
        <c:delete val="0"/>
        <c:axPos val="b"/>
        <c:majorGridlines>
          <c:spPr>
            <a:ln w="9525" cap="flat" cmpd="sng" algn="ctr">
              <a:solidFill>
                <a:schemeClr val="tx1">
                  <a:lumMod val="15000"/>
                  <a:lumOff val="85000"/>
                </a:schemeClr>
              </a:solidFill>
              <a:round/>
            </a:ln>
            <a:effectLst/>
          </c:spPr>
        </c:majorGridlines>
        <c:numFmt formatCode="0%" sourceLinked="0"/>
        <c:majorTickMark val="out"/>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tx1">
                    <a:lumMod val="75000"/>
                    <a:lumOff val="25000"/>
                  </a:schemeClr>
                </a:solidFill>
                <a:latin typeface="+mn-lt"/>
                <a:ea typeface="+mn-ea"/>
                <a:cs typeface="+mn-cs"/>
              </a:defRPr>
            </a:pPr>
            <a:endParaRPr lang="en-US"/>
          </a:p>
        </c:txPr>
        <c:crossAx val="491246520"/>
        <c:crosses val="autoZero"/>
        <c:crossBetween val="between"/>
      </c:valAx>
      <c:catAx>
        <c:axId val="491246520"/>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chemeClr val="tx1">
                    <a:lumMod val="75000"/>
                    <a:lumOff val="25000"/>
                  </a:schemeClr>
                </a:solidFill>
                <a:latin typeface="+mn-lt"/>
                <a:ea typeface="+mn-ea"/>
                <a:cs typeface="+mn-cs"/>
              </a:defRPr>
            </a:pPr>
            <a:endParaRPr lang="en-US"/>
          </a:p>
        </c:txPr>
        <c:crossAx val="491245344"/>
        <c:crosses val="autoZero"/>
        <c:auto val="1"/>
        <c:lblAlgn val="ctr"/>
        <c:lblOffset val="100"/>
        <c:noMultiLvlLbl val="0"/>
      </c:catAx>
      <c:spPr>
        <a:noFill/>
        <a:ln>
          <a:noFill/>
        </a:ln>
        <a:effectLst/>
      </c:spPr>
    </c:plotArea>
    <c:legend>
      <c:legendPos val="b"/>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75000"/>
                  <a:lumOff val="25000"/>
                </a:schemeClr>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32689257926949838"/>
          <c:y val="9.2490393220850911E-2"/>
          <c:w val="0.65933446625824976"/>
          <c:h val="0.75792386002063294"/>
        </c:manualLayout>
      </c:layout>
      <c:barChart>
        <c:barDir val="bar"/>
        <c:grouping val="clustered"/>
        <c:varyColors val="0"/>
        <c:ser>
          <c:idx val="0"/>
          <c:order val="0"/>
          <c:tx>
            <c:strRef>
              <c:f>Sheet1!$B$1</c:f>
              <c:strCache>
                <c:ptCount val="1"/>
                <c:pt idx="0">
                  <c:v>2025</c:v>
                </c:pt>
              </c:strCache>
            </c:strRef>
          </c:tx>
          <c:spPr>
            <a:solidFill>
              <a:srgbClr val="5B9BD5"/>
            </a:solidFill>
          </c:spPr>
          <c:invertIfNegative val="0"/>
          <c:dLbls>
            <c:spPr>
              <a:noFill/>
              <a:ln>
                <a:noFill/>
              </a:ln>
              <a:effectLst/>
            </c:spPr>
            <c:txPr>
              <a:bodyPr rot="0" vert="horz"/>
              <a:lstStyle/>
              <a:p>
                <a:pPr>
                  <a:defRPr sz="900">
                    <a:solidFill>
                      <a:schemeClr val="bg1"/>
                    </a:solidFill>
                  </a:defRPr>
                </a:pPr>
                <a:endParaRPr lang="en-US"/>
              </a:p>
            </c:txPr>
            <c:dLblPos val="inEnd"/>
            <c:showLegendKey val="0"/>
            <c:showVal val="1"/>
            <c:showCatName val="0"/>
            <c:showSerName val="0"/>
            <c:showPercent val="0"/>
            <c:showBubbleSize val="0"/>
            <c:showLeaderLines val="0"/>
            <c:extLst xmlns:c15="http://schemas.microsoft.com/office/drawing/2012/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Sheet1!$A$2:$A$7</c:f>
              <c:strCache>
                <c:ptCount val="6"/>
                <c:pt idx="0">
                  <c:v>Being LGBT</c:v>
                </c:pt>
                <c:pt idx="1">
                  <c:v>Your ability </c:v>
                </c:pt>
                <c:pt idx="2">
                  <c:v>What you wear</c:v>
                </c:pt>
                <c:pt idx="3">
                  <c:v>The people you're friends with</c:v>
                </c:pt>
                <c:pt idx="4">
                  <c:v>Your size or weight</c:v>
                </c:pt>
                <c:pt idx="5">
                  <c:v>The way you look</c:v>
                </c:pt>
              </c:strCache>
            </c:strRef>
          </c:cat>
          <c:val>
            <c:numRef>
              <c:f>Sheet1!$B$2:$B$7</c:f>
              <c:numCache>
                <c:formatCode>0%</c:formatCode>
                <c:ptCount val="6"/>
                <c:pt idx="0">
                  <c:v>0.14000000000000001</c:v>
                </c:pt>
                <c:pt idx="1">
                  <c:v>0.23</c:v>
                </c:pt>
                <c:pt idx="2">
                  <c:v>0.21</c:v>
                </c:pt>
                <c:pt idx="3">
                  <c:v>0.25</c:v>
                </c:pt>
                <c:pt idx="4">
                  <c:v>0.4</c:v>
                </c:pt>
                <c:pt idx="5">
                  <c:v>0.5</c:v>
                </c:pt>
              </c:numCache>
            </c:numRef>
          </c:val>
          <c:extLst>
            <c:ext xmlns:c16="http://schemas.microsoft.com/office/drawing/2014/chart" uri="{C3380CC4-5D6E-409C-BE32-E72D297353CC}">
              <c16:uniqueId val="{00000000-721B-46AE-B365-62C86B506606}"/>
            </c:ext>
          </c:extLst>
        </c:ser>
        <c:ser>
          <c:idx val="1"/>
          <c:order val="1"/>
          <c:tx>
            <c:strRef>
              <c:f>Sheet1!$C$1</c:f>
              <c:strCache>
                <c:ptCount val="1"/>
                <c:pt idx="0">
                  <c:v>2024</c:v>
                </c:pt>
              </c:strCache>
            </c:strRef>
          </c:tx>
          <c:spPr>
            <a:solidFill>
              <a:srgbClr val="008E91"/>
            </a:solidFill>
          </c:spPr>
          <c:invertIfNegative val="0"/>
          <c:dLbls>
            <c:spPr>
              <a:noFill/>
              <a:ln>
                <a:noFill/>
              </a:ln>
              <a:effectLst/>
            </c:spPr>
            <c:txPr>
              <a:bodyPr rot="0" vert="horz"/>
              <a:lstStyle/>
              <a:p>
                <a:pPr>
                  <a:defRPr sz="900">
                    <a:solidFill>
                      <a:schemeClr val="bg1"/>
                    </a:solidFill>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cat>
            <c:strRef>
              <c:f>Sheet1!$A$2:$A$7</c:f>
              <c:strCache>
                <c:ptCount val="6"/>
                <c:pt idx="0">
                  <c:v>Being LGBT</c:v>
                </c:pt>
                <c:pt idx="1">
                  <c:v>Your ability </c:v>
                </c:pt>
                <c:pt idx="2">
                  <c:v>What you wear</c:v>
                </c:pt>
                <c:pt idx="3">
                  <c:v>The people you're friends with</c:v>
                </c:pt>
                <c:pt idx="4">
                  <c:v>Your size or weight</c:v>
                </c:pt>
                <c:pt idx="5">
                  <c:v>The way you look</c:v>
                </c:pt>
              </c:strCache>
            </c:strRef>
          </c:cat>
          <c:val>
            <c:numRef>
              <c:f>Sheet1!$C$2:$C$7</c:f>
              <c:numCache>
                <c:formatCode>0%</c:formatCode>
                <c:ptCount val="6"/>
                <c:pt idx="0">
                  <c:v>0.1</c:v>
                </c:pt>
                <c:pt idx="1">
                  <c:v>0.2</c:v>
                </c:pt>
                <c:pt idx="2">
                  <c:v>0.2</c:v>
                </c:pt>
                <c:pt idx="3">
                  <c:v>0.23</c:v>
                </c:pt>
                <c:pt idx="4">
                  <c:v>0.39</c:v>
                </c:pt>
                <c:pt idx="5">
                  <c:v>0.46</c:v>
                </c:pt>
              </c:numCache>
            </c:numRef>
          </c:val>
          <c:extLst>
            <c:ext xmlns:c16="http://schemas.microsoft.com/office/drawing/2014/chart" uri="{C3380CC4-5D6E-409C-BE32-E72D297353CC}">
              <c16:uniqueId val="{00000001-721B-46AE-B365-62C86B506606}"/>
            </c:ext>
          </c:extLst>
        </c:ser>
        <c:ser>
          <c:idx val="2"/>
          <c:order val="2"/>
          <c:tx>
            <c:strRef>
              <c:f>Sheet1!$D$1</c:f>
              <c:strCache>
                <c:ptCount val="1"/>
                <c:pt idx="0">
                  <c:v>2023</c:v>
                </c:pt>
              </c:strCache>
            </c:strRef>
          </c:tx>
          <c:spPr>
            <a:solidFill>
              <a:srgbClr val="002060"/>
            </a:solidFill>
          </c:spPr>
          <c:invertIfNegative val="0"/>
          <c:dLbls>
            <c:spPr>
              <a:noFill/>
              <a:ln>
                <a:noFill/>
              </a:ln>
              <a:effectLst/>
            </c:spPr>
            <c:txPr>
              <a:bodyPr rot="0" vert="horz"/>
              <a:lstStyle/>
              <a:p>
                <a:pPr>
                  <a:defRPr sz="900">
                    <a:solidFill>
                      <a:schemeClr val="bg1"/>
                    </a:solidFill>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cat>
            <c:strRef>
              <c:f>Sheet1!$A$2:$A$7</c:f>
              <c:strCache>
                <c:ptCount val="6"/>
                <c:pt idx="0">
                  <c:v>Being LGBT</c:v>
                </c:pt>
                <c:pt idx="1">
                  <c:v>Your ability </c:v>
                </c:pt>
                <c:pt idx="2">
                  <c:v>What you wear</c:v>
                </c:pt>
                <c:pt idx="3">
                  <c:v>The people you're friends with</c:v>
                </c:pt>
                <c:pt idx="4">
                  <c:v>Your size or weight</c:v>
                </c:pt>
                <c:pt idx="5">
                  <c:v>The way you look</c:v>
                </c:pt>
              </c:strCache>
            </c:strRef>
          </c:cat>
          <c:val>
            <c:numRef>
              <c:f>Sheet1!$D$2:$D$7</c:f>
              <c:numCache>
                <c:formatCode>0%</c:formatCode>
                <c:ptCount val="6"/>
                <c:pt idx="0">
                  <c:v>0.14000000000000001</c:v>
                </c:pt>
                <c:pt idx="1">
                  <c:v>0.23</c:v>
                </c:pt>
                <c:pt idx="2">
                  <c:v>0.23</c:v>
                </c:pt>
                <c:pt idx="3">
                  <c:v>0.27</c:v>
                </c:pt>
                <c:pt idx="4">
                  <c:v>0.36</c:v>
                </c:pt>
                <c:pt idx="5">
                  <c:v>0.51</c:v>
                </c:pt>
              </c:numCache>
            </c:numRef>
          </c:val>
          <c:extLst>
            <c:ext xmlns:c16="http://schemas.microsoft.com/office/drawing/2014/chart" uri="{C3380CC4-5D6E-409C-BE32-E72D297353CC}">
              <c16:uniqueId val="{00000002-721B-46AE-B365-62C86B506606}"/>
            </c:ext>
          </c:extLst>
        </c:ser>
        <c:dLbls>
          <c:dLblPos val="outEnd"/>
          <c:showLegendKey val="0"/>
          <c:showVal val="1"/>
          <c:showCatName val="0"/>
          <c:showSerName val="0"/>
          <c:showPercent val="0"/>
          <c:showBubbleSize val="0"/>
        </c:dLbls>
        <c:gapWidth val="80"/>
        <c:overlap val="-25"/>
        <c:axId val="436944072"/>
        <c:axId val="436944856"/>
        <c:extLst/>
      </c:barChart>
      <c:catAx>
        <c:axId val="436944072"/>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vert="horz"/>
          <a:lstStyle/>
          <a:p>
            <a:pPr>
              <a:defRPr>
                <a:solidFill>
                  <a:schemeClr val="tx1">
                    <a:lumMod val="75000"/>
                    <a:lumOff val="25000"/>
                  </a:schemeClr>
                </a:solidFill>
              </a:defRPr>
            </a:pPr>
            <a:endParaRPr lang="en-US"/>
          </a:p>
        </c:txPr>
        <c:crossAx val="436944856"/>
        <c:crosses val="autoZero"/>
        <c:auto val="1"/>
        <c:lblAlgn val="ctr"/>
        <c:lblOffset val="100"/>
        <c:noMultiLvlLbl val="0"/>
      </c:catAx>
      <c:valAx>
        <c:axId val="436944856"/>
        <c:scaling>
          <c:orientation val="minMax"/>
        </c:scaling>
        <c:delete val="1"/>
        <c:axPos val="b"/>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crossAx val="436944072"/>
        <c:crosses val="autoZero"/>
        <c:crossBetween val="between"/>
      </c:valAx>
      <c:spPr>
        <a:noFill/>
        <a:ln>
          <a:noFill/>
        </a:ln>
        <a:effectLst/>
      </c:spPr>
    </c:plotArea>
    <c:legend>
      <c:legendPos val="b"/>
      <c:layout>
        <c:manualLayout>
          <c:xMode val="edge"/>
          <c:yMode val="edge"/>
          <c:x val="0.36852323200993675"/>
          <c:y val="0.88428003725115545"/>
          <c:w val="0.25836255115604251"/>
          <c:h val="8.9101304900953929E-2"/>
        </c:manualLayout>
      </c:layout>
      <c:overlay val="0"/>
      <c:txPr>
        <a:bodyPr/>
        <a:lstStyle/>
        <a:p>
          <a:pPr>
            <a:defRPr>
              <a:solidFill>
                <a:schemeClr val="tx1">
                  <a:lumMod val="75000"/>
                  <a:lumOff val="25000"/>
                </a:schemeClr>
              </a:solidFill>
              <a:latin typeface="+mn-lt"/>
            </a:defRPr>
          </a:pPr>
          <a:endParaRPr lang="en-US"/>
        </a:p>
      </c:txPr>
    </c:legend>
    <c:plotVisOnly val="1"/>
    <c:dispBlanksAs val="gap"/>
    <c:showDLblsOverMax val="0"/>
  </c:chart>
  <c:spPr>
    <a:noFill/>
    <a:ln>
      <a:noFill/>
    </a:ln>
    <a:effectLst/>
  </c:spPr>
  <c:txPr>
    <a:bodyPr/>
    <a:lstStyle/>
    <a:p>
      <a:pPr>
        <a:defRPr>
          <a:latin typeface="+mn-lt"/>
          <a:cs typeface="DINPro" panose="020B0504020101020102" pitchFamily="34" charset="0"/>
        </a:defRPr>
      </a:pPr>
      <a:endParaRPr lang="en-US"/>
    </a:p>
  </c:txPr>
  <c:externalData r:id="rId1">
    <c:autoUpdate val="0"/>
  </c:externalData>
</c:chartSpace>
</file>

<file path=ppt/charts/chart4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3972540614580922"/>
          <c:y val="7.8660076547723334E-2"/>
          <c:w val="0.72037282148855408"/>
          <c:h val="0.76706608983116165"/>
        </c:manualLayout>
      </c:layout>
      <c:doughnutChart>
        <c:varyColors val="1"/>
        <c:dLbls>
          <c:showLegendKey val="0"/>
          <c:showVal val="0"/>
          <c:showCatName val="0"/>
          <c:showSerName val="0"/>
          <c:showPercent val="0"/>
          <c:showBubbleSize val="0"/>
          <c:showLeaderLines val="0"/>
        </c:dLbls>
        <c:firstSliceAng val="0"/>
        <c:holeSize val="43"/>
      </c:doughnutChart>
      <c:spPr>
        <a:noFill/>
        <a:ln>
          <a:noFill/>
        </a:ln>
        <a:effectLst/>
      </c:spPr>
    </c:plotArea>
    <c:legend>
      <c:legendPos val="b"/>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DINPro" panose="020B0504020101020102" pitchFamily="34" charset="0"/>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4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6797280988699107"/>
          <c:y val="7.0767652426219463E-2"/>
          <c:w val="0.62377350752645866"/>
          <c:h val="0.77040273259774505"/>
        </c:manualLayout>
      </c:layout>
      <c:barChart>
        <c:barDir val="bar"/>
        <c:grouping val="clustered"/>
        <c:varyColors val="0"/>
        <c:ser>
          <c:idx val="0"/>
          <c:order val="0"/>
          <c:tx>
            <c:strRef>
              <c:f>Sheet1!$B$1</c:f>
              <c:strCache>
                <c:ptCount val="1"/>
                <c:pt idx="0">
                  <c:v>2025</c:v>
                </c:pt>
              </c:strCache>
            </c:strRef>
          </c:tx>
          <c:spPr>
            <a:solidFill>
              <a:schemeClr val="accent1"/>
            </a:solidFill>
            <a:ln w="19050">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mn-lt"/>
                    <a:ea typeface="+mn-ea"/>
                    <a:cs typeface="+mn-cs"/>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Sometimes</c:v>
                </c:pt>
                <c:pt idx="1">
                  <c:v>No</c:v>
                </c:pt>
                <c:pt idx="2">
                  <c:v>Yes</c:v>
                </c:pt>
              </c:strCache>
            </c:strRef>
          </c:cat>
          <c:val>
            <c:numRef>
              <c:f>Sheet1!$B$2:$B$4</c:f>
              <c:numCache>
                <c:formatCode>0%</c:formatCode>
                <c:ptCount val="3"/>
                <c:pt idx="0">
                  <c:v>0.37</c:v>
                </c:pt>
                <c:pt idx="1">
                  <c:v>0.06</c:v>
                </c:pt>
                <c:pt idx="2">
                  <c:v>0.56999999999999995</c:v>
                </c:pt>
              </c:numCache>
            </c:numRef>
          </c:val>
          <c:extLst>
            <c:ext xmlns:c16="http://schemas.microsoft.com/office/drawing/2014/chart" uri="{C3380CC4-5D6E-409C-BE32-E72D297353CC}">
              <c16:uniqueId val="{00000000-A953-49EE-A30C-8CEEF1F2EC91}"/>
            </c:ext>
          </c:extLst>
        </c:ser>
        <c:ser>
          <c:idx val="1"/>
          <c:order val="1"/>
          <c:tx>
            <c:strRef>
              <c:f>Sheet1!$C$1</c:f>
              <c:strCache>
                <c:ptCount val="1"/>
                <c:pt idx="0">
                  <c:v>2024</c:v>
                </c:pt>
              </c:strCache>
            </c:strRef>
          </c:tx>
          <c:spPr>
            <a:solidFill>
              <a:srgbClr val="008E91"/>
            </a:solidFill>
            <a:ln w="19050">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mn-lt"/>
                    <a:ea typeface="+mn-ea"/>
                    <a:cs typeface="+mn-cs"/>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Sometimes</c:v>
                </c:pt>
                <c:pt idx="1">
                  <c:v>No</c:v>
                </c:pt>
                <c:pt idx="2">
                  <c:v>Yes</c:v>
                </c:pt>
              </c:strCache>
            </c:strRef>
          </c:cat>
          <c:val>
            <c:numRef>
              <c:f>Sheet1!$C$2:$C$4</c:f>
              <c:numCache>
                <c:formatCode>0%</c:formatCode>
                <c:ptCount val="3"/>
                <c:pt idx="0">
                  <c:v>0.39</c:v>
                </c:pt>
                <c:pt idx="1">
                  <c:v>7.0000000000000007E-2</c:v>
                </c:pt>
                <c:pt idx="2">
                  <c:v>0.54</c:v>
                </c:pt>
              </c:numCache>
            </c:numRef>
          </c:val>
          <c:extLst>
            <c:ext xmlns:c16="http://schemas.microsoft.com/office/drawing/2014/chart" uri="{C3380CC4-5D6E-409C-BE32-E72D297353CC}">
              <c16:uniqueId val="{00000001-A953-49EE-A30C-8CEEF1F2EC91}"/>
            </c:ext>
          </c:extLst>
        </c:ser>
        <c:ser>
          <c:idx val="2"/>
          <c:order val="2"/>
          <c:tx>
            <c:strRef>
              <c:f>Sheet1!$D$1</c:f>
              <c:strCache>
                <c:ptCount val="1"/>
                <c:pt idx="0">
                  <c:v>2023</c:v>
                </c:pt>
              </c:strCache>
            </c:strRef>
          </c:tx>
          <c:spPr>
            <a:solidFill>
              <a:schemeClr val="accent1">
                <a:lumMod val="50000"/>
              </a:schemeClr>
            </a:solidFill>
            <a:ln w="19050">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mn-lt"/>
                    <a:ea typeface="+mn-ea"/>
                    <a:cs typeface="+mn-cs"/>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Sometimes</c:v>
                </c:pt>
                <c:pt idx="1">
                  <c:v>No</c:v>
                </c:pt>
                <c:pt idx="2">
                  <c:v>Yes</c:v>
                </c:pt>
              </c:strCache>
            </c:strRef>
          </c:cat>
          <c:val>
            <c:numRef>
              <c:f>Sheet1!$D$2:$D$4</c:f>
              <c:numCache>
                <c:formatCode>0%</c:formatCode>
                <c:ptCount val="3"/>
                <c:pt idx="0">
                  <c:v>0.36</c:v>
                </c:pt>
                <c:pt idx="1">
                  <c:v>7.0000000000000007E-2</c:v>
                </c:pt>
                <c:pt idx="2">
                  <c:v>0.56999999999999995</c:v>
                </c:pt>
              </c:numCache>
            </c:numRef>
          </c:val>
          <c:extLst>
            <c:ext xmlns:c16="http://schemas.microsoft.com/office/drawing/2014/chart" uri="{C3380CC4-5D6E-409C-BE32-E72D297353CC}">
              <c16:uniqueId val="{00000001-90A3-4C03-A1BE-97B7AEA12478}"/>
            </c:ext>
          </c:extLst>
        </c:ser>
        <c:dLbls>
          <c:dLblPos val="inEnd"/>
          <c:showLegendKey val="0"/>
          <c:showVal val="1"/>
          <c:showCatName val="0"/>
          <c:showSerName val="0"/>
          <c:showPercent val="0"/>
          <c:showBubbleSize val="0"/>
        </c:dLbls>
        <c:gapWidth val="100"/>
        <c:overlap val="-12"/>
        <c:axId val="493373256"/>
        <c:axId val="493370120"/>
      </c:barChart>
      <c:valAx>
        <c:axId val="493370120"/>
        <c:scaling>
          <c:orientation val="minMax"/>
        </c:scaling>
        <c:delete val="0"/>
        <c:axPos val="b"/>
        <c:majorGridlines>
          <c:spPr>
            <a:ln w="9525" cap="flat" cmpd="sng" algn="ctr">
              <a:solidFill>
                <a:schemeClr val="tx1">
                  <a:lumMod val="15000"/>
                  <a:lumOff val="85000"/>
                </a:schemeClr>
              </a:solidFill>
              <a:round/>
            </a:ln>
            <a:effectLst/>
          </c:spPr>
        </c:majorGridlines>
        <c:numFmt formatCode="0%" sourceLinked="0"/>
        <c:majorTickMark val="out"/>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tx1">
                    <a:lumMod val="75000"/>
                    <a:lumOff val="25000"/>
                  </a:schemeClr>
                </a:solidFill>
                <a:latin typeface="+mn-lt"/>
                <a:ea typeface="+mn-ea"/>
                <a:cs typeface="+mn-cs"/>
              </a:defRPr>
            </a:pPr>
            <a:endParaRPr lang="en-US"/>
          </a:p>
        </c:txPr>
        <c:crossAx val="493373256"/>
        <c:crosses val="autoZero"/>
        <c:crossBetween val="between"/>
      </c:valAx>
      <c:catAx>
        <c:axId val="493373256"/>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chemeClr val="tx1">
                    <a:lumMod val="75000"/>
                    <a:lumOff val="25000"/>
                  </a:schemeClr>
                </a:solidFill>
                <a:latin typeface="+mn-lt"/>
                <a:ea typeface="+mn-ea"/>
                <a:cs typeface="+mn-cs"/>
              </a:defRPr>
            </a:pPr>
            <a:endParaRPr lang="en-US"/>
          </a:p>
        </c:txPr>
        <c:crossAx val="493370120"/>
        <c:crosses val="autoZero"/>
        <c:auto val="1"/>
        <c:lblAlgn val="ctr"/>
        <c:lblOffset val="100"/>
        <c:noMultiLvlLbl val="0"/>
      </c:catAx>
      <c:spPr>
        <a:noFill/>
        <a:ln>
          <a:noFill/>
        </a:ln>
        <a:effectLst/>
      </c:spPr>
    </c:plotArea>
    <c:legend>
      <c:legendPos val="b"/>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75000"/>
                  <a:lumOff val="25000"/>
                </a:schemeClr>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4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6819669727267977"/>
          <c:y val="3.2990085633175806E-2"/>
          <c:w val="0.70568443873200615"/>
          <c:h val="0.80012846067905996"/>
        </c:manualLayout>
      </c:layout>
      <c:barChart>
        <c:barDir val="bar"/>
        <c:grouping val="clustered"/>
        <c:varyColors val="0"/>
        <c:ser>
          <c:idx val="0"/>
          <c:order val="0"/>
          <c:tx>
            <c:strRef>
              <c:f>Sheet1!$B$1</c:f>
              <c:strCache>
                <c:ptCount val="1"/>
                <c:pt idx="0">
                  <c:v>2025</c:v>
                </c:pt>
              </c:strCache>
            </c:strRef>
          </c:tx>
          <c:spPr>
            <a:solidFill>
              <a:schemeClr val="accent1"/>
            </a:solidFill>
            <a:ln w="19050">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Calibri" panose="020F0502020204030204" pitchFamily="34" charset="0"/>
                    <a:ea typeface="+mn-ea"/>
                    <a:cs typeface="Calibri" panose="020F0502020204030204"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Not at all</c:v>
                </c:pt>
                <c:pt idx="1">
                  <c:v>A little</c:v>
                </c:pt>
                <c:pt idx="2">
                  <c:v>Quite a lot</c:v>
                </c:pt>
                <c:pt idx="3">
                  <c:v>A lot</c:v>
                </c:pt>
              </c:strCache>
            </c:strRef>
          </c:cat>
          <c:val>
            <c:numRef>
              <c:f>Sheet1!$B$2:$B$5</c:f>
              <c:numCache>
                <c:formatCode>0%</c:formatCode>
                <c:ptCount val="4"/>
                <c:pt idx="0">
                  <c:v>0.06</c:v>
                </c:pt>
                <c:pt idx="1">
                  <c:v>0.23</c:v>
                </c:pt>
                <c:pt idx="2">
                  <c:v>0.4</c:v>
                </c:pt>
                <c:pt idx="3">
                  <c:v>0.31</c:v>
                </c:pt>
              </c:numCache>
            </c:numRef>
          </c:val>
          <c:extLst>
            <c:ext xmlns:c16="http://schemas.microsoft.com/office/drawing/2014/chart" uri="{C3380CC4-5D6E-409C-BE32-E72D297353CC}">
              <c16:uniqueId val="{00000004-58DF-4A91-89EF-1F762875D593}"/>
            </c:ext>
          </c:extLst>
        </c:ser>
        <c:ser>
          <c:idx val="1"/>
          <c:order val="1"/>
          <c:tx>
            <c:strRef>
              <c:f>Sheet1!$C$1</c:f>
              <c:strCache>
                <c:ptCount val="1"/>
                <c:pt idx="0">
                  <c:v>2024</c:v>
                </c:pt>
              </c:strCache>
            </c:strRef>
          </c:tx>
          <c:spPr>
            <a:solidFill>
              <a:srgbClr val="008E91"/>
            </a:solidFill>
            <a:ln w="19050">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Calibri" panose="020F0502020204030204" pitchFamily="34" charset="0"/>
                    <a:ea typeface="+mn-ea"/>
                    <a:cs typeface="Calibri" panose="020F0502020204030204"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Not at all</c:v>
                </c:pt>
                <c:pt idx="1">
                  <c:v>A little</c:v>
                </c:pt>
                <c:pt idx="2">
                  <c:v>Quite a lot</c:v>
                </c:pt>
                <c:pt idx="3">
                  <c:v>A lot</c:v>
                </c:pt>
              </c:strCache>
            </c:strRef>
          </c:cat>
          <c:val>
            <c:numRef>
              <c:f>Sheet1!$C$2:$C$5</c:f>
              <c:numCache>
                <c:formatCode>0%</c:formatCode>
                <c:ptCount val="4"/>
                <c:pt idx="0">
                  <c:v>7.0000000000000007E-2</c:v>
                </c:pt>
                <c:pt idx="1">
                  <c:v>0.24</c:v>
                </c:pt>
                <c:pt idx="2">
                  <c:v>0.39</c:v>
                </c:pt>
                <c:pt idx="3">
                  <c:v>0.31</c:v>
                </c:pt>
              </c:numCache>
            </c:numRef>
          </c:val>
          <c:extLst>
            <c:ext xmlns:c16="http://schemas.microsoft.com/office/drawing/2014/chart" uri="{C3380CC4-5D6E-409C-BE32-E72D297353CC}">
              <c16:uniqueId val="{00000005-58DF-4A91-89EF-1F762875D593}"/>
            </c:ext>
          </c:extLst>
        </c:ser>
        <c:ser>
          <c:idx val="2"/>
          <c:order val="2"/>
          <c:tx>
            <c:strRef>
              <c:f>Sheet1!$D$1</c:f>
              <c:strCache>
                <c:ptCount val="1"/>
                <c:pt idx="0">
                  <c:v>2023</c:v>
                </c:pt>
              </c:strCache>
            </c:strRef>
          </c:tx>
          <c:spPr>
            <a:solidFill>
              <a:schemeClr val="accent1">
                <a:lumMod val="50000"/>
              </a:schemeClr>
            </a:solidFill>
            <a:ln w="19050">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Calibri" panose="020F0502020204030204" pitchFamily="34" charset="0"/>
                    <a:ea typeface="+mn-ea"/>
                    <a:cs typeface="Calibri" panose="020F0502020204030204"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Not at all</c:v>
                </c:pt>
                <c:pt idx="1">
                  <c:v>A little</c:v>
                </c:pt>
                <c:pt idx="2">
                  <c:v>Quite a lot</c:v>
                </c:pt>
                <c:pt idx="3">
                  <c:v>A lot</c:v>
                </c:pt>
              </c:strCache>
            </c:strRef>
          </c:cat>
          <c:val>
            <c:numRef>
              <c:f>Sheet1!$D$2:$D$5</c:f>
              <c:numCache>
                <c:formatCode>0%</c:formatCode>
                <c:ptCount val="4"/>
                <c:pt idx="0">
                  <c:v>0.08</c:v>
                </c:pt>
                <c:pt idx="1">
                  <c:v>0.25</c:v>
                </c:pt>
                <c:pt idx="2">
                  <c:v>0.36</c:v>
                </c:pt>
                <c:pt idx="3">
                  <c:v>0.31</c:v>
                </c:pt>
              </c:numCache>
            </c:numRef>
          </c:val>
          <c:extLst>
            <c:ext xmlns:c16="http://schemas.microsoft.com/office/drawing/2014/chart" uri="{C3380CC4-5D6E-409C-BE32-E72D297353CC}">
              <c16:uniqueId val="{00000005-8A76-4832-B972-8D17170CE2D5}"/>
            </c:ext>
          </c:extLst>
        </c:ser>
        <c:dLbls>
          <c:dLblPos val="inEnd"/>
          <c:showLegendKey val="0"/>
          <c:showVal val="1"/>
          <c:showCatName val="0"/>
          <c:showSerName val="0"/>
          <c:showPercent val="0"/>
          <c:showBubbleSize val="0"/>
        </c:dLbls>
        <c:gapWidth val="80"/>
        <c:overlap val="-12"/>
        <c:axId val="493374432"/>
        <c:axId val="493372080"/>
        <c:extLst/>
      </c:barChart>
      <c:valAx>
        <c:axId val="493372080"/>
        <c:scaling>
          <c:orientation val="minMax"/>
        </c:scaling>
        <c:delete val="0"/>
        <c:axPos val="b"/>
        <c:majorGridlines>
          <c:spPr>
            <a:ln w="9525" cap="flat" cmpd="sng" algn="ctr">
              <a:solidFill>
                <a:schemeClr val="tx1">
                  <a:lumMod val="15000"/>
                  <a:lumOff val="85000"/>
                </a:schemeClr>
              </a:solidFill>
              <a:round/>
            </a:ln>
            <a:effectLst/>
          </c:spPr>
        </c:majorGridlines>
        <c:numFmt formatCode="0%" sourceLinked="0"/>
        <c:majorTickMark val="out"/>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tx1">
                    <a:lumMod val="75000"/>
                    <a:lumOff val="25000"/>
                  </a:schemeClr>
                </a:solidFill>
                <a:latin typeface="Calibri" panose="020F0502020204030204" pitchFamily="34" charset="0"/>
                <a:ea typeface="+mn-ea"/>
                <a:cs typeface="DINPro" panose="020B0504020101020102" pitchFamily="34" charset="0"/>
              </a:defRPr>
            </a:pPr>
            <a:endParaRPr lang="en-US"/>
          </a:p>
        </c:txPr>
        <c:crossAx val="493374432"/>
        <c:crosses val="autoZero"/>
        <c:crossBetween val="between"/>
      </c:valAx>
      <c:catAx>
        <c:axId val="493374432"/>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chemeClr val="tx1">
                    <a:lumMod val="75000"/>
                    <a:lumOff val="25000"/>
                  </a:schemeClr>
                </a:solidFill>
                <a:latin typeface="+mn-lt"/>
                <a:ea typeface="+mn-ea"/>
                <a:cs typeface="DINPro" panose="020B0504020101020102" pitchFamily="34" charset="0"/>
              </a:defRPr>
            </a:pPr>
            <a:endParaRPr lang="en-US"/>
          </a:p>
        </c:txPr>
        <c:crossAx val="493372080"/>
        <c:crosses val="autoZero"/>
        <c:auto val="1"/>
        <c:lblAlgn val="ctr"/>
        <c:lblOffset val="100"/>
        <c:noMultiLvlLbl val="0"/>
      </c:catAx>
      <c:spPr>
        <a:noFill/>
        <a:ln>
          <a:noFill/>
        </a:ln>
        <a:effectLst/>
      </c:spPr>
    </c:plotArea>
    <c:legend>
      <c:legendPos val="b"/>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75000"/>
                  <a:lumOff val="25000"/>
                </a:schemeClr>
              </a:solidFill>
              <a:latin typeface="Calibri" panose="020F0502020204030204" pitchFamily="34" charset="0"/>
              <a:ea typeface="+mn-ea"/>
              <a:cs typeface="Calibri" panose="020F0502020204030204" pitchFamily="34" charset="0"/>
            </a:defRPr>
          </a:pPr>
          <a:endParaRPr lang="en-US"/>
        </a:p>
      </c:txPr>
    </c:legend>
    <c:plotVisOnly val="1"/>
    <c:dispBlanksAs val="gap"/>
    <c:showDLblsOverMax val="0"/>
  </c:chart>
  <c:spPr>
    <a:noFill/>
    <a:ln>
      <a:noFill/>
    </a:ln>
    <a:effectLst/>
  </c:spPr>
  <c:txPr>
    <a:bodyPr/>
    <a:lstStyle/>
    <a:p>
      <a:pPr>
        <a:defRPr>
          <a:latin typeface="DINPro" panose="020B0504020101020102" pitchFamily="34" charset="0"/>
          <a:cs typeface="DINPro" panose="020B0504020101020102" pitchFamily="34" charset="0"/>
        </a:defRPr>
      </a:pPr>
      <a:endParaRPr lang="en-US"/>
    </a:p>
  </c:txPr>
  <c:externalData r:id="rId3">
    <c:autoUpdate val="0"/>
  </c:externalData>
</c:chartSpace>
</file>

<file path=ppt/charts/chart4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Year 8</c:v>
                </c:pt>
              </c:strCache>
            </c:strRef>
          </c:tx>
          <c:spPr>
            <a:solidFill>
              <a:schemeClr val="accent1"/>
            </a:solidFill>
            <a:ln>
              <a:noFill/>
            </a:ln>
            <a:effectLst/>
          </c:spPr>
          <c:invertIfNegative val="0"/>
          <c:dLbls>
            <c:spPr>
              <a:noFill/>
              <a:ln>
                <a:noFill/>
              </a:ln>
              <a:effectLst/>
            </c:spPr>
            <c:txPr>
              <a:bodyPr rot="0" spcFirstLastPara="1" vertOverflow="ellipsis" vert="horz" wrap="square" anchor="ctr" anchorCtr="1"/>
              <a:lstStyle/>
              <a:p>
                <a:pPr>
                  <a:defRPr sz="1000" b="0" i="0" u="none" strike="noStrike" kern="1200" baseline="0">
                    <a:solidFill>
                      <a:schemeClr val="bg1"/>
                    </a:solidFill>
                    <a:latin typeface="+mn-lt"/>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Sheet1!$A$2:$A$10</c:f>
              <c:strCache>
                <c:ptCount val="9"/>
                <c:pt idx="0">
                  <c:v>Something else</c:v>
                </c:pt>
                <c:pt idx="1">
                  <c:v>Changing into different clothes</c:v>
                </c:pt>
                <c:pt idx="2">
                  <c:v>I don't like the activities on offer/that are available to me</c:v>
                </c:pt>
                <c:pt idx="3">
                  <c:v>Having to be competitive</c:v>
                </c:pt>
                <c:pt idx="4">
                  <c:v>I feel shy about my body</c:v>
                </c:pt>
                <c:pt idx="5">
                  <c:v>Not very good at it</c:v>
                </c:pt>
                <c:pt idx="6">
                  <c:v>Being outdoors in bad weather or when it's cold</c:v>
                </c:pt>
                <c:pt idx="7">
                  <c:v>Just prefer to do other things</c:v>
                </c:pt>
                <c:pt idx="8">
                  <c:v>Getting hot and tired</c:v>
                </c:pt>
              </c:strCache>
            </c:strRef>
          </c:cat>
          <c:val>
            <c:numRef>
              <c:f>Sheet1!$B$2:$B$10</c:f>
            </c:numRef>
          </c:val>
          <c:extLst>
            <c:ext xmlns:c16="http://schemas.microsoft.com/office/drawing/2014/chart" uri="{C3380CC4-5D6E-409C-BE32-E72D297353CC}">
              <c16:uniqueId val="{00000000-450D-48CF-A7B9-F686AB0A7956}"/>
            </c:ext>
          </c:extLst>
        </c:ser>
        <c:ser>
          <c:idx val="1"/>
          <c:order val="1"/>
          <c:tx>
            <c:strRef>
              <c:f>Sheet1!$C$1</c:f>
              <c:strCache>
                <c:ptCount val="1"/>
                <c:pt idx="0">
                  <c:v>Year 10</c:v>
                </c:pt>
              </c:strCache>
            </c:strRef>
          </c:tx>
          <c:spPr>
            <a:solidFill>
              <a:schemeClr val="accent2"/>
            </a:solidFill>
            <a:ln>
              <a:noFill/>
            </a:ln>
            <a:effectLst/>
          </c:spPr>
          <c:invertIfNegative val="0"/>
          <c:dLbls>
            <c:spPr>
              <a:noFill/>
              <a:ln>
                <a:noFill/>
              </a:ln>
              <a:effectLst/>
            </c:spPr>
            <c:txPr>
              <a:bodyPr rot="0" spcFirstLastPara="1" vertOverflow="ellipsis" vert="horz" wrap="square" anchor="ctr" anchorCtr="1"/>
              <a:lstStyle/>
              <a:p>
                <a:pPr>
                  <a:defRPr sz="1000" b="0" i="0" u="none" strike="noStrike" kern="1200" baseline="0">
                    <a:solidFill>
                      <a:schemeClr val="bg1"/>
                    </a:solidFill>
                    <a:latin typeface="+mn-lt"/>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Sheet1!$A$2:$A$10</c:f>
              <c:strCache>
                <c:ptCount val="9"/>
                <c:pt idx="0">
                  <c:v>Something else</c:v>
                </c:pt>
                <c:pt idx="1">
                  <c:v>Changing into different clothes</c:v>
                </c:pt>
                <c:pt idx="2">
                  <c:v>I don't like the activities on offer/that are available to me</c:v>
                </c:pt>
                <c:pt idx="3">
                  <c:v>Having to be competitive</c:v>
                </c:pt>
                <c:pt idx="4">
                  <c:v>I feel shy about my body</c:v>
                </c:pt>
                <c:pt idx="5">
                  <c:v>Not very good at it</c:v>
                </c:pt>
                <c:pt idx="6">
                  <c:v>Being outdoors in bad weather or when it's cold</c:v>
                </c:pt>
                <c:pt idx="7">
                  <c:v>Just prefer to do other things</c:v>
                </c:pt>
                <c:pt idx="8">
                  <c:v>Getting hot and tired</c:v>
                </c:pt>
              </c:strCache>
            </c:strRef>
          </c:cat>
          <c:val>
            <c:numRef>
              <c:f>Sheet1!$C$2:$C$10</c:f>
            </c:numRef>
          </c:val>
          <c:extLst>
            <c:ext xmlns:c16="http://schemas.microsoft.com/office/drawing/2014/chart" uri="{C3380CC4-5D6E-409C-BE32-E72D297353CC}">
              <c16:uniqueId val="{00000001-450D-48CF-A7B9-F686AB0A7956}"/>
            </c:ext>
          </c:extLst>
        </c:ser>
        <c:ser>
          <c:idx val="2"/>
          <c:order val="2"/>
          <c:tx>
            <c:strRef>
              <c:f>Sheet1!$D$1</c:f>
              <c:strCache>
                <c:ptCount val="1"/>
                <c:pt idx="0">
                  <c:v>2025</c:v>
                </c:pt>
              </c:strCache>
            </c:strRef>
          </c:tx>
          <c:spPr>
            <a:solidFill>
              <a:srgbClr val="5B9BD5"/>
            </a:solidFill>
            <a:ln>
              <a:noFill/>
            </a:ln>
            <a:effectLst/>
          </c:spPr>
          <c:invertIfNegative val="0"/>
          <c:dLbls>
            <c:spPr>
              <a:noFill/>
              <a:ln>
                <a:noFill/>
              </a:ln>
              <a:effectLst/>
            </c:spPr>
            <c:txPr>
              <a:bodyPr rot="0" spcFirstLastPara="1" vertOverflow="ellipsis" vert="horz" wrap="square" anchor="ctr" anchorCtr="1"/>
              <a:lstStyle/>
              <a:p>
                <a:pPr>
                  <a:defRPr sz="1000" b="0" i="0" u="none" strike="noStrike" kern="1200" baseline="0">
                    <a:solidFill>
                      <a:schemeClr val="bg1"/>
                    </a:solidFill>
                    <a:latin typeface="+mn-lt"/>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Sheet1!$A$2:$A$10</c:f>
              <c:strCache>
                <c:ptCount val="9"/>
                <c:pt idx="0">
                  <c:v>Something else</c:v>
                </c:pt>
                <c:pt idx="1">
                  <c:v>Changing into different clothes</c:v>
                </c:pt>
                <c:pt idx="2">
                  <c:v>I don't like the activities on offer/that are available to me</c:v>
                </c:pt>
                <c:pt idx="3">
                  <c:v>Having to be competitive</c:v>
                </c:pt>
                <c:pt idx="4">
                  <c:v>I feel shy about my body</c:v>
                </c:pt>
                <c:pt idx="5">
                  <c:v>Not very good at it</c:v>
                </c:pt>
                <c:pt idx="6">
                  <c:v>Being outdoors in bad weather or when it's cold</c:v>
                </c:pt>
                <c:pt idx="7">
                  <c:v>Just prefer to do other things</c:v>
                </c:pt>
                <c:pt idx="8">
                  <c:v>Getting hot and tired</c:v>
                </c:pt>
              </c:strCache>
            </c:strRef>
          </c:cat>
          <c:val>
            <c:numRef>
              <c:f>Sheet1!$D$2:$D$10</c:f>
              <c:numCache>
                <c:formatCode>0%</c:formatCode>
                <c:ptCount val="9"/>
                <c:pt idx="0">
                  <c:v>0.08</c:v>
                </c:pt>
                <c:pt idx="1">
                  <c:v>0.21</c:v>
                </c:pt>
                <c:pt idx="2">
                  <c:v>0.23</c:v>
                </c:pt>
                <c:pt idx="3">
                  <c:v>0.24</c:v>
                </c:pt>
                <c:pt idx="4">
                  <c:v>0.35</c:v>
                </c:pt>
                <c:pt idx="5">
                  <c:v>0.43</c:v>
                </c:pt>
                <c:pt idx="6">
                  <c:v>0.5</c:v>
                </c:pt>
                <c:pt idx="7">
                  <c:v>0.51</c:v>
                </c:pt>
                <c:pt idx="8">
                  <c:v>0.52</c:v>
                </c:pt>
              </c:numCache>
            </c:numRef>
          </c:val>
          <c:extLst>
            <c:ext xmlns:c16="http://schemas.microsoft.com/office/drawing/2014/chart" uri="{C3380CC4-5D6E-409C-BE32-E72D297353CC}">
              <c16:uniqueId val="{00000002-450D-48CF-A7B9-F686AB0A7956}"/>
            </c:ext>
          </c:extLst>
        </c:ser>
        <c:ser>
          <c:idx val="3"/>
          <c:order val="3"/>
          <c:tx>
            <c:strRef>
              <c:f>Sheet1!$E$1</c:f>
              <c:strCache>
                <c:ptCount val="1"/>
                <c:pt idx="0">
                  <c:v>2024</c:v>
                </c:pt>
              </c:strCache>
            </c:strRef>
          </c:tx>
          <c:spPr>
            <a:solidFill>
              <a:srgbClr val="008E91"/>
            </a:solidFill>
            <a:ln>
              <a:noFill/>
            </a:ln>
            <a:effectLst/>
          </c:spPr>
          <c:invertIfNegative val="0"/>
          <c:dLbls>
            <c:spPr>
              <a:noFill/>
              <a:ln>
                <a:noFill/>
              </a:ln>
              <a:effectLst/>
            </c:spPr>
            <c:txPr>
              <a:bodyPr rot="0" spcFirstLastPara="1" vertOverflow="ellipsis" vert="horz" wrap="square" anchor="ctr" anchorCtr="1"/>
              <a:lstStyle/>
              <a:p>
                <a:pPr>
                  <a:defRPr sz="1000" b="0" i="0" u="none" strike="noStrike" kern="1200" baseline="0">
                    <a:solidFill>
                      <a:schemeClr val="bg1"/>
                    </a:solidFill>
                    <a:latin typeface="+mn-lt"/>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Sheet1!$A$2:$A$10</c:f>
              <c:strCache>
                <c:ptCount val="9"/>
                <c:pt idx="0">
                  <c:v>Something else</c:v>
                </c:pt>
                <c:pt idx="1">
                  <c:v>Changing into different clothes</c:v>
                </c:pt>
                <c:pt idx="2">
                  <c:v>I don't like the activities on offer/that are available to me</c:v>
                </c:pt>
                <c:pt idx="3">
                  <c:v>Having to be competitive</c:v>
                </c:pt>
                <c:pt idx="4">
                  <c:v>I feel shy about my body</c:v>
                </c:pt>
                <c:pt idx="5">
                  <c:v>Not very good at it</c:v>
                </c:pt>
                <c:pt idx="6">
                  <c:v>Being outdoors in bad weather or when it's cold</c:v>
                </c:pt>
                <c:pt idx="7">
                  <c:v>Just prefer to do other things</c:v>
                </c:pt>
                <c:pt idx="8">
                  <c:v>Getting hot and tired</c:v>
                </c:pt>
              </c:strCache>
            </c:strRef>
          </c:cat>
          <c:val>
            <c:numRef>
              <c:f>Sheet1!$E$2:$E$10</c:f>
              <c:numCache>
                <c:formatCode>0%</c:formatCode>
                <c:ptCount val="9"/>
                <c:pt idx="0">
                  <c:v>7.0000000000000007E-2</c:v>
                </c:pt>
                <c:pt idx="1">
                  <c:v>0.21</c:v>
                </c:pt>
                <c:pt idx="2">
                  <c:v>0.24</c:v>
                </c:pt>
                <c:pt idx="3">
                  <c:v>0.27</c:v>
                </c:pt>
                <c:pt idx="4">
                  <c:v>0.34</c:v>
                </c:pt>
                <c:pt idx="5">
                  <c:v>0.37</c:v>
                </c:pt>
                <c:pt idx="6">
                  <c:v>0.49</c:v>
                </c:pt>
                <c:pt idx="7">
                  <c:v>0.46</c:v>
                </c:pt>
                <c:pt idx="8">
                  <c:v>0.48</c:v>
                </c:pt>
              </c:numCache>
            </c:numRef>
          </c:val>
          <c:extLst>
            <c:ext xmlns:c16="http://schemas.microsoft.com/office/drawing/2014/chart" uri="{C3380CC4-5D6E-409C-BE32-E72D297353CC}">
              <c16:uniqueId val="{00000001-AD0D-4A40-850A-9F095C86B2E3}"/>
            </c:ext>
          </c:extLst>
        </c:ser>
        <c:ser>
          <c:idx val="4"/>
          <c:order val="4"/>
          <c:tx>
            <c:strRef>
              <c:f>Sheet1!$F$1</c:f>
              <c:strCache>
                <c:ptCount val="1"/>
                <c:pt idx="0">
                  <c:v>2023</c:v>
                </c:pt>
              </c:strCache>
            </c:strRef>
          </c:tx>
          <c:spPr>
            <a:solidFill>
              <a:schemeClr val="accent1">
                <a:lumMod val="50000"/>
              </a:schemeClr>
            </a:solidFill>
            <a:ln>
              <a:noFill/>
            </a:ln>
            <a:effectLst/>
          </c:spPr>
          <c:invertIfNegative val="0"/>
          <c:dLbls>
            <c:spPr>
              <a:noFill/>
              <a:ln>
                <a:noFill/>
              </a:ln>
              <a:effectLst/>
            </c:spPr>
            <c:txPr>
              <a:bodyPr rot="0" spcFirstLastPara="1" vertOverflow="ellipsis" vert="horz" wrap="square" anchor="ctr" anchorCtr="1"/>
              <a:lstStyle/>
              <a:p>
                <a:pPr>
                  <a:defRPr sz="1000" b="0" i="0" u="none" strike="noStrike" kern="1200" baseline="0">
                    <a:solidFill>
                      <a:schemeClr val="bg1"/>
                    </a:solidFill>
                    <a:latin typeface="+mn-lt"/>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Sheet1!$A$2:$A$10</c:f>
              <c:strCache>
                <c:ptCount val="9"/>
                <c:pt idx="0">
                  <c:v>Something else</c:v>
                </c:pt>
                <c:pt idx="1">
                  <c:v>Changing into different clothes</c:v>
                </c:pt>
                <c:pt idx="2">
                  <c:v>I don't like the activities on offer/that are available to me</c:v>
                </c:pt>
                <c:pt idx="3">
                  <c:v>Having to be competitive</c:v>
                </c:pt>
                <c:pt idx="4">
                  <c:v>I feel shy about my body</c:v>
                </c:pt>
                <c:pt idx="5">
                  <c:v>Not very good at it</c:v>
                </c:pt>
                <c:pt idx="6">
                  <c:v>Being outdoors in bad weather or when it's cold</c:v>
                </c:pt>
                <c:pt idx="7">
                  <c:v>Just prefer to do other things</c:v>
                </c:pt>
                <c:pt idx="8">
                  <c:v>Getting hot and tired</c:v>
                </c:pt>
              </c:strCache>
            </c:strRef>
          </c:cat>
          <c:val>
            <c:numRef>
              <c:f>Sheet1!$F$2:$F$10</c:f>
              <c:numCache>
                <c:formatCode>0%</c:formatCode>
                <c:ptCount val="9"/>
                <c:pt idx="0">
                  <c:v>0.11</c:v>
                </c:pt>
                <c:pt idx="1">
                  <c:v>0.28000000000000003</c:v>
                </c:pt>
                <c:pt idx="3">
                  <c:v>0.26</c:v>
                </c:pt>
                <c:pt idx="4">
                  <c:v>0.39</c:v>
                </c:pt>
                <c:pt idx="5">
                  <c:v>0.41</c:v>
                </c:pt>
                <c:pt idx="6">
                  <c:v>0.51</c:v>
                </c:pt>
                <c:pt idx="7">
                  <c:v>0.54</c:v>
                </c:pt>
                <c:pt idx="8">
                  <c:v>0.49</c:v>
                </c:pt>
              </c:numCache>
            </c:numRef>
          </c:val>
          <c:extLst>
            <c:ext xmlns:c16="http://schemas.microsoft.com/office/drawing/2014/chart" uri="{C3380CC4-5D6E-409C-BE32-E72D297353CC}">
              <c16:uniqueId val="{00000000-2C19-4794-8B17-F34A44E51716}"/>
            </c:ext>
          </c:extLst>
        </c:ser>
        <c:dLbls>
          <c:dLblPos val="outEnd"/>
          <c:showLegendKey val="0"/>
          <c:showVal val="1"/>
          <c:showCatName val="0"/>
          <c:showSerName val="0"/>
          <c:showPercent val="0"/>
          <c:showBubbleSize val="0"/>
        </c:dLbls>
        <c:gapWidth val="80"/>
        <c:overlap val="-12"/>
        <c:axId val="491244560"/>
        <c:axId val="491244952"/>
      </c:barChart>
      <c:catAx>
        <c:axId val="491244560"/>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chemeClr val="tx1">
                    <a:lumMod val="75000"/>
                    <a:lumOff val="25000"/>
                  </a:schemeClr>
                </a:solidFill>
                <a:latin typeface="+mn-lt"/>
                <a:ea typeface="+mn-ea"/>
                <a:cs typeface="DINPro" panose="020B0504020101020102" pitchFamily="34" charset="0"/>
              </a:defRPr>
            </a:pPr>
            <a:endParaRPr lang="en-US"/>
          </a:p>
        </c:txPr>
        <c:crossAx val="491244952"/>
        <c:crosses val="autoZero"/>
        <c:auto val="1"/>
        <c:lblAlgn val="ctr"/>
        <c:lblOffset val="100"/>
        <c:noMultiLvlLbl val="0"/>
      </c:catAx>
      <c:valAx>
        <c:axId val="491244952"/>
        <c:scaling>
          <c:orientation val="minMax"/>
        </c:scaling>
        <c:delete val="0"/>
        <c:axPos val="b"/>
        <c:majorGridlines>
          <c:spPr>
            <a:ln w="9525" cap="flat" cmpd="sng" algn="ctr">
              <a:solidFill>
                <a:schemeClr val="tx1">
                  <a:lumMod val="15000"/>
                  <a:lumOff val="85000"/>
                </a:schemeClr>
              </a:solidFill>
              <a:round/>
            </a:ln>
            <a:effectLst/>
          </c:spPr>
        </c:majorGridlines>
        <c:numFmt formatCode="0%" sourceLinked="0"/>
        <c:majorTickMark val="none"/>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tx1">
                    <a:lumMod val="75000"/>
                    <a:lumOff val="25000"/>
                  </a:schemeClr>
                </a:solidFill>
                <a:latin typeface="Calibri" panose="020F0502020204030204" pitchFamily="34" charset="0"/>
                <a:ea typeface="+mn-ea"/>
                <a:cs typeface="DINPro" panose="020B0504020101020102" pitchFamily="34" charset="0"/>
              </a:defRPr>
            </a:pPr>
            <a:endParaRPr lang="en-US"/>
          </a:p>
        </c:txPr>
        <c:crossAx val="491244560"/>
        <c:crosses val="autoZero"/>
        <c:crossBetween val="between"/>
      </c:valAx>
      <c:spPr>
        <a:noFill/>
        <a:ln>
          <a:noFill/>
        </a:ln>
        <a:effectLst/>
      </c:spPr>
    </c:plotArea>
    <c:legend>
      <c:legendPos val="r"/>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75000"/>
                  <a:lumOff val="25000"/>
                </a:schemeClr>
              </a:solidFill>
              <a:latin typeface="+mn-lt"/>
              <a:ea typeface="+mn-ea"/>
              <a:cs typeface="DINPro" panose="020B0504020101020102" pitchFamily="34" charset="0"/>
            </a:defRPr>
          </a:pPr>
          <a:endParaRPr lang="en-US"/>
        </a:p>
      </c:txPr>
    </c:legend>
    <c:plotVisOnly val="1"/>
    <c:dispBlanksAs val="gap"/>
    <c:showDLblsOverMax val="0"/>
  </c:chart>
  <c:spPr>
    <a:noFill/>
    <a:ln>
      <a:noFill/>
    </a:ln>
    <a:effectLst/>
  </c:spPr>
  <c:txPr>
    <a:bodyPr/>
    <a:lstStyle/>
    <a:p>
      <a:pPr>
        <a:defRPr>
          <a:latin typeface="DINPro" panose="020B0504020101020102" pitchFamily="34" charset="0"/>
          <a:cs typeface="DINPro" panose="020B0504020101020102" pitchFamily="34" charset="0"/>
        </a:defRPr>
      </a:pPr>
      <a:endParaRPr lang="en-US"/>
    </a:p>
  </c:txPr>
  <c:externalData r:id="rId3">
    <c:autoUpdate val="0"/>
  </c:externalData>
</c:chartSpace>
</file>

<file path=ppt/charts/chart4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6797280988699107"/>
          <c:y val="7.0767652426219463E-2"/>
          <c:w val="0.62377350752645866"/>
          <c:h val="0.76773171546811259"/>
        </c:manualLayout>
      </c:layout>
      <c:barChart>
        <c:barDir val="bar"/>
        <c:grouping val="clustered"/>
        <c:varyColors val="0"/>
        <c:ser>
          <c:idx val="0"/>
          <c:order val="0"/>
          <c:tx>
            <c:strRef>
              <c:f>Sheet1!$B$1</c:f>
              <c:strCache>
                <c:ptCount val="1"/>
                <c:pt idx="0">
                  <c:v>2025</c:v>
                </c:pt>
              </c:strCache>
            </c:strRef>
          </c:tx>
          <c:spPr>
            <a:solidFill>
              <a:schemeClr val="accent1"/>
            </a:solidFill>
            <a:ln w="19050">
              <a:noFill/>
            </a:ln>
            <a:effectLst/>
          </c:spPr>
          <c:invertIfNegative val="0"/>
          <c:dLbls>
            <c:dLbl>
              <c:idx val="1"/>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1">
                          <a:lumMod val="75000"/>
                          <a:lumOff val="25000"/>
                        </a:schemeClr>
                      </a:solidFill>
                      <a:latin typeface="+mn-lt"/>
                      <a:ea typeface="+mn-ea"/>
                      <a:cs typeface="+mn-cs"/>
                    </a:defRPr>
                  </a:pPr>
                  <a:endParaRPr lang="en-US"/>
                </a:p>
              </c:txPr>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DA7B-4B95-BB5A-4C53A2609582}"/>
                </c:ext>
              </c:extLst>
            </c:dLbl>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mn-lt"/>
                    <a:ea typeface="+mn-ea"/>
                    <a:cs typeface="+mn-cs"/>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Sometimes</c:v>
                </c:pt>
                <c:pt idx="1">
                  <c:v>No</c:v>
                </c:pt>
                <c:pt idx="2">
                  <c:v>Yes</c:v>
                </c:pt>
              </c:strCache>
            </c:strRef>
          </c:cat>
          <c:val>
            <c:numRef>
              <c:f>Sheet1!$B$2:$B$4</c:f>
              <c:numCache>
                <c:formatCode>0%</c:formatCode>
                <c:ptCount val="3"/>
                <c:pt idx="0">
                  <c:v>0.15</c:v>
                </c:pt>
                <c:pt idx="1">
                  <c:v>0.05</c:v>
                </c:pt>
                <c:pt idx="2">
                  <c:v>0.8</c:v>
                </c:pt>
              </c:numCache>
            </c:numRef>
          </c:val>
          <c:extLst>
            <c:ext xmlns:c16="http://schemas.microsoft.com/office/drawing/2014/chart" uri="{C3380CC4-5D6E-409C-BE32-E72D297353CC}">
              <c16:uniqueId val="{00000000-2079-4EFA-9444-2C04D549445D}"/>
            </c:ext>
          </c:extLst>
        </c:ser>
        <c:ser>
          <c:idx val="1"/>
          <c:order val="1"/>
          <c:tx>
            <c:strRef>
              <c:f>Sheet1!$C$1</c:f>
              <c:strCache>
                <c:ptCount val="1"/>
                <c:pt idx="0">
                  <c:v>2024</c:v>
                </c:pt>
              </c:strCache>
            </c:strRef>
          </c:tx>
          <c:spPr>
            <a:solidFill>
              <a:srgbClr val="008E91"/>
            </a:solidFill>
            <a:ln w="19050">
              <a:noFill/>
            </a:ln>
            <a:effectLst/>
          </c:spPr>
          <c:invertIfNegative val="0"/>
          <c:dLbls>
            <c:dLbl>
              <c:idx val="1"/>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1">
                          <a:lumMod val="75000"/>
                          <a:lumOff val="25000"/>
                        </a:schemeClr>
                      </a:solidFill>
                      <a:latin typeface="+mn-lt"/>
                      <a:ea typeface="+mn-ea"/>
                      <a:cs typeface="+mn-cs"/>
                    </a:defRPr>
                  </a:pPr>
                  <a:endParaRPr lang="en-US"/>
                </a:p>
              </c:txPr>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B228-4993-A4E9-1F3111FBCF1B}"/>
                </c:ext>
              </c:extLst>
            </c:dLbl>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mn-lt"/>
                    <a:ea typeface="+mn-ea"/>
                    <a:cs typeface="+mn-cs"/>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Sometimes</c:v>
                </c:pt>
                <c:pt idx="1">
                  <c:v>No</c:v>
                </c:pt>
                <c:pt idx="2">
                  <c:v>Yes</c:v>
                </c:pt>
              </c:strCache>
            </c:strRef>
          </c:cat>
          <c:val>
            <c:numRef>
              <c:f>Sheet1!$C$2:$C$4</c:f>
              <c:numCache>
                <c:formatCode>0%</c:formatCode>
                <c:ptCount val="3"/>
                <c:pt idx="0">
                  <c:v>0.18</c:v>
                </c:pt>
                <c:pt idx="1">
                  <c:v>0.04</c:v>
                </c:pt>
                <c:pt idx="2">
                  <c:v>0.78</c:v>
                </c:pt>
              </c:numCache>
            </c:numRef>
          </c:val>
          <c:extLst>
            <c:ext xmlns:c16="http://schemas.microsoft.com/office/drawing/2014/chart" uri="{C3380CC4-5D6E-409C-BE32-E72D297353CC}">
              <c16:uniqueId val="{00000001-2079-4EFA-9444-2C04D549445D}"/>
            </c:ext>
          </c:extLst>
        </c:ser>
        <c:ser>
          <c:idx val="2"/>
          <c:order val="2"/>
          <c:tx>
            <c:strRef>
              <c:f>Sheet1!$D$1</c:f>
              <c:strCache>
                <c:ptCount val="1"/>
                <c:pt idx="0">
                  <c:v>2023</c:v>
                </c:pt>
              </c:strCache>
            </c:strRef>
          </c:tx>
          <c:spPr>
            <a:solidFill>
              <a:schemeClr val="accent1">
                <a:lumMod val="50000"/>
              </a:schemeClr>
            </a:solidFill>
            <a:ln w="19050">
              <a:noFill/>
            </a:ln>
            <a:effectLst/>
          </c:spPr>
          <c:invertIfNegative val="0"/>
          <c:dLbls>
            <c:dLbl>
              <c:idx val="1"/>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1">
                          <a:lumMod val="75000"/>
                          <a:lumOff val="25000"/>
                        </a:schemeClr>
                      </a:solidFill>
                      <a:latin typeface="+mn-lt"/>
                      <a:ea typeface="+mn-ea"/>
                      <a:cs typeface="+mn-cs"/>
                    </a:defRPr>
                  </a:pPr>
                  <a:endParaRPr lang="en-US"/>
                </a:p>
              </c:txPr>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9FCC-4DB2-A4EE-0D1C5C15552C}"/>
                </c:ext>
              </c:extLst>
            </c:dLbl>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mn-lt"/>
                    <a:ea typeface="+mn-ea"/>
                    <a:cs typeface="+mn-cs"/>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Sometimes</c:v>
                </c:pt>
                <c:pt idx="1">
                  <c:v>No</c:v>
                </c:pt>
                <c:pt idx="2">
                  <c:v>Yes</c:v>
                </c:pt>
              </c:strCache>
            </c:strRef>
          </c:cat>
          <c:val>
            <c:numRef>
              <c:f>Sheet1!$D$2:$D$4</c:f>
              <c:numCache>
                <c:formatCode>0%</c:formatCode>
                <c:ptCount val="3"/>
                <c:pt idx="0">
                  <c:v>0.17</c:v>
                </c:pt>
                <c:pt idx="1">
                  <c:v>0.05</c:v>
                </c:pt>
                <c:pt idx="2">
                  <c:v>0.78</c:v>
                </c:pt>
              </c:numCache>
            </c:numRef>
          </c:val>
          <c:extLst>
            <c:ext xmlns:c16="http://schemas.microsoft.com/office/drawing/2014/chart" uri="{C3380CC4-5D6E-409C-BE32-E72D297353CC}">
              <c16:uniqueId val="{00000001-0FAE-48EE-9310-450A330B6276}"/>
            </c:ext>
          </c:extLst>
        </c:ser>
        <c:dLbls>
          <c:dLblPos val="inEnd"/>
          <c:showLegendKey val="0"/>
          <c:showVal val="1"/>
          <c:showCatName val="0"/>
          <c:showSerName val="0"/>
          <c:showPercent val="0"/>
          <c:showBubbleSize val="0"/>
        </c:dLbls>
        <c:gapWidth val="100"/>
        <c:overlap val="-12"/>
        <c:axId val="491749456"/>
        <c:axId val="491752984"/>
      </c:barChart>
      <c:valAx>
        <c:axId val="491752984"/>
        <c:scaling>
          <c:orientation val="minMax"/>
        </c:scaling>
        <c:delete val="0"/>
        <c:axPos val="b"/>
        <c:majorGridlines>
          <c:spPr>
            <a:ln w="9525" cap="flat" cmpd="sng" algn="ctr">
              <a:solidFill>
                <a:schemeClr val="tx1">
                  <a:lumMod val="15000"/>
                  <a:lumOff val="85000"/>
                </a:schemeClr>
              </a:solidFill>
              <a:round/>
            </a:ln>
            <a:effectLst/>
          </c:spPr>
        </c:majorGridlines>
        <c:numFmt formatCode="0%" sourceLinked="0"/>
        <c:majorTickMark val="out"/>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tx1">
                    <a:lumMod val="75000"/>
                    <a:lumOff val="25000"/>
                  </a:schemeClr>
                </a:solidFill>
                <a:latin typeface="+mn-lt"/>
                <a:ea typeface="+mn-ea"/>
                <a:cs typeface="+mn-cs"/>
              </a:defRPr>
            </a:pPr>
            <a:endParaRPr lang="en-US"/>
          </a:p>
        </c:txPr>
        <c:crossAx val="491749456"/>
        <c:crosses val="autoZero"/>
        <c:crossBetween val="between"/>
      </c:valAx>
      <c:catAx>
        <c:axId val="491749456"/>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chemeClr val="tx1">
                    <a:lumMod val="75000"/>
                    <a:lumOff val="25000"/>
                  </a:schemeClr>
                </a:solidFill>
                <a:latin typeface="+mn-lt"/>
                <a:ea typeface="+mn-ea"/>
                <a:cs typeface="+mn-cs"/>
              </a:defRPr>
            </a:pPr>
            <a:endParaRPr lang="en-US"/>
          </a:p>
        </c:txPr>
        <c:crossAx val="491752984"/>
        <c:crosses val="autoZero"/>
        <c:auto val="1"/>
        <c:lblAlgn val="ctr"/>
        <c:lblOffset val="100"/>
        <c:noMultiLvlLbl val="0"/>
      </c:catAx>
      <c:spPr>
        <a:noFill/>
        <a:ln>
          <a:noFill/>
        </a:ln>
        <a:effectLst/>
      </c:spPr>
    </c:plotArea>
    <c:legend>
      <c:legendPos val="b"/>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4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1492004040071616"/>
          <c:y val="7.0767652426219463E-2"/>
          <c:w val="0.62377350752645866"/>
          <c:h val="0.78909985250517212"/>
        </c:manualLayout>
      </c:layout>
      <c:barChart>
        <c:barDir val="bar"/>
        <c:grouping val="clustered"/>
        <c:varyColors val="0"/>
        <c:ser>
          <c:idx val="0"/>
          <c:order val="0"/>
          <c:tx>
            <c:strRef>
              <c:f>Sheet1!$B$1</c:f>
              <c:strCache>
                <c:ptCount val="1"/>
                <c:pt idx="0">
                  <c:v>2025</c:v>
                </c:pt>
              </c:strCache>
            </c:strRef>
          </c:tx>
          <c:spPr>
            <a:solidFill>
              <a:schemeClr val="accent1"/>
            </a:solidFill>
            <a:ln w="19050">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mn-lt"/>
                    <a:ea typeface="+mn-ea"/>
                    <a:cs typeface="+mn-cs"/>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Don't know</c:v>
                </c:pt>
                <c:pt idx="1">
                  <c:v>No</c:v>
                </c:pt>
                <c:pt idx="2">
                  <c:v>Yes</c:v>
                </c:pt>
              </c:strCache>
            </c:strRef>
          </c:cat>
          <c:val>
            <c:numRef>
              <c:f>Sheet1!$B$2:$B$4</c:f>
              <c:numCache>
                <c:formatCode>0%</c:formatCode>
                <c:ptCount val="3"/>
                <c:pt idx="0">
                  <c:v>0.1</c:v>
                </c:pt>
                <c:pt idx="1">
                  <c:v>0.67</c:v>
                </c:pt>
                <c:pt idx="2">
                  <c:v>0.23</c:v>
                </c:pt>
              </c:numCache>
            </c:numRef>
          </c:val>
          <c:extLst>
            <c:ext xmlns:c16="http://schemas.microsoft.com/office/drawing/2014/chart" uri="{C3380CC4-5D6E-409C-BE32-E72D297353CC}">
              <c16:uniqueId val="{00000000-8743-474A-87C3-CFFD51D49C59}"/>
            </c:ext>
          </c:extLst>
        </c:ser>
        <c:ser>
          <c:idx val="1"/>
          <c:order val="1"/>
          <c:tx>
            <c:strRef>
              <c:f>Sheet1!$C$1</c:f>
              <c:strCache>
                <c:ptCount val="1"/>
                <c:pt idx="0">
                  <c:v>2024</c:v>
                </c:pt>
              </c:strCache>
            </c:strRef>
          </c:tx>
          <c:spPr>
            <a:solidFill>
              <a:srgbClr val="008E91"/>
            </a:solidFill>
            <a:ln w="19050">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mn-lt"/>
                    <a:ea typeface="+mn-ea"/>
                    <a:cs typeface="+mn-cs"/>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Don't know</c:v>
                </c:pt>
                <c:pt idx="1">
                  <c:v>No</c:v>
                </c:pt>
                <c:pt idx="2">
                  <c:v>Yes</c:v>
                </c:pt>
              </c:strCache>
            </c:strRef>
          </c:cat>
          <c:val>
            <c:numRef>
              <c:f>Sheet1!$C$2:$C$4</c:f>
              <c:numCache>
                <c:formatCode>0%</c:formatCode>
                <c:ptCount val="3"/>
                <c:pt idx="0">
                  <c:v>0.11</c:v>
                </c:pt>
                <c:pt idx="1">
                  <c:v>0.66</c:v>
                </c:pt>
                <c:pt idx="2">
                  <c:v>0.23</c:v>
                </c:pt>
              </c:numCache>
            </c:numRef>
          </c:val>
          <c:extLst>
            <c:ext xmlns:c16="http://schemas.microsoft.com/office/drawing/2014/chart" uri="{C3380CC4-5D6E-409C-BE32-E72D297353CC}">
              <c16:uniqueId val="{00000001-8743-474A-87C3-CFFD51D49C59}"/>
            </c:ext>
          </c:extLst>
        </c:ser>
        <c:ser>
          <c:idx val="2"/>
          <c:order val="2"/>
          <c:tx>
            <c:strRef>
              <c:f>Sheet1!$D$1</c:f>
              <c:strCache>
                <c:ptCount val="1"/>
                <c:pt idx="0">
                  <c:v>2023</c:v>
                </c:pt>
              </c:strCache>
            </c:strRef>
          </c:tx>
          <c:spPr>
            <a:solidFill>
              <a:schemeClr val="accent1">
                <a:lumMod val="50000"/>
              </a:schemeClr>
            </a:solidFill>
            <a:ln w="19050">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mn-lt"/>
                    <a:ea typeface="+mn-ea"/>
                    <a:cs typeface="+mn-cs"/>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Don't know</c:v>
                </c:pt>
                <c:pt idx="1">
                  <c:v>No</c:v>
                </c:pt>
                <c:pt idx="2">
                  <c:v>Yes</c:v>
                </c:pt>
              </c:strCache>
            </c:strRef>
          </c:cat>
          <c:val>
            <c:numRef>
              <c:f>Sheet1!$D$2:$D$4</c:f>
              <c:numCache>
                <c:formatCode>0%</c:formatCode>
                <c:ptCount val="3"/>
                <c:pt idx="0">
                  <c:v>0.11</c:v>
                </c:pt>
                <c:pt idx="1">
                  <c:v>0.66</c:v>
                </c:pt>
                <c:pt idx="2">
                  <c:v>0.23</c:v>
                </c:pt>
              </c:numCache>
            </c:numRef>
          </c:val>
          <c:extLst>
            <c:ext xmlns:c16="http://schemas.microsoft.com/office/drawing/2014/chart" uri="{C3380CC4-5D6E-409C-BE32-E72D297353CC}">
              <c16:uniqueId val="{00000001-04BC-4BA0-A619-41F5EB3A95CD}"/>
            </c:ext>
          </c:extLst>
        </c:ser>
        <c:dLbls>
          <c:dLblPos val="inEnd"/>
          <c:showLegendKey val="0"/>
          <c:showVal val="1"/>
          <c:showCatName val="0"/>
          <c:showSerName val="0"/>
          <c:showPercent val="0"/>
          <c:showBubbleSize val="0"/>
        </c:dLbls>
        <c:gapWidth val="100"/>
        <c:overlap val="-12"/>
        <c:axId val="491754944"/>
        <c:axId val="491750632"/>
      </c:barChart>
      <c:valAx>
        <c:axId val="491750632"/>
        <c:scaling>
          <c:orientation val="minMax"/>
        </c:scaling>
        <c:delete val="0"/>
        <c:axPos val="b"/>
        <c:majorGridlines>
          <c:spPr>
            <a:ln w="9525" cap="flat" cmpd="sng" algn="ctr">
              <a:solidFill>
                <a:schemeClr val="tx1">
                  <a:lumMod val="15000"/>
                  <a:lumOff val="85000"/>
                </a:schemeClr>
              </a:solidFill>
              <a:round/>
            </a:ln>
            <a:effectLst/>
          </c:spPr>
        </c:majorGridlines>
        <c:numFmt formatCode="0%" sourceLinked="0"/>
        <c:majorTickMark val="out"/>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tx1">
                    <a:lumMod val="75000"/>
                    <a:lumOff val="25000"/>
                  </a:schemeClr>
                </a:solidFill>
                <a:latin typeface="+mn-lt"/>
                <a:ea typeface="+mn-ea"/>
                <a:cs typeface="+mn-cs"/>
              </a:defRPr>
            </a:pPr>
            <a:endParaRPr lang="en-US"/>
          </a:p>
        </c:txPr>
        <c:crossAx val="491754944"/>
        <c:crosses val="autoZero"/>
        <c:crossBetween val="between"/>
      </c:valAx>
      <c:catAx>
        <c:axId val="491754944"/>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chemeClr val="tx1">
                    <a:lumMod val="75000"/>
                    <a:lumOff val="25000"/>
                  </a:schemeClr>
                </a:solidFill>
                <a:latin typeface="+mn-lt"/>
                <a:ea typeface="+mn-ea"/>
                <a:cs typeface="+mn-cs"/>
              </a:defRPr>
            </a:pPr>
            <a:endParaRPr lang="en-US"/>
          </a:p>
        </c:txPr>
        <c:crossAx val="491750632"/>
        <c:crosses val="autoZero"/>
        <c:auto val="1"/>
        <c:lblAlgn val="ctr"/>
        <c:lblOffset val="100"/>
        <c:noMultiLvlLbl val="0"/>
      </c:catAx>
      <c:spPr>
        <a:noFill/>
        <a:ln>
          <a:noFill/>
        </a:ln>
        <a:effectLst/>
      </c:spPr>
    </c:plotArea>
    <c:legend>
      <c:legendPos val="b"/>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75000"/>
                  <a:lumOff val="25000"/>
                </a:schemeClr>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4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44662166874475873"/>
          <c:y val="2.8643611900413677E-2"/>
          <c:w val="0.50924726401156195"/>
          <c:h val="0.73763450396466512"/>
        </c:manualLayout>
      </c:layout>
      <c:barChart>
        <c:barDir val="bar"/>
        <c:grouping val="clustered"/>
        <c:varyColors val="0"/>
        <c:ser>
          <c:idx val="0"/>
          <c:order val="0"/>
          <c:tx>
            <c:strRef>
              <c:f>Sheet1!$B$1</c:f>
              <c:strCache>
                <c:ptCount val="1"/>
                <c:pt idx="0">
                  <c:v>2025</c:v>
                </c:pt>
              </c:strCache>
            </c:strRef>
          </c:tx>
          <c:spPr>
            <a:solidFill>
              <a:schemeClr val="accent1"/>
            </a:solidFill>
            <a:ln w="19050">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mn-lt"/>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Don't know</c:v>
                </c:pt>
                <c:pt idx="1">
                  <c:v>At home</c:v>
                </c:pt>
                <c:pt idx="2">
                  <c:v>In town</c:v>
                </c:pt>
                <c:pt idx="3">
                  <c:v>Near home</c:v>
                </c:pt>
                <c:pt idx="4">
                  <c:v>Online</c:v>
                </c:pt>
              </c:strCache>
            </c:strRef>
          </c:cat>
          <c:val>
            <c:numRef>
              <c:f>Sheet1!$B$2:$B$6</c:f>
              <c:numCache>
                <c:formatCode>0%</c:formatCode>
                <c:ptCount val="5"/>
                <c:pt idx="0">
                  <c:v>0.11</c:v>
                </c:pt>
                <c:pt idx="1">
                  <c:v>0.03</c:v>
                </c:pt>
                <c:pt idx="2">
                  <c:v>0.03</c:v>
                </c:pt>
                <c:pt idx="3">
                  <c:v>0.06</c:v>
                </c:pt>
                <c:pt idx="4">
                  <c:v>0.11</c:v>
                </c:pt>
              </c:numCache>
            </c:numRef>
          </c:val>
          <c:extLst>
            <c:ext xmlns:c16="http://schemas.microsoft.com/office/drawing/2014/chart" uri="{C3380CC4-5D6E-409C-BE32-E72D297353CC}">
              <c16:uniqueId val="{00000000-16BA-47D4-BD86-D76DBC1D8E28}"/>
            </c:ext>
          </c:extLst>
        </c:ser>
        <c:ser>
          <c:idx val="1"/>
          <c:order val="1"/>
          <c:tx>
            <c:strRef>
              <c:f>Sheet1!$C$1</c:f>
              <c:strCache>
                <c:ptCount val="1"/>
                <c:pt idx="0">
                  <c:v>2024</c:v>
                </c:pt>
              </c:strCache>
            </c:strRef>
          </c:tx>
          <c:spPr>
            <a:solidFill>
              <a:srgbClr val="008E91"/>
            </a:solidFill>
            <a:ln w="19050">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mn-lt"/>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Don't know</c:v>
                </c:pt>
                <c:pt idx="1">
                  <c:v>At home</c:v>
                </c:pt>
                <c:pt idx="2">
                  <c:v>In town</c:v>
                </c:pt>
                <c:pt idx="3">
                  <c:v>Near home</c:v>
                </c:pt>
                <c:pt idx="4">
                  <c:v>Online</c:v>
                </c:pt>
              </c:strCache>
            </c:strRef>
          </c:cat>
          <c:val>
            <c:numRef>
              <c:f>Sheet1!$C$2:$C$6</c:f>
              <c:numCache>
                <c:formatCode>0%</c:formatCode>
                <c:ptCount val="5"/>
                <c:pt idx="0">
                  <c:v>0.13</c:v>
                </c:pt>
                <c:pt idx="1">
                  <c:v>0.02</c:v>
                </c:pt>
                <c:pt idx="2">
                  <c:v>0.05</c:v>
                </c:pt>
                <c:pt idx="3">
                  <c:v>0.06</c:v>
                </c:pt>
                <c:pt idx="4">
                  <c:v>0.1</c:v>
                </c:pt>
              </c:numCache>
            </c:numRef>
          </c:val>
          <c:extLst>
            <c:ext xmlns:c16="http://schemas.microsoft.com/office/drawing/2014/chart" uri="{C3380CC4-5D6E-409C-BE32-E72D297353CC}">
              <c16:uniqueId val="{00000001-5E3A-45C8-820E-60F26965FAEC}"/>
            </c:ext>
          </c:extLst>
        </c:ser>
        <c:ser>
          <c:idx val="2"/>
          <c:order val="2"/>
          <c:tx>
            <c:strRef>
              <c:f>Sheet1!$D$1</c:f>
              <c:strCache>
                <c:ptCount val="1"/>
                <c:pt idx="0">
                  <c:v>2023</c:v>
                </c:pt>
              </c:strCache>
            </c:strRef>
          </c:tx>
          <c:spPr>
            <a:solidFill>
              <a:schemeClr val="accent1">
                <a:lumMod val="50000"/>
              </a:schemeClr>
            </a:solidFill>
            <a:ln w="19050">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mn-lt"/>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Don't know</c:v>
                </c:pt>
                <c:pt idx="1">
                  <c:v>At home</c:v>
                </c:pt>
                <c:pt idx="2">
                  <c:v>In town</c:v>
                </c:pt>
                <c:pt idx="3">
                  <c:v>Near home</c:v>
                </c:pt>
                <c:pt idx="4">
                  <c:v>Online</c:v>
                </c:pt>
              </c:strCache>
            </c:strRef>
          </c:cat>
          <c:val>
            <c:numRef>
              <c:f>Sheet1!$D$2:$D$6</c:f>
              <c:numCache>
                <c:formatCode>0%</c:formatCode>
                <c:ptCount val="5"/>
                <c:pt idx="0">
                  <c:v>0.11</c:v>
                </c:pt>
                <c:pt idx="1">
                  <c:v>0.02</c:v>
                </c:pt>
                <c:pt idx="2">
                  <c:v>0.05</c:v>
                </c:pt>
                <c:pt idx="3">
                  <c:v>0.06</c:v>
                </c:pt>
                <c:pt idx="4">
                  <c:v>0.1</c:v>
                </c:pt>
              </c:numCache>
            </c:numRef>
          </c:val>
          <c:extLst>
            <c:ext xmlns:c16="http://schemas.microsoft.com/office/drawing/2014/chart" uri="{C3380CC4-5D6E-409C-BE32-E72D297353CC}">
              <c16:uniqueId val="{00000000-83F2-48AA-8CA5-C0C63641F700}"/>
            </c:ext>
          </c:extLst>
        </c:ser>
        <c:dLbls>
          <c:showLegendKey val="0"/>
          <c:showVal val="0"/>
          <c:showCatName val="0"/>
          <c:showSerName val="0"/>
          <c:showPercent val="0"/>
          <c:showBubbleSize val="0"/>
        </c:dLbls>
        <c:gapWidth val="80"/>
        <c:overlap val="-12"/>
        <c:axId val="491254360"/>
        <c:axId val="491252400"/>
      </c:barChart>
      <c:valAx>
        <c:axId val="491252400"/>
        <c:scaling>
          <c:orientation val="minMax"/>
        </c:scaling>
        <c:delete val="0"/>
        <c:axPos val="b"/>
        <c:majorGridlines>
          <c:spPr>
            <a:ln w="9525" cap="flat" cmpd="sng" algn="ctr">
              <a:solidFill>
                <a:schemeClr val="tx1">
                  <a:lumMod val="15000"/>
                  <a:lumOff val="85000"/>
                </a:schemeClr>
              </a:solidFill>
              <a:round/>
            </a:ln>
            <a:effectLst/>
          </c:spPr>
        </c:majorGridlines>
        <c:numFmt formatCode="0%" sourceLinked="0"/>
        <c:majorTickMark val="out"/>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tx1">
                    <a:lumMod val="75000"/>
                    <a:lumOff val="25000"/>
                  </a:schemeClr>
                </a:solidFill>
                <a:latin typeface="+mn-lt"/>
                <a:ea typeface="+mn-ea"/>
                <a:cs typeface="DINPro" panose="020B0504020101020102" pitchFamily="34" charset="0"/>
              </a:defRPr>
            </a:pPr>
            <a:endParaRPr lang="en-US"/>
          </a:p>
        </c:txPr>
        <c:crossAx val="491254360"/>
        <c:crosses val="autoZero"/>
        <c:crossBetween val="between"/>
      </c:valAx>
      <c:catAx>
        <c:axId val="491254360"/>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chemeClr val="tx1">
                    <a:lumMod val="75000"/>
                    <a:lumOff val="25000"/>
                  </a:schemeClr>
                </a:solidFill>
                <a:latin typeface="+mn-lt"/>
                <a:ea typeface="+mn-ea"/>
                <a:cs typeface="DINPro" panose="020B0504020101020102" pitchFamily="34" charset="0"/>
              </a:defRPr>
            </a:pPr>
            <a:endParaRPr lang="en-US"/>
          </a:p>
        </c:txPr>
        <c:crossAx val="491252400"/>
        <c:crosses val="autoZero"/>
        <c:auto val="1"/>
        <c:lblAlgn val="ctr"/>
        <c:lblOffset val="100"/>
        <c:noMultiLvlLbl val="0"/>
      </c:catAx>
      <c:spPr>
        <a:noFill/>
        <a:ln>
          <a:noFill/>
        </a:ln>
        <a:effectLst/>
      </c:spPr>
    </c:plotArea>
    <c:legend>
      <c:legendPos val="r"/>
      <c:layout>
        <c:manualLayout>
          <c:xMode val="edge"/>
          <c:yMode val="edge"/>
          <c:x val="0.45071668659707187"/>
          <c:y val="0.86616293927848331"/>
          <c:w val="0.41966480347146268"/>
          <c:h val="7.4556710173931812E-2"/>
        </c:manualLayout>
      </c:layout>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75000"/>
                  <a:lumOff val="25000"/>
                </a:schemeClr>
              </a:solidFill>
              <a:latin typeface="+mn-lt"/>
              <a:ea typeface="+mn-ea"/>
              <a:cs typeface="DINPro" panose="020B0504020101020102" pitchFamily="34" charset="0"/>
            </a:defRPr>
          </a:pPr>
          <a:endParaRPr lang="en-US"/>
        </a:p>
      </c:txPr>
    </c:legend>
    <c:plotVisOnly val="1"/>
    <c:dispBlanksAs val="gap"/>
    <c:showDLblsOverMax val="0"/>
  </c:chart>
  <c:spPr>
    <a:noFill/>
    <a:ln>
      <a:noFill/>
    </a:ln>
    <a:effectLst/>
  </c:spPr>
  <c:txPr>
    <a:bodyPr/>
    <a:lstStyle/>
    <a:p>
      <a:pPr>
        <a:defRPr>
          <a:latin typeface="Calibri" panose="020F0502020204030204" pitchFamily="34" charset="0"/>
          <a:cs typeface="DINPro" panose="020B0504020101020102" pitchFamily="34" charset="0"/>
        </a:defRPr>
      </a:pPr>
      <a:endParaRPr lang="en-US"/>
    </a:p>
  </c:txPr>
  <c:externalData r:id="rId3">
    <c:autoUpdate val="0"/>
  </c:externalData>
</c:chartSpace>
</file>

<file path=ppt/charts/chart4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44698653974712482"/>
          <c:y val="1.206773765045069E-2"/>
          <c:w val="0.50924726401156195"/>
          <c:h val="0.71250481547822131"/>
        </c:manualLayout>
      </c:layout>
      <c:barChart>
        <c:barDir val="bar"/>
        <c:grouping val="clustered"/>
        <c:varyColors val="0"/>
        <c:ser>
          <c:idx val="0"/>
          <c:order val="0"/>
          <c:tx>
            <c:strRef>
              <c:f>Sheet1!$B$1</c:f>
              <c:strCache>
                <c:ptCount val="1"/>
                <c:pt idx="0">
                  <c:v>2025</c:v>
                </c:pt>
              </c:strCache>
            </c:strRef>
          </c:tx>
          <c:spPr>
            <a:solidFill>
              <a:schemeClr val="accent1"/>
            </a:solidFill>
            <a:ln w="19050">
              <a:noFill/>
            </a:ln>
            <a:effectLst/>
          </c:spPr>
          <c:invertIfNegative val="0"/>
          <c:dLbls>
            <c:dLbl>
              <c:idx val="0"/>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mn-lt"/>
                      <a:ea typeface="+mn-ea"/>
                      <a:cs typeface="DINPro" panose="020B0504020101020102" pitchFamily="34" charset="0"/>
                    </a:defRPr>
                  </a:pPr>
                  <a:endParaRPr lang="en-US"/>
                </a:p>
              </c:txPr>
              <c:dLblPos val="in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71D1-4A9F-8EB6-335D16506F4C}"/>
                </c:ext>
              </c:extLst>
            </c:dLbl>
            <c:dLbl>
              <c:idx val="3"/>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mn-lt"/>
                      <a:ea typeface="+mn-ea"/>
                      <a:cs typeface="DINPro" panose="020B0504020101020102" pitchFamily="34" charset="0"/>
                    </a:defRPr>
                  </a:pPr>
                  <a:endParaRPr lang="en-US"/>
                </a:p>
              </c:txPr>
              <c:dLblPos val="in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71D1-4A9F-8EB6-335D16506F4C}"/>
                </c:ext>
              </c:extLst>
            </c:dLbl>
            <c:dLbl>
              <c:idx val="4"/>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mn-lt"/>
                      <a:ea typeface="+mn-ea"/>
                      <a:cs typeface="DINPro" panose="020B0504020101020102" pitchFamily="34" charset="0"/>
                    </a:defRPr>
                  </a:pPr>
                  <a:endParaRPr lang="en-US"/>
                </a:p>
              </c:txPr>
              <c:dLblPos val="in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71D1-4A9F-8EB6-335D16506F4C}"/>
                </c:ext>
              </c:extLst>
            </c:dLbl>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1">
                        <a:lumMod val="75000"/>
                        <a:lumOff val="25000"/>
                      </a:schemeClr>
                    </a:solidFill>
                    <a:latin typeface="+mn-lt"/>
                    <a:ea typeface="+mn-ea"/>
                    <a:cs typeface="DINPro" panose="020B0504020101020102" pitchFamily="34" charset="0"/>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Don't want to say</c:v>
                </c:pt>
                <c:pt idx="1">
                  <c:v>An adult you don't know</c:v>
                </c:pt>
                <c:pt idx="2">
                  <c:v>An adult you know</c:v>
                </c:pt>
                <c:pt idx="3">
                  <c:v>A child you don't know</c:v>
                </c:pt>
                <c:pt idx="4">
                  <c:v>A child you know</c:v>
                </c:pt>
              </c:strCache>
            </c:strRef>
          </c:cat>
          <c:val>
            <c:numRef>
              <c:f>Sheet1!$B$2:$B$6</c:f>
              <c:numCache>
                <c:formatCode>0%</c:formatCode>
                <c:ptCount val="5"/>
                <c:pt idx="0">
                  <c:v>0.27</c:v>
                </c:pt>
                <c:pt idx="1">
                  <c:v>0.05</c:v>
                </c:pt>
                <c:pt idx="2">
                  <c:v>0.04</c:v>
                </c:pt>
                <c:pt idx="3">
                  <c:v>0.27</c:v>
                </c:pt>
                <c:pt idx="4">
                  <c:v>0.61</c:v>
                </c:pt>
              </c:numCache>
            </c:numRef>
          </c:val>
          <c:extLst>
            <c:ext xmlns:c16="http://schemas.microsoft.com/office/drawing/2014/chart" uri="{C3380CC4-5D6E-409C-BE32-E72D297353CC}">
              <c16:uniqueId val="{00000000-16BA-47D4-BD86-D76DBC1D8E28}"/>
            </c:ext>
          </c:extLst>
        </c:ser>
        <c:ser>
          <c:idx val="1"/>
          <c:order val="1"/>
          <c:tx>
            <c:strRef>
              <c:f>Sheet1!$C$1</c:f>
              <c:strCache>
                <c:ptCount val="1"/>
                <c:pt idx="0">
                  <c:v>2024</c:v>
                </c:pt>
              </c:strCache>
            </c:strRef>
          </c:tx>
          <c:spPr>
            <a:solidFill>
              <a:srgbClr val="008E91"/>
            </a:solidFill>
            <a:ln w="19050">
              <a:noFill/>
            </a:ln>
            <a:effectLst/>
          </c:spPr>
          <c:invertIfNegative val="0"/>
          <c:dLbls>
            <c:dLbl>
              <c:idx val="1"/>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1">
                          <a:lumMod val="75000"/>
                          <a:lumOff val="25000"/>
                        </a:schemeClr>
                      </a:solidFill>
                      <a:latin typeface="+mn-lt"/>
                      <a:ea typeface="+mn-ea"/>
                      <a:cs typeface="DINPro" panose="020B0504020101020102" pitchFamily="34" charset="0"/>
                    </a:defRPr>
                  </a:pPr>
                  <a:endParaRPr lang="en-US"/>
                </a:p>
              </c:txPr>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5FC5-4949-A0A4-413954CDA93B}"/>
                </c:ext>
              </c:extLst>
            </c:dLbl>
            <c:dLbl>
              <c:idx val="2"/>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1">
                          <a:lumMod val="75000"/>
                          <a:lumOff val="25000"/>
                        </a:schemeClr>
                      </a:solidFill>
                      <a:latin typeface="+mn-lt"/>
                      <a:ea typeface="+mn-ea"/>
                      <a:cs typeface="DINPro" panose="020B0504020101020102" pitchFamily="34" charset="0"/>
                    </a:defRPr>
                  </a:pPr>
                  <a:endParaRPr lang="en-US"/>
                </a:p>
              </c:txPr>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5FC5-4949-A0A4-413954CDA93B}"/>
                </c:ext>
              </c:extLst>
            </c:dLbl>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mn-lt"/>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Don't want to say</c:v>
                </c:pt>
                <c:pt idx="1">
                  <c:v>An adult you don't know</c:v>
                </c:pt>
                <c:pt idx="2">
                  <c:v>An adult you know</c:v>
                </c:pt>
                <c:pt idx="3">
                  <c:v>A child you don't know</c:v>
                </c:pt>
                <c:pt idx="4">
                  <c:v>A child you know</c:v>
                </c:pt>
              </c:strCache>
            </c:strRef>
          </c:cat>
          <c:val>
            <c:numRef>
              <c:f>Sheet1!$C$2:$C$6</c:f>
              <c:numCache>
                <c:formatCode>0%</c:formatCode>
                <c:ptCount val="5"/>
                <c:pt idx="0">
                  <c:v>0.33</c:v>
                </c:pt>
                <c:pt idx="1">
                  <c:v>0.03</c:v>
                </c:pt>
                <c:pt idx="2">
                  <c:v>0.03</c:v>
                </c:pt>
                <c:pt idx="3">
                  <c:v>0.27</c:v>
                </c:pt>
                <c:pt idx="4">
                  <c:v>0.5</c:v>
                </c:pt>
              </c:numCache>
            </c:numRef>
          </c:val>
          <c:extLst>
            <c:ext xmlns:c16="http://schemas.microsoft.com/office/drawing/2014/chart" uri="{C3380CC4-5D6E-409C-BE32-E72D297353CC}">
              <c16:uniqueId val="{00000001-9F6C-41C4-922B-E24BCAB8AB3F}"/>
            </c:ext>
          </c:extLst>
        </c:ser>
        <c:ser>
          <c:idx val="2"/>
          <c:order val="2"/>
          <c:tx>
            <c:strRef>
              <c:f>Sheet1!$D$1</c:f>
              <c:strCache>
                <c:ptCount val="1"/>
                <c:pt idx="0">
                  <c:v>2023</c:v>
                </c:pt>
              </c:strCache>
            </c:strRef>
          </c:tx>
          <c:spPr>
            <a:solidFill>
              <a:schemeClr val="accent1">
                <a:lumMod val="50000"/>
              </a:schemeClr>
            </a:solidFill>
            <a:ln w="19050">
              <a:noFill/>
            </a:ln>
            <a:effectLst/>
          </c:spPr>
          <c:invertIfNegative val="0"/>
          <c:dLbls>
            <c:dLbl>
              <c:idx val="1"/>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1">
                          <a:lumMod val="75000"/>
                          <a:lumOff val="25000"/>
                        </a:schemeClr>
                      </a:solidFill>
                      <a:latin typeface="+mn-lt"/>
                      <a:ea typeface="+mn-ea"/>
                      <a:cs typeface="DINPro" panose="020B0504020101020102" pitchFamily="34" charset="0"/>
                    </a:defRPr>
                  </a:pPr>
                  <a:endParaRPr lang="en-US"/>
                </a:p>
              </c:txPr>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0603-4277-8FD0-8ADE2130451E}"/>
                </c:ext>
              </c:extLst>
            </c:dLbl>
            <c:dLbl>
              <c:idx val="2"/>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1">
                          <a:lumMod val="75000"/>
                          <a:lumOff val="25000"/>
                        </a:schemeClr>
                      </a:solidFill>
                      <a:latin typeface="+mn-lt"/>
                      <a:ea typeface="+mn-ea"/>
                      <a:cs typeface="DINPro" panose="020B0504020101020102" pitchFamily="34" charset="0"/>
                    </a:defRPr>
                  </a:pPr>
                  <a:endParaRPr lang="en-US"/>
                </a:p>
              </c:txPr>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0603-4277-8FD0-8ADE2130451E}"/>
                </c:ext>
              </c:extLst>
            </c:dLbl>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mn-lt"/>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Don't want to say</c:v>
                </c:pt>
                <c:pt idx="1">
                  <c:v>An adult you don't know</c:v>
                </c:pt>
                <c:pt idx="2">
                  <c:v>An adult you know</c:v>
                </c:pt>
                <c:pt idx="3">
                  <c:v>A child you don't know</c:v>
                </c:pt>
                <c:pt idx="4">
                  <c:v>A child you know</c:v>
                </c:pt>
              </c:strCache>
            </c:strRef>
          </c:cat>
          <c:val>
            <c:numRef>
              <c:f>Sheet1!$D$2:$D$6</c:f>
              <c:numCache>
                <c:formatCode>0%</c:formatCode>
                <c:ptCount val="5"/>
                <c:pt idx="0">
                  <c:v>0.27</c:v>
                </c:pt>
                <c:pt idx="1">
                  <c:v>0.06</c:v>
                </c:pt>
                <c:pt idx="2">
                  <c:v>0.05</c:v>
                </c:pt>
                <c:pt idx="3">
                  <c:v>0.27</c:v>
                </c:pt>
                <c:pt idx="4">
                  <c:v>0.59</c:v>
                </c:pt>
              </c:numCache>
            </c:numRef>
          </c:val>
          <c:extLst>
            <c:ext xmlns:c16="http://schemas.microsoft.com/office/drawing/2014/chart" uri="{C3380CC4-5D6E-409C-BE32-E72D297353CC}">
              <c16:uniqueId val="{00000000-5BFE-403D-B97B-12BFB9648CB9}"/>
            </c:ext>
          </c:extLst>
        </c:ser>
        <c:dLbls>
          <c:showLegendKey val="0"/>
          <c:showVal val="0"/>
          <c:showCatName val="0"/>
          <c:showSerName val="0"/>
          <c:showPercent val="0"/>
          <c:showBubbleSize val="0"/>
        </c:dLbls>
        <c:gapWidth val="80"/>
        <c:overlap val="-12"/>
        <c:axId val="491250048"/>
        <c:axId val="491242208"/>
      </c:barChart>
      <c:valAx>
        <c:axId val="491242208"/>
        <c:scaling>
          <c:orientation val="minMax"/>
        </c:scaling>
        <c:delete val="0"/>
        <c:axPos val="b"/>
        <c:majorGridlines>
          <c:spPr>
            <a:ln w="9525" cap="flat" cmpd="sng" algn="ctr">
              <a:solidFill>
                <a:schemeClr val="tx1">
                  <a:lumMod val="15000"/>
                  <a:lumOff val="85000"/>
                </a:schemeClr>
              </a:solidFill>
              <a:round/>
            </a:ln>
            <a:effectLst/>
          </c:spPr>
        </c:majorGridlines>
        <c:numFmt formatCode="0%" sourceLinked="0"/>
        <c:majorTickMark val="out"/>
        <c:minorTickMark val="none"/>
        <c:tickLblPos val="nextTo"/>
        <c:spPr>
          <a:noFill/>
          <a:ln>
            <a:noFill/>
          </a:ln>
          <a:effectLst/>
        </c:spPr>
        <c:txPr>
          <a:bodyPr rot="-60000000" spcFirstLastPara="1" vertOverflow="ellipsis" vert="horz" wrap="square" anchor="ctr" anchorCtr="1"/>
          <a:lstStyle/>
          <a:p>
            <a:pPr>
              <a:defRPr lang="en-US" sz="1000" b="0" i="0" u="none" strike="noStrike" kern="1200" baseline="0">
                <a:solidFill>
                  <a:schemeClr val="tx1">
                    <a:lumMod val="65000"/>
                    <a:lumOff val="35000"/>
                  </a:schemeClr>
                </a:solidFill>
                <a:latin typeface="+mn-lt"/>
                <a:ea typeface="+mn-ea"/>
                <a:cs typeface="DINPro" panose="020B0504020101020102" pitchFamily="34" charset="0"/>
              </a:defRPr>
            </a:pPr>
            <a:endParaRPr lang="en-US"/>
          </a:p>
        </c:txPr>
        <c:crossAx val="491250048"/>
        <c:crosses val="autoZero"/>
        <c:crossBetween val="between"/>
      </c:valAx>
      <c:catAx>
        <c:axId val="491250048"/>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DINPro" panose="020B0504020101020102" pitchFamily="34" charset="0"/>
              </a:defRPr>
            </a:pPr>
            <a:endParaRPr lang="en-US"/>
          </a:p>
        </c:txPr>
        <c:crossAx val="491242208"/>
        <c:crosses val="autoZero"/>
        <c:auto val="1"/>
        <c:lblAlgn val="ctr"/>
        <c:lblOffset val="100"/>
        <c:noMultiLvlLbl val="0"/>
      </c:catAx>
      <c:spPr>
        <a:noFill/>
        <a:ln>
          <a:noFill/>
        </a:ln>
        <a:effectLst/>
      </c:spPr>
    </c:plotArea>
    <c:legend>
      <c:legendPos val="r"/>
      <c:layout>
        <c:manualLayout>
          <c:xMode val="edge"/>
          <c:yMode val="edge"/>
          <c:x val="0.47231977158564942"/>
          <c:y val="0.79313187683579334"/>
          <c:w val="0.39266094723574069"/>
          <c:h val="0.12814452449706662"/>
        </c:manualLayout>
      </c:layout>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DINPro" panose="020B0504020101020102" pitchFamily="34" charset="0"/>
            </a:defRPr>
          </a:pPr>
          <a:endParaRPr lang="en-US"/>
        </a:p>
      </c:txPr>
    </c:legend>
    <c:plotVisOnly val="1"/>
    <c:dispBlanksAs val="gap"/>
    <c:showDLblsOverMax val="0"/>
  </c:chart>
  <c:spPr>
    <a:noFill/>
    <a:ln>
      <a:noFill/>
    </a:ln>
    <a:effectLst/>
  </c:spPr>
  <c:txPr>
    <a:bodyPr/>
    <a:lstStyle/>
    <a:p>
      <a:pPr>
        <a:defRPr>
          <a:latin typeface="Calibri" panose="020F0502020204030204" pitchFamily="34" charset="0"/>
          <a:cs typeface="DINPro" panose="020B0504020101020102" pitchFamily="34" charset="0"/>
        </a:defRPr>
      </a:pPr>
      <a:endParaRPr lang="en-US"/>
    </a:p>
  </c:txPr>
  <c:externalData r:id="rId3">
    <c:autoUpdate val="0"/>
  </c:externalData>
</c:chartSpace>
</file>

<file path=ppt/charts/chart4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3108883297289651"/>
          <c:y val="3.2283680276978727E-2"/>
          <c:w val="0.74964344879646527"/>
          <c:h val="0.88241829386970305"/>
        </c:manualLayout>
      </c:layout>
      <c:barChart>
        <c:barDir val="bar"/>
        <c:grouping val="clustered"/>
        <c:varyColors val="0"/>
        <c:ser>
          <c:idx val="0"/>
          <c:order val="0"/>
          <c:tx>
            <c:strRef>
              <c:f>Sheet1!$B$1</c:f>
              <c:strCache>
                <c:ptCount val="1"/>
                <c:pt idx="0">
                  <c:v>2025</c:v>
                </c:pt>
              </c:strCache>
            </c:strRef>
          </c:tx>
          <c:spPr>
            <a:solidFill>
              <a:schemeClr val="accent1"/>
            </a:solidFill>
            <a:ln>
              <a:noFill/>
            </a:ln>
            <a:effectLst/>
          </c:spPr>
          <c:invertIfNegative val="0"/>
          <c:dLbls>
            <c:spPr>
              <a:noFill/>
              <a:ln>
                <a:noFill/>
              </a:ln>
              <a:effectLst/>
            </c:spPr>
            <c:txPr>
              <a:bodyPr rot="0" spcFirstLastPara="1" vertOverflow="ellipsis" vert="horz" wrap="square" anchor="ctr" anchorCtr="1"/>
              <a:lstStyle/>
              <a:p>
                <a:pPr>
                  <a:defRPr sz="900" b="0" i="0" u="none" strike="noStrike" kern="1200" baseline="0">
                    <a:solidFill>
                      <a:schemeClr val="bg1"/>
                    </a:solidFill>
                    <a:latin typeface="+mn-lt"/>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Sheet1!$A$2:$A$15</c:f>
              <c:strCache>
                <c:ptCount val="14"/>
                <c:pt idx="0">
                  <c:v>I haven't been picked on or bullied</c:v>
                </c:pt>
                <c:pt idx="1">
                  <c:v>I don't know why</c:v>
                </c:pt>
                <c:pt idx="2">
                  <c:v>Other reasons</c:v>
                </c:pt>
                <c:pt idx="3">
                  <c:v>Your religion or faith</c:v>
                </c:pt>
                <c:pt idx="4">
                  <c:v>Gender identity</c:v>
                </c:pt>
                <c:pt idx="5">
                  <c:v>Your ethnic background</c:v>
                </c:pt>
                <c:pt idx="6">
                  <c:v>Being a boy or a girl</c:v>
                </c:pt>
                <c:pt idx="7">
                  <c:v>Your family background</c:v>
                </c:pt>
                <c:pt idx="8">
                  <c:v>Being LGBT (lesbian, gay, bi, trans)</c:v>
                </c:pt>
                <c:pt idx="9">
                  <c:v>What you wear</c:v>
                </c:pt>
                <c:pt idx="10">
                  <c:v>Your ability</c:v>
                </c:pt>
                <c:pt idx="11">
                  <c:v>The people you're friends with</c:v>
                </c:pt>
                <c:pt idx="12">
                  <c:v>Your size or weight</c:v>
                </c:pt>
                <c:pt idx="13">
                  <c:v>The way you look</c:v>
                </c:pt>
              </c:strCache>
            </c:strRef>
          </c:cat>
          <c:val>
            <c:numRef>
              <c:f>Sheet1!$B$2:$B$15</c:f>
              <c:numCache>
                <c:formatCode>0%</c:formatCode>
                <c:ptCount val="14"/>
                <c:pt idx="0">
                  <c:v>7.0000000000000007E-2</c:v>
                </c:pt>
                <c:pt idx="1">
                  <c:v>0.2</c:v>
                </c:pt>
                <c:pt idx="2">
                  <c:v>0.11</c:v>
                </c:pt>
                <c:pt idx="3">
                  <c:v>0.04</c:v>
                </c:pt>
                <c:pt idx="4">
                  <c:v>0.08</c:v>
                </c:pt>
                <c:pt idx="5">
                  <c:v>0.09</c:v>
                </c:pt>
                <c:pt idx="6">
                  <c:v>0.09</c:v>
                </c:pt>
                <c:pt idx="7">
                  <c:v>0.13</c:v>
                </c:pt>
                <c:pt idx="8">
                  <c:v>0.14000000000000001</c:v>
                </c:pt>
                <c:pt idx="9">
                  <c:v>0.21</c:v>
                </c:pt>
                <c:pt idx="10">
                  <c:v>0.23</c:v>
                </c:pt>
                <c:pt idx="11">
                  <c:v>0.25</c:v>
                </c:pt>
                <c:pt idx="12">
                  <c:v>0.4</c:v>
                </c:pt>
                <c:pt idx="13">
                  <c:v>0.5</c:v>
                </c:pt>
              </c:numCache>
            </c:numRef>
          </c:val>
          <c:extLst>
            <c:ext xmlns:c16="http://schemas.microsoft.com/office/drawing/2014/chart" uri="{C3380CC4-5D6E-409C-BE32-E72D297353CC}">
              <c16:uniqueId val="{00000000-670B-4F90-B49C-34773AFAF324}"/>
            </c:ext>
          </c:extLst>
        </c:ser>
        <c:ser>
          <c:idx val="1"/>
          <c:order val="1"/>
          <c:tx>
            <c:strRef>
              <c:f>Sheet1!$C$1</c:f>
              <c:strCache>
                <c:ptCount val="1"/>
                <c:pt idx="0">
                  <c:v>2024</c:v>
                </c:pt>
              </c:strCache>
            </c:strRef>
          </c:tx>
          <c:spPr>
            <a:solidFill>
              <a:srgbClr val="008E91"/>
            </a:solidFill>
            <a:ln>
              <a:noFill/>
            </a:ln>
            <a:effectLst/>
          </c:spPr>
          <c:invertIfNegative val="0"/>
          <c:dLbls>
            <c:spPr>
              <a:noFill/>
              <a:ln>
                <a:noFill/>
              </a:ln>
              <a:effectLst/>
            </c:spPr>
            <c:txPr>
              <a:bodyPr rot="0" spcFirstLastPara="1" vertOverflow="ellipsis" vert="horz" wrap="square" anchor="ctr" anchorCtr="1"/>
              <a:lstStyle/>
              <a:p>
                <a:pPr>
                  <a:defRPr sz="900" b="0" i="0" u="none" strike="noStrike" kern="1200" baseline="0">
                    <a:solidFill>
                      <a:schemeClr val="bg1"/>
                    </a:solidFill>
                    <a:latin typeface="+mn-lt"/>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Sheet1!$A$2:$A$15</c:f>
              <c:strCache>
                <c:ptCount val="14"/>
                <c:pt idx="0">
                  <c:v>I haven't been picked on or bullied</c:v>
                </c:pt>
                <c:pt idx="1">
                  <c:v>I don't know why</c:v>
                </c:pt>
                <c:pt idx="2">
                  <c:v>Other reasons</c:v>
                </c:pt>
                <c:pt idx="3">
                  <c:v>Your religion or faith</c:v>
                </c:pt>
                <c:pt idx="4">
                  <c:v>Gender identity</c:v>
                </c:pt>
                <c:pt idx="5">
                  <c:v>Your ethnic background</c:v>
                </c:pt>
                <c:pt idx="6">
                  <c:v>Being a boy or a girl</c:v>
                </c:pt>
                <c:pt idx="7">
                  <c:v>Your family background</c:v>
                </c:pt>
                <c:pt idx="8">
                  <c:v>Being LGBT (lesbian, gay, bi, trans)</c:v>
                </c:pt>
                <c:pt idx="9">
                  <c:v>What you wear</c:v>
                </c:pt>
                <c:pt idx="10">
                  <c:v>Your ability</c:v>
                </c:pt>
                <c:pt idx="11">
                  <c:v>The people you're friends with</c:v>
                </c:pt>
                <c:pt idx="12">
                  <c:v>Your size or weight</c:v>
                </c:pt>
                <c:pt idx="13">
                  <c:v>The way you look</c:v>
                </c:pt>
              </c:strCache>
            </c:strRef>
          </c:cat>
          <c:val>
            <c:numRef>
              <c:f>Sheet1!$C$2:$C$15</c:f>
              <c:numCache>
                <c:formatCode>0%</c:formatCode>
                <c:ptCount val="14"/>
                <c:pt idx="0">
                  <c:v>0.12</c:v>
                </c:pt>
                <c:pt idx="1">
                  <c:v>0.19</c:v>
                </c:pt>
                <c:pt idx="2">
                  <c:v>0.12</c:v>
                </c:pt>
                <c:pt idx="3">
                  <c:v>0.03</c:v>
                </c:pt>
                <c:pt idx="4">
                  <c:v>0.05</c:v>
                </c:pt>
                <c:pt idx="5">
                  <c:v>0.06</c:v>
                </c:pt>
                <c:pt idx="6">
                  <c:v>7.0000000000000007E-2</c:v>
                </c:pt>
                <c:pt idx="7">
                  <c:v>0.11</c:v>
                </c:pt>
                <c:pt idx="8">
                  <c:v>0.1</c:v>
                </c:pt>
                <c:pt idx="9">
                  <c:v>0.2</c:v>
                </c:pt>
                <c:pt idx="10">
                  <c:v>0.2</c:v>
                </c:pt>
                <c:pt idx="11">
                  <c:v>0.23</c:v>
                </c:pt>
                <c:pt idx="12">
                  <c:v>0.39</c:v>
                </c:pt>
                <c:pt idx="13">
                  <c:v>0.46</c:v>
                </c:pt>
              </c:numCache>
            </c:numRef>
          </c:val>
          <c:extLst>
            <c:ext xmlns:c16="http://schemas.microsoft.com/office/drawing/2014/chart" uri="{C3380CC4-5D6E-409C-BE32-E72D297353CC}">
              <c16:uniqueId val="{00000000-374E-4F6F-BDA0-E7700FF3736D}"/>
            </c:ext>
          </c:extLst>
        </c:ser>
        <c:ser>
          <c:idx val="2"/>
          <c:order val="2"/>
          <c:tx>
            <c:strRef>
              <c:f>Sheet1!$D$1</c:f>
              <c:strCache>
                <c:ptCount val="1"/>
                <c:pt idx="0">
                  <c:v>2023</c:v>
                </c:pt>
              </c:strCache>
            </c:strRef>
          </c:tx>
          <c:spPr>
            <a:solidFill>
              <a:schemeClr val="accent1">
                <a:lumMod val="50000"/>
              </a:schemeClr>
            </a:solidFill>
            <a:ln>
              <a:noFill/>
            </a:ln>
            <a:effectLst/>
          </c:spPr>
          <c:invertIfNegative val="0"/>
          <c:dLbls>
            <c:spPr>
              <a:noFill/>
              <a:ln>
                <a:noFill/>
              </a:ln>
              <a:effectLst/>
            </c:spPr>
            <c:txPr>
              <a:bodyPr rot="0" spcFirstLastPara="1" vertOverflow="ellipsis" vert="horz" wrap="square" anchor="ctr" anchorCtr="1"/>
              <a:lstStyle/>
              <a:p>
                <a:pPr>
                  <a:defRPr sz="900" b="0" i="0" u="none" strike="noStrike" kern="1200" baseline="0">
                    <a:solidFill>
                      <a:schemeClr val="bg1"/>
                    </a:solidFill>
                    <a:latin typeface="+mn-lt"/>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Sheet1!$A$2:$A$15</c:f>
              <c:strCache>
                <c:ptCount val="14"/>
                <c:pt idx="0">
                  <c:v>I haven't been picked on or bullied</c:v>
                </c:pt>
                <c:pt idx="1">
                  <c:v>I don't know why</c:v>
                </c:pt>
                <c:pt idx="2">
                  <c:v>Other reasons</c:v>
                </c:pt>
                <c:pt idx="3">
                  <c:v>Your religion or faith</c:v>
                </c:pt>
                <c:pt idx="4">
                  <c:v>Gender identity</c:v>
                </c:pt>
                <c:pt idx="5">
                  <c:v>Your ethnic background</c:v>
                </c:pt>
                <c:pt idx="6">
                  <c:v>Being a boy or a girl</c:v>
                </c:pt>
                <c:pt idx="7">
                  <c:v>Your family background</c:v>
                </c:pt>
                <c:pt idx="8">
                  <c:v>Being LGBT (lesbian, gay, bi, trans)</c:v>
                </c:pt>
                <c:pt idx="9">
                  <c:v>What you wear</c:v>
                </c:pt>
                <c:pt idx="10">
                  <c:v>Your ability</c:v>
                </c:pt>
                <c:pt idx="11">
                  <c:v>The people you're friends with</c:v>
                </c:pt>
                <c:pt idx="12">
                  <c:v>Your size or weight</c:v>
                </c:pt>
                <c:pt idx="13">
                  <c:v>The way you look</c:v>
                </c:pt>
              </c:strCache>
            </c:strRef>
          </c:cat>
          <c:val>
            <c:numRef>
              <c:f>Sheet1!$D$2:$D$15</c:f>
              <c:numCache>
                <c:formatCode>0%</c:formatCode>
                <c:ptCount val="14"/>
                <c:pt idx="0">
                  <c:v>7.0000000000000007E-2</c:v>
                </c:pt>
                <c:pt idx="1">
                  <c:v>0.18</c:v>
                </c:pt>
                <c:pt idx="2">
                  <c:v>0.13</c:v>
                </c:pt>
                <c:pt idx="3">
                  <c:v>0.06</c:v>
                </c:pt>
                <c:pt idx="4">
                  <c:v>0.08</c:v>
                </c:pt>
                <c:pt idx="5">
                  <c:v>0.09</c:v>
                </c:pt>
                <c:pt idx="6">
                  <c:v>0.1</c:v>
                </c:pt>
                <c:pt idx="7">
                  <c:v>0.11</c:v>
                </c:pt>
                <c:pt idx="8">
                  <c:v>0.14000000000000001</c:v>
                </c:pt>
                <c:pt idx="9">
                  <c:v>0.23</c:v>
                </c:pt>
                <c:pt idx="10">
                  <c:v>0.23</c:v>
                </c:pt>
                <c:pt idx="11">
                  <c:v>0.27</c:v>
                </c:pt>
                <c:pt idx="12">
                  <c:v>0.36</c:v>
                </c:pt>
                <c:pt idx="13">
                  <c:v>0.51</c:v>
                </c:pt>
              </c:numCache>
            </c:numRef>
          </c:val>
          <c:extLst>
            <c:ext xmlns:c16="http://schemas.microsoft.com/office/drawing/2014/chart" uri="{C3380CC4-5D6E-409C-BE32-E72D297353CC}">
              <c16:uniqueId val="{00000001-66A7-4086-BA0A-24A1A0659862}"/>
            </c:ext>
          </c:extLst>
        </c:ser>
        <c:dLbls>
          <c:dLblPos val="outEnd"/>
          <c:showLegendKey val="0"/>
          <c:showVal val="1"/>
          <c:showCatName val="0"/>
          <c:showSerName val="0"/>
          <c:showPercent val="0"/>
          <c:showBubbleSize val="0"/>
        </c:dLbls>
        <c:gapWidth val="80"/>
        <c:overlap val="-12"/>
        <c:axId val="493372864"/>
        <c:axId val="493368160"/>
      </c:barChart>
      <c:catAx>
        <c:axId val="493372864"/>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chemeClr val="tx1">
                    <a:lumMod val="75000"/>
                    <a:lumOff val="25000"/>
                  </a:schemeClr>
                </a:solidFill>
                <a:latin typeface="+mn-lt"/>
                <a:ea typeface="+mn-ea"/>
                <a:cs typeface="DINPro" panose="020B0504020101020102" pitchFamily="34" charset="0"/>
              </a:defRPr>
            </a:pPr>
            <a:endParaRPr lang="en-US"/>
          </a:p>
        </c:txPr>
        <c:crossAx val="493368160"/>
        <c:crosses val="autoZero"/>
        <c:auto val="1"/>
        <c:lblAlgn val="ctr"/>
        <c:lblOffset val="100"/>
        <c:noMultiLvlLbl val="0"/>
      </c:catAx>
      <c:valAx>
        <c:axId val="493368160"/>
        <c:scaling>
          <c:orientation val="minMax"/>
          <c:max val="0.70000000000000007"/>
        </c:scaling>
        <c:delete val="0"/>
        <c:axPos val="b"/>
        <c:majorGridlines>
          <c:spPr>
            <a:ln w="9525" cap="flat" cmpd="sng" algn="ctr">
              <a:solidFill>
                <a:schemeClr val="tx1">
                  <a:lumMod val="15000"/>
                  <a:lumOff val="85000"/>
                </a:schemeClr>
              </a:solidFill>
              <a:round/>
            </a:ln>
            <a:effectLst/>
          </c:spPr>
        </c:majorGridlines>
        <c:numFmt formatCode="0%" sourceLinked="0"/>
        <c:majorTickMark val="none"/>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tx1">
                    <a:lumMod val="75000"/>
                    <a:lumOff val="25000"/>
                  </a:schemeClr>
                </a:solidFill>
                <a:latin typeface="+mn-lt"/>
                <a:ea typeface="+mn-ea"/>
                <a:cs typeface="DINPro" panose="020B0504020101020102" pitchFamily="34" charset="0"/>
              </a:defRPr>
            </a:pPr>
            <a:endParaRPr lang="en-US"/>
          </a:p>
        </c:txPr>
        <c:crossAx val="493372864"/>
        <c:crosses val="autoZero"/>
        <c:crossBetween val="between"/>
      </c:valAx>
      <c:spPr>
        <a:noFill/>
        <a:ln>
          <a:noFill/>
        </a:ln>
        <a:effectLst/>
      </c:spPr>
    </c:plotArea>
    <c:legend>
      <c:legendPos val="b"/>
      <c:legendEntry>
        <c:idx val="0"/>
        <c:txPr>
          <a:bodyPr rot="0" spcFirstLastPara="1" vertOverflow="ellipsis" vert="horz" wrap="square" anchor="ctr" anchorCtr="1"/>
          <a:lstStyle/>
          <a:p>
            <a:pPr>
              <a:defRPr sz="1000" b="0" i="0" u="none" strike="noStrike" kern="1200" baseline="0">
                <a:solidFill>
                  <a:schemeClr val="tx1">
                    <a:lumMod val="75000"/>
                    <a:lumOff val="25000"/>
                  </a:schemeClr>
                </a:solidFill>
                <a:latin typeface="+mn-lt"/>
                <a:ea typeface="+mn-ea"/>
                <a:cs typeface="DINPro" panose="020B0504020101020102" pitchFamily="34" charset="0"/>
              </a:defRPr>
            </a:pPr>
            <a:endParaRPr lang="en-US"/>
          </a:p>
        </c:txPr>
      </c:legendEntry>
      <c:legendEntry>
        <c:idx val="1"/>
        <c:txPr>
          <a:bodyPr rot="0" spcFirstLastPara="1" vertOverflow="ellipsis" vert="horz" wrap="square" anchor="ctr" anchorCtr="1"/>
          <a:lstStyle/>
          <a:p>
            <a:pPr>
              <a:defRPr sz="1000" b="0" i="0" u="none" strike="noStrike" kern="1200" baseline="0">
                <a:solidFill>
                  <a:schemeClr val="tx1">
                    <a:lumMod val="75000"/>
                    <a:lumOff val="25000"/>
                  </a:schemeClr>
                </a:solidFill>
                <a:latin typeface="+mn-lt"/>
                <a:ea typeface="+mn-ea"/>
                <a:cs typeface="DINPro" panose="020B0504020101020102" pitchFamily="34" charset="0"/>
              </a:defRPr>
            </a:pPr>
            <a:endParaRPr lang="en-US"/>
          </a:p>
        </c:txPr>
      </c:legendEntry>
      <c:legendEntry>
        <c:idx val="2"/>
        <c:txPr>
          <a:bodyPr rot="0" spcFirstLastPara="1" vertOverflow="ellipsis" vert="horz" wrap="square" anchor="ctr" anchorCtr="1"/>
          <a:lstStyle/>
          <a:p>
            <a:pPr>
              <a:defRPr sz="1000" b="0" i="0" u="none" strike="noStrike" kern="1200" baseline="0">
                <a:solidFill>
                  <a:schemeClr val="tx1">
                    <a:lumMod val="75000"/>
                    <a:lumOff val="25000"/>
                  </a:schemeClr>
                </a:solidFill>
                <a:latin typeface="+mn-lt"/>
                <a:ea typeface="+mn-ea"/>
                <a:cs typeface="DINPro" panose="020B0504020101020102" pitchFamily="34" charset="0"/>
              </a:defRPr>
            </a:pPr>
            <a:endParaRPr lang="en-US"/>
          </a:p>
        </c:txPr>
      </c:legendEntry>
      <c:layout>
        <c:manualLayout>
          <c:xMode val="edge"/>
          <c:yMode val="edge"/>
          <c:x val="0.48858314429390787"/>
          <c:y val="0.95773670448873949"/>
          <c:w val="0.12504657276500811"/>
          <c:h val="4.2263295511260499E-2"/>
        </c:manualLayout>
      </c:layout>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75000"/>
                  <a:lumOff val="25000"/>
                </a:schemeClr>
              </a:solidFill>
              <a:latin typeface="+mn-lt"/>
              <a:ea typeface="+mn-ea"/>
              <a:cs typeface="DINPro" panose="020B0504020101020102" pitchFamily="34" charset="0"/>
            </a:defRPr>
          </a:pPr>
          <a:endParaRPr lang="en-US"/>
        </a:p>
      </c:txPr>
    </c:legend>
    <c:plotVisOnly val="1"/>
    <c:dispBlanksAs val="gap"/>
    <c:showDLblsOverMax val="0"/>
  </c:chart>
  <c:spPr>
    <a:noFill/>
    <a:ln>
      <a:noFill/>
    </a:ln>
    <a:effectLst/>
  </c:spPr>
  <c:txPr>
    <a:bodyPr/>
    <a:lstStyle/>
    <a:p>
      <a:pPr>
        <a:defRPr>
          <a:latin typeface="Calibri" panose="020F0502020204030204" pitchFamily="34" charset="0"/>
          <a:cs typeface="DINPro" panose="020B0504020101020102" pitchFamily="34" charset="0"/>
        </a:defRPr>
      </a:pPr>
      <a:endParaRPr lang="en-US"/>
    </a:p>
  </c:txPr>
  <c:externalData r:id="rId3">
    <c:autoUpdate val="0"/>
  </c:externalData>
</c:chartSpace>
</file>

<file path=ppt/charts/chart4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40088152629683227"/>
          <c:y val="0"/>
          <c:w val="0.55155056582449391"/>
          <c:h val="0.83548990451547644"/>
        </c:manualLayout>
      </c:layout>
      <c:barChart>
        <c:barDir val="bar"/>
        <c:grouping val="clustered"/>
        <c:varyColors val="0"/>
        <c:ser>
          <c:idx val="0"/>
          <c:order val="0"/>
          <c:tx>
            <c:strRef>
              <c:f>Sheet1!$B$1</c:f>
              <c:strCache>
                <c:ptCount val="1"/>
                <c:pt idx="0">
                  <c:v>2025</c:v>
                </c:pt>
              </c:strCache>
            </c:strRef>
          </c:tx>
          <c:spPr>
            <a:solidFill>
              <a:schemeClr val="accent1"/>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mn-lt"/>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Sheet1!$A$2:$A$9</c:f>
              <c:strCache>
                <c:ptCount val="8"/>
                <c:pt idx="0">
                  <c:v>I didn't tell anyone</c:v>
                </c:pt>
                <c:pt idx="1">
                  <c:v>Someone else</c:v>
                </c:pt>
                <c:pt idx="2">
                  <c:v>Grandparents</c:v>
                </c:pt>
                <c:pt idx="3">
                  <c:v>An adult I trust</c:v>
                </c:pt>
                <c:pt idx="4">
                  <c:v>Brother or sister</c:v>
                </c:pt>
                <c:pt idx="5">
                  <c:v>A friend</c:v>
                </c:pt>
                <c:pt idx="6">
                  <c:v>Teacher or another adult at school</c:v>
                </c:pt>
                <c:pt idx="7">
                  <c:v>Mum, dad or carer</c:v>
                </c:pt>
              </c:strCache>
            </c:strRef>
          </c:cat>
          <c:val>
            <c:numRef>
              <c:f>Sheet1!$B$2:$B$9</c:f>
              <c:numCache>
                <c:formatCode>0%</c:formatCode>
                <c:ptCount val="8"/>
                <c:pt idx="0">
                  <c:v>0.31</c:v>
                </c:pt>
                <c:pt idx="1">
                  <c:v>0.05</c:v>
                </c:pt>
                <c:pt idx="2">
                  <c:v>0.06</c:v>
                </c:pt>
                <c:pt idx="3">
                  <c:v>0.11</c:v>
                </c:pt>
                <c:pt idx="4">
                  <c:v>0.14000000000000001</c:v>
                </c:pt>
                <c:pt idx="5">
                  <c:v>0.3</c:v>
                </c:pt>
                <c:pt idx="6">
                  <c:v>0.28999999999999998</c:v>
                </c:pt>
                <c:pt idx="7">
                  <c:v>0.43</c:v>
                </c:pt>
              </c:numCache>
            </c:numRef>
          </c:val>
          <c:extLst>
            <c:ext xmlns:c16="http://schemas.microsoft.com/office/drawing/2014/chart" uri="{C3380CC4-5D6E-409C-BE32-E72D297353CC}">
              <c16:uniqueId val="{00000004-5345-4618-916B-91CBDBF6D992}"/>
            </c:ext>
          </c:extLst>
        </c:ser>
        <c:ser>
          <c:idx val="1"/>
          <c:order val="1"/>
          <c:tx>
            <c:strRef>
              <c:f>Sheet1!$C$1</c:f>
              <c:strCache>
                <c:ptCount val="1"/>
                <c:pt idx="0">
                  <c:v>2024</c:v>
                </c:pt>
              </c:strCache>
            </c:strRef>
          </c:tx>
          <c:spPr>
            <a:solidFill>
              <a:srgbClr val="008E91"/>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mn-lt"/>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Sheet1!$A$2:$A$9</c:f>
              <c:strCache>
                <c:ptCount val="8"/>
                <c:pt idx="0">
                  <c:v>I didn't tell anyone</c:v>
                </c:pt>
                <c:pt idx="1">
                  <c:v>Someone else</c:v>
                </c:pt>
                <c:pt idx="2">
                  <c:v>Grandparents</c:v>
                </c:pt>
                <c:pt idx="3">
                  <c:v>An adult I trust</c:v>
                </c:pt>
                <c:pt idx="4">
                  <c:v>Brother or sister</c:v>
                </c:pt>
                <c:pt idx="5">
                  <c:v>A friend</c:v>
                </c:pt>
                <c:pt idx="6">
                  <c:v>Teacher or another adult at school</c:v>
                </c:pt>
                <c:pt idx="7">
                  <c:v>Mum, dad or carer</c:v>
                </c:pt>
              </c:strCache>
            </c:strRef>
          </c:cat>
          <c:val>
            <c:numRef>
              <c:f>Sheet1!$C$2:$C$9</c:f>
              <c:numCache>
                <c:formatCode>0%</c:formatCode>
                <c:ptCount val="8"/>
                <c:pt idx="0">
                  <c:v>0.3</c:v>
                </c:pt>
                <c:pt idx="1">
                  <c:v>7.0000000000000007E-2</c:v>
                </c:pt>
                <c:pt idx="2">
                  <c:v>0.06</c:v>
                </c:pt>
                <c:pt idx="3">
                  <c:v>0.13</c:v>
                </c:pt>
                <c:pt idx="4">
                  <c:v>0.16</c:v>
                </c:pt>
                <c:pt idx="5">
                  <c:v>0.27</c:v>
                </c:pt>
                <c:pt idx="6">
                  <c:v>0.28000000000000003</c:v>
                </c:pt>
                <c:pt idx="7">
                  <c:v>0.44</c:v>
                </c:pt>
              </c:numCache>
            </c:numRef>
          </c:val>
          <c:extLst>
            <c:ext xmlns:c16="http://schemas.microsoft.com/office/drawing/2014/chart" uri="{C3380CC4-5D6E-409C-BE32-E72D297353CC}">
              <c16:uniqueId val="{00000004-E696-4F0C-9F68-771B384B2AE1}"/>
            </c:ext>
          </c:extLst>
        </c:ser>
        <c:ser>
          <c:idx val="2"/>
          <c:order val="2"/>
          <c:tx>
            <c:strRef>
              <c:f>Sheet1!$D$1</c:f>
              <c:strCache>
                <c:ptCount val="1"/>
                <c:pt idx="0">
                  <c:v>2023</c:v>
                </c:pt>
              </c:strCache>
            </c:strRef>
          </c:tx>
          <c:spPr>
            <a:solidFill>
              <a:schemeClr val="accent1">
                <a:lumMod val="50000"/>
              </a:schemeClr>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mn-lt"/>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Sheet1!$A$2:$A$9</c:f>
              <c:strCache>
                <c:ptCount val="8"/>
                <c:pt idx="0">
                  <c:v>I didn't tell anyone</c:v>
                </c:pt>
                <c:pt idx="1">
                  <c:v>Someone else</c:v>
                </c:pt>
                <c:pt idx="2">
                  <c:v>Grandparents</c:v>
                </c:pt>
                <c:pt idx="3">
                  <c:v>An adult I trust</c:v>
                </c:pt>
                <c:pt idx="4">
                  <c:v>Brother or sister</c:v>
                </c:pt>
                <c:pt idx="5">
                  <c:v>A friend</c:v>
                </c:pt>
                <c:pt idx="6">
                  <c:v>Teacher or another adult at school</c:v>
                </c:pt>
                <c:pt idx="7">
                  <c:v>Mum, dad or carer</c:v>
                </c:pt>
              </c:strCache>
            </c:strRef>
          </c:cat>
          <c:val>
            <c:numRef>
              <c:f>Sheet1!$D$2:$D$9</c:f>
              <c:numCache>
                <c:formatCode>0%</c:formatCode>
                <c:ptCount val="8"/>
                <c:pt idx="0">
                  <c:v>0.28000000000000003</c:v>
                </c:pt>
                <c:pt idx="1">
                  <c:v>7.0000000000000007E-2</c:v>
                </c:pt>
                <c:pt idx="2">
                  <c:v>7.0000000000000007E-2</c:v>
                </c:pt>
                <c:pt idx="3">
                  <c:v>0.14000000000000001</c:v>
                </c:pt>
                <c:pt idx="4">
                  <c:v>0.16</c:v>
                </c:pt>
                <c:pt idx="5">
                  <c:v>0.26</c:v>
                </c:pt>
                <c:pt idx="6">
                  <c:v>0.31</c:v>
                </c:pt>
                <c:pt idx="7">
                  <c:v>0.44</c:v>
                </c:pt>
              </c:numCache>
            </c:numRef>
          </c:val>
          <c:extLst>
            <c:ext xmlns:c16="http://schemas.microsoft.com/office/drawing/2014/chart" uri="{C3380CC4-5D6E-409C-BE32-E72D297353CC}">
              <c16:uniqueId val="{00000005-8FFC-45ED-ABE2-BFEDC3B69B05}"/>
            </c:ext>
          </c:extLst>
        </c:ser>
        <c:dLbls>
          <c:showLegendKey val="0"/>
          <c:showVal val="0"/>
          <c:showCatName val="0"/>
          <c:showSerName val="0"/>
          <c:showPercent val="0"/>
          <c:showBubbleSize val="0"/>
        </c:dLbls>
        <c:gapWidth val="80"/>
        <c:overlap val="-12"/>
        <c:axId val="491248872"/>
        <c:axId val="491249656"/>
        <c:extLst/>
      </c:barChart>
      <c:catAx>
        <c:axId val="491248872"/>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chemeClr val="tx1">
                    <a:lumMod val="75000"/>
                    <a:lumOff val="25000"/>
                  </a:schemeClr>
                </a:solidFill>
                <a:latin typeface="+mn-lt"/>
                <a:ea typeface="+mn-ea"/>
                <a:cs typeface="DINPro" panose="020B0504020101020102" pitchFamily="34" charset="0"/>
              </a:defRPr>
            </a:pPr>
            <a:endParaRPr lang="en-US"/>
          </a:p>
        </c:txPr>
        <c:crossAx val="491249656"/>
        <c:crosses val="autoZero"/>
        <c:auto val="1"/>
        <c:lblAlgn val="ctr"/>
        <c:lblOffset val="100"/>
        <c:noMultiLvlLbl val="0"/>
      </c:catAx>
      <c:valAx>
        <c:axId val="491249656"/>
        <c:scaling>
          <c:orientation val="minMax"/>
        </c:scaling>
        <c:delete val="0"/>
        <c:axPos val="b"/>
        <c:majorGridlines>
          <c:spPr>
            <a:ln w="9525" cap="flat" cmpd="sng" algn="ctr">
              <a:solidFill>
                <a:schemeClr val="tx1">
                  <a:lumMod val="15000"/>
                  <a:lumOff val="85000"/>
                </a:schemeClr>
              </a:solidFill>
              <a:round/>
            </a:ln>
            <a:effectLst/>
          </c:spPr>
        </c:majorGridlines>
        <c:numFmt formatCode="0%" sourceLinked="0"/>
        <c:majorTickMark val="none"/>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tx1">
                    <a:lumMod val="75000"/>
                    <a:lumOff val="25000"/>
                  </a:schemeClr>
                </a:solidFill>
                <a:latin typeface="+mn-lt"/>
                <a:ea typeface="+mn-ea"/>
                <a:cs typeface="DINPro" panose="020B0504020101020102" pitchFamily="34" charset="0"/>
              </a:defRPr>
            </a:pPr>
            <a:endParaRPr lang="en-US"/>
          </a:p>
        </c:txPr>
        <c:crossAx val="491248872"/>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75000"/>
                  <a:lumOff val="25000"/>
                </a:schemeClr>
              </a:solidFill>
              <a:latin typeface="+mn-lt"/>
              <a:ea typeface="+mn-ea"/>
              <a:cs typeface="DINPro" panose="020B0504020101020102" pitchFamily="34" charset="0"/>
            </a:defRPr>
          </a:pPr>
          <a:endParaRPr lang="en-US"/>
        </a:p>
      </c:txPr>
    </c:legend>
    <c:plotVisOnly val="1"/>
    <c:dispBlanksAs val="gap"/>
    <c:showDLblsOverMax val="0"/>
  </c:chart>
  <c:spPr>
    <a:noFill/>
    <a:ln>
      <a:noFill/>
    </a:ln>
    <a:effectLst/>
  </c:spPr>
  <c:txPr>
    <a:bodyPr/>
    <a:lstStyle/>
    <a:p>
      <a:pPr>
        <a:defRPr>
          <a:latin typeface="Calibri" panose="020F0502020204030204" pitchFamily="34" charset="0"/>
          <a:cs typeface="DINPro" panose="020B0504020101020102" pitchFamily="34" charset="0"/>
        </a:defRPr>
      </a:pPr>
      <a:endParaRPr lang="en-US"/>
    </a:p>
  </c:txPr>
  <c:externalData r:id="rId3">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30936559159298288"/>
          <c:y val="9.7572170175749623E-2"/>
          <c:w val="0.63450359194098604"/>
          <c:h val="0.7886687815126211"/>
        </c:manualLayout>
      </c:layout>
      <c:barChart>
        <c:barDir val="bar"/>
        <c:grouping val="clustered"/>
        <c:varyColors val="0"/>
        <c:ser>
          <c:idx val="0"/>
          <c:order val="0"/>
          <c:tx>
            <c:strRef>
              <c:f>Sheet1!$B$1</c:f>
              <c:strCache>
                <c:ptCount val="1"/>
                <c:pt idx="0">
                  <c:v>2025</c:v>
                </c:pt>
              </c:strCache>
            </c:strRef>
          </c:tx>
          <c:spPr>
            <a:solidFill>
              <a:schemeClr val="accent1"/>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bg1"/>
                    </a:solidFill>
                    <a:latin typeface="+mj-lt"/>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I get upset and feel bad for ages</c:v>
                </c:pt>
                <c:pt idx="1">
                  <c:v>I might feel a bit bad but soon forget about it</c:v>
                </c:pt>
                <c:pt idx="2">
                  <c:v>I'm calm and can carry on</c:v>
                </c:pt>
                <c:pt idx="3">
                  <c:v>I learn from it for next time</c:v>
                </c:pt>
              </c:strCache>
            </c:strRef>
          </c:cat>
          <c:val>
            <c:numRef>
              <c:f>Sheet1!$B$2:$B$5</c:f>
              <c:numCache>
                <c:formatCode>0%</c:formatCode>
                <c:ptCount val="4"/>
                <c:pt idx="0">
                  <c:v>0.33</c:v>
                </c:pt>
                <c:pt idx="1">
                  <c:v>0.38</c:v>
                </c:pt>
                <c:pt idx="2">
                  <c:v>0.36</c:v>
                </c:pt>
                <c:pt idx="3">
                  <c:v>0.51</c:v>
                </c:pt>
              </c:numCache>
            </c:numRef>
          </c:val>
          <c:extLst>
            <c:ext xmlns:c16="http://schemas.microsoft.com/office/drawing/2014/chart" uri="{C3380CC4-5D6E-409C-BE32-E72D297353CC}">
              <c16:uniqueId val="{00000000-9F41-471F-8AE2-8E073365350D}"/>
            </c:ext>
          </c:extLst>
        </c:ser>
        <c:ser>
          <c:idx val="1"/>
          <c:order val="1"/>
          <c:tx>
            <c:strRef>
              <c:f>Sheet1!$C$1</c:f>
              <c:strCache>
                <c:ptCount val="1"/>
                <c:pt idx="0">
                  <c:v>2024</c:v>
                </c:pt>
              </c:strCache>
            </c:strRef>
          </c:tx>
          <c:spPr>
            <a:solidFill>
              <a:srgbClr val="008E91"/>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bg1"/>
                    </a:solidFill>
                    <a:latin typeface="+mj-lt"/>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I get upset and feel bad for ages</c:v>
                </c:pt>
                <c:pt idx="1">
                  <c:v>I might feel a bit bad but soon forget about it</c:v>
                </c:pt>
                <c:pt idx="2">
                  <c:v>I'm calm and can carry on</c:v>
                </c:pt>
                <c:pt idx="3">
                  <c:v>I learn from it for next time</c:v>
                </c:pt>
              </c:strCache>
            </c:strRef>
          </c:cat>
          <c:val>
            <c:numRef>
              <c:f>Sheet1!$C$2:$C$5</c:f>
              <c:numCache>
                <c:formatCode>0%</c:formatCode>
                <c:ptCount val="4"/>
                <c:pt idx="0">
                  <c:v>0.32</c:v>
                </c:pt>
                <c:pt idx="1">
                  <c:v>0.41</c:v>
                </c:pt>
                <c:pt idx="2">
                  <c:v>0.34</c:v>
                </c:pt>
                <c:pt idx="3">
                  <c:v>0.46</c:v>
                </c:pt>
              </c:numCache>
            </c:numRef>
          </c:val>
          <c:extLst>
            <c:ext xmlns:c16="http://schemas.microsoft.com/office/drawing/2014/chart" uri="{C3380CC4-5D6E-409C-BE32-E72D297353CC}">
              <c16:uniqueId val="{00000001-1CC0-4D2E-8362-CC4A2839B195}"/>
            </c:ext>
          </c:extLst>
        </c:ser>
        <c:ser>
          <c:idx val="2"/>
          <c:order val="2"/>
          <c:tx>
            <c:strRef>
              <c:f>Sheet1!$D$1</c:f>
              <c:strCache>
                <c:ptCount val="1"/>
                <c:pt idx="0">
                  <c:v>2023</c:v>
                </c:pt>
              </c:strCache>
            </c:strRef>
          </c:tx>
          <c:spPr>
            <a:solidFill>
              <a:srgbClr val="002060"/>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bg1"/>
                    </a:solidFill>
                    <a:latin typeface="+mj-lt"/>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I get upset and feel bad for ages</c:v>
                </c:pt>
                <c:pt idx="1">
                  <c:v>I might feel a bit bad but soon forget about it</c:v>
                </c:pt>
                <c:pt idx="2">
                  <c:v>I'm calm and can carry on</c:v>
                </c:pt>
                <c:pt idx="3">
                  <c:v>I learn from it for next time</c:v>
                </c:pt>
              </c:strCache>
            </c:strRef>
          </c:cat>
          <c:val>
            <c:numRef>
              <c:f>Sheet1!$D$2:$D$5</c:f>
              <c:numCache>
                <c:formatCode>0%</c:formatCode>
                <c:ptCount val="4"/>
                <c:pt idx="0">
                  <c:v>0.31</c:v>
                </c:pt>
                <c:pt idx="1">
                  <c:v>0.37</c:v>
                </c:pt>
                <c:pt idx="2">
                  <c:v>0.37</c:v>
                </c:pt>
                <c:pt idx="3">
                  <c:v>0.51</c:v>
                </c:pt>
              </c:numCache>
            </c:numRef>
          </c:val>
          <c:extLst>
            <c:ext xmlns:c16="http://schemas.microsoft.com/office/drawing/2014/chart" uri="{C3380CC4-5D6E-409C-BE32-E72D297353CC}">
              <c16:uniqueId val="{00000002-1CC0-4D2E-8362-CC4A2839B195}"/>
            </c:ext>
          </c:extLst>
        </c:ser>
        <c:dLbls>
          <c:showLegendKey val="0"/>
          <c:showVal val="0"/>
          <c:showCatName val="0"/>
          <c:showSerName val="0"/>
          <c:showPercent val="0"/>
          <c:showBubbleSize val="0"/>
        </c:dLbls>
        <c:gapWidth val="70"/>
        <c:overlap val="-12"/>
        <c:axId val="436946816"/>
        <c:axId val="436947992"/>
      </c:barChart>
      <c:catAx>
        <c:axId val="436946816"/>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DINPro" panose="020B0504020101020102" pitchFamily="34" charset="0"/>
              </a:defRPr>
            </a:pPr>
            <a:endParaRPr lang="en-US"/>
          </a:p>
        </c:txPr>
        <c:crossAx val="436947992"/>
        <c:crosses val="autoZero"/>
        <c:auto val="1"/>
        <c:lblAlgn val="ctr"/>
        <c:lblOffset val="100"/>
        <c:noMultiLvlLbl val="0"/>
      </c:catAx>
      <c:valAx>
        <c:axId val="436947992"/>
        <c:scaling>
          <c:orientation val="minMax"/>
        </c:scaling>
        <c:delete val="1"/>
        <c:axPos val="b"/>
        <c:majorGridlines>
          <c:spPr>
            <a:ln w="9525" cap="flat" cmpd="sng" algn="ctr">
              <a:solidFill>
                <a:schemeClr val="tx1">
                  <a:lumMod val="15000"/>
                  <a:lumOff val="85000"/>
                </a:schemeClr>
              </a:solidFill>
              <a:round/>
            </a:ln>
            <a:effectLst/>
          </c:spPr>
        </c:majorGridlines>
        <c:numFmt formatCode="0%" sourceLinked="1"/>
        <c:majorTickMark val="out"/>
        <c:minorTickMark val="none"/>
        <c:tickLblPos val="nextTo"/>
        <c:crossAx val="436946816"/>
        <c:crosses val="autoZero"/>
        <c:crossBetween val="between"/>
        <c:majorUnit val="0.1"/>
      </c:valAx>
      <c:spPr>
        <a:noFill/>
        <a:ln>
          <a:noFill/>
        </a:ln>
        <a:effectLst/>
      </c:spPr>
    </c:plotArea>
    <c:legend>
      <c:legendPos val="b"/>
      <c:layout>
        <c:manualLayout>
          <c:xMode val="edge"/>
          <c:yMode val="edge"/>
          <c:x val="0.29541515076821356"/>
          <c:y val="0.90253829181491452"/>
          <c:w val="0.25431490161793019"/>
          <c:h val="9.4066109609240597E-2"/>
        </c:manualLayout>
      </c:layout>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DINPro" panose="020B0504020101020102" pitchFamily="34" charset="0"/>
            </a:defRPr>
          </a:pPr>
          <a:endParaRPr lang="en-US"/>
        </a:p>
      </c:txPr>
    </c:legend>
    <c:plotVisOnly val="1"/>
    <c:dispBlanksAs val="gap"/>
    <c:showDLblsOverMax val="0"/>
  </c:chart>
  <c:spPr>
    <a:noFill/>
    <a:ln>
      <a:noFill/>
    </a:ln>
    <a:effectLst/>
  </c:spPr>
  <c:txPr>
    <a:bodyPr/>
    <a:lstStyle/>
    <a:p>
      <a:pPr>
        <a:defRPr>
          <a:latin typeface="DINPro" panose="020B0504020101020102" pitchFamily="34" charset="0"/>
          <a:cs typeface="DINPro" panose="020B0504020101020102" pitchFamily="34" charset="0"/>
        </a:defRPr>
      </a:pPr>
      <a:endParaRPr lang="en-US"/>
    </a:p>
  </c:txPr>
  <c:externalData r:id="rId3">
    <c:autoUpdate val="0"/>
  </c:externalData>
</c:chartSpace>
</file>

<file path=ppt/charts/chart5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6797280988699107"/>
          <c:y val="7.0767652426219463E-2"/>
          <c:w val="0.62377350752645866"/>
          <c:h val="0.78909985250517212"/>
        </c:manualLayout>
      </c:layout>
      <c:barChart>
        <c:barDir val="bar"/>
        <c:grouping val="clustered"/>
        <c:varyColors val="0"/>
        <c:ser>
          <c:idx val="0"/>
          <c:order val="0"/>
          <c:tx>
            <c:strRef>
              <c:f>Sheet1!$B$1</c:f>
              <c:strCache>
                <c:ptCount val="1"/>
                <c:pt idx="0">
                  <c:v>2025</c:v>
                </c:pt>
              </c:strCache>
            </c:strRef>
          </c:tx>
          <c:spPr>
            <a:solidFill>
              <a:schemeClr val="accent1"/>
            </a:solidFill>
            <a:ln w="19050">
              <a:solidFill>
                <a:schemeClr val="lt1"/>
              </a:solid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mn-lt"/>
                    <a:ea typeface="+mn-ea"/>
                    <a:cs typeface="+mn-cs"/>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Don't know</c:v>
                </c:pt>
                <c:pt idx="1">
                  <c:v>No</c:v>
                </c:pt>
                <c:pt idx="2">
                  <c:v>Yes</c:v>
                </c:pt>
              </c:strCache>
            </c:strRef>
          </c:cat>
          <c:val>
            <c:numRef>
              <c:f>Sheet1!$B$2:$B$4</c:f>
              <c:numCache>
                <c:formatCode>0%</c:formatCode>
                <c:ptCount val="3"/>
                <c:pt idx="0">
                  <c:v>0.28000000000000003</c:v>
                </c:pt>
                <c:pt idx="1">
                  <c:v>0.4</c:v>
                </c:pt>
                <c:pt idx="2">
                  <c:v>0.32</c:v>
                </c:pt>
              </c:numCache>
            </c:numRef>
          </c:val>
          <c:extLst>
            <c:ext xmlns:c16="http://schemas.microsoft.com/office/drawing/2014/chart" uri="{C3380CC4-5D6E-409C-BE32-E72D297353CC}">
              <c16:uniqueId val="{00000000-06DB-447A-B500-9802C63EFF99}"/>
            </c:ext>
          </c:extLst>
        </c:ser>
        <c:ser>
          <c:idx val="1"/>
          <c:order val="1"/>
          <c:tx>
            <c:strRef>
              <c:f>Sheet1!$C$1</c:f>
              <c:strCache>
                <c:ptCount val="1"/>
                <c:pt idx="0">
                  <c:v>2024</c:v>
                </c:pt>
              </c:strCache>
            </c:strRef>
          </c:tx>
          <c:spPr>
            <a:solidFill>
              <a:srgbClr val="008E91"/>
            </a:solidFill>
            <a:ln w="19050">
              <a:solidFill>
                <a:schemeClr val="lt1"/>
              </a:solid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mn-lt"/>
                    <a:ea typeface="+mn-ea"/>
                    <a:cs typeface="+mn-cs"/>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Don't know</c:v>
                </c:pt>
                <c:pt idx="1">
                  <c:v>No</c:v>
                </c:pt>
                <c:pt idx="2">
                  <c:v>Yes</c:v>
                </c:pt>
              </c:strCache>
            </c:strRef>
          </c:cat>
          <c:val>
            <c:numRef>
              <c:f>Sheet1!$C$2:$C$4</c:f>
              <c:numCache>
                <c:formatCode>0%</c:formatCode>
                <c:ptCount val="3"/>
                <c:pt idx="0">
                  <c:v>0.25</c:v>
                </c:pt>
                <c:pt idx="1">
                  <c:v>0.42</c:v>
                </c:pt>
                <c:pt idx="2">
                  <c:v>0.33</c:v>
                </c:pt>
              </c:numCache>
            </c:numRef>
          </c:val>
          <c:extLst>
            <c:ext xmlns:c16="http://schemas.microsoft.com/office/drawing/2014/chart" uri="{C3380CC4-5D6E-409C-BE32-E72D297353CC}">
              <c16:uniqueId val="{00000001-06DB-447A-B500-9802C63EFF99}"/>
            </c:ext>
          </c:extLst>
        </c:ser>
        <c:ser>
          <c:idx val="2"/>
          <c:order val="2"/>
          <c:tx>
            <c:strRef>
              <c:f>Sheet1!$D$1</c:f>
              <c:strCache>
                <c:ptCount val="1"/>
                <c:pt idx="0">
                  <c:v>2023</c:v>
                </c:pt>
              </c:strCache>
            </c:strRef>
          </c:tx>
          <c:spPr>
            <a:solidFill>
              <a:schemeClr val="accent1">
                <a:lumMod val="50000"/>
              </a:schemeClr>
            </a:solidFill>
            <a:ln w="19050">
              <a:solidFill>
                <a:schemeClr val="lt1"/>
              </a:solid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mn-lt"/>
                    <a:ea typeface="+mn-ea"/>
                    <a:cs typeface="+mn-cs"/>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Don't know</c:v>
                </c:pt>
                <c:pt idx="1">
                  <c:v>No</c:v>
                </c:pt>
                <c:pt idx="2">
                  <c:v>Yes</c:v>
                </c:pt>
              </c:strCache>
            </c:strRef>
          </c:cat>
          <c:val>
            <c:numRef>
              <c:f>Sheet1!$D$2:$D$4</c:f>
              <c:numCache>
                <c:formatCode>0%</c:formatCode>
                <c:ptCount val="3"/>
                <c:pt idx="0">
                  <c:v>0.22</c:v>
                </c:pt>
                <c:pt idx="1">
                  <c:v>0.46</c:v>
                </c:pt>
                <c:pt idx="2">
                  <c:v>0.32</c:v>
                </c:pt>
              </c:numCache>
            </c:numRef>
          </c:val>
          <c:extLst>
            <c:ext xmlns:c16="http://schemas.microsoft.com/office/drawing/2014/chart" uri="{C3380CC4-5D6E-409C-BE32-E72D297353CC}">
              <c16:uniqueId val="{00000001-8A25-412D-896C-79C5DAD7BA5C}"/>
            </c:ext>
          </c:extLst>
        </c:ser>
        <c:dLbls>
          <c:dLblPos val="inEnd"/>
          <c:showLegendKey val="0"/>
          <c:showVal val="1"/>
          <c:showCatName val="0"/>
          <c:showSerName val="0"/>
          <c:showPercent val="0"/>
          <c:showBubbleSize val="0"/>
        </c:dLbls>
        <c:gapWidth val="100"/>
        <c:overlap val="-12"/>
        <c:axId val="491242600"/>
        <c:axId val="491248088"/>
      </c:barChart>
      <c:valAx>
        <c:axId val="491248088"/>
        <c:scaling>
          <c:orientation val="minMax"/>
        </c:scaling>
        <c:delete val="0"/>
        <c:axPos val="b"/>
        <c:majorGridlines>
          <c:spPr>
            <a:ln w="9525" cap="flat" cmpd="sng" algn="ctr">
              <a:solidFill>
                <a:schemeClr val="tx1">
                  <a:lumMod val="15000"/>
                  <a:lumOff val="85000"/>
                </a:schemeClr>
              </a:solidFill>
              <a:round/>
            </a:ln>
            <a:effectLst/>
          </c:spPr>
        </c:majorGridlines>
        <c:numFmt formatCode="0%" sourceLinked="0"/>
        <c:majorTickMark val="out"/>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tx1">
                    <a:lumMod val="75000"/>
                    <a:lumOff val="25000"/>
                  </a:schemeClr>
                </a:solidFill>
                <a:latin typeface="+mn-lt"/>
                <a:ea typeface="+mn-ea"/>
                <a:cs typeface="+mn-cs"/>
              </a:defRPr>
            </a:pPr>
            <a:endParaRPr lang="en-US"/>
          </a:p>
        </c:txPr>
        <c:crossAx val="491242600"/>
        <c:crosses val="autoZero"/>
        <c:crossBetween val="between"/>
      </c:valAx>
      <c:catAx>
        <c:axId val="491242600"/>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chemeClr val="tx1">
                    <a:lumMod val="75000"/>
                    <a:lumOff val="25000"/>
                  </a:schemeClr>
                </a:solidFill>
                <a:latin typeface="+mn-lt"/>
                <a:ea typeface="+mn-ea"/>
                <a:cs typeface="+mn-cs"/>
              </a:defRPr>
            </a:pPr>
            <a:endParaRPr lang="en-US"/>
          </a:p>
        </c:txPr>
        <c:crossAx val="491248088"/>
        <c:crosses val="autoZero"/>
        <c:auto val="1"/>
        <c:lblAlgn val="ctr"/>
        <c:lblOffset val="100"/>
        <c:noMultiLvlLbl val="0"/>
      </c:catAx>
      <c:spPr>
        <a:noFill/>
        <a:ln>
          <a:noFill/>
        </a:ln>
        <a:effectLst/>
      </c:spPr>
    </c:plotArea>
    <c:legend>
      <c:legendPos val="b"/>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75000"/>
                  <a:lumOff val="25000"/>
                </a:schemeClr>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5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38918349543080488"/>
          <c:y val="1.7806544699475763E-2"/>
          <c:w val="0.5464620654725687"/>
          <c:h val="0.78828870355507874"/>
        </c:manualLayout>
      </c:layout>
      <c:barChart>
        <c:barDir val="bar"/>
        <c:grouping val="clustered"/>
        <c:varyColors val="0"/>
        <c:ser>
          <c:idx val="0"/>
          <c:order val="0"/>
          <c:tx>
            <c:strRef>
              <c:f>Sheet1!$B$1</c:f>
              <c:strCache>
                <c:ptCount val="1"/>
                <c:pt idx="0">
                  <c:v>2025</c:v>
                </c:pt>
              </c:strCache>
            </c:strRef>
          </c:tx>
          <c:spPr>
            <a:solidFill>
              <a:schemeClr val="accent1"/>
            </a:solidFill>
            <a:ln w="19050">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mn-lt"/>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Don't know</c:v>
                </c:pt>
                <c:pt idx="1">
                  <c:v>It's not a problem in my school</c:v>
                </c:pt>
                <c:pt idx="2">
                  <c:v>No</c:v>
                </c:pt>
                <c:pt idx="3">
                  <c:v>Yes</c:v>
                </c:pt>
              </c:strCache>
            </c:strRef>
          </c:cat>
          <c:val>
            <c:numRef>
              <c:f>Sheet1!$B$2:$B$5</c:f>
              <c:numCache>
                <c:formatCode>0%</c:formatCode>
                <c:ptCount val="4"/>
                <c:pt idx="0">
                  <c:v>0.26</c:v>
                </c:pt>
                <c:pt idx="1">
                  <c:v>0.06</c:v>
                </c:pt>
                <c:pt idx="2">
                  <c:v>0.34</c:v>
                </c:pt>
                <c:pt idx="3">
                  <c:v>0.34</c:v>
                </c:pt>
              </c:numCache>
            </c:numRef>
          </c:val>
          <c:extLst>
            <c:ext xmlns:c16="http://schemas.microsoft.com/office/drawing/2014/chart" uri="{C3380CC4-5D6E-409C-BE32-E72D297353CC}">
              <c16:uniqueId val="{00000000-4DAF-4400-8412-65887059A0AB}"/>
            </c:ext>
          </c:extLst>
        </c:ser>
        <c:ser>
          <c:idx val="1"/>
          <c:order val="1"/>
          <c:tx>
            <c:strRef>
              <c:f>Sheet1!$C$1</c:f>
              <c:strCache>
                <c:ptCount val="1"/>
                <c:pt idx="0">
                  <c:v>2024</c:v>
                </c:pt>
              </c:strCache>
            </c:strRef>
          </c:tx>
          <c:spPr>
            <a:solidFill>
              <a:srgbClr val="008E91"/>
            </a:solidFill>
            <a:ln w="19050">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mn-lt"/>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Don't know</c:v>
                </c:pt>
                <c:pt idx="1">
                  <c:v>It's not a problem in my school</c:v>
                </c:pt>
                <c:pt idx="2">
                  <c:v>No</c:v>
                </c:pt>
                <c:pt idx="3">
                  <c:v>Yes</c:v>
                </c:pt>
              </c:strCache>
            </c:strRef>
          </c:cat>
          <c:val>
            <c:numRef>
              <c:f>Sheet1!$C$2:$C$5</c:f>
              <c:numCache>
                <c:formatCode>0%</c:formatCode>
                <c:ptCount val="4"/>
                <c:pt idx="0">
                  <c:v>0.26</c:v>
                </c:pt>
                <c:pt idx="1">
                  <c:v>0.05</c:v>
                </c:pt>
                <c:pt idx="2">
                  <c:v>0.4</c:v>
                </c:pt>
                <c:pt idx="3">
                  <c:v>0.3</c:v>
                </c:pt>
              </c:numCache>
            </c:numRef>
          </c:val>
          <c:extLst>
            <c:ext xmlns:c16="http://schemas.microsoft.com/office/drawing/2014/chart" uri="{C3380CC4-5D6E-409C-BE32-E72D297353CC}">
              <c16:uniqueId val="{00000000-D0ED-4C81-AEFB-69963F3BD62F}"/>
            </c:ext>
          </c:extLst>
        </c:ser>
        <c:ser>
          <c:idx val="2"/>
          <c:order val="2"/>
          <c:tx>
            <c:strRef>
              <c:f>Sheet1!$D$1</c:f>
              <c:strCache>
                <c:ptCount val="1"/>
                <c:pt idx="0">
                  <c:v>2023</c:v>
                </c:pt>
              </c:strCache>
            </c:strRef>
          </c:tx>
          <c:spPr>
            <a:solidFill>
              <a:schemeClr val="accent1">
                <a:lumMod val="50000"/>
              </a:schemeClr>
            </a:solidFill>
            <a:ln w="19050">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mn-lt"/>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Don't know</c:v>
                </c:pt>
                <c:pt idx="1">
                  <c:v>It's not a problem in my school</c:v>
                </c:pt>
                <c:pt idx="2">
                  <c:v>No</c:v>
                </c:pt>
                <c:pt idx="3">
                  <c:v>Yes</c:v>
                </c:pt>
              </c:strCache>
            </c:strRef>
          </c:cat>
          <c:val>
            <c:numRef>
              <c:f>Sheet1!$D$2:$D$5</c:f>
              <c:numCache>
                <c:formatCode>0%</c:formatCode>
                <c:ptCount val="4"/>
                <c:pt idx="0">
                  <c:v>0.25</c:v>
                </c:pt>
                <c:pt idx="1">
                  <c:v>7.0000000000000007E-2</c:v>
                </c:pt>
                <c:pt idx="2">
                  <c:v>0.41</c:v>
                </c:pt>
                <c:pt idx="3">
                  <c:v>0.27</c:v>
                </c:pt>
              </c:numCache>
            </c:numRef>
          </c:val>
          <c:extLst>
            <c:ext xmlns:c16="http://schemas.microsoft.com/office/drawing/2014/chart" uri="{C3380CC4-5D6E-409C-BE32-E72D297353CC}">
              <c16:uniqueId val="{00000001-14C9-453B-AEA5-CC739584B1C9}"/>
            </c:ext>
          </c:extLst>
        </c:ser>
        <c:dLbls>
          <c:showLegendKey val="0"/>
          <c:showVal val="0"/>
          <c:showCatName val="0"/>
          <c:showSerName val="0"/>
          <c:showPercent val="0"/>
          <c:showBubbleSize val="0"/>
        </c:dLbls>
        <c:gapWidth val="80"/>
        <c:overlap val="-12"/>
        <c:axId val="491252008"/>
        <c:axId val="491243384"/>
      </c:barChart>
      <c:valAx>
        <c:axId val="491243384"/>
        <c:scaling>
          <c:orientation val="minMax"/>
        </c:scaling>
        <c:delete val="0"/>
        <c:axPos val="b"/>
        <c:majorGridlines>
          <c:spPr>
            <a:ln w="9525" cap="flat" cmpd="sng" algn="ctr">
              <a:solidFill>
                <a:schemeClr val="tx1">
                  <a:lumMod val="15000"/>
                  <a:lumOff val="85000"/>
                </a:schemeClr>
              </a:solidFill>
              <a:round/>
            </a:ln>
            <a:effectLst/>
          </c:spPr>
        </c:majorGridlines>
        <c:numFmt formatCode="0%" sourceLinked="0"/>
        <c:majorTickMark val="out"/>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tx1">
                    <a:lumMod val="75000"/>
                    <a:lumOff val="25000"/>
                  </a:schemeClr>
                </a:solidFill>
                <a:latin typeface="+mn-lt"/>
                <a:ea typeface="+mn-ea"/>
                <a:cs typeface="DINPro" panose="020B0504020101020102" pitchFamily="34" charset="0"/>
              </a:defRPr>
            </a:pPr>
            <a:endParaRPr lang="en-US"/>
          </a:p>
        </c:txPr>
        <c:crossAx val="491252008"/>
        <c:crosses val="autoZero"/>
        <c:crossBetween val="between"/>
      </c:valAx>
      <c:catAx>
        <c:axId val="491252008"/>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0" spcFirstLastPara="1" vertOverflow="ellipsis" wrap="square" anchor="ctr" anchorCtr="1"/>
          <a:lstStyle/>
          <a:p>
            <a:pPr>
              <a:defRPr sz="1000" b="0" i="0" u="none" strike="noStrike" kern="1200" baseline="0">
                <a:solidFill>
                  <a:schemeClr val="tx1">
                    <a:lumMod val="75000"/>
                    <a:lumOff val="25000"/>
                  </a:schemeClr>
                </a:solidFill>
                <a:latin typeface="+mn-lt"/>
                <a:ea typeface="+mn-ea"/>
                <a:cs typeface="DINPro" panose="020B0504020101020102" pitchFamily="34" charset="0"/>
              </a:defRPr>
            </a:pPr>
            <a:endParaRPr lang="en-US"/>
          </a:p>
        </c:txPr>
        <c:crossAx val="491243384"/>
        <c:crosses val="autoZero"/>
        <c:auto val="1"/>
        <c:lblAlgn val="ctr"/>
        <c:lblOffset val="100"/>
        <c:noMultiLvlLbl val="0"/>
      </c:catAx>
      <c:spPr>
        <a:noFill/>
        <a:ln>
          <a:noFill/>
        </a:ln>
        <a:effectLst/>
      </c:spPr>
    </c:plotArea>
    <c:legend>
      <c:legendPos val="b"/>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75000"/>
                  <a:lumOff val="25000"/>
                </a:schemeClr>
              </a:solidFill>
              <a:latin typeface="+mn-lt"/>
              <a:ea typeface="+mn-ea"/>
              <a:cs typeface="DINPro" panose="020B0504020101020102" pitchFamily="34" charset="0"/>
            </a:defRPr>
          </a:pPr>
          <a:endParaRPr lang="en-US"/>
        </a:p>
      </c:txPr>
    </c:legend>
    <c:plotVisOnly val="1"/>
    <c:dispBlanksAs val="gap"/>
    <c:showDLblsOverMax val="0"/>
  </c:chart>
  <c:spPr>
    <a:noFill/>
    <a:ln>
      <a:noFill/>
    </a:ln>
    <a:effectLst/>
  </c:spPr>
  <c:txPr>
    <a:bodyPr/>
    <a:lstStyle/>
    <a:p>
      <a:pPr>
        <a:defRPr>
          <a:latin typeface="Calibri" panose="020F0502020204030204" pitchFamily="34" charset="0"/>
          <a:cs typeface="DINPro" panose="020B0504020101020102" pitchFamily="34" charset="0"/>
        </a:defRPr>
      </a:pPr>
      <a:endParaRPr lang="en-US"/>
    </a:p>
  </c:txPr>
  <c:externalData r:id="rId3">
    <c:autoUpdate val="0"/>
  </c:externalData>
</c:chartSpace>
</file>

<file path=ppt/charts/chart5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6797280988699107"/>
          <c:y val="7.0767652426219463E-2"/>
          <c:w val="0.62377350752645866"/>
          <c:h val="0.77574476685700988"/>
        </c:manualLayout>
      </c:layout>
      <c:barChart>
        <c:barDir val="bar"/>
        <c:grouping val="clustered"/>
        <c:varyColors val="0"/>
        <c:ser>
          <c:idx val="0"/>
          <c:order val="0"/>
          <c:tx>
            <c:strRef>
              <c:f>Sheet1!$B$1</c:f>
              <c:strCache>
                <c:ptCount val="1"/>
                <c:pt idx="0">
                  <c:v>2025</c:v>
                </c:pt>
              </c:strCache>
            </c:strRef>
          </c:tx>
          <c:spPr>
            <a:solidFill>
              <a:schemeClr val="accent1"/>
            </a:solidFill>
            <a:ln w="19050">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mn-lt"/>
                    <a:ea typeface="+mn-ea"/>
                    <a:cs typeface="+mn-cs"/>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Don't know</c:v>
                </c:pt>
                <c:pt idx="1">
                  <c:v>No</c:v>
                </c:pt>
                <c:pt idx="2">
                  <c:v>Yes</c:v>
                </c:pt>
              </c:strCache>
            </c:strRef>
          </c:cat>
          <c:val>
            <c:numRef>
              <c:f>Sheet1!$B$2:$B$4</c:f>
              <c:numCache>
                <c:formatCode>0%</c:formatCode>
                <c:ptCount val="3"/>
                <c:pt idx="0">
                  <c:v>0.16</c:v>
                </c:pt>
                <c:pt idx="1">
                  <c:v>0.71</c:v>
                </c:pt>
                <c:pt idx="2">
                  <c:v>0.13</c:v>
                </c:pt>
              </c:numCache>
            </c:numRef>
          </c:val>
          <c:extLst>
            <c:ext xmlns:c16="http://schemas.microsoft.com/office/drawing/2014/chart" uri="{C3380CC4-5D6E-409C-BE32-E72D297353CC}">
              <c16:uniqueId val="{00000000-89FD-49A3-ACCE-0BAA2685D2C5}"/>
            </c:ext>
          </c:extLst>
        </c:ser>
        <c:ser>
          <c:idx val="1"/>
          <c:order val="1"/>
          <c:tx>
            <c:strRef>
              <c:f>Sheet1!$C$1</c:f>
              <c:strCache>
                <c:ptCount val="1"/>
                <c:pt idx="0">
                  <c:v>2024</c:v>
                </c:pt>
              </c:strCache>
            </c:strRef>
          </c:tx>
          <c:spPr>
            <a:solidFill>
              <a:srgbClr val="008E91"/>
            </a:solidFill>
            <a:ln w="19050">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mn-lt"/>
                    <a:ea typeface="+mn-ea"/>
                    <a:cs typeface="+mn-cs"/>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Don't know</c:v>
                </c:pt>
                <c:pt idx="1">
                  <c:v>No</c:v>
                </c:pt>
                <c:pt idx="2">
                  <c:v>Yes</c:v>
                </c:pt>
              </c:strCache>
            </c:strRef>
          </c:cat>
          <c:val>
            <c:numRef>
              <c:f>Sheet1!$C$2:$C$4</c:f>
              <c:numCache>
                <c:formatCode>0%</c:formatCode>
                <c:ptCount val="3"/>
                <c:pt idx="0">
                  <c:v>0.2</c:v>
                </c:pt>
                <c:pt idx="1">
                  <c:v>0.64</c:v>
                </c:pt>
                <c:pt idx="2">
                  <c:v>0.16</c:v>
                </c:pt>
              </c:numCache>
            </c:numRef>
          </c:val>
          <c:extLst>
            <c:ext xmlns:c16="http://schemas.microsoft.com/office/drawing/2014/chart" uri="{C3380CC4-5D6E-409C-BE32-E72D297353CC}">
              <c16:uniqueId val="{00000001-89FD-49A3-ACCE-0BAA2685D2C5}"/>
            </c:ext>
          </c:extLst>
        </c:ser>
        <c:ser>
          <c:idx val="2"/>
          <c:order val="2"/>
          <c:tx>
            <c:strRef>
              <c:f>Sheet1!$D$1</c:f>
              <c:strCache>
                <c:ptCount val="1"/>
                <c:pt idx="0">
                  <c:v>2023</c:v>
                </c:pt>
              </c:strCache>
            </c:strRef>
          </c:tx>
          <c:spPr>
            <a:solidFill>
              <a:schemeClr val="accent1">
                <a:lumMod val="50000"/>
              </a:schemeClr>
            </a:solidFill>
            <a:ln w="19050">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mn-lt"/>
                    <a:ea typeface="+mn-ea"/>
                    <a:cs typeface="+mn-cs"/>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Don't know</c:v>
                </c:pt>
                <c:pt idx="1">
                  <c:v>No</c:v>
                </c:pt>
                <c:pt idx="2">
                  <c:v>Yes</c:v>
                </c:pt>
              </c:strCache>
            </c:strRef>
          </c:cat>
          <c:val>
            <c:numRef>
              <c:f>Sheet1!$D$2:$D$4</c:f>
              <c:numCache>
                <c:formatCode>0%</c:formatCode>
                <c:ptCount val="3"/>
                <c:pt idx="0">
                  <c:v>0.17</c:v>
                </c:pt>
                <c:pt idx="1">
                  <c:v>0.64</c:v>
                </c:pt>
                <c:pt idx="2">
                  <c:v>0.19</c:v>
                </c:pt>
              </c:numCache>
            </c:numRef>
          </c:val>
          <c:extLst>
            <c:ext xmlns:c16="http://schemas.microsoft.com/office/drawing/2014/chart" uri="{C3380CC4-5D6E-409C-BE32-E72D297353CC}">
              <c16:uniqueId val="{00000001-798D-4FF5-BFF3-41ED4C48816D}"/>
            </c:ext>
          </c:extLst>
        </c:ser>
        <c:dLbls>
          <c:dLblPos val="inEnd"/>
          <c:showLegendKey val="0"/>
          <c:showVal val="1"/>
          <c:showCatName val="0"/>
          <c:showSerName val="0"/>
          <c:showPercent val="0"/>
          <c:showBubbleSize val="0"/>
        </c:dLbls>
        <c:gapWidth val="100"/>
        <c:overlap val="-12"/>
        <c:axId val="491246912"/>
        <c:axId val="491244168"/>
      </c:barChart>
      <c:valAx>
        <c:axId val="491244168"/>
        <c:scaling>
          <c:orientation val="minMax"/>
        </c:scaling>
        <c:delete val="0"/>
        <c:axPos val="b"/>
        <c:majorGridlines>
          <c:spPr>
            <a:ln w="9525" cap="flat" cmpd="sng" algn="ctr">
              <a:solidFill>
                <a:schemeClr val="tx1">
                  <a:lumMod val="15000"/>
                  <a:lumOff val="85000"/>
                </a:schemeClr>
              </a:solidFill>
              <a:round/>
            </a:ln>
            <a:effectLst/>
          </c:spPr>
        </c:majorGridlines>
        <c:numFmt formatCode="0%" sourceLinked="0"/>
        <c:majorTickMark val="out"/>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tx1">
                    <a:lumMod val="75000"/>
                    <a:lumOff val="25000"/>
                  </a:schemeClr>
                </a:solidFill>
                <a:latin typeface="+mn-lt"/>
                <a:ea typeface="+mn-ea"/>
                <a:cs typeface="+mn-cs"/>
              </a:defRPr>
            </a:pPr>
            <a:endParaRPr lang="en-US"/>
          </a:p>
        </c:txPr>
        <c:crossAx val="491246912"/>
        <c:crosses val="autoZero"/>
        <c:crossBetween val="between"/>
      </c:valAx>
      <c:catAx>
        <c:axId val="491246912"/>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chemeClr val="tx1">
                    <a:lumMod val="75000"/>
                    <a:lumOff val="25000"/>
                  </a:schemeClr>
                </a:solidFill>
                <a:latin typeface="+mn-lt"/>
                <a:ea typeface="+mn-ea"/>
                <a:cs typeface="+mn-cs"/>
              </a:defRPr>
            </a:pPr>
            <a:endParaRPr lang="en-US"/>
          </a:p>
        </c:txPr>
        <c:crossAx val="491244168"/>
        <c:crosses val="autoZero"/>
        <c:auto val="1"/>
        <c:lblAlgn val="ctr"/>
        <c:lblOffset val="100"/>
        <c:noMultiLvlLbl val="0"/>
      </c:catAx>
      <c:spPr>
        <a:noFill/>
        <a:ln>
          <a:noFill/>
        </a:ln>
        <a:effectLst/>
      </c:spPr>
    </c:plotArea>
    <c:legend>
      <c:legendPos val="b"/>
      <c:layout>
        <c:manualLayout>
          <c:xMode val="edge"/>
          <c:yMode val="edge"/>
          <c:x val="0.39645245968691806"/>
          <c:y val="0.92931437093445424"/>
          <c:w val="0.2596172829483151"/>
          <c:h val="4.829977140720329E-2"/>
        </c:manualLayout>
      </c:layout>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75000"/>
                  <a:lumOff val="25000"/>
                </a:schemeClr>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5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6797280988699107"/>
          <c:y val="7.0767652426219463E-2"/>
          <c:w val="0.62377350752645866"/>
          <c:h val="0.77574476685700988"/>
        </c:manualLayout>
      </c:layout>
      <c:barChart>
        <c:barDir val="bar"/>
        <c:grouping val="clustered"/>
        <c:varyColors val="0"/>
        <c:ser>
          <c:idx val="0"/>
          <c:order val="0"/>
          <c:tx>
            <c:strRef>
              <c:f>Sheet1!$B$1</c:f>
              <c:strCache>
                <c:ptCount val="1"/>
                <c:pt idx="0">
                  <c:v>2025</c:v>
                </c:pt>
              </c:strCache>
            </c:strRef>
          </c:tx>
          <c:spPr>
            <a:solidFill>
              <a:schemeClr val="accent1"/>
            </a:solidFill>
            <a:ln w="19050">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mn-lt"/>
                    <a:ea typeface="+mn-ea"/>
                    <a:cs typeface="+mn-cs"/>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Don't want to say</c:v>
                </c:pt>
                <c:pt idx="1">
                  <c:v>No</c:v>
                </c:pt>
                <c:pt idx="2">
                  <c:v>Yes</c:v>
                </c:pt>
              </c:strCache>
            </c:strRef>
          </c:cat>
          <c:val>
            <c:numRef>
              <c:f>Sheet1!$B$2:$B$4</c:f>
              <c:numCache>
                <c:formatCode>0%</c:formatCode>
                <c:ptCount val="3"/>
                <c:pt idx="0">
                  <c:v>0.08</c:v>
                </c:pt>
                <c:pt idx="1">
                  <c:v>0.73</c:v>
                </c:pt>
                <c:pt idx="2">
                  <c:v>0.19</c:v>
                </c:pt>
              </c:numCache>
            </c:numRef>
          </c:val>
          <c:extLst>
            <c:ext xmlns:c16="http://schemas.microsoft.com/office/drawing/2014/chart" uri="{C3380CC4-5D6E-409C-BE32-E72D297353CC}">
              <c16:uniqueId val="{00000000-89FD-49A3-ACCE-0BAA2685D2C5}"/>
            </c:ext>
          </c:extLst>
        </c:ser>
        <c:ser>
          <c:idx val="1"/>
          <c:order val="1"/>
          <c:tx>
            <c:strRef>
              <c:f>Sheet1!$C$1</c:f>
              <c:strCache>
                <c:ptCount val="1"/>
                <c:pt idx="0">
                  <c:v>2024</c:v>
                </c:pt>
              </c:strCache>
            </c:strRef>
          </c:tx>
          <c:spPr>
            <a:solidFill>
              <a:srgbClr val="008E91"/>
            </a:solidFill>
            <a:ln w="19050">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mn-lt"/>
                    <a:ea typeface="+mn-ea"/>
                    <a:cs typeface="+mn-cs"/>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Don't want to say</c:v>
                </c:pt>
                <c:pt idx="1">
                  <c:v>No</c:v>
                </c:pt>
                <c:pt idx="2">
                  <c:v>Yes</c:v>
                </c:pt>
              </c:strCache>
            </c:strRef>
          </c:cat>
          <c:val>
            <c:numRef>
              <c:f>Sheet1!$C$2:$C$4</c:f>
              <c:numCache>
                <c:formatCode>0%</c:formatCode>
                <c:ptCount val="3"/>
                <c:pt idx="0">
                  <c:v>0.09</c:v>
                </c:pt>
                <c:pt idx="1">
                  <c:v>0.7</c:v>
                </c:pt>
                <c:pt idx="2">
                  <c:v>0.21</c:v>
                </c:pt>
              </c:numCache>
            </c:numRef>
          </c:val>
          <c:extLst>
            <c:ext xmlns:c16="http://schemas.microsoft.com/office/drawing/2014/chart" uri="{C3380CC4-5D6E-409C-BE32-E72D297353CC}">
              <c16:uniqueId val="{00000000-4991-4C0E-BB4B-CEF67A461F99}"/>
            </c:ext>
          </c:extLst>
        </c:ser>
        <c:ser>
          <c:idx val="2"/>
          <c:order val="2"/>
          <c:tx>
            <c:strRef>
              <c:f>Sheet1!$D$1</c:f>
              <c:strCache>
                <c:ptCount val="1"/>
                <c:pt idx="0">
                  <c:v>2023</c:v>
                </c:pt>
              </c:strCache>
            </c:strRef>
          </c:tx>
          <c:spPr>
            <a:solidFill>
              <a:schemeClr val="accent1">
                <a:lumMod val="50000"/>
              </a:schemeClr>
            </a:solidFill>
            <a:ln w="19050">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mn-lt"/>
                    <a:ea typeface="+mn-ea"/>
                    <a:cs typeface="+mn-cs"/>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Don't want to say</c:v>
                </c:pt>
                <c:pt idx="1">
                  <c:v>No</c:v>
                </c:pt>
                <c:pt idx="2">
                  <c:v>Yes</c:v>
                </c:pt>
              </c:strCache>
            </c:strRef>
          </c:cat>
          <c:val>
            <c:numRef>
              <c:f>Sheet1!$D$2:$D$4</c:f>
              <c:numCache>
                <c:formatCode>0%</c:formatCode>
                <c:ptCount val="3"/>
                <c:pt idx="0">
                  <c:v>0.08</c:v>
                </c:pt>
                <c:pt idx="1">
                  <c:v>0.69</c:v>
                </c:pt>
                <c:pt idx="2">
                  <c:v>0.22</c:v>
                </c:pt>
              </c:numCache>
            </c:numRef>
          </c:val>
          <c:extLst>
            <c:ext xmlns:c16="http://schemas.microsoft.com/office/drawing/2014/chart" uri="{C3380CC4-5D6E-409C-BE32-E72D297353CC}">
              <c16:uniqueId val="{00000000-8A6F-471F-8FE9-9FFF91C24858}"/>
            </c:ext>
          </c:extLst>
        </c:ser>
        <c:dLbls>
          <c:dLblPos val="inEnd"/>
          <c:showLegendKey val="0"/>
          <c:showVal val="1"/>
          <c:showCatName val="0"/>
          <c:showSerName val="0"/>
          <c:showPercent val="0"/>
          <c:showBubbleSize val="0"/>
        </c:dLbls>
        <c:gapWidth val="100"/>
        <c:overlap val="-12"/>
        <c:axId val="491246912"/>
        <c:axId val="491244168"/>
      </c:barChart>
      <c:valAx>
        <c:axId val="491244168"/>
        <c:scaling>
          <c:orientation val="minMax"/>
        </c:scaling>
        <c:delete val="0"/>
        <c:axPos val="b"/>
        <c:majorGridlines>
          <c:spPr>
            <a:ln w="9525" cap="flat" cmpd="sng" algn="ctr">
              <a:solidFill>
                <a:schemeClr val="tx1">
                  <a:lumMod val="15000"/>
                  <a:lumOff val="85000"/>
                </a:schemeClr>
              </a:solidFill>
              <a:round/>
            </a:ln>
            <a:effectLst/>
          </c:spPr>
        </c:majorGridlines>
        <c:numFmt formatCode="0%" sourceLinked="0"/>
        <c:majorTickMark val="out"/>
        <c:minorTickMark val="none"/>
        <c:tickLblPos val="nextTo"/>
        <c:spPr>
          <a:noFill/>
          <a:ln>
            <a:noFill/>
          </a:ln>
          <a:effectLst/>
        </c:spPr>
        <c:txPr>
          <a:bodyPr rot="-60000000" spcFirstLastPara="1" vertOverflow="ellipsis" vert="horz" wrap="square" anchor="ctr" anchorCtr="1"/>
          <a:lstStyle/>
          <a:p>
            <a:pPr>
              <a:defRPr sz="1050" b="0" i="0" u="none" strike="noStrike" kern="1200" baseline="0">
                <a:solidFill>
                  <a:schemeClr val="tx1">
                    <a:lumMod val="75000"/>
                    <a:lumOff val="25000"/>
                  </a:schemeClr>
                </a:solidFill>
                <a:latin typeface="+mn-lt"/>
                <a:ea typeface="+mn-ea"/>
                <a:cs typeface="+mn-cs"/>
              </a:defRPr>
            </a:pPr>
            <a:endParaRPr lang="en-US"/>
          </a:p>
        </c:txPr>
        <c:crossAx val="491246912"/>
        <c:crosses val="autoZero"/>
        <c:crossBetween val="between"/>
      </c:valAx>
      <c:catAx>
        <c:axId val="491246912"/>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lang="en-US" sz="1000" b="0" i="0" u="none" strike="noStrike" kern="1200" baseline="0">
                <a:solidFill>
                  <a:schemeClr val="tx1">
                    <a:lumMod val="75000"/>
                    <a:lumOff val="25000"/>
                  </a:schemeClr>
                </a:solidFill>
                <a:latin typeface="+mn-lt"/>
                <a:ea typeface="+mn-ea"/>
                <a:cs typeface="+mn-cs"/>
              </a:defRPr>
            </a:pPr>
            <a:endParaRPr lang="en-US"/>
          </a:p>
        </c:txPr>
        <c:crossAx val="491244168"/>
        <c:crosses val="autoZero"/>
        <c:auto val="1"/>
        <c:lblAlgn val="ctr"/>
        <c:lblOffset val="100"/>
        <c:noMultiLvlLbl val="0"/>
      </c:catAx>
      <c:spPr>
        <a:noFill/>
        <a:ln>
          <a:noFill/>
        </a:ln>
        <a:effectLst/>
      </c:spPr>
    </c:plotArea>
    <c:legend>
      <c:legendPos val="b"/>
      <c:layout>
        <c:manualLayout>
          <c:xMode val="edge"/>
          <c:yMode val="edge"/>
          <c:x val="0.39645245968691806"/>
          <c:y val="0.92931437093445424"/>
          <c:w val="0.31143823025829104"/>
          <c:h val="5.4765315391389187E-2"/>
        </c:manualLayout>
      </c:layout>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75000"/>
                  <a:lumOff val="25000"/>
                </a:schemeClr>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5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6797280988699107"/>
          <c:y val="7.0767652426219463E-2"/>
          <c:w val="0.62377350752645866"/>
          <c:h val="0.77574476685700988"/>
        </c:manualLayout>
      </c:layout>
      <c:barChart>
        <c:barDir val="bar"/>
        <c:grouping val="clustered"/>
        <c:varyColors val="0"/>
        <c:ser>
          <c:idx val="0"/>
          <c:order val="0"/>
          <c:tx>
            <c:strRef>
              <c:f>Sheet1!$B$1</c:f>
              <c:strCache>
                <c:ptCount val="1"/>
                <c:pt idx="0">
                  <c:v>2025</c:v>
                </c:pt>
              </c:strCache>
            </c:strRef>
          </c:tx>
          <c:spPr>
            <a:solidFill>
              <a:schemeClr val="accent1"/>
            </a:solidFill>
            <a:ln w="19050">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mn-lt"/>
                    <a:ea typeface="+mn-ea"/>
                    <a:cs typeface="+mn-cs"/>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Don't want to say</c:v>
                </c:pt>
                <c:pt idx="1">
                  <c:v>No</c:v>
                </c:pt>
                <c:pt idx="2">
                  <c:v>Yes</c:v>
                </c:pt>
              </c:strCache>
            </c:strRef>
          </c:cat>
          <c:val>
            <c:numRef>
              <c:f>Sheet1!$B$2:$B$4</c:f>
              <c:numCache>
                <c:formatCode>0%</c:formatCode>
                <c:ptCount val="3"/>
                <c:pt idx="0">
                  <c:v>0.14000000000000001</c:v>
                </c:pt>
                <c:pt idx="1">
                  <c:v>0.26</c:v>
                </c:pt>
                <c:pt idx="2">
                  <c:v>0.6</c:v>
                </c:pt>
              </c:numCache>
            </c:numRef>
          </c:val>
          <c:extLst>
            <c:ext xmlns:c16="http://schemas.microsoft.com/office/drawing/2014/chart" uri="{C3380CC4-5D6E-409C-BE32-E72D297353CC}">
              <c16:uniqueId val="{00000000-89FD-49A3-ACCE-0BAA2685D2C5}"/>
            </c:ext>
          </c:extLst>
        </c:ser>
        <c:ser>
          <c:idx val="1"/>
          <c:order val="1"/>
          <c:tx>
            <c:strRef>
              <c:f>Sheet1!$C$1</c:f>
              <c:strCache>
                <c:ptCount val="1"/>
                <c:pt idx="0">
                  <c:v>2024</c:v>
                </c:pt>
              </c:strCache>
            </c:strRef>
          </c:tx>
          <c:spPr>
            <a:solidFill>
              <a:srgbClr val="008E91"/>
            </a:solidFill>
            <a:ln w="19050">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mn-lt"/>
                    <a:ea typeface="+mn-ea"/>
                    <a:cs typeface="+mn-cs"/>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Don't want to say</c:v>
                </c:pt>
                <c:pt idx="1">
                  <c:v>No</c:v>
                </c:pt>
                <c:pt idx="2">
                  <c:v>Yes</c:v>
                </c:pt>
              </c:strCache>
            </c:strRef>
          </c:cat>
          <c:val>
            <c:numRef>
              <c:f>Sheet1!$C$2:$C$4</c:f>
              <c:numCache>
                <c:formatCode>0%</c:formatCode>
                <c:ptCount val="3"/>
                <c:pt idx="0">
                  <c:v>0.14000000000000001</c:v>
                </c:pt>
                <c:pt idx="1">
                  <c:v>0.3</c:v>
                </c:pt>
                <c:pt idx="2">
                  <c:v>0.56000000000000005</c:v>
                </c:pt>
              </c:numCache>
            </c:numRef>
          </c:val>
          <c:extLst>
            <c:ext xmlns:c16="http://schemas.microsoft.com/office/drawing/2014/chart" uri="{C3380CC4-5D6E-409C-BE32-E72D297353CC}">
              <c16:uniqueId val="{00000000-D895-42F3-83E8-D2AB65F1B538}"/>
            </c:ext>
          </c:extLst>
        </c:ser>
        <c:ser>
          <c:idx val="2"/>
          <c:order val="2"/>
          <c:tx>
            <c:strRef>
              <c:f>Sheet1!$D$1</c:f>
              <c:strCache>
                <c:ptCount val="1"/>
                <c:pt idx="0">
                  <c:v>2023</c:v>
                </c:pt>
              </c:strCache>
            </c:strRef>
          </c:tx>
          <c:spPr>
            <a:solidFill>
              <a:schemeClr val="accent1">
                <a:lumMod val="50000"/>
              </a:schemeClr>
            </a:solidFill>
            <a:ln w="19050">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mn-lt"/>
                    <a:ea typeface="+mn-ea"/>
                    <a:cs typeface="+mn-cs"/>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Don't want to say</c:v>
                </c:pt>
                <c:pt idx="1">
                  <c:v>No</c:v>
                </c:pt>
                <c:pt idx="2">
                  <c:v>Yes</c:v>
                </c:pt>
              </c:strCache>
            </c:strRef>
          </c:cat>
          <c:val>
            <c:numRef>
              <c:f>Sheet1!$D$2:$D$4</c:f>
              <c:numCache>
                <c:formatCode>0%</c:formatCode>
                <c:ptCount val="3"/>
                <c:pt idx="0">
                  <c:v>0.14000000000000001</c:v>
                </c:pt>
                <c:pt idx="1">
                  <c:v>0.33</c:v>
                </c:pt>
                <c:pt idx="2">
                  <c:v>0.53</c:v>
                </c:pt>
              </c:numCache>
            </c:numRef>
          </c:val>
          <c:extLst>
            <c:ext xmlns:c16="http://schemas.microsoft.com/office/drawing/2014/chart" uri="{C3380CC4-5D6E-409C-BE32-E72D297353CC}">
              <c16:uniqueId val="{00000000-871A-4BF0-858F-222A416E6BA9}"/>
            </c:ext>
          </c:extLst>
        </c:ser>
        <c:dLbls>
          <c:dLblPos val="inEnd"/>
          <c:showLegendKey val="0"/>
          <c:showVal val="1"/>
          <c:showCatName val="0"/>
          <c:showSerName val="0"/>
          <c:showPercent val="0"/>
          <c:showBubbleSize val="0"/>
        </c:dLbls>
        <c:gapWidth val="100"/>
        <c:overlap val="-12"/>
        <c:axId val="491246912"/>
        <c:axId val="491244168"/>
      </c:barChart>
      <c:valAx>
        <c:axId val="491244168"/>
        <c:scaling>
          <c:orientation val="minMax"/>
        </c:scaling>
        <c:delete val="0"/>
        <c:axPos val="b"/>
        <c:majorGridlines>
          <c:spPr>
            <a:ln w="9525" cap="flat" cmpd="sng" algn="ctr">
              <a:solidFill>
                <a:schemeClr val="tx1">
                  <a:lumMod val="15000"/>
                  <a:lumOff val="85000"/>
                </a:schemeClr>
              </a:solidFill>
              <a:round/>
            </a:ln>
            <a:effectLst/>
          </c:spPr>
        </c:majorGridlines>
        <c:numFmt formatCode="0%" sourceLinked="0"/>
        <c:majorTickMark val="out"/>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tx1">
                    <a:lumMod val="75000"/>
                    <a:lumOff val="25000"/>
                  </a:schemeClr>
                </a:solidFill>
                <a:latin typeface="+mn-lt"/>
                <a:ea typeface="+mn-ea"/>
                <a:cs typeface="+mn-cs"/>
              </a:defRPr>
            </a:pPr>
            <a:endParaRPr lang="en-US"/>
          </a:p>
        </c:txPr>
        <c:crossAx val="491246912"/>
        <c:crosses val="autoZero"/>
        <c:crossBetween val="between"/>
      </c:valAx>
      <c:catAx>
        <c:axId val="491246912"/>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chemeClr val="tx1">
                    <a:lumMod val="75000"/>
                    <a:lumOff val="25000"/>
                  </a:schemeClr>
                </a:solidFill>
                <a:latin typeface="+mn-lt"/>
                <a:ea typeface="+mn-ea"/>
                <a:cs typeface="+mn-cs"/>
              </a:defRPr>
            </a:pPr>
            <a:endParaRPr lang="en-US"/>
          </a:p>
        </c:txPr>
        <c:crossAx val="491244168"/>
        <c:crosses val="autoZero"/>
        <c:auto val="1"/>
        <c:lblAlgn val="ctr"/>
        <c:lblOffset val="100"/>
        <c:noMultiLvlLbl val="0"/>
      </c:catAx>
      <c:spPr>
        <a:noFill/>
        <a:ln>
          <a:noFill/>
        </a:ln>
        <a:effectLst/>
      </c:spPr>
    </c:plotArea>
    <c:legend>
      <c:legendPos val="b"/>
      <c:layout>
        <c:manualLayout>
          <c:xMode val="edge"/>
          <c:yMode val="edge"/>
          <c:x val="0.39645245968691806"/>
          <c:y val="0.92931437093445424"/>
          <c:w val="0.31143823025829104"/>
          <c:h val="5.4765315391389187E-2"/>
        </c:manualLayout>
      </c:layout>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75000"/>
                  <a:lumOff val="25000"/>
                </a:schemeClr>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5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2025</c:v>
                </c:pt>
              </c:strCache>
            </c:strRef>
          </c:tx>
          <c:spPr>
            <a:solidFill>
              <a:schemeClr val="accent1"/>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mn-lt"/>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Sheet1!$A$2:$A$11</c:f>
              <c:strCache>
                <c:ptCount val="10"/>
                <c:pt idx="0">
                  <c:v>None of these</c:v>
                </c:pt>
                <c:pt idx="1">
                  <c:v>Experienced physical violence</c:v>
                </c:pt>
                <c:pt idx="2">
                  <c:v>Threatened physical violence</c:v>
                </c:pt>
                <c:pt idx="3">
                  <c:v>Put pressure on me to have sex or do sexual things</c:v>
                </c:pt>
                <c:pt idx="4">
                  <c:v>Taken photos or videos of me with permission</c:v>
                </c:pt>
                <c:pt idx="5">
                  <c:v>Taken photos or videos of me without permission</c:v>
                </c:pt>
                <c:pt idx="6">
                  <c:v>Threatened to tell people things about me</c:v>
                </c:pt>
                <c:pt idx="7">
                  <c:v>Used hurtful or threatening language to me</c:v>
                </c:pt>
                <c:pt idx="8">
                  <c:v>Kept checking my phone</c:v>
                </c:pt>
                <c:pt idx="9">
                  <c:v>Was angry or jealous when I wanted to spend time with friends</c:v>
                </c:pt>
              </c:strCache>
            </c:strRef>
          </c:cat>
          <c:val>
            <c:numRef>
              <c:f>Sheet1!$B$2:$B$11</c:f>
              <c:numCache>
                <c:formatCode>0%</c:formatCode>
                <c:ptCount val="10"/>
                <c:pt idx="0">
                  <c:v>0.77</c:v>
                </c:pt>
                <c:pt idx="1">
                  <c:v>0.03</c:v>
                </c:pt>
                <c:pt idx="2">
                  <c:v>0.04</c:v>
                </c:pt>
                <c:pt idx="3">
                  <c:v>0.04</c:v>
                </c:pt>
                <c:pt idx="4">
                  <c:v>0.05</c:v>
                </c:pt>
                <c:pt idx="5">
                  <c:v>0.05</c:v>
                </c:pt>
                <c:pt idx="6">
                  <c:v>0.06</c:v>
                </c:pt>
                <c:pt idx="7">
                  <c:v>0.08</c:v>
                </c:pt>
                <c:pt idx="8">
                  <c:v>0.09</c:v>
                </c:pt>
                <c:pt idx="9">
                  <c:v>0.11</c:v>
                </c:pt>
              </c:numCache>
            </c:numRef>
          </c:val>
          <c:extLst>
            <c:ext xmlns:c16="http://schemas.microsoft.com/office/drawing/2014/chart" uri="{C3380CC4-5D6E-409C-BE32-E72D297353CC}">
              <c16:uniqueId val="{00000001-175B-4C4C-B3CA-CAC531B3D783}"/>
            </c:ext>
          </c:extLst>
        </c:ser>
        <c:ser>
          <c:idx val="1"/>
          <c:order val="1"/>
          <c:tx>
            <c:strRef>
              <c:f>Sheet1!$C$1</c:f>
              <c:strCache>
                <c:ptCount val="1"/>
                <c:pt idx="0">
                  <c:v>2024</c:v>
                </c:pt>
              </c:strCache>
            </c:strRef>
          </c:tx>
          <c:spPr>
            <a:solidFill>
              <a:srgbClr val="008E91"/>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mn-lt"/>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xmlns:c15="http://schemas.microsoft.com/office/drawing/2012/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Sheet1!$A$2:$A$11</c:f>
              <c:strCache>
                <c:ptCount val="10"/>
                <c:pt idx="0">
                  <c:v>None of these</c:v>
                </c:pt>
                <c:pt idx="1">
                  <c:v>Experienced physical violence</c:v>
                </c:pt>
                <c:pt idx="2">
                  <c:v>Threatened physical violence</c:v>
                </c:pt>
                <c:pt idx="3">
                  <c:v>Put pressure on me to have sex or do sexual things</c:v>
                </c:pt>
                <c:pt idx="4">
                  <c:v>Taken photos or videos of me with permission</c:v>
                </c:pt>
                <c:pt idx="5">
                  <c:v>Taken photos or videos of me without permission</c:v>
                </c:pt>
                <c:pt idx="6">
                  <c:v>Threatened to tell people things about me</c:v>
                </c:pt>
                <c:pt idx="7">
                  <c:v>Used hurtful or threatening language to me</c:v>
                </c:pt>
                <c:pt idx="8">
                  <c:v>Kept checking my phone</c:v>
                </c:pt>
                <c:pt idx="9">
                  <c:v>Was angry or jealous when I wanted to spend time with friends</c:v>
                </c:pt>
              </c:strCache>
            </c:strRef>
          </c:cat>
          <c:val>
            <c:numRef>
              <c:f>Sheet1!$C$2:$C$11</c:f>
              <c:numCache>
                <c:formatCode>0%</c:formatCode>
                <c:ptCount val="10"/>
                <c:pt idx="0">
                  <c:v>0.77</c:v>
                </c:pt>
                <c:pt idx="1">
                  <c:v>0.03</c:v>
                </c:pt>
                <c:pt idx="2">
                  <c:v>0.04</c:v>
                </c:pt>
                <c:pt idx="3">
                  <c:v>0.04</c:v>
                </c:pt>
                <c:pt idx="6">
                  <c:v>7.0000000000000007E-2</c:v>
                </c:pt>
                <c:pt idx="7">
                  <c:v>0.08</c:v>
                </c:pt>
                <c:pt idx="8">
                  <c:v>0.11</c:v>
                </c:pt>
                <c:pt idx="9">
                  <c:v>0.15</c:v>
                </c:pt>
              </c:numCache>
            </c:numRef>
          </c:val>
          <c:extLst xmlns:c15="http://schemas.microsoft.com/office/drawing/2012/chart">
            <c:ext xmlns:c16="http://schemas.microsoft.com/office/drawing/2014/chart" uri="{C3380CC4-5D6E-409C-BE32-E72D297353CC}">
              <c16:uniqueId val="{00000002-175B-4C4C-B3CA-CAC531B3D783}"/>
            </c:ext>
          </c:extLst>
        </c:ser>
        <c:ser>
          <c:idx val="2"/>
          <c:order val="2"/>
          <c:tx>
            <c:strRef>
              <c:f>Sheet1!$D$1</c:f>
              <c:strCache>
                <c:ptCount val="1"/>
                <c:pt idx="0">
                  <c:v>2023</c:v>
                </c:pt>
              </c:strCache>
            </c:strRef>
          </c:tx>
          <c:spPr>
            <a:solidFill>
              <a:schemeClr val="accent1">
                <a:lumMod val="50000"/>
              </a:schemeClr>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mn-lt"/>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Sheet1!$A$2:$A$11</c:f>
              <c:strCache>
                <c:ptCount val="10"/>
                <c:pt idx="0">
                  <c:v>None of these</c:v>
                </c:pt>
                <c:pt idx="1">
                  <c:v>Experienced physical violence</c:v>
                </c:pt>
                <c:pt idx="2">
                  <c:v>Threatened physical violence</c:v>
                </c:pt>
                <c:pt idx="3">
                  <c:v>Put pressure on me to have sex or do sexual things</c:v>
                </c:pt>
                <c:pt idx="4">
                  <c:v>Taken photos or videos of me with permission</c:v>
                </c:pt>
                <c:pt idx="5">
                  <c:v>Taken photos or videos of me without permission</c:v>
                </c:pt>
                <c:pt idx="6">
                  <c:v>Threatened to tell people things about me</c:v>
                </c:pt>
                <c:pt idx="7">
                  <c:v>Used hurtful or threatening language to me</c:v>
                </c:pt>
                <c:pt idx="8">
                  <c:v>Kept checking my phone</c:v>
                </c:pt>
                <c:pt idx="9">
                  <c:v>Was angry or jealous when I wanted to spend time with friends</c:v>
                </c:pt>
              </c:strCache>
            </c:strRef>
          </c:cat>
          <c:val>
            <c:numRef>
              <c:f>Sheet1!$D$2:$D$11</c:f>
              <c:numCache>
                <c:formatCode>0%</c:formatCode>
                <c:ptCount val="10"/>
                <c:pt idx="0">
                  <c:v>0.78</c:v>
                </c:pt>
                <c:pt idx="1">
                  <c:v>0.04</c:v>
                </c:pt>
                <c:pt idx="2">
                  <c:v>0.04</c:v>
                </c:pt>
                <c:pt idx="3">
                  <c:v>0.04</c:v>
                </c:pt>
                <c:pt idx="6">
                  <c:v>7.0000000000000007E-2</c:v>
                </c:pt>
                <c:pt idx="7">
                  <c:v>0.09</c:v>
                </c:pt>
                <c:pt idx="8">
                  <c:v>0.11</c:v>
                </c:pt>
                <c:pt idx="9">
                  <c:v>0.14000000000000001</c:v>
                </c:pt>
              </c:numCache>
            </c:numRef>
          </c:val>
          <c:extLst>
            <c:ext xmlns:c16="http://schemas.microsoft.com/office/drawing/2014/chart" uri="{C3380CC4-5D6E-409C-BE32-E72D297353CC}">
              <c16:uniqueId val="{00000002-6C55-4F5A-8A7A-B1F436DD817D}"/>
            </c:ext>
          </c:extLst>
        </c:ser>
        <c:dLbls>
          <c:showLegendKey val="0"/>
          <c:showVal val="0"/>
          <c:showCatName val="0"/>
          <c:showSerName val="0"/>
          <c:showPercent val="0"/>
          <c:showBubbleSize val="0"/>
        </c:dLbls>
        <c:gapWidth val="80"/>
        <c:overlap val="-12"/>
        <c:axId val="491253184"/>
        <c:axId val="491253576"/>
        <c:extLst/>
      </c:barChart>
      <c:catAx>
        <c:axId val="491253184"/>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chemeClr val="tx1">
                    <a:lumMod val="75000"/>
                    <a:lumOff val="25000"/>
                  </a:schemeClr>
                </a:solidFill>
                <a:latin typeface="+mn-lt"/>
                <a:ea typeface="+mn-ea"/>
                <a:cs typeface="DINPro" panose="020B0504020101020102" pitchFamily="34" charset="0"/>
              </a:defRPr>
            </a:pPr>
            <a:endParaRPr lang="en-US"/>
          </a:p>
        </c:txPr>
        <c:crossAx val="491253576"/>
        <c:crosses val="autoZero"/>
        <c:auto val="1"/>
        <c:lblAlgn val="ctr"/>
        <c:lblOffset val="100"/>
        <c:noMultiLvlLbl val="0"/>
      </c:catAx>
      <c:valAx>
        <c:axId val="491253576"/>
        <c:scaling>
          <c:orientation val="minMax"/>
        </c:scaling>
        <c:delete val="0"/>
        <c:axPos val="b"/>
        <c:majorGridlines>
          <c:spPr>
            <a:ln w="9525" cap="flat" cmpd="sng" algn="ctr">
              <a:solidFill>
                <a:schemeClr val="tx1">
                  <a:lumMod val="15000"/>
                  <a:lumOff val="85000"/>
                </a:schemeClr>
              </a:solidFill>
              <a:round/>
            </a:ln>
            <a:effectLst/>
          </c:spPr>
        </c:majorGridlines>
        <c:numFmt formatCode="0%" sourceLinked="0"/>
        <c:majorTickMark val="none"/>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tx1">
                    <a:lumMod val="75000"/>
                    <a:lumOff val="25000"/>
                  </a:schemeClr>
                </a:solidFill>
                <a:latin typeface="+mn-lt"/>
                <a:ea typeface="+mn-ea"/>
                <a:cs typeface="DINPro" panose="020B0504020101020102" pitchFamily="34" charset="0"/>
              </a:defRPr>
            </a:pPr>
            <a:endParaRPr lang="en-US"/>
          </a:p>
        </c:txPr>
        <c:crossAx val="491253184"/>
        <c:crosses val="autoZero"/>
        <c:crossBetween val="between"/>
      </c:valAx>
      <c:spPr>
        <a:noFill/>
        <a:ln>
          <a:noFill/>
        </a:ln>
        <a:effectLst/>
      </c:spPr>
    </c:plotArea>
    <c:legend>
      <c:legendPos val="b"/>
      <c:legendEntry>
        <c:idx val="1"/>
        <c:txPr>
          <a:bodyPr rot="0" spcFirstLastPara="1" vertOverflow="ellipsis" vert="horz" wrap="square" anchor="ctr" anchorCtr="1"/>
          <a:lstStyle/>
          <a:p>
            <a:pPr>
              <a:defRPr sz="1000" b="0" i="0" u="none" strike="noStrike" kern="1200" baseline="0">
                <a:solidFill>
                  <a:schemeClr val="tx1">
                    <a:lumMod val="75000"/>
                    <a:lumOff val="25000"/>
                  </a:schemeClr>
                </a:solidFill>
                <a:latin typeface="+mn-lt"/>
                <a:ea typeface="+mn-ea"/>
                <a:cs typeface="DINPro" panose="020B0504020101020102" pitchFamily="34" charset="0"/>
              </a:defRPr>
            </a:pPr>
            <a:endParaRPr lang="en-US"/>
          </a:p>
        </c:txPr>
      </c:legendEntry>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75000"/>
                  <a:lumOff val="25000"/>
                </a:schemeClr>
              </a:solidFill>
              <a:latin typeface="+mn-lt"/>
              <a:ea typeface="+mn-ea"/>
              <a:cs typeface="DINPro" panose="020B0504020101020102" pitchFamily="34" charset="0"/>
            </a:defRPr>
          </a:pPr>
          <a:endParaRPr lang="en-US"/>
        </a:p>
      </c:txPr>
    </c:legend>
    <c:plotVisOnly val="1"/>
    <c:dispBlanksAs val="gap"/>
    <c:showDLblsOverMax val="0"/>
  </c:chart>
  <c:spPr>
    <a:noFill/>
    <a:ln>
      <a:noFill/>
    </a:ln>
    <a:effectLst/>
  </c:spPr>
  <c:txPr>
    <a:bodyPr/>
    <a:lstStyle/>
    <a:p>
      <a:pPr>
        <a:defRPr>
          <a:latin typeface="Calibri" panose="020F0502020204030204" pitchFamily="34" charset="0"/>
          <a:cs typeface="DINPro" panose="020B0504020101020102" pitchFamily="34" charset="0"/>
        </a:defRPr>
      </a:pPr>
      <a:endParaRPr lang="en-US"/>
    </a:p>
  </c:txPr>
  <c:externalData r:id="rId3">
    <c:autoUpdate val="0"/>
  </c:externalData>
</c:chartSpace>
</file>

<file path=ppt/charts/chart5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34681414034086555"/>
          <c:y val="8.4959930219720453E-2"/>
          <c:w val="0.60148396117818714"/>
          <c:h val="0.7600045261495586"/>
        </c:manualLayout>
      </c:layout>
      <c:barChart>
        <c:barDir val="bar"/>
        <c:grouping val="clustered"/>
        <c:varyColors val="0"/>
        <c:ser>
          <c:idx val="0"/>
          <c:order val="0"/>
          <c:tx>
            <c:strRef>
              <c:f>Sheet1!$B$1</c:f>
              <c:strCache>
                <c:ptCount val="1"/>
                <c:pt idx="0">
                  <c:v>2025</c:v>
                </c:pt>
              </c:strCache>
            </c:strRef>
          </c:tx>
          <c:spPr>
            <a:solidFill>
              <a:schemeClr val="accent1"/>
            </a:solidFill>
            <a:ln w="19050">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mn-lt"/>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I feel able to get help</c:v>
                </c:pt>
                <c:pt idx="1">
                  <c:v> I know where to get help</c:v>
                </c:pt>
              </c:strCache>
            </c:strRef>
          </c:cat>
          <c:val>
            <c:numRef>
              <c:f>Sheet1!$B$2:$B$3</c:f>
              <c:numCache>
                <c:formatCode>0%</c:formatCode>
                <c:ptCount val="2"/>
                <c:pt idx="0">
                  <c:v>0.65</c:v>
                </c:pt>
                <c:pt idx="1">
                  <c:v>0.82</c:v>
                </c:pt>
              </c:numCache>
            </c:numRef>
          </c:val>
          <c:extLst>
            <c:ext xmlns:c16="http://schemas.microsoft.com/office/drawing/2014/chart" uri="{C3380CC4-5D6E-409C-BE32-E72D297353CC}">
              <c16:uniqueId val="{00000004-2DDD-4291-828F-E7E6F6E4B97E}"/>
            </c:ext>
          </c:extLst>
        </c:ser>
        <c:ser>
          <c:idx val="1"/>
          <c:order val="1"/>
          <c:tx>
            <c:strRef>
              <c:f>Sheet1!$C$1</c:f>
              <c:strCache>
                <c:ptCount val="1"/>
                <c:pt idx="0">
                  <c:v>2024</c:v>
                </c:pt>
              </c:strCache>
            </c:strRef>
          </c:tx>
          <c:spPr>
            <a:solidFill>
              <a:srgbClr val="008E91"/>
            </a:solidFill>
            <a:ln w="19050">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mn-lt"/>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I feel able to get help</c:v>
                </c:pt>
                <c:pt idx="1">
                  <c:v> I know where to get help</c:v>
                </c:pt>
              </c:strCache>
            </c:strRef>
          </c:cat>
          <c:val>
            <c:numRef>
              <c:f>Sheet1!$C$2:$C$3</c:f>
              <c:numCache>
                <c:formatCode>0%</c:formatCode>
                <c:ptCount val="2"/>
                <c:pt idx="0">
                  <c:v>0.62</c:v>
                </c:pt>
                <c:pt idx="1">
                  <c:v>0.81</c:v>
                </c:pt>
              </c:numCache>
            </c:numRef>
          </c:val>
          <c:extLst>
            <c:ext xmlns:c16="http://schemas.microsoft.com/office/drawing/2014/chart" uri="{C3380CC4-5D6E-409C-BE32-E72D297353CC}">
              <c16:uniqueId val="{00000004-8BFD-4A56-AA26-07546E155784}"/>
            </c:ext>
          </c:extLst>
        </c:ser>
        <c:ser>
          <c:idx val="2"/>
          <c:order val="2"/>
          <c:tx>
            <c:strRef>
              <c:f>Sheet1!$D$1</c:f>
              <c:strCache>
                <c:ptCount val="1"/>
                <c:pt idx="0">
                  <c:v>2023</c:v>
                </c:pt>
              </c:strCache>
            </c:strRef>
          </c:tx>
          <c:spPr>
            <a:solidFill>
              <a:schemeClr val="accent1">
                <a:lumMod val="50000"/>
              </a:schemeClr>
            </a:solidFill>
            <a:ln w="19050">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mn-lt"/>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I feel able to get help</c:v>
                </c:pt>
                <c:pt idx="1">
                  <c:v> I know where to get help</c:v>
                </c:pt>
              </c:strCache>
            </c:strRef>
          </c:cat>
          <c:val>
            <c:numRef>
              <c:f>Sheet1!$D$2:$D$3</c:f>
              <c:numCache>
                <c:formatCode>0%</c:formatCode>
                <c:ptCount val="2"/>
                <c:pt idx="0">
                  <c:v>0.67</c:v>
                </c:pt>
                <c:pt idx="1">
                  <c:v>0.84</c:v>
                </c:pt>
              </c:numCache>
            </c:numRef>
          </c:val>
          <c:extLst>
            <c:ext xmlns:c16="http://schemas.microsoft.com/office/drawing/2014/chart" uri="{C3380CC4-5D6E-409C-BE32-E72D297353CC}">
              <c16:uniqueId val="{00000005-BD92-439D-B0FE-2E594E6C3D30}"/>
            </c:ext>
          </c:extLst>
        </c:ser>
        <c:dLbls>
          <c:showLegendKey val="0"/>
          <c:showVal val="0"/>
          <c:showCatName val="0"/>
          <c:showSerName val="0"/>
          <c:showPercent val="0"/>
          <c:showBubbleSize val="0"/>
        </c:dLbls>
        <c:gapWidth val="80"/>
        <c:overlap val="-12"/>
        <c:axId val="491257104"/>
        <c:axId val="491256320"/>
      </c:barChart>
      <c:valAx>
        <c:axId val="491256320"/>
        <c:scaling>
          <c:orientation val="minMax"/>
        </c:scaling>
        <c:delete val="0"/>
        <c:axPos val="b"/>
        <c:majorGridlines>
          <c:spPr>
            <a:ln w="9525" cap="flat" cmpd="sng" algn="ctr">
              <a:solidFill>
                <a:schemeClr val="tx1">
                  <a:lumMod val="15000"/>
                  <a:lumOff val="85000"/>
                </a:schemeClr>
              </a:solidFill>
              <a:round/>
            </a:ln>
            <a:effectLst/>
          </c:spPr>
        </c:majorGridlines>
        <c:numFmt formatCode="0%" sourceLinked="0"/>
        <c:majorTickMark val="out"/>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tx1">
                    <a:lumMod val="75000"/>
                    <a:lumOff val="25000"/>
                  </a:schemeClr>
                </a:solidFill>
                <a:latin typeface="+mn-lt"/>
                <a:ea typeface="+mn-ea"/>
                <a:cs typeface="DINPro" panose="020B0504020101020102" pitchFamily="34" charset="0"/>
              </a:defRPr>
            </a:pPr>
            <a:endParaRPr lang="en-US"/>
          </a:p>
        </c:txPr>
        <c:crossAx val="491257104"/>
        <c:crosses val="autoZero"/>
        <c:crossBetween val="between"/>
      </c:valAx>
      <c:catAx>
        <c:axId val="491257104"/>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chemeClr val="tx1">
                    <a:lumMod val="75000"/>
                    <a:lumOff val="25000"/>
                  </a:schemeClr>
                </a:solidFill>
                <a:latin typeface="+mn-lt"/>
                <a:ea typeface="+mn-ea"/>
                <a:cs typeface="DINPro" panose="020B0504020101020102" pitchFamily="34" charset="0"/>
              </a:defRPr>
            </a:pPr>
            <a:endParaRPr lang="en-US"/>
          </a:p>
        </c:txPr>
        <c:crossAx val="491256320"/>
        <c:crosses val="autoZero"/>
        <c:auto val="1"/>
        <c:lblAlgn val="ctr"/>
        <c:lblOffset val="100"/>
        <c:noMultiLvlLbl val="0"/>
      </c:catAx>
      <c:spPr>
        <a:noFill/>
        <a:ln>
          <a:noFill/>
        </a:ln>
        <a:effectLst/>
      </c:spPr>
    </c:plotArea>
    <c:legend>
      <c:legendPos val="b"/>
      <c:layout>
        <c:manualLayout>
          <c:xMode val="edge"/>
          <c:yMode val="edge"/>
          <c:x val="0.41647689588657461"/>
          <c:y val="0.93569351295475067"/>
          <c:w val="0.34286309570345891"/>
          <c:h val="5.8694557485480484E-2"/>
        </c:manualLayout>
      </c:layout>
      <c:overlay val="0"/>
      <c:spPr>
        <a:solidFill>
          <a:schemeClr val="bg1"/>
        </a:solidFill>
        <a:ln>
          <a:noFill/>
        </a:ln>
        <a:effectLst/>
      </c:spPr>
      <c:txPr>
        <a:bodyPr rot="0" spcFirstLastPara="1" vertOverflow="ellipsis" vert="horz" wrap="square" anchor="ctr" anchorCtr="1"/>
        <a:lstStyle/>
        <a:p>
          <a:pPr>
            <a:defRPr sz="1000" b="0" i="0" u="none" strike="noStrike" kern="1200" baseline="0">
              <a:solidFill>
                <a:schemeClr val="tx1">
                  <a:lumMod val="75000"/>
                  <a:lumOff val="25000"/>
                </a:schemeClr>
              </a:solidFill>
              <a:latin typeface="+mn-lt"/>
              <a:ea typeface="+mn-ea"/>
              <a:cs typeface="Calibri" panose="020F0502020204030204" pitchFamily="34" charset="0"/>
            </a:defRPr>
          </a:pPr>
          <a:endParaRPr lang="en-US"/>
        </a:p>
      </c:txPr>
    </c:legend>
    <c:plotVisOnly val="1"/>
    <c:dispBlanksAs val="gap"/>
    <c:showDLblsOverMax val="0"/>
  </c:chart>
  <c:spPr>
    <a:noFill/>
    <a:ln>
      <a:noFill/>
    </a:ln>
    <a:effectLst/>
  </c:spPr>
  <c:txPr>
    <a:bodyPr/>
    <a:lstStyle/>
    <a:p>
      <a:pPr>
        <a:defRPr>
          <a:latin typeface="DINPro" panose="020B0504020101020102" pitchFamily="34" charset="0"/>
          <a:cs typeface="DINPro" panose="020B0504020101020102" pitchFamily="34" charset="0"/>
        </a:defRPr>
      </a:pPr>
      <a:endParaRPr lang="en-US"/>
    </a:p>
  </c:txPr>
  <c:externalData r:id="rId3">
    <c:autoUpdate val="0"/>
  </c:externalData>
</c:chartSpace>
</file>

<file path=ppt/charts/chart5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35767024077769444"/>
          <c:y val="8.4959930219720453E-2"/>
          <c:w val="0.59719355608340885"/>
          <c:h val="0.75469488816605568"/>
        </c:manualLayout>
      </c:layout>
      <c:barChart>
        <c:barDir val="bar"/>
        <c:grouping val="clustered"/>
        <c:varyColors val="0"/>
        <c:ser>
          <c:idx val="0"/>
          <c:order val="0"/>
          <c:tx>
            <c:strRef>
              <c:f>Sheet1!$B$1</c:f>
              <c:strCache>
                <c:ptCount val="1"/>
                <c:pt idx="0">
                  <c:v>2025</c:v>
                </c:pt>
              </c:strCache>
            </c:strRef>
          </c:tx>
          <c:spPr>
            <a:solidFill>
              <a:schemeClr val="accent1"/>
            </a:solidFill>
            <a:ln w="19050">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mn-lt"/>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I would feel able to get help</c:v>
                </c:pt>
                <c:pt idx="1">
                  <c:v>I know where I could get help</c:v>
                </c:pt>
              </c:strCache>
            </c:strRef>
          </c:cat>
          <c:val>
            <c:numRef>
              <c:f>Sheet1!$B$2:$B$3</c:f>
              <c:numCache>
                <c:formatCode>0%</c:formatCode>
                <c:ptCount val="2"/>
                <c:pt idx="0">
                  <c:v>0.87</c:v>
                </c:pt>
                <c:pt idx="1">
                  <c:v>0.92</c:v>
                </c:pt>
              </c:numCache>
            </c:numRef>
          </c:val>
          <c:extLst>
            <c:ext xmlns:c16="http://schemas.microsoft.com/office/drawing/2014/chart" uri="{C3380CC4-5D6E-409C-BE32-E72D297353CC}">
              <c16:uniqueId val="{00000004-6A7F-4687-9DD7-514EE59F75CF}"/>
            </c:ext>
          </c:extLst>
        </c:ser>
        <c:ser>
          <c:idx val="1"/>
          <c:order val="1"/>
          <c:tx>
            <c:strRef>
              <c:f>Sheet1!$C$1</c:f>
              <c:strCache>
                <c:ptCount val="1"/>
                <c:pt idx="0">
                  <c:v>2024</c:v>
                </c:pt>
              </c:strCache>
            </c:strRef>
          </c:tx>
          <c:spPr>
            <a:solidFill>
              <a:srgbClr val="008E91"/>
            </a:solidFill>
            <a:ln w="19050">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mn-lt"/>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I would feel able to get help</c:v>
                </c:pt>
                <c:pt idx="1">
                  <c:v>I know where I could get help</c:v>
                </c:pt>
              </c:strCache>
            </c:strRef>
          </c:cat>
          <c:val>
            <c:numRef>
              <c:f>Sheet1!$C$2:$C$3</c:f>
              <c:numCache>
                <c:formatCode>0%</c:formatCode>
                <c:ptCount val="2"/>
                <c:pt idx="0">
                  <c:v>0.86</c:v>
                </c:pt>
                <c:pt idx="1">
                  <c:v>0.92</c:v>
                </c:pt>
              </c:numCache>
            </c:numRef>
          </c:val>
          <c:extLst>
            <c:ext xmlns:c16="http://schemas.microsoft.com/office/drawing/2014/chart" uri="{C3380CC4-5D6E-409C-BE32-E72D297353CC}">
              <c16:uniqueId val="{00000004-5C7E-482D-BD55-ECBB29B2E175}"/>
            </c:ext>
          </c:extLst>
        </c:ser>
        <c:ser>
          <c:idx val="2"/>
          <c:order val="2"/>
          <c:tx>
            <c:strRef>
              <c:f>Sheet1!$D$1</c:f>
              <c:strCache>
                <c:ptCount val="1"/>
                <c:pt idx="0">
                  <c:v>2023</c:v>
                </c:pt>
              </c:strCache>
            </c:strRef>
          </c:tx>
          <c:spPr>
            <a:solidFill>
              <a:schemeClr val="accent1">
                <a:lumMod val="50000"/>
              </a:schemeClr>
            </a:solidFill>
            <a:ln w="19050">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mn-lt"/>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I would feel able to get help</c:v>
                </c:pt>
                <c:pt idx="1">
                  <c:v>I know where I could get help</c:v>
                </c:pt>
              </c:strCache>
            </c:strRef>
          </c:cat>
          <c:val>
            <c:numRef>
              <c:f>Sheet1!$D$2:$D$3</c:f>
              <c:numCache>
                <c:formatCode>0%</c:formatCode>
                <c:ptCount val="2"/>
                <c:pt idx="0">
                  <c:v>0.86</c:v>
                </c:pt>
                <c:pt idx="1">
                  <c:v>0.92</c:v>
                </c:pt>
              </c:numCache>
            </c:numRef>
          </c:val>
          <c:extLst>
            <c:ext xmlns:c16="http://schemas.microsoft.com/office/drawing/2014/chart" uri="{C3380CC4-5D6E-409C-BE32-E72D297353CC}">
              <c16:uniqueId val="{00000005-B8A7-466F-AB83-ECA843F91B9F}"/>
            </c:ext>
          </c:extLst>
        </c:ser>
        <c:dLbls>
          <c:showLegendKey val="0"/>
          <c:showVal val="0"/>
          <c:showCatName val="0"/>
          <c:showSerName val="0"/>
          <c:showPercent val="0"/>
          <c:showBubbleSize val="0"/>
        </c:dLbls>
        <c:gapWidth val="80"/>
        <c:overlap val="-12"/>
        <c:axId val="491255928"/>
        <c:axId val="491242992"/>
      </c:barChart>
      <c:valAx>
        <c:axId val="491242992"/>
        <c:scaling>
          <c:orientation val="minMax"/>
          <c:min val="0"/>
        </c:scaling>
        <c:delete val="0"/>
        <c:axPos val="b"/>
        <c:majorGridlines>
          <c:spPr>
            <a:ln w="9525" cap="flat" cmpd="sng" algn="ctr">
              <a:solidFill>
                <a:schemeClr val="tx1">
                  <a:lumMod val="15000"/>
                  <a:lumOff val="85000"/>
                </a:schemeClr>
              </a:solidFill>
              <a:round/>
            </a:ln>
            <a:effectLst/>
          </c:spPr>
        </c:majorGridlines>
        <c:numFmt formatCode="0%" sourceLinked="0"/>
        <c:majorTickMark val="out"/>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tx1">
                    <a:lumMod val="75000"/>
                    <a:lumOff val="25000"/>
                  </a:schemeClr>
                </a:solidFill>
                <a:latin typeface="+mn-lt"/>
                <a:ea typeface="+mn-ea"/>
                <a:cs typeface="DINPro" panose="020B0504020101020102" pitchFamily="34" charset="0"/>
              </a:defRPr>
            </a:pPr>
            <a:endParaRPr lang="en-US"/>
          </a:p>
        </c:txPr>
        <c:crossAx val="491255928"/>
        <c:crosses val="autoZero"/>
        <c:crossBetween val="between"/>
      </c:valAx>
      <c:catAx>
        <c:axId val="491255928"/>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chemeClr val="tx1">
                    <a:lumMod val="75000"/>
                    <a:lumOff val="25000"/>
                  </a:schemeClr>
                </a:solidFill>
                <a:latin typeface="+mn-lt"/>
                <a:ea typeface="+mn-ea"/>
                <a:cs typeface="DINPro" panose="020B0504020101020102" pitchFamily="34" charset="0"/>
              </a:defRPr>
            </a:pPr>
            <a:endParaRPr lang="en-US"/>
          </a:p>
        </c:txPr>
        <c:crossAx val="491242992"/>
        <c:crosses val="autoZero"/>
        <c:auto val="1"/>
        <c:lblAlgn val="ctr"/>
        <c:lblOffset val="100"/>
        <c:noMultiLvlLbl val="0"/>
      </c:catAx>
      <c:spPr>
        <a:noFill/>
        <a:ln>
          <a:noFill/>
        </a:ln>
        <a:effectLst/>
      </c:spPr>
    </c:plotArea>
    <c:legend>
      <c:legendPos val="b"/>
      <c:layout>
        <c:manualLayout>
          <c:xMode val="edge"/>
          <c:yMode val="edge"/>
          <c:x val="0.52284679520873767"/>
          <c:y val="0.93729424369774206"/>
          <c:w val="0.35359551912593096"/>
          <c:h val="5.8221040289554625E-2"/>
        </c:manualLayout>
      </c:layout>
      <c:overlay val="0"/>
      <c:spPr>
        <a:solidFill>
          <a:schemeClr val="bg1"/>
        </a:solidFill>
        <a:ln>
          <a:noFill/>
        </a:ln>
        <a:effectLst/>
      </c:spPr>
      <c:txPr>
        <a:bodyPr rot="0" spcFirstLastPara="1" vertOverflow="ellipsis" vert="horz" wrap="square" anchor="ctr" anchorCtr="1"/>
        <a:lstStyle/>
        <a:p>
          <a:pPr>
            <a:defRPr sz="1000" b="0" i="0" u="none" strike="noStrike" kern="1200" baseline="0">
              <a:solidFill>
                <a:schemeClr val="tx1">
                  <a:lumMod val="75000"/>
                  <a:lumOff val="25000"/>
                </a:schemeClr>
              </a:solidFill>
              <a:latin typeface="+mn-lt"/>
              <a:ea typeface="+mn-ea"/>
              <a:cs typeface="Calibri" panose="020F0502020204030204" pitchFamily="34" charset="0"/>
            </a:defRPr>
          </a:pPr>
          <a:endParaRPr lang="en-US"/>
        </a:p>
      </c:txPr>
    </c:legend>
    <c:plotVisOnly val="1"/>
    <c:dispBlanksAs val="gap"/>
    <c:showDLblsOverMax val="0"/>
  </c:chart>
  <c:spPr>
    <a:noFill/>
    <a:ln>
      <a:noFill/>
    </a:ln>
    <a:effectLst/>
  </c:spPr>
  <c:txPr>
    <a:bodyPr/>
    <a:lstStyle/>
    <a:p>
      <a:pPr>
        <a:defRPr>
          <a:latin typeface="DINPro" panose="020B0504020101020102" pitchFamily="34" charset="0"/>
          <a:cs typeface="DINPro" panose="020B0504020101020102" pitchFamily="34" charset="0"/>
        </a:defRPr>
      </a:pPr>
      <a:endParaRPr lang="en-US"/>
    </a:p>
  </c:txPr>
  <c:externalData r:id="rId3">
    <c:autoUpdate val="0"/>
  </c:externalData>
</c:chartSpace>
</file>

<file path=ppt/charts/chart5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5663729248678224"/>
          <c:y val="8.4959930219720453E-2"/>
          <c:w val="0.6982265356975117"/>
          <c:h val="0.77808225059319447"/>
        </c:manualLayout>
      </c:layout>
      <c:barChart>
        <c:barDir val="bar"/>
        <c:grouping val="percentStacked"/>
        <c:varyColors val="0"/>
        <c:ser>
          <c:idx val="0"/>
          <c:order val="0"/>
          <c:tx>
            <c:strRef>
              <c:f>Sheet1!$A$2</c:f>
              <c:strCache>
                <c:ptCount val="1"/>
                <c:pt idx="0">
                  <c:v>I've heard about it and used it</c:v>
                </c:pt>
              </c:strCache>
            </c:strRef>
          </c:tx>
          <c:spPr>
            <a:solidFill>
              <a:schemeClr val="accent1"/>
            </a:solidFill>
            <a:ln w="19050">
              <a:noFill/>
            </a:ln>
            <a:effectLst/>
          </c:spPr>
          <c:invertIfNegative val="0"/>
          <c:dLbls>
            <c:spPr>
              <a:noFill/>
              <a:ln>
                <a:noFill/>
              </a:ln>
              <a:effectLst/>
            </c:spPr>
            <c:txPr>
              <a:bodyPr rot="0" spcFirstLastPara="1" vertOverflow="ellipsis" vert="horz" wrap="square" anchor="ctr" anchorCtr="1"/>
              <a:lstStyle/>
              <a:p>
                <a:pPr>
                  <a:defRPr sz="1000" b="0" i="0" u="none" strike="noStrike" kern="1200" baseline="0">
                    <a:solidFill>
                      <a:schemeClr val="bg1"/>
                    </a:solidFill>
                    <a:latin typeface="+mn-lt"/>
                    <a:ea typeface="+mn-ea"/>
                    <a:cs typeface="DINPro" panose="020B0504020101020102" pitchFamily="34" charset="0"/>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Sheet1!$B$1:$E$1</c:f>
              <c:strCache>
                <c:ptCount val="4"/>
                <c:pt idx="0">
                  <c:v>Zone 5-19 E-Clinic</c:v>
                </c:pt>
                <c:pt idx="1">
                  <c:v>Zone 5-19 website/social media</c:v>
                </c:pt>
                <c:pt idx="2">
                  <c:v>Zone 5-19 Clinic (Based at The Flying Scotsman, was called Project 3)</c:v>
                </c:pt>
                <c:pt idx="3">
                  <c:v>Zone 5-19 (School Nurses) in school/or a community venue</c:v>
                </c:pt>
              </c:strCache>
            </c:strRef>
          </c:cat>
          <c:val>
            <c:numRef>
              <c:f>Sheet1!$B$2:$E$2</c:f>
              <c:numCache>
                <c:formatCode>0%</c:formatCode>
                <c:ptCount val="4"/>
                <c:pt idx="0">
                  <c:v>0.03</c:v>
                </c:pt>
                <c:pt idx="1">
                  <c:v>0.06</c:v>
                </c:pt>
                <c:pt idx="2">
                  <c:v>0.04</c:v>
                </c:pt>
                <c:pt idx="3">
                  <c:v>7.0000000000000007E-2</c:v>
                </c:pt>
              </c:numCache>
            </c:numRef>
          </c:val>
          <c:extLst>
            <c:ext xmlns:c16="http://schemas.microsoft.com/office/drawing/2014/chart" uri="{C3380CC4-5D6E-409C-BE32-E72D297353CC}">
              <c16:uniqueId val="{00000002-3E25-4B26-BE15-F8329F791BAA}"/>
            </c:ext>
          </c:extLst>
        </c:ser>
        <c:ser>
          <c:idx val="1"/>
          <c:order val="1"/>
          <c:tx>
            <c:strRef>
              <c:f>Sheet1!$A$3</c:f>
              <c:strCache>
                <c:ptCount val="1"/>
                <c:pt idx="0">
                  <c:v>I've heard about it</c:v>
                </c:pt>
              </c:strCache>
            </c:strRef>
          </c:tx>
          <c:spPr>
            <a:solidFill>
              <a:srgbClr val="002060"/>
            </a:solidFill>
            <a:ln w="19050">
              <a:noFill/>
            </a:ln>
            <a:effectLst/>
          </c:spPr>
          <c:invertIfNegative val="0"/>
          <c:dPt>
            <c:idx val="2"/>
            <c:invertIfNegative val="0"/>
            <c:bubble3D val="0"/>
            <c:spPr>
              <a:solidFill>
                <a:srgbClr val="002060"/>
              </a:solidFill>
              <a:ln w="19050">
                <a:noFill/>
              </a:ln>
              <a:effectLst/>
            </c:spPr>
            <c:extLst>
              <c:ext xmlns:c16="http://schemas.microsoft.com/office/drawing/2014/chart" uri="{C3380CC4-5D6E-409C-BE32-E72D297353CC}">
                <c16:uniqueId val="{00000001-106B-4AF5-8180-BFD3BA5ABCD2}"/>
              </c:ext>
            </c:extLst>
          </c:dPt>
          <c:dLbls>
            <c:spPr>
              <a:noFill/>
              <a:ln>
                <a:noFill/>
              </a:ln>
              <a:effectLst/>
            </c:spPr>
            <c:txPr>
              <a:bodyPr rot="0" spcFirstLastPara="1" vertOverflow="ellipsis" vert="horz" wrap="square" anchor="ctr" anchorCtr="1"/>
              <a:lstStyle/>
              <a:p>
                <a:pPr>
                  <a:defRPr sz="1000" b="0" i="0" u="none" strike="noStrike" kern="1200" baseline="0">
                    <a:solidFill>
                      <a:schemeClr val="bg1"/>
                    </a:solidFill>
                    <a:latin typeface="+mn-lt"/>
                    <a:ea typeface="+mn-ea"/>
                    <a:cs typeface="DINPro" panose="020B0504020101020102" pitchFamily="34" charset="0"/>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Sheet1!$B$1:$E$1</c:f>
              <c:strCache>
                <c:ptCount val="4"/>
                <c:pt idx="0">
                  <c:v>Zone 5-19 E-Clinic</c:v>
                </c:pt>
                <c:pt idx="1">
                  <c:v>Zone 5-19 website/social media</c:v>
                </c:pt>
                <c:pt idx="2">
                  <c:v>Zone 5-19 Clinic (Based at The Flying Scotsman, was called Project 3)</c:v>
                </c:pt>
                <c:pt idx="3">
                  <c:v>Zone 5-19 (School Nurses) in school/or a community venue</c:v>
                </c:pt>
              </c:strCache>
            </c:strRef>
          </c:cat>
          <c:val>
            <c:numRef>
              <c:f>Sheet1!$B$3:$E$3</c:f>
              <c:numCache>
                <c:formatCode>0%</c:formatCode>
                <c:ptCount val="4"/>
                <c:pt idx="0">
                  <c:v>0.36</c:v>
                </c:pt>
                <c:pt idx="1">
                  <c:v>0.51</c:v>
                </c:pt>
                <c:pt idx="2">
                  <c:v>0.36</c:v>
                </c:pt>
                <c:pt idx="3">
                  <c:v>0.54</c:v>
                </c:pt>
              </c:numCache>
            </c:numRef>
          </c:val>
          <c:extLst>
            <c:ext xmlns:c16="http://schemas.microsoft.com/office/drawing/2014/chart" uri="{C3380CC4-5D6E-409C-BE32-E72D297353CC}">
              <c16:uniqueId val="{00000005-3E25-4B26-BE15-F8329F791BAA}"/>
            </c:ext>
          </c:extLst>
        </c:ser>
        <c:ser>
          <c:idx val="2"/>
          <c:order val="2"/>
          <c:tx>
            <c:strRef>
              <c:f>Sheet1!$A$4</c:f>
              <c:strCache>
                <c:ptCount val="1"/>
                <c:pt idx="0">
                  <c:v>I've not heard about it</c:v>
                </c:pt>
              </c:strCache>
            </c:strRef>
          </c:tx>
          <c:spPr>
            <a:solidFill>
              <a:schemeClr val="accent3"/>
            </a:solidFill>
            <a:ln w="19050">
              <a:noFill/>
            </a:ln>
            <a:effectLst/>
          </c:spPr>
          <c:invertIfNegative val="0"/>
          <c:dPt>
            <c:idx val="2"/>
            <c:invertIfNegative val="0"/>
            <c:bubble3D val="0"/>
            <c:spPr>
              <a:solidFill>
                <a:schemeClr val="accent3"/>
              </a:solidFill>
              <a:ln w="19050">
                <a:noFill/>
              </a:ln>
              <a:effectLst/>
            </c:spPr>
            <c:extLst>
              <c:ext xmlns:c16="http://schemas.microsoft.com/office/drawing/2014/chart" uri="{C3380CC4-5D6E-409C-BE32-E72D297353CC}">
                <c16:uniqueId val="{00000003-106B-4AF5-8180-BFD3BA5ABCD2}"/>
              </c:ext>
            </c:extLst>
          </c:dPt>
          <c:dLbls>
            <c:spPr>
              <a:noFill/>
              <a:ln>
                <a:noFill/>
              </a:ln>
              <a:effectLst/>
            </c:spPr>
            <c:txPr>
              <a:bodyPr rot="0" spcFirstLastPara="1" vertOverflow="ellipsis" vert="horz" wrap="square" anchor="ctr" anchorCtr="1"/>
              <a:lstStyle/>
              <a:p>
                <a:pPr>
                  <a:defRPr sz="1000" b="0" i="0" u="none" strike="noStrike" kern="1200" baseline="0">
                    <a:solidFill>
                      <a:schemeClr val="bg1"/>
                    </a:solidFill>
                    <a:latin typeface="+mn-lt"/>
                    <a:ea typeface="+mn-ea"/>
                    <a:cs typeface="DINPro" panose="020B0504020101020102" pitchFamily="34" charset="0"/>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Sheet1!$B$1:$E$1</c:f>
              <c:strCache>
                <c:ptCount val="4"/>
                <c:pt idx="0">
                  <c:v>Zone 5-19 E-Clinic</c:v>
                </c:pt>
                <c:pt idx="1">
                  <c:v>Zone 5-19 website/social media</c:v>
                </c:pt>
                <c:pt idx="2">
                  <c:v>Zone 5-19 Clinic (Based at The Flying Scotsman, was called Project 3)</c:v>
                </c:pt>
                <c:pt idx="3">
                  <c:v>Zone 5-19 (School Nurses) in school/or a community venue</c:v>
                </c:pt>
              </c:strCache>
            </c:strRef>
          </c:cat>
          <c:val>
            <c:numRef>
              <c:f>Sheet1!$B$4:$E$4</c:f>
              <c:numCache>
                <c:formatCode>0%</c:formatCode>
                <c:ptCount val="4"/>
                <c:pt idx="0">
                  <c:v>0.6</c:v>
                </c:pt>
                <c:pt idx="1">
                  <c:v>0.43</c:v>
                </c:pt>
                <c:pt idx="2">
                  <c:v>0.59</c:v>
                </c:pt>
                <c:pt idx="3">
                  <c:v>0.4</c:v>
                </c:pt>
              </c:numCache>
            </c:numRef>
          </c:val>
          <c:extLst>
            <c:ext xmlns:c16="http://schemas.microsoft.com/office/drawing/2014/chart" uri="{C3380CC4-5D6E-409C-BE32-E72D297353CC}">
              <c16:uniqueId val="{00000007-3E25-4B26-BE15-F8329F791BAA}"/>
            </c:ext>
          </c:extLst>
        </c:ser>
        <c:dLbls>
          <c:showLegendKey val="0"/>
          <c:showVal val="1"/>
          <c:showCatName val="0"/>
          <c:showSerName val="0"/>
          <c:showPercent val="0"/>
          <c:showBubbleSize val="0"/>
        </c:dLbls>
        <c:gapWidth val="80"/>
        <c:overlap val="100"/>
        <c:axId val="497140552"/>
        <c:axId val="497142120"/>
      </c:barChart>
      <c:valAx>
        <c:axId val="497142120"/>
        <c:scaling>
          <c:orientation val="minMax"/>
          <c:min val="0"/>
        </c:scaling>
        <c:delete val="0"/>
        <c:axPos val="b"/>
        <c:majorGridlines>
          <c:spPr>
            <a:ln w="9525" cap="flat" cmpd="sng" algn="ctr">
              <a:solidFill>
                <a:schemeClr val="tx1">
                  <a:lumMod val="15000"/>
                  <a:lumOff val="85000"/>
                </a:schemeClr>
              </a:solidFill>
              <a:round/>
            </a:ln>
            <a:effectLst/>
          </c:spPr>
        </c:majorGridlines>
        <c:numFmt formatCode="0%" sourceLinked="0"/>
        <c:majorTickMark val="out"/>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tx1">
                    <a:lumMod val="75000"/>
                    <a:lumOff val="25000"/>
                  </a:schemeClr>
                </a:solidFill>
                <a:latin typeface="Calibri" panose="020F0502020204030204" pitchFamily="34" charset="0"/>
                <a:ea typeface="+mn-ea"/>
                <a:cs typeface="DINPro" panose="020B0504020101020102" pitchFamily="34" charset="0"/>
              </a:defRPr>
            </a:pPr>
            <a:endParaRPr lang="en-US"/>
          </a:p>
        </c:txPr>
        <c:crossAx val="497140552"/>
        <c:crosses val="autoZero"/>
        <c:crossBetween val="between"/>
      </c:valAx>
      <c:catAx>
        <c:axId val="497140552"/>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chemeClr val="tx1">
                    <a:lumMod val="75000"/>
                    <a:lumOff val="25000"/>
                  </a:schemeClr>
                </a:solidFill>
                <a:latin typeface="+mn-lt"/>
                <a:ea typeface="+mn-ea"/>
                <a:cs typeface="DINPro" panose="020B0504020101020102" pitchFamily="34" charset="0"/>
              </a:defRPr>
            </a:pPr>
            <a:endParaRPr lang="en-US"/>
          </a:p>
        </c:txPr>
        <c:crossAx val="497142120"/>
        <c:crosses val="autoZero"/>
        <c:auto val="1"/>
        <c:lblAlgn val="ctr"/>
        <c:lblOffset val="100"/>
        <c:noMultiLvlLbl val="0"/>
      </c:catAx>
      <c:spPr>
        <a:noFill/>
        <a:ln>
          <a:noFill/>
        </a:ln>
        <a:effectLst/>
      </c:spPr>
    </c:plotArea>
    <c:legend>
      <c:legendPos val="b"/>
      <c:layout>
        <c:manualLayout>
          <c:xMode val="edge"/>
          <c:yMode val="edge"/>
          <c:x val="0.29865186792632559"/>
          <c:y val="0.94422271473929187"/>
          <c:w val="0.60156645991712798"/>
          <c:h val="4.893482975464801E-2"/>
        </c:manualLayout>
      </c:layout>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75000"/>
                  <a:lumOff val="25000"/>
                </a:schemeClr>
              </a:solidFill>
              <a:latin typeface="+mn-lt"/>
              <a:ea typeface="+mn-ea"/>
              <a:cs typeface="DINPro" panose="020B0504020101020102" pitchFamily="34" charset="0"/>
            </a:defRPr>
          </a:pPr>
          <a:endParaRPr lang="en-US"/>
        </a:p>
      </c:txPr>
    </c:legend>
    <c:plotVisOnly val="1"/>
    <c:dispBlanksAs val="gap"/>
    <c:showDLblsOverMax val="0"/>
  </c:chart>
  <c:spPr>
    <a:noFill/>
    <a:ln>
      <a:noFill/>
    </a:ln>
    <a:effectLst/>
  </c:spPr>
  <c:txPr>
    <a:bodyPr/>
    <a:lstStyle/>
    <a:p>
      <a:pPr>
        <a:defRPr>
          <a:latin typeface="Calibri" panose="020F0502020204030204" pitchFamily="34" charset="0"/>
          <a:cs typeface="DINPro" panose="020B0504020101020102" pitchFamily="34" charset="0"/>
        </a:defRPr>
      </a:pPr>
      <a:endParaRPr lang="en-US"/>
    </a:p>
  </c:txPr>
  <c:externalData r:id="rId3">
    <c:autoUpdate val="0"/>
  </c:externalData>
</c:chartSpace>
</file>

<file path=ppt/charts/chart5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5542849267209022"/>
          <c:y val="9.6511818499515997E-2"/>
          <c:w val="0.6982265356975117"/>
          <c:h val="0.77808225059319447"/>
        </c:manualLayout>
      </c:layout>
      <c:barChart>
        <c:barDir val="bar"/>
        <c:grouping val="percentStacked"/>
        <c:varyColors val="0"/>
        <c:ser>
          <c:idx val="0"/>
          <c:order val="0"/>
          <c:tx>
            <c:strRef>
              <c:f>Sheet1!$A$2</c:f>
              <c:strCache>
                <c:ptCount val="1"/>
                <c:pt idx="0">
                  <c:v>True</c:v>
                </c:pt>
              </c:strCache>
            </c:strRef>
          </c:tx>
          <c:spPr>
            <a:solidFill>
              <a:schemeClr val="accent1"/>
            </a:solidFill>
            <a:ln w="19050">
              <a:noFill/>
            </a:ln>
            <a:effectLst/>
          </c:spPr>
          <c:invertIfNegative val="0"/>
          <c:dLbls>
            <c:spPr>
              <a:noFill/>
              <a:ln>
                <a:noFill/>
              </a:ln>
              <a:effectLst/>
            </c:spPr>
            <c:txPr>
              <a:bodyPr rot="0" spcFirstLastPara="1" vertOverflow="ellipsis" vert="horz" wrap="square" anchor="ctr" anchorCtr="1"/>
              <a:lstStyle/>
              <a:p>
                <a:pPr>
                  <a:defRPr sz="1000" b="0" i="0" u="none" strike="noStrike" kern="1200" baseline="0">
                    <a:solidFill>
                      <a:schemeClr val="bg1"/>
                    </a:solidFill>
                    <a:latin typeface="+mn-lt"/>
                    <a:ea typeface="+mn-ea"/>
                    <a:cs typeface="DINPro" panose="020B0504020101020102" pitchFamily="34" charset="0"/>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Sheet1!$B$1:$D$1</c:f>
              <c:strCache>
                <c:ptCount val="3"/>
                <c:pt idx="0">
                  <c:v>You can protect yourself from getting an STI by using a condom during sex</c:v>
                </c:pt>
                <c:pt idx="1">
                  <c:v>A person might not know they have an STI because sometimes there are no symptoms </c:v>
                </c:pt>
                <c:pt idx="2">
                  <c:v>All STIs can be cured with treatment</c:v>
                </c:pt>
              </c:strCache>
            </c:strRef>
          </c:cat>
          <c:val>
            <c:numRef>
              <c:f>Sheet1!$B$2:$D$2</c:f>
              <c:numCache>
                <c:formatCode>0%</c:formatCode>
                <c:ptCount val="3"/>
                <c:pt idx="0">
                  <c:v>0.63</c:v>
                </c:pt>
                <c:pt idx="1">
                  <c:v>0.53</c:v>
                </c:pt>
                <c:pt idx="2">
                  <c:v>0.18</c:v>
                </c:pt>
              </c:numCache>
            </c:numRef>
          </c:val>
          <c:extLst>
            <c:ext xmlns:c16="http://schemas.microsoft.com/office/drawing/2014/chart" uri="{C3380CC4-5D6E-409C-BE32-E72D297353CC}">
              <c16:uniqueId val="{00000001-4921-40E6-95B2-6A70CA036912}"/>
            </c:ext>
          </c:extLst>
        </c:ser>
        <c:ser>
          <c:idx val="1"/>
          <c:order val="1"/>
          <c:tx>
            <c:strRef>
              <c:f>Sheet1!$A$3</c:f>
              <c:strCache>
                <c:ptCount val="1"/>
                <c:pt idx="0">
                  <c:v>False</c:v>
                </c:pt>
              </c:strCache>
            </c:strRef>
          </c:tx>
          <c:spPr>
            <a:solidFill>
              <a:srgbClr val="002060"/>
            </a:solidFill>
            <a:ln w="19050">
              <a:noFill/>
            </a:ln>
            <a:effectLst/>
          </c:spPr>
          <c:invertIfNegative val="0"/>
          <c:dPt>
            <c:idx val="2"/>
            <c:invertIfNegative val="0"/>
            <c:bubble3D val="0"/>
            <c:extLst>
              <c:ext xmlns:c16="http://schemas.microsoft.com/office/drawing/2014/chart" uri="{C3380CC4-5D6E-409C-BE32-E72D297353CC}">
                <c16:uniqueId val="{00000002-4921-40E6-95B2-6A70CA036912}"/>
              </c:ext>
            </c:extLst>
          </c:dPt>
          <c:dLbls>
            <c:spPr>
              <a:noFill/>
              <a:ln>
                <a:noFill/>
              </a:ln>
              <a:effectLst/>
            </c:spPr>
            <c:txPr>
              <a:bodyPr rot="0" spcFirstLastPara="1" vertOverflow="ellipsis" vert="horz" wrap="square" anchor="ctr" anchorCtr="1"/>
              <a:lstStyle/>
              <a:p>
                <a:pPr>
                  <a:defRPr sz="1000" b="0" i="0" u="none" strike="noStrike" kern="1200" baseline="0">
                    <a:solidFill>
                      <a:schemeClr val="bg1"/>
                    </a:solidFill>
                    <a:latin typeface="+mn-lt"/>
                    <a:ea typeface="+mn-ea"/>
                    <a:cs typeface="DINPro" panose="020B0504020101020102" pitchFamily="34" charset="0"/>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Sheet1!$B$1:$D$1</c:f>
              <c:strCache>
                <c:ptCount val="3"/>
                <c:pt idx="0">
                  <c:v>You can protect yourself from getting an STI by using a condom during sex</c:v>
                </c:pt>
                <c:pt idx="1">
                  <c:v>A person might not know they have an STI because sometimes there are no symptoms </c:v>
                </c:pt>
                <c:pt idx="2">
                  <c:v>All STIs can be cured with treatment</c:v>
                </c:pt>
              </c:strCache>
            </c:strRef>
          </c:cat>
          <c:val>
            <c:numRef>
              <c:f>Sheet1!$B$3:$D$3</c:f>
              <c:numCache>
                <c:formatCode>0%</c:formatCode>
                <c:ptCount val="3"/>
                <c:pt idx="0">
                  <c:v>0.08</c:v>
                </c:pt>
                <c:pt idx="1">
                  <c:v>0.11</c:v>
                </c:pt>
                <c:pt idx="2">
                  <c:v>0.42</c:v>
                </c:pt>
              </c:numCache>
            </c:numRef>
          </c:val>
          <c:extLst>
            <c:ext xmlns:c16="http://schemas.microsoft.com/office/drawing/2014/chart" uri="{C3380CC4-5D6E-409C-BE32-E72D297353CC}">
              <c16:uniqueId val="{00000003-4921-40E6-95B2-6A70CA036912}"/>
            </c:ext>
          </c:extLst>
        </c:ser>
        <c:ser>
          <c:idx val="2"/>
          <c:order val="2"/>
          <c:tx>
            <c:strRef>
              <c:f>Sheet1!$A$4</c:f>
              <c:strCache>
                <c:ptCount val="1"/>
                <c:pt idx="0">
                  <c:v>Don't Know</c:v>
                </c:pt>
              </c:strCache>
            </c:strRef>
          </c:tx>
          <c:spPr>
            <a:solidFill>
              <a:schemeClr val="accent3"/>
            </a:solidFill>
            <a:ln w="19050">
              <a:noFill/>
            </a:ln>
            <a:effectLst/>
          </c:spPr>
          <c:invertIfNegative val="0"/>
          <c:dPt>
            <c:idx val="2"/>
            <c:invertIfNegative val="0"/>
            <c:bubble3D val="0"/>
            <c:extLst>
              <c:ext xmlns:c16="http://schemas.microsoft.com/office/drawing/2014/chart" uri="{C3380CC4-5D6E-409C-BE32-E72D297353CC}">
                <c16:uniqueId val="{00000001-76BE-47FF-B702-D4A05F7102EA}"/>
              </c:ext>
            </c:extLst>
          </c:dPt>
          <c:dLbls>
            <c:spPr>
              <a:noFill/>
              <a:ln>
                <a:noFill/>
              </a:ln>
              <a:effectLst/>
            </c:spPr>
            <c:txPr>
              <a:bodyPr rot="0" spcFirstLastPara="1" vertOverflow="ellipsis" vert="horz" wrap="square" anchor="ctr" anchorCtr="1"/>
              <a:lstStyle/>
              <a:p>
                <a:pPr>
                  <a:defRPr sz="1000" b="0" i="0" u="none" strike="noStrike" kern="1200" baseline="0">
                    <a:solidFill>
                      <a:schemeClr val="bg1"/>
                    </a:solidFill>
                    <a:latin typeface="+mn-lt"/>
                    <a:ea typeface="+mn-ea"/>
                    <a:cs typeface="DINPro" panose="020B0504020101020102" pitchFamily="34" charset="0"/>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Sheet1!$B$1:$D$1</c:f>
              <c:strCache>
                <c:ptCount val="3"/>
                <c:pt idx="0">
                  <c:v>You can protect yourself from getting an STI by using a condom during sex</c:v>
                </c:pt>
                <c:pt idx="1">
                  <c:v>A person might not know they have an STI because sometimes there are no symptoms </c:v>
                </c:pt>
                <c:pt idx="2">
                  <c:v>All STIs can be cured with treatment</c:v>
                </c:pt>
              </c:strCache>
            </c:strRef>
          </c:cat>
          <c:val>
            <c:numRef>
              <c:f>Sheet1!$B$4:$D$4</c:f>
              <c:numCache>
                <c:formatCode>0%</c:formatCode>
                <c:ptCount val="3"/>
                <c:pt idx="0">
                  <c:v>0.28999999999999998</c:v>
                </c:pt>
                <c:pt idx="1">
                  <c:v>0.37</c:v>
                </c:pt>
                <c:pt idx="2">
                  <c:v>0.4</c:v>
                </c:pt>
              </c:numCache>
            </c:numRef>
          </c:val>
          <c:extLst>
            <c:ext xmlns:c16="http://schemas.microsoft.com/office/drawing/2014/chart" uri="{C3380CC4-5D6E-409C-BE32-E72D297353CC}">
              <c16:uniqueId val="{00000004-4921-40E6-95B2-6A70CA036912}"/>
            </c:ext>
          </c:extLst>
        </c:ser>
        <c:dLbls>
          <c:showLegendKey val="0"/>
          <c:showVal val="1"/>
          <c:showCatName val="0"/>
          <c:showSerName val="0"/>
          <c:showPercent val="0"/>
          <c:showBubbleSize val="0"/>
        </c:dLbls>
        <c:gapWidth val="80"/>
        <c:overlap val="100"/>
        <c:axId val="497144472"/>
        <c:axId val="497144864"/>
      </c:barChart>
      <c:valAx>
        <c:axId val="497144864"/>
        <c:scaling>
          <c:orientation val="minMax"/>
          <c:min val="0"/>
        </c:scaling>
        <c:delete val="0"/>
        <c:axPos val="b"/>
        <c:majorGridlines>
          <c:spPr>
            <a:ln w="9525" cap="flat" cmpd="sng" algn="ctr">
              <a:solidFill>
                <a:schemeClr val="tx1">
                  <a:lumMod val="15000"/>
                  <a:lumOff val="85000"/>
                </a:schemeClr>
              </a:solidFill>
              <a:round/>
            </a:ln>
            <a:effectLst/>
          </c:spPr>
        </c:majorGridlines>
        <c:numFmt formatCode="0%" sourceLinked="0"/>
        <c:majorTickMark val="out"/>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tx1">
                    <a:lumMod val="75000"/>
                    <a:lumOff val="25000"/>
                  </a:schemeClr>
                </a:solidFill>
                <a:latin typeface="+mn-lt"/>
                <a:ea typeface="+mn-ea"/>
                <a:cs typeface="DINPro" panose="020B0504020101020102" pitchFamily="34" charset="0"/>
              </a:defRPr>
            </a:pPr>
            <a:endParaRPr lang="en-US"/>
          </a:p>
        </c:txPr>
        <c:crossAx val="497144472"/>
        <c:crosses val="autoZero"/>
        <c:crossBetween val="between"/>
      </c:valAx>
      <c:catAx>
        <c:axId val="497144472"/>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chemeClr val="tx1">
                    <a:lumMod val="75000"/>
                    <a:lumOff val="25000"/>
                  </a:schemeClr>
                </a:solidFill>
                <a:latin typeface="+mn-lt"/>
                <a:ea typeface="+mn-ea"/>
                <a:cs typeface="DINPro" panose="020B0504020101020102" pitchFamily="34" charset="0"/>
              </a:defRPr>
            </a:pPr>
            <a:endParaRPr lang="en-US"/>
          </a:p>
        </c:txPr>
        <c:crossAx val="497144864"/>
        <c:crosses val="autoZero"/>
        <c:auto val="1"/>
        <c:lblAlgn val="ctr"/>
        <c:lblOffset val="100"/>
        <c:noMultiLvlLbl val="0"/>
      </c:catAx>
      <c:spPr>
        <a:noFill/>
        <a:ln>
          <a:noFill/>
        </a:ln>
        <a:effectLst/>
      </c:spPr>
    </c:plotArea>
    <c:legend>
      <c:legendPos val="b"/>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75000"/>
                  <a:lumOff val="25000"/>
                </a:schemeClr>
              </a:solidFill>
              <a:latin typeface="+mn-lt"/>
              <a:ea typeface="+mn-ea"/>
              <a:cs typeface="DINPro" panose="020B0504020101020102" pitchFamily="34" charset="0"/>
            </a:defRPr>
          </a:pPr>
          <a:endParaRPr lang="en-US"/>
        </a:p>
      </c:txPr>
    </c:legend>
    <c:plotVisOnly val="1"/>
    <c:dispBlanksAs val="gap"/>
    <c:showDLblsOverMax val="0"/>
  </c:chart>
  <c:spPr>
    <a:noFill/>
    <a:ln>
      <a:noFill/>
    </a:ln>
    <a:effectLst/>
  </c:spPr>
  <c:txPr>
    <a:bodyPr/>
    <a:lstStyle/>
    <a:p>
      <a:pPr>
        <a:defRPr>
          <a:latin typeface="Calibri" panose="020F0502020204030204" pitchFamily="34" charset="0"/>
          <a:cs typeface="DINPro" panose="020B0504020101020102" pitchFamily="34" charset="0"/>
        </a:defRPr>
      </a:pPr>
      <a:endParaRPr lang="en-US"/>
    </a:p>
  </c:txPr>
  <c:externalData r:id="rId3">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34369893474039648"/>
          <c:y val="1.8941204949084977E-2"/>
          <c:w val="0.60017016126175338"/>
          <c:h val="0.8807297041862403"/>
        </c:manualLayout>
      </c:layout>
      <c:barChart>
        <c:barDir val="bar"/>
        <c:grouping val="clustered"/>
        <c:varyColors val="0"/>
        <c:ser>
          <c:idx val="0"/>
          <c:order val="0"/>
          <c:tx>
            <c:strRef>
              <c:f>Sheet1!$B$1</c:f>
              <c:strCache>
                <c:ptCount val="1"/>
                <c:pt idx="0">
                  <c:v>2025</c:v>
                </c:pt>
              </c:strCache>
            </c:strRef>
          </c:tx>
          <c:spPr>
            <a:solidFill>
              <a:srgbClr val="5B9BD5"/>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800" b="0" i="0" u="none" strike="noStrike" kern="1200" baseline="0">
                    <a:solidFill>
                      <a:schemeClr val="bg1"/>
                    </a:solidFill>
                    <a:latin typeface="+mj-lt"/>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Sheet1!$A$2:$A$9</c:f>
              <c:strCache>
                <c:ptCount val="8"/>
                <c:pt idx="0">
                  <c:v>I blame someone else</c:v>
                </c:pt>
                <c:pt idx="1">
                  <c:v>I give up</c:v>
                </c:pt>
                <c:pt idx="2">
                  <c:v>I go and do something else instead</c:v>
                </c:pt>
                <c:pt idx="3">
                  <c:v>I just can't accept that I can't do it</c:v>
                </c:pt>
                <c:pt idx="4">
                  <c:v>I ask for help</c:v>
                </c:pt>
                <c:pt idx="5">
                  <c:v>I try a different way of doing it</c:v>
                </c:pt>
                <c:pt idx="6">
                  <c:v>I keep on trying until I do</c:v>
                </c:pt>
                <c:pt idx="7">
                  <c:v>I might have another go</c:v>
                </c:pt>
              </c:strCache>
            </c:strRef>
          </c:cat>
          <c:val>
            <c:numRef>
              <c:f>Sheet1!$B$2:$B$9</c:f>
              <c:numCache>
                <c:formatCode>0%</c:formatCode>
                <c:ptCount val="8"/>
                <c:pt idx="0">
                  <c:v>0.09</c:v>
                </c:pt>
                <c:pt idx="1">
                  <c:v>0.25</c:v>
                </c:pt>
                <c:pt idx="2">
                  <c:v>0.28999999999999998</c:v>
                </c:pt>
                <c:pt idx="3">
                  <c:v>0.33</c:v>
                </c:pt>
                <c:pt idx="4">
                  <c:v>0.36</c:v>
                </c:pt>
                <c:pt idx="5">
                  <c:v>0.43</c:v>
                </c:pt>
                <c:pt idx="6">
                  <c:v>0.52</c:v>
                </c:pt>
                <c:pt idx="7">
                  <c:v>0.59</c:v>
                </c:pt>
              </c:numCache>
            </c:numRef>
          </c:val>
          <c:extLst>
            <c:ext xmlns:c16="http://schemas.microsoft.com/office/drawing/2014/chart" uri="{C3380CC4-5D6E-409C-BE32-E72D297353CC}">
              <c16:uniqueId val="{00000000-57B0-4CD6-95CF-C2273697C218}"/>
            </c:ext>
          </c:extLst>
        </c:ser>
        <c:ser>
          <c:idx val="1"/>
          <c:order val="1"/>
          <c:tx>
            <c:strRef>
              <c:f>Sheet1!$C$1</c:f>
              <c:strCache>
                <c:ptCount val="1"/>
                <c:pt idx="0">
                  <c:v>2024</c:v>
                </c:pt>
              </c:strCache>
            </c:strRef>
          </c:tx>
          <c:spPr>
            <a:solidFill>
              <a:srgbClr val="008E91"/>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800" b="0" i="0" u="none" strike="noStrike" kern="1200" baseline="0">
                    <a:solidFill>
                      <a:schemeClr val="bg1"/>
                    </a:solidFill>
                    <a:latin typeface="+mj-lt"/>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Sheet1!$A$2:$A$9</c:f>
              <c:strCache>
                <c:ptCount val="8"/>
                <c:pt idx="0">
                  <c:v>I blame someone else</c:v>
                </c:pt>
                <c:pt idx="1">
                  <c:v>I give up</c:v>
                </c:pt>
                <c:pt idx="2">
                  <c:v>I go and do something else instead</c:v>
                </c:pt>
                <c:pt idx="3">
                  <c:v>I just can't accept that I can't do it</c:v>
                </c:pt>
                <c:pt idx="4">
                  <c:v>I ask for help</c:v>
                </c:pt>
                <c:pt idx="5">
                  <c:v>I try a different way of doing it</c:v>
                </c:pt>
                <c:pt idx="6">
                  <c:v>I keep on trying until I do</c:v>
                </c:pt>
                <c:pt idx="7">
                  <c:v>I might have another go</c:v>
                </c:pt>
              </c:strCache>
            </c:strRef>
          </c:cat>
          <c:val>
            <c:numRef>
              <c:f>Sheet1!$C$2:$C$9</c:f>
              <c:numCache>
                <c:formatCode>0%</c:formatCode>
                <c:ptCount val="8"/>
                <c:pt idx="0">
                  <c:v>0.11</c:v>
                </c:pt>
                <c:pt idx="1">
                  <c:v>0.24</c:v>
                </c:pt>
                <c:pt idx="2">
                  <c:v>0.3</c:v>
                </c:pt>
                <c:pt idx="3">
                  <c:v>0.3</c:v>
                </c:pt>
                <c:pt idx="4">
                  <c:v>0.31</c:v>
                </c:pt>
                <c:pt idx="5">
                  <c:v>0.42</c:v>
                </c:pt>
                <c:pt idx="6">
                  <c:v>0.49</c:v>
                </c:pt>
                <c:pt idx="7">
                  <c:v>0.54</c:v>
                </c:pt>
              </c:numCache>
            </c:numRef>
          </c:val>
          <c:extLst>
            <c:ext xmlns:c16="http://schemas.microsoft.com/office/drawing/2014/chart" uri="{C3380CC4-5D6E-409C-BE32-E72D297353CC}">
              <c16:uniqueId val="{00000001-57B0-4CD6-95CF-C2273697C218}"/>
            </c:ext>
          </c:extLst>
        </c:ser>
        <c:ser>
          <c:idx val="2"/>
          <c:order val="2"/>
          <c:tx>
            <c:strRef>
              <c:f>Sheet1!$D$1</c:f>
              <c:strCache>
                <c:ptCount val="1"/>
                <c:pt idx="0">
                  <c:v>2023</c:v>
                </c:pt>
              </c:strCache>
            </c:strRef>
          </c:tx>
          <c:spPr>
            <a:solidFill>
              <a:srgbClr val="002060"/>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800" b="0" i="0" u="none" strike="noStrike" kern="1200" baseline="0">
                    <a:solidFill>
                      <a:schemeClr val="bg1"/>
                    </a:solidFill>
                    <a:latin typeface="+mj-lt"/>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Sheet1!$A$2:$A$9</c:f>
              <c:strCache>
                <c:ptCount val="8"/>
                <c:pt idx="0">
                  <c:v>I blame someone else</c:v>
                </c:pt>
                <c:pt idx="1">
                  <c:v>I give up</c:v>
                </c:pt>
                <c:pt idx="2">
                  <c:v>I go and do something else instead</c:v>
                </c:pt>
                <c:pt idx="3">
                  <c:v>I just can't accept that I can't do it</c:v>
                </c:pt>
                <c:pt idx="4">
                  <c:v>I ask for help</c:v>
                </c:pt>
                <c:pt idx="5">
                  <c:v>I try a different way of doing it</c:v>
                </c:pt>
                <c:pt idx="6">
                  <c:v>I keep on trying until I do</c:v>
                </c:pt>
                <c:pt idx="7">
                  <c:v>I might have another go</c:v>
                </c:pt>
              </c:strCache>
            </c:strRef>
          </c:cat>
          <c:val>
            <c:numRef>
              <c:f>Sheet1!$D$2:$D$9</c:f>
              <c:numCache>
                <c:formatCode>0%</c:formatCode>
                <c:ptCount val="8"/>
                <c:pt idx="0">
                  <c:v>0.12</c:v>
                </c:pt>
                <c:pt idx="1">
                  <c:v>0.23</c:v>
                </c:pt>
                <c:pt idx="2">
                  <c:v>0.33</c:v>
                </c:pt>
                <c:pt idx="3">
                  <c:v>0.31</c:v>
                </c:pt>
                <c:pt idx="4">
                  <c:v>0.33</c:v>
                </c:pt>
                <c:pt idx="5">
                  <c:v>0.41</c:v>
                </c:pt>
                <c:pt idx="6">
                  <c:v>0.51</c:v>
                </c:pt>
                <c:pt idx="7">
                  <c:v>0.56999999999999995</c:v>
                </c:pt>
              </c:numCache>
            </c:numRef>
          </c:val>
          <c:extLst>
            <c:ext xmlns:c16="http://schemas.microsoft.com/office/drawing/2014/chart" uri="{C3380CC4-5D6E-409C-BE32-E72D297353CC}">
              <c16:uniqueId val="{00000002-57B0-4CD6-95CF-C2273697C218}"/>
            </c:ext>
          </c:extLst>
        </c:ser>
        <c:dLbls>
          <c:showLegendKey val="0"/>
          <c:showVal val="0"/>
          <c:showCatName val="0"/>
          <c:showSerName val="0"/>
          <c:showPercent val="0"/>
          <c:showBubbleSize val="0"/>
        </c:dLbls>
        <c:gapWidth val="80"/>
        <c:overlap val="-12"/>
        <c:axId val="436950736"/>
        <c:axId val="436948384"/>
      </c:barChart>
      <c:catAx>
        <c:axId val="436950736"/>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DINPro" panose="020B0504020101020102" pitchFamily="34" charset="0"/>
              </a:defRPr>
            </a:pPr>
            <a:endParaRPr lang="en-US"/>
          </a:p>
        </c:txPr>
        <c:crossAx val="436948384"/>
        <c:crosses val="autoZero"/>
        <c:auto val="1"/>
        <c:lblAlgn val="ctr"/>
        <c:lblOffset val="100"/>
        <c:noMultiLvlLbl val="0"/>
      </c:catAx>
      <c:valAx>
        <c:axId val="436948384"/>
        <c:scaling>
          <c:orientation val="minMax"/>
        </c:scaling>
        <c:delete val="1"/>
        <c:axPos val="b"/>
        <c:majorGridlines>
          <c:spPr>
            <a:ln w="9525" cap="flat" cmpd="sng" algn="ctr">
              <a:solidFill>
                <a:schemeClr val="tx1">
                  <a:lumMod val="15000"/>
                  <a:lumOff val="85000"/>
                </a:schemeClr>
              </a:solidFill>
              <a:round/>
            </a:ln>
            <a:effectLst/>
          </c:spPr>
        </c:majorGridlines>
        <c:numFmt formatCode="0%" sourceLinked="1"/>
        <c:majorTickMark val="out"/>
        <c:minorTickMark val="none"/>
        <c:tickLblPos val="nextTo"/>
        <c:crossAx val="436950736"/>
        <c:crosses val="autoZero"/>
        <c:crossBetween val="between"/>
        <c:majorUnit val="0.1"/>
      </c:valAx>
      <c:spPr>
        <a:noFill/>
        <a:ln>
          <a:noFill/>
        </a:ln>
        <a:effectLst/>
      </c:spPr>
    </c:plotArea>
    <c:legend>
      <c:legendPos val="b"/>
      <c:layout>
        <c:manualLayout>
          <c:xMode val="edge"/>
          <c:yMode val="edge"/>
          <c:x val="0.34008002315790259"/>
          <c:y val="0.91754739901466265"/>
          <c:w val="0.3347540187240019"/>
          <c:h val="8.2452600985337327E-2"/>
        </c:manualLayout>
      </c:layout>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65000"/>
                  <a:lumOff val="35000"/>
                </a:schemeClr>
              </a:solidFill>
              <a:latin typeface="DINPro" panose="020B0504020101020102" pitchFamily="34" charset="0"/>
              <a:ea typeface="+mn-ea"/>
              <a:cs typeface="DINPro" panose="020B0504020101020102" pitchFamily="34" charset="0"/>
            </a:defRPr>
          </a:pPr>
          <a:endParaRPr lang="en-US"/>
        </a:p>
      </c:txPr>
    </c:legend>
    <c:plotVisOnly val="1"/>
    <c:dispBlanksAs val="gap"/>
    <c:showDLblsOverMax val="0"/>
  </c:chart>
  <c:spPr>
    <a:noFill/>
    <a:ln>
      <a:noFill/>
    </a:ln>
    <a:effectLst/>
  </c:spPr>
  <c:txPr>
    <a:bodyPr/>
    <a:lstStyle/>
    <a:p>
      <a:pPr>
        <a:defRPr>
          <a:latin typeface="DINPro" panose="020B0504020101020102" pitchFamily="34" charset="0"/>
          <a:cs typeface="DINPro" panose="020B0504020101020102" pitchFamily="34" charset="0"/>
        </a:defRPr>
      </a:pPr>
      <a:endParaRPr lang="en-US"/>
    </a:p>
  </c:txPr>
  <c:externalData r:id="rId3">
    <c:autoUpdate val="0"/>
  </c:externalData>
</c:chartSpace>
</file>

<file path=ppt/charts/chart6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5663729248678224"/>
          <c:y val="4.5683474766747202E-2"/>
          <c:w val="0.6982265356975117"/>
          <c:h val="0.81735869802306127"/>
        </c:manualLayout>
      </c:layout>
      <c:barChart>
        <c:barDir val="bar"/>
        <c:grouping val="percentStacked"/>
        <c:varyColors val="0"/>
        <c:ser>
          <c:idx val="0"/>
          <c:order val="0"/>
          <c:tx>
            <c:strRef>
              <c:f>Sheet1!$A$2</c:f>
              <c:strCache>
                <c:ptCount val="1"/>
                <c:pt idx="0">
                  <c:v>True</c:v>
                </c:pt>
              </c:strCache>
            </c:strRef>
          </c:tx>
          <c:spPr>
            <a:solidFill>
              <a:schemeClr val="accent1"/>
            </a:solidFill>
            <a:ln w="19050">
              <a:noFill/>
            </a:ln>
            <a:effectLst/>
          </c:spPr>
          <c:invertIfNegative val="0"/>
          <c:dLbls>
            <c:spPr>
              <a:noFill/>
              <a:ln>
                <a:noFill/>
              </a:ln>
              <a:effectLst/>
            </c:spPr>
            <c:txPr>
              <a:bodyPr rot="0" spcFirstLastPara="1" vertOverflow="ellipsis" vert="horz" wrap="square" anchor="ctr" anchorCtr="1"/>
              <a:lstStyle/>
              <a:p>
                <a:pPr>
                  <a:defRPr sz="1000" b="0" i="0" u="none" strike="noStrike" kern="1200" baseline="0">
                    <a:solidFill>
                      <a:schemeClr val="bg1"/>
                    </a:solidFill>
                    <a:latin typeface="+mn-lt"/>
                    <a:ea typeface="+mn-ea"/>
                    <a:cs typeface="DINPro" panose="020B0504020101020102" pitchFamily="34" charset="0"/>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Sheet1!$B$1:$F$1</c:f>
              <c:strCache>
                <c:ptCount val="5"/>
                <c:pt idx="0">
                  <c:v>A girl can't get pregnant if she is on her period when she has sex</c:v>
                </c:pt>
                <c:pt idx="1">
                  <c:v>Emergency contraception (or the morning after pill) can be taken up to 5 days after unprotected sex</c:v>
                </c:pt>
                <c:pt idx="2">
                  <c:v> Some types of contraception can be put in a girl's body for up to 5 years before having to be changed and she will have very good protection</c:v>
                </c:pt>
                <c:pt idx="3">
                  <c:v>Condoms are the only type of contraception that protect from unwanted pregnancy and getting an STI</c:v>
                </c:pt>
                <c:pt idx="4">
                  <c:v>Some types of contraception are better at preventing pregnancy than others</c:v>
                </c:pt>
              </c:strCache>
            </c:strRef>
          </c:cat>
          <c:val>
            <c:numRef>
              <c:f>Sheet1!$B$2:$F$2</c:f>
              <c:numCache>
                <c:formatCode>0%</c:formatCode>
                <c:ptCount val="5"/>
                <c:pt idx="0">
                  <c:v>0.19</c:v>
                </c:pt>
                <c:pt idx="1">
                  <c:v>0.28999999999999998</c:v>
                </c:pt>
                <c:pt idx="2">
                  <c:v>0.43</c:v>
                </c:pt>
                <c:pt idx="3">
                  <c:v>0.23</c:v>
                </c:pt>
                <c:pt idx="4">
                  <c:v>0.61</c:v>
                </c:pt>
              </c:numCache>
            </c:numRef>
          </c:val>
          <c:extLst>
            <c:ext xmlns:c16="http://schemas.microsoft.com/office/drawing/2014/chart" uri="{C3380CC4-5D6E-409C-BE32-E72D297353CC}">
              <c16:uniqueId val="{00000001-1A88-428C-9E99-2F073DDF5E86}"/>
            </c:ext>
          </c:extLst>
        </c:ser>
        <c:ser>
          <c:idx val="1"/>
          <c:order val="1"/>
          <c:tx>
            <c:strRef>
              <c:f>Sheet1!$A$3</c:f>
              <c:strCache>
                <c:ptCount val="1"/>
                <c:pt idx="0">
                  <c:v>False</c:v>
                </c:pt>
              </c:strCache>
            </c:strRef>
          </c:tx>
          <c:spPr>
            <a:solidFill>
              <a:srgbClr val="002060"/>
            </a:solidFill>
            <a:ln w="19050">
              <a:noFill/>
            </a:ln>
            <a:effectLst/>
          </c:spPr>
          <c:invertIfNegative val="0"/>
          <c:dPt>
            <c:idx val="4"/>
            <c:invertIfNegative val="0"/>
            <c:bubble3D val="0"/>
            <c:extLst>
              <c:ext xmlns:c16="http://schemas.microsoft.com/office/drawing/2014/chart" uri="{C3380CC4-5D6E-409C-BE32-E72D297353CC}">
                <c16:uniqueId val="{00000000-B835-4C7D-ADFA-81BA028130A6}"/>
              </c:ext>
            </c:extLst>
          </c:dPt>
          <c:dLbls>
            <c:spPr>
              <a:noFill/>
              <a:ln>
                <a:noFill/>
              </a:ln>
              <a:effectLst/>
            </c:spPr>
            <c:txPr>
              <a:bodyPr rot="0" spcFirstLastPara="1" vertOverflow="ellipsis" vert="horz" wrap="square" anchor="ctr" anchorCtr="1"/>
              <a:lstStyle/>
              <a:p>
                <a:pPr>
                  <a:defRPr sz="1000" b="0" i="0" u="none" strike="noStrike" kern="1200" baseline="0">
                    <a:solidFill>
                      <a:schemeClr val="bg1"/>
                    </a:solidFill>
                    <a:latin typeface="+mn-lt"/>
                    <a:ea typeface="+mn-ea"/>
                    <a:cs typeface="DINPro" panose="020B0504020101020102" pitchFamily="34" charset="0"/>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Sheet1!$B$1:$F$1</c:f>
              <c:strCache>
                <c:ptCount val="5"/>
                <c:pt idx="0">
                  <c:v>A girl can't get pregnant if she is on her period when she has sex</c:v>
                </c:pt>
                <c:pt idx="1">
                  <c:v>Emergency contraception (or the morning after pill) can be taken up to 5 days after unprotected sex</c:v>
                </c:pt>
                <c:pt idx="2">
                  <c:v> Some types of contraception can be put in a girl's body for up to 5 years before having to be changed and she will have very good protection</c:v>
                </c:pt>
                <c:pt idx="3">
                  <c:v>Condoms are the only type of contraception that protect from unwanted pregnancy and getting an STI</c:v>
                </c:pt>
                <c:pt idx="4">
                  <c:v>Some types of contraception are better at preventing pregnancy than others</c:v>
                </c:pt>
              </c:strCache>
            </c:strRef>
          </c:cat>
          <c:val>
            <c:numRef>
              <c:f>Sheet1!$B$3:$F$3</c:f>
              <c:numCache>
                <c:formatCode>0%</c:formatCode>
                <c:ptCount val="5"/>
                <c:pt idx="0">
                  <c:v>0.37</c:v>
                </c:pt>
                <c:pt idx="1">
                  <c:v>0.17</c:v>
                </c:pt>
                <c:pt idx="2">
                  <c:v>0.09</c:v>
                </c:pt>
                <c:pt idx="3">
                  <c:v>0.46</c:v>
                </c:pt>
                <c:pt idx="4">
                  <c:v>0.03</c:v>
                </c:pt>
              </c:numCache>
            </c:numRef>
          </c:val>
          <c:extLst>
            <c:ext xmlns:c16="http://schemas.microsoft.com/office/drawing/2014/chart" uri="{C3380CC4-5D6E-409C-BE32-E72D297353CC}">
              <c16:uniqueId val="{00000003-1A88-428C-9E99-2F073DDF5E86}"/>
            </c:ext>
          </c:extLst>
        </c:ser>
        <c:ser>
          <c:idx val="2"/>
          <c:order val="2"/>
          <c:tx>
            <c:strRef>
              <c:f>Sheet1!$A$4</c:f>
              <c:strCache>
                <c:ptCount val="1"/>
                <c:pt idx="0">
                  <c:v>Don't Know</c:v>
                </c:pt>
              </c:strCache>
            </c:strRef>
          </c:tx>
          <c:spPr>
            <a:solidFill>
              <a:schemeClr val="bg1">
                <a:lumMod val="65000"/>
              </a:schemeClr>
            </a:solidFill>
            <a:ln w="19050">
              <a:noFill/>
            </a:ln>
            <a:effectLst/>
          </c:spPr>
          <c:invertIfNegative val="0"/>
          <c:dPt>
            <c:idx val="4"/>
            <c:invertIfNegative val="0"/>
            <c:bubble3D val="0"/>
            <c:extLst>
              <c:ext xmlns:c16="http://schemas.microsoft.com/office/drawing/2014/chart" uri="{C3380CC4-5D6E-409C-BE32-E72D297353CC}">
                <c16:uniqueId val="{00000001-B835-4C7D-ADFA-81BA028130A6}"/>
              </c:ext>
            </c:extLst>
          </c:dPt>
          <c:dLbls>
            <c:spPr>
              <a:noFill/>
              <a:ln>
                <a:noFill/>
              </a:ln>
              <a:effectLst/>
            </c:spPr>
            <c:txPr>
              <a:bodyPr rot="0" spcFirstLastPara="1" vertOverflow="ellipsis" vert="horz" wrap="square" anchor="ctr" anchorCtr="1"/>
              <a:lstStyle/>
              <a:p>
                <a:pPr>
                  <a:defRPr sz="1000" b="0" i="0" u="none" strike="noStrike" kern="1200" baseline="0">
                    <a:solidFill>
                      <a:schemeClr val="bg1"/>
                    </a:solidFill>
                    <a:latin typeface="+mn-lt"/>
                    <a:ea typeface="+mn-ea"/>
                    <a:cs typeface="DINPro" panose="020B0504020101020102" pitchFamily="34" charset="0"/>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Sheet1!$B$1:$F$1</c:f>
              <c:strCache>
                <c:ptCount val="5"/>
                <c:pt idx="0">
                  <c:v>A girl can't get pregnant if she is on her period when she has sex</c:v>
                </c:pt>
                <c:pt idx="1">
                  <c:v>Emergency contraception (or the morning after pill) can be taken up to 5 days after unprotected sex</c:v>
                </c:pt>
                <c:pt idx="2">
                  <c:v> Some types of contraception can be put in a girl's body for up to 5 years before having to be changed and she will have very good protection</c:v>
                </c:pt>
                <c:pt idx="3">
                  <c:v>Condoms are the only type of contraception that protect from unwanted pregnancy and getting an STI</c:v>
                </c:pt>
                <c:pt idx="4">
                  <c:v>Some types of contraception are better at preventing pregnancy than others</c:v>
                </c:pt>
              </c:strCache>
            </c:strRef>
          </c:cat>
          <c:val>
            <c:numRef>
              <c:f>Sheet1!$B$4:$F$4</c:f>
              <c:numCache>
                <c:formatCode>0%</c:formatCode>
                <c:ptCount val="5"/>
                <c:pt idx="0">
                  <c:v>0.44</c:v>
                </c:pt>
                <c:pt idx="1">
                  <c:v>0.53</c:v>
                </c:pt>
                <c:pt idx="2">
                  <c:v>0.49</c:v>
                </c:pt>
                <c:pt idx="3">
                  <c:v>0.31</c:v>
                </c:pt>
                <c:pt idx="4">
                  <c:v>0.36</c:v>
                </c:pt>
              </c:numCache>
            </c:numRef>
          </c:val>
          <c:extLst>
            <c:ext xmlns:c16="http://schemas.microsoft.com/office/drawing/2014/chart" uri="{C3380CC4-5D6E-409C-BE32-E72D297353CC}">
              <c16:uniqueId val="{00000004-1A88-428C-9E99-2F073DDF5E86}"/>
            </c:ext>
          </c:extLst>
        </c:ser>
        <c:dLbls>
          <c:showLegendKey val="0"/>
          <c:showVal val="0"/>
          <c:showCatName val="0"/>
          <c:showSerName val="0"/>
          <c:showPercent val="0"/>
          <c:showBubbleSize val="0"/>
        </c:dLbls>
        <c:gapWidth val="80"/>
        <c:overlap val="100"/>
        <c:axId val="436140096"/>
        <c:axId val="436133040"/>
      </c:barChart>
      <c:valAx>
        <c:axId val="436133040"/>
        <c:scaling>
          <c:orientation val="minMax"/>
          <c:min val="0"/>
        </c:scaling>
        <c:delete val="0"/>
        <c:axPos val="b"/>
        <c:majorGridlines>
          <c:spPr>
            <a:ln w="9525" cap="flat" cmpd="sng" algn="ctr">
              <a:solidFill>
                <a:schemeClr val="tx1">
                  <a:lumMod val="15000"/>
                  <a:lumOff val="85000"/>
                </a:schemeClr>
              </a:solidFill>
              <a:round/>
            </a:ln>
            <a:effectLst/>
          </c:spPr>
        </c:majorGridlines>
        <c:numFmt formatCode="0%" sourceLinked="0"/>
        <c:majorTickMark val="out"/>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tx1">
                    <a:lumMod val="75000"/>
                    <a:lumOff val="25000"/>
                  </a:schemeClr>
                </a:solidFill>
                <a:latin typeface="+mn-lt"/>
                <a:ea typeface="+mn-ea"/>
                <a:cs typeface="DINPro" panose="020B0504020101020102" pitchFamily="34" charset="0"/>
              </a:defRPr>
            </a:pPr>
            <a:endParaRPr lang="en-US"/>
          </a:p>
        </c:txPr>
        <c:crossAx val="436140096"/>
        <c:crosses val="autoZero"/>
        <c:crossBetween val="between"/>
      </c:valAx>
      <c:catAx>
        <c:axId val="436140096"/>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chemeClr val="tx1">
                    <a:lumMod val="75000"/>
                    <a:lumOff val="25000"/>
                  </a:schemeClr>
                </a:solidFill>
                <a:latin typeface="+mn-lt"/>
                <a:ea typeface="+mn-ea"/>
                <a:cs typeface="DINPro" panose="020B0504020101020102" pitchFamily="34" charset="0"/>
              </a:defRPr>
            </a:pPr>
            <a:endParaRPr lang="en-US"/>
          </a:p>
        </c:txPr>
        <c:crossAx val="436133040"/>
        <c:crosses val="autoZero"/>
        <c:auto val="1"/>
        <c:lblAlgn val="ctr"/>
        <c:lblOffset val="100"/>
        <c:noMultiLvlLbl val="0"/>
      </c:catAx>
      <c:spPr>
        <a:noFill/>
        <a:ln>
          <a:noFill/>
        </a:ln>
        <a:effectLst/>
      </c:spPr>
    </c:plotArea>
    <c:legend>
      <c:legendPos val="b"/>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75000"/>
                  <a:lumOff val="25000"/>
                </a:schemeClr>
              </a:solidFill>
              <a:latin typeface="+mn-lt"/>
              <a:ea typeface="+mn-ea"/>
              <a:cs typeface="DINPro" panose="020B0504020101020102" pitchFamily="34" charset="0"/>
            </a:defRPr>
          </a:pPr>
          <a:endParaRPr lang="en-US"/>
        </a:p>
      </c:txPr>
    </c:legend>
    <c:plotVisOnly val="1"/>
    <c:dispBlanksAs val="gap"/>
    <c:showDLblsOverMax val="0"/>
  </c:chart>
  <c:spPr>
    <a:noFill/>
    <a:ln>
      <a:noFill/>
    </a:ln>
    <a:effectLst/>
  </c:spPr>
  <c:txPr>
    <a:bodyPr/>
    <a:lstStyle/>
    <a:p>
      <a:pPr>
        <a:defRPr>
          <a:latin typeface="Calibri" panose="020F0502020204030204" pitchFamily="34" charset="0"/>
          <a:cs typeface="DINPro" panose="020B0504020101020102" pitchFamily="34" charset="0"/>
        </a:defRPr>
      </a:pPr>
      <a:endParaRPr lang="en-US"/>
    </a:p>
  </c:txPr>
  <c:externalData r:id="rId3">
    <c:autoUpdate val="0"/>
  </c:externalData>
</c:chartSpace>
</file>

<file path=ppt/charts/chart6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30267387111548189"/>
          <c:y val="0.10297268572844204"/>
          <c:w val="0.59719355608340885"/>
          <c:h val="0.76978126456746976"/>
        </c:manualLayout>
      </c:layout>
      <c:barChart>
        <c:barDir val="bar"/>
        <c:grouping val="clustered"/>
        <c:varyColors val="0"/>
        <c:ser>
          <c:idx val="0"/>
          <c:order val="0"/>
          <c:tx>
            <c:strRef>
              <c:f>Sheet1!$B$1</c:f>
              <c:strCache>
                <c:ptCount val="1"/>
                <c:pt idx="0">
                  <c:v>2025</c:v>
                </c:pt>
              </c:strCache>
            </c:strRef>
          </c:tx>
          <c:spPr>
            <a:solidFill>
              <a:schemeClr val="accent1"/>
            </a:solidFill>
            <a:ln w="19050">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mn-lt"/>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No</c:v>
                </c:pt>
                <c:pt idx="1">
                  <c:v>Yes</c:v>
                </c:pt>
              </c:strCache>
            </c:strRef>
          </c:cat>
          <c:val>
            <c:numRef>
              <c:f>Sheet1!$B$2:$B$3</c:f>
              <c:numCache>
                <c:formatCode>0%</c:formatCode>
                <c:ptCount val="2"/>
                <c:pt idx="0">
                  <c:v>0.71</c:v>
                </c:pt>
                <c:pt idx="1">
                  <c:v>0.28999999999999998</c:v>
                </c:pt>
              </c:numCache>
            </c:numRef>
          </c:val>
          <c:extLst>
            <c:ext xmlns:c16="http://schemas.microsoft.com/office/drawing/2014/chart" uri="{C3380CC4-5D6E-409C-BE32-E72D297353CC}">
              <c16:uniqueId val="{00000004-589C-42A9-B64C-4B140103E2DB}"/>
            </c:ext>
          </c:extLst>
        </c:ser>
        <c:ser>
          <c:idx val="1"/>
          <c:order val="1"/>
          <c:tx>
            <c:strRef>
              <c:f>Sheet1!$C$1</c:f>
              <c:strCache>
                <c:ptCount val="1"/>
                <c:pt idx="0">
                  <c:v>2024</c:v>
                </c:pt>
              </c:strCache>
            </c:strRef>
          </c:tx>
          <c:spPr>
            <a:solidFill>
              <a:srgbClr val="008E91"/>
            </a:solidFill>
            <a:ln w="19050">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mn-lt"/>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No</c:v>
                </c:pt>
                <c:pt idx="1">
                  <c:v>Yes</c:v>
                </c:pt>
              </c:strCache>
            </c:strRef>
          </c:cat>
          <c:val>
            <c:numRef>
              <c:f>Sheet1!$C$2:$C$3</c:f>
              <c:numCache>
                <c:formatCode>0%</c:formatCode>
                <c:ptCount val="2"/>
                <c:pt idx="0">
                  <c:v>0.71</c:v>
                </c:pt>
                <c:pt idx="1">
                  <c:v>0.28999999999999998</c:v>
                </c:pt>
              </c:numCache>
            </c:numRef>
          </c:val>
          <c:extLst>
            <c:ext xmlns:c16="http://schemas.microsoft.com/office/drawing/2014/chart" uri="{C3380CC4-5D6E-409C-BE32-E72D297353CC}">
              <c16:uniqueId val="{00000006-589C-42A9-B64C-4B140103E2DB}"/>
            </c:ext>
          </c:extLst>
        </c:ser>
        <c:ser>
          <c:idx val="2"/>
          <c:order val="2"/>
          <c:tx>
            <c:strRef>
              <c:f>Sheet1!$D$1</c:f>
              <c:strCache>
                <c:ptCount val="1"/>
                <c:pt idx="0">
                  <c:v>2023</c:v>
                </c:pt>
              </c:strCache>
            </c:strRef>
          </c:tx>
          <c:spPr>
            <a:solidFill>
              <a:schemeClr val="accent1">
                <a:lumMod val="50000"/>
              </a:schemeClr>
            </a:solidFill>
            <a:ln w="19050">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mn-lt"/>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No</c:v>
                </c:pt>
                <c:pt idx="1">
                  <c:v>Yes</c:v>
                </c:pt>
              </c:strCache>
            </c:strRef>
          </c:cat>
          <c:val>
            <c:numRef>
              <c:f>Sheet1!$D$2:$D$3</c:f>
              <c:numCache>
                <c:formatCode>0%</c:formatCode>
                <c:ptCount val="2"/>
                <c:pt idx="0">
                  <c:v>0.6</c:v>
                </c:pt>
                <c:pt idx="1">
                  <c:v>0.4</c:v>
                </c:pt>
              </c:numCache>
            </c:numRef>
          </c:val>
          <c:extLst>
            <c:ext xmlns:c16="http://schemas.microsoft.com/office/drawing/2014/chart" uri="{C3380CC4-5D6E-409C-BE32-E72D297353CC}">
              <c16:uniqueId val="{00000005-B1E7-4CAB-A271-7A2B438B366D}"/>
            </c:ext>
          </c:extLst>
        </c:ser>
        <c:dLbls>
          <c:showLegendKey val="0"/>
          <c:showVal val="0"/>
          <c:showCatName val="0"/>
          <c:showSerName val="0"/>
          <c:showPercent val="0"/>
          <c:showBubbleSize val="0"/>
        </c:dLbls>
        <c:gapWidth val="80"/>
        <c:overlap val="-12"/>
        <c:axId val="436134608"/>
        <c:axId val="436138920"/>
      </c:barChart>
      <c:valAx>
        <c:axId val="436138920"/>
        <c:scaling>
          <c:orientation val="minMax"/>
        </c:scaling>
        <c:delete val="0"/>
        <c:axPos val="b"/>
        <c:majorGridlines>
          <c:spPr>
            <a:ln w="9525" cap="flat" cmpd="sng" algn="ctr">
              <a:solidFill>
                <a:schemeClr val="tx1">
                  <a:lumMod val="15000"/>
                  <a:lumOff val="85000"/>
                </a:schemeClr>
              </a:solidFill>
              <a:round/>
            </a:ln>
            <a:effectLst/>
          </c:spPr>
        </c:majorGridlines>
        <c:numFmt formatCode="0%" sourceLinked="0"/>
        <c:majorTickMark val="out"/>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tx1">
                    <a:lumMod val="75000"/>
                    <a:lumOff val="25000"/>
                  </a:schemeClr>
                </a:solidFill>
                <a:latin typeface="+mn-lt"/>
                <a:ea typeface="+mn-ea"/>
                <a:cs typeface="DINPro" panose="020B0504020101020102" pitchFamily="34" charset="0"/>
              </a:defRPr>
            </a:pPr>
            <a:endParaRPr lang="en-US"/>
          </a:p>
        </c:txPr>
        <c:crossAx val="436134608"/>
        <c:crosses val="autoZero"/>
        <c:crossBetween val="between"/>
      </c:valAx>
      <c:catAx>
        <c:axId val="436134608"/>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chemeClr val="tx1">
                    <a:lumMod val="75000"/>
                    <a:lumOff val="25000"/>
                  </a:schemeClr>
                </a:solidFill>
                <a:latin typeface="+mn-lt"/>
                <a:ea typeface="+mn-ea"/>
                <a:cs typeface="DINPro" panose="020B0504020101020102" pitchFamily="34" charset="0"/>
              </a:defRPr>
            </a:pPr>
            <a:endParaRPr lang="en-US"/>
          </a:p>
        </c:txPr>
        <c:crossAx val="436138920"/>
        <c:crosses val="autoZero"/>
        <c:auto val="1"/>
        <c:lblAlgn val="ctr"/>
        <c:lblOffset val="100"/>
        <c:noMultiLvlLbl val="0"/>
      </c:catAx>
      <c:spPr>
        <a:noFill/>
        <a:ln>
          <a:noFill/>
        </a:ln>
        <a:effectLst/>
      </c:spPr>
    </c:plotArea>
    <c:legend>
      <c:legendPos val="b"/>
      <c:layout>
        <c:manualLayout>
          <c:xMode val="edge"/>
          <c:yMode val="edge"/>
          <c:x val="0.43057600191033507"/>
          <c:y val="0.93844549674303279"/>
          <c:w val="0.35359551912593096"/>
          <c:h val="6.155450325696709E-2"/>
        </c:manualLayout>
      </c:layout>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75000"/>
                  <a:lumOff val="25000"/>
                </a:schemeClr>
              </a:solidFill>
              <a:latin typeface="+mn-lt"/>
              <a:ea typeface="+mn-ea"/>
              <a:cs typeface="Calibri" panose="020F0502020204030204" pitchFamily="34" charset="0"/>
            </a:defRPr>
          </a:pPr>
          <a:endParaRPr lang="en-US"/>
        </a:p>
      </c:txPr>
    </c:legend>
    <c:plotVisOnly val="1"/>
    <c:dispBlanksAs val="gap"/>
    <c:showDLblsOverMax val="0"/>
  </c:chart>
  <c:spPr>
    <a:noFill/>
    <a:ln>
      <a:noFill/>
    </a:ln>
    <a:effectLst/>
  </c:spPr>
  <c:txPr>
    <a:bodyPr/>
    <a:lstStyle/>
    <a:p>
      <a:pPr>
        <a:defRPr>
          <a:latin typeface="DINPro" panose="020B0504020101020102" pitchFamily="34" charset="0"/>
          <a:cs typeface="DINPro" panose="020B0504020101020102" pitchFamily="34" charset="0"/>
        </a:defRPr>
      </a:pPr>
      <a:endParaRPr lang="en-US"/>
    </a:p>
  </c:txPr>
  <c:externalData r:id="rId3">
    <c:autoUpdate val="0"/>
  </c:externalData>
</c:chartSpace>
</file>

<file path=ppt/charts/chart6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30576090158371477"/>
          <c:y val="6.8268388795803006E-2"/>
          <c:w val="0.67385804312836117"/>
          <c:h val="0.82285652645589225"/>
        </c:manualLayout>
      </c:layout>
      <c:barChart>
        <c:barDir val="bar"/>
        <c:grouping val="percentStacked"/>
        <c:varyColors val="0"/>
        <c:ser>
          <c:idx val="0"/>
          <c:order val="0"/>
          <c:tx>
            <c:strRef>
              <c:f>Sheet1!$B$1</c:f>
              <c:strCache>
                <c:ptCount val="1"/>
                <c:pt idx="0">
                  <c:v>Agree strongly</c:v>
                </c:pt>
              </c:strCache>
            </c:strRef>
          </c:tx>
          <c:spPr>
            <a:solidFill>
              <a:srgbClr val="002060"/>
            </a:solidFill>
            <a:ln>
              <a:noFill/>
            </a:ln>
            <a:effectLst/>
          </c:spPr>
          <c:invertIfNegative val="0"/>
          <c:dLbls>
            <c:spPr>
              <a:noFill/>
              <a:ln>
                <a:noFill/>
              </a:ln>
              <a:effectLst/>
            </c:spPr>
            <c:txPr>
              <a:bodyPr rot="0" spcFirstLastPara="1" vertOverflow="ellipsis" vert="horz" wrap="square" anchor="ctr" anchorCtr="1"/>
              <a:lstStyle/>
              <a:p>
                <a:pPr>
                  <a:defRPr sz="900" b="0" i="0" u="none" strike="noStrike" kern="1200" baseline="0">
                    <a:solidFill>
                      <a:schemeClr val="bg1"/>
                    </a:solidFill>
                    <a:latin typeface="+mn-lt"/>
                    <a:ea typeface="+mn-ea"/>
                    <a:cs typeface="DINPro" panose="020B0504020101020102" pitchFamily="34" charset="0"/>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Sheet1!$A$2:$A$7</c:f>
              <c:strCache>
                <c:ptCount val="6"/>
                <c:pt idx="0">
                  <c:v>I would know what do to get out of an abusive relationships</c:v>
                </c:pt>
                <c:pt idx="1">
                  <c:v>I would be able tell if I was in an abusive relationship</c:v>
                </c:pt>
                <c:pt idx="2">
                  <c:v>People will disagree on some things but it's ok to have different opinions and you should respect other people’s views</c:v>
                </c:pt>
                <c:pt idx="3">
                  <c:v>If two people decide to have sex, it is up to both of them to make sure contraception is used to prevent unwanted pregnancy and/or to protect against STI</c:v>
                </c:pt>
                <c:pt idx="4">
                  <c:v>I can say no to people I like or love if they want me to do something I don't want to do</c:v>
                </c:pt>
                <c:pt idx="5">
                  <c:v>It's ok not to have a boyfriend or girlfriend</c:v>
                </c:pt>
              </c:strCache>
            </c:strRef>
          </c:cat>
          <c:val>
            <c:numRef>
              <c:f>Sheet1!$B$2:$B$7</c:f>
              <c:numCache>
                <c:formatCode>0%</c:formatCode>
                <c:ptCount val="6"/>
                <c:pt idx="0">
                  <c:v>0.39</c:v>
                </c:pt>
                <c:pt idx="1">
                  <c:v>0.49</c:v>
                </c:pt>
                <c:pt idx="2">
                  <c:v>0.65</c:v>
                </c:pt>
                <c:pt idx="3">
                  <c:v>0.6</c:v>
                </c:pt>
                <c:pt idx="4">
                  <c:v>0.62</c:v>
                </c:pt>
                <c:pt idx="5">
                  <c:v>0.66</c:v>
                </c:pt>
              </c:numCache>
            </c:numRef>
          </c:val>
          <c:extLst>
            <c:ext xmlns:c16="http://schemas.microsoft.com/office/drawing/2014/chart" uri="{C3380CC4-5D6E-409C-BE32-E72D297353CC}">
              <c16:uniqueId val="{00000000-4142-4690-9E9C-4BDC82F0F856}"/>
            </c:ext>
          </c:extLst>
        </c:ser>
        <c:ser>
          <c:idx val="1"/>
          <c:order val="1"/>
          <c:tx>
            <c:strRef>
              <c:f>Sheet1!$C$1</c:f>
              <c:strCache>
                <c:ptCount val="1"/>
                <c:pt idx="0">
                  <c:v>Agree</c:v>
                </c:pt>
              </c:strCache>
            </c:strRef>
          </c:tx>
          <c:spPr>
            <a:solidFill>
              <a:schemeClr val="accent1"/>
            </a:solidFill>
            <a:ln>
              <a:noFill/>
            </a:ln>
            <a:effectLst/>
          </c:spPr>
          <c:invertIfNegative val="0"/>
          <c:dLbls>
            <c:spPr>
              <a:noFill/>
              <a:ln>
                <a:noFill/>
              </a:ln>
              <a:effectLst/>
            </c:spPr>
            <c:txPr>
              <a:bodyPr rot="0" spcFirstLastPara="1" vertOverflow="ellipsis" vert="horz" wrap="square" anchor="ctr" anchorCtr="1"/>
              <a:lstStyle/>
              <a:p>
                <a:pPr>
                  <a:defRPr sz="900" b="0" i="0" u="none" strike="noStrike" kern="1200" baseline="0">
                    <a:solidFill>
                      <a:schemeClr val="bg1"/>
                    </a:solidFill>
                    <a:latin typeface="+mn-lt"/>
                    <a:ea typeface="+mn-ea"/>
                    <a:cs typeface="DINPro" panose="020B0504020101020102" pitchFamily="34" charset="0"/>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Sheet1!$A$2:$A$7</c:f>
              <c:strCache>
                <c:ptCount val="6"/>
                <c:pt idx="0">
                  <c:v>I would know what do to get out of an abusive relationships</c:v>
                </c:pt>
                <c:pt idx="1">
                  <c:v>I would be able tell if I was in an abusive relationship</c:v>
                </c:pt>
                <c:pt idx="2">
                  <c:v>People will disagree on some things but it's ok to have different opinions and you should respect other people’s views</c:v>
                </c:pt>
                <c:pt idx="3">
                  <c:v>If two people decide to have sex, it is up to both of them to make sure contraception is used to prevent unwanted pregnancy and/or to protect against STI</c:v>
                </c:pt>
                <c:pt idx="4">
                  <c:v>I can say no to people I like or love if they want me to do something I don't want to do</c:v>
                </c:pt>
                <c:pt idx="5">
                  <c:v>It's ok not to have a boyfriend or girlfriend</c:v>
                </c:pt>
              </c:strCache>
            </c:strRef>
          </c:cat>
          <c:val>
            <c:numRef>
              <c:f>Sheet1!$C$2:$C$7</c:f>
              <c:numCache>
                <c:formatCode>0%</c:formatCode>
                <c:ptCount val="6"/>
                <c:pt idx="0">
                  <c:v>0.23</c:v>
                </c:pt>
                <c:pt idx="1">
                  <c:v>0.23</c:v>
                </c:pt>
                <c:pt idx="2">
                  <c:v>0.2</c:v>
                </c:pt>
                <c:pt idx="3">
                  <c:v>0.22</c:v>
                </c:pt>
                <c:pt idx="4">
                  <c:v>0.2</c:v>
                </c:pt>
                <c:pt idx="5">
                  <c:v>0.16</c:v>
                </c:pt>
              </c:numCache>
            </c:numRef>
          </c:val>
          <c:extLst>
            <c:ext xmlns:c16="http://schemas.microsoft.com/office/drawing/2014/chart" uri="{C3380CC4-5D6E-409C-BE32-E72D297353CC}">
              <c16:uniqueId val="{00000001-4142-4690-9E9C-4BDC82F0F856}"/>
            </c:ext>
          </c:extLst>
        </c:ser>
        <c:ser>
          <c:idx val="2"/>
          <c:order val="2"/>
          <c:tx>
            <c:strRef>
              <c:f>Sheet1!$D$1</c:f>
              <c:strCache>
                <c:ptCount val="1"/>
                <c:pt idx="0">
                  <c:v>Unsure</c:v>
                </c:pt>
              </c:strCache>
            </c:strRef>
          </c:tx>
          <c:spPr>
            <a:solidFill>
              <a:schemeClr val="bg2">
                <a:lumMod val="75000"/>
              </a:schemeClr>
            </a:solidFill>
            <a:ln>
              <a:noFill/>
            </a:ln>
            <a:effectLst/>
          </c:spPr>
          <c:invertIfNegative val="0"/>
          <c:dLbls>
            <c:spPr>
              <a:noFill/>
              <a:ln>
                <a:noFill/>
              </a:ln>
              <a:effectLst/>
            </c:spPr>
            <c:txPr>
              <a:bodyPr rot="0" spcFirstLastPara="1" vertOverflow="ellipsis" vert="horz" wrap="square" anchor="ctr" anchorCtr="1"/>
              <a:lstStyle/>
              <a:p>
                <a:pPr>
                  <a:defRPr sz="900" b="0" i="0" u="none" strike="noStrike" kern="1200" baseline="0">
                    <a:solidFill>
                      <a:schemeClr val="bg1"/>
                    </a:solidFill>
                    <a:latin typeface="+mn-lt"/>
                    <a:ea typeface="+mn-ea"/>
                    <a:cs typeface="DINPro" panose="020B0504020101020102" pitchFamily="34" charset="0"/>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Sheet1!$A$2:$A$7</c:f>
              <c:strCache>
                <c:ptCount val="6"/>
                <c:pt idx="0">
                  <c:v>I would know what do to get out of an abusive relationships</c:v>
                </c:pt>
                <c:pt idx="1">
                  <c:v>I would be able tell if I was in an abusive relationship</c:v>
                </c:pt>
                <c:pt idx="2">
                  <c:v>People will disagree on some things but it's ok to have different opinions and you should respect other people’s views</c:v>
                </c:pt>
                <c:pt idx="3">
                  <c:v>If two people decide to have sex, it is up to both of them to make sure contraception is used to prevent unwanted pregnancy and/or to protect against STI</c:v>
                </c:pt>
                <c:pt idx="4">
                  <c:v>I can say no to people I like or love if they want me to do something I don't want to do</c:v>
                </c:pt>
                <c:pt idx="5">
                  <c:v>It's ok not to have a boyfriend or girlfriend</c:v>
                </c:pt>
              </c:strCache>
            </c:strRef>
          </c:cat>
          <c:val>
            <c:numRef>
              <c:f>Sheet1!$D$2:$D$7</c:f>
              <c:numCache>
                <c:formatCode>0%</c:formatCode>
                <c:ptCount val="6"/>
                <c:pt idx="0">
                  <c:v>0.23</c:v>
                </c:pt>
                <c:pt idx="1">
                  <c:v>0.21</c:v>
                </c:pt>
                <c:pt idx="2">
                  <c:v>0.11</c:v>
                </c:pt>
                <c:pt idx="3">
                  <c:v>0.15</c:v>
                </c:pt>
                <c:pt idx="4">
                  <c:v>0.11</c:v>
                </c:pt>
                <c:pt idx="5">
                  <c:v>0.12</c:v>
                </c:pt>
              </c:numCache>
            </c:numRef>
          </c:val>
          <c:extLst>
            <c:ext xmlns:c16="http://schemas.microsoft.com/office/drawing/2014/chart" uri="{C3380CC4-5D6E-409C-BE32-E72D297353CC}">
              <c16:uniqueId val="{00000002-4142-4690-9E9C-4BDC82F0F856}"/>
            </c:ext>
          </c:extLst>
        </c:ser>
        <c:ser>
          <c:idx val="3"/>
          <c:order val="3"/>
          <c:tx>
            <c:strRef>
              <c:f>Sheet1!$E$1</c:f>
              <c:strCache>
                <c:ptCount val="1"/>
                <c:pt idx="0">
                  <c:v>Disagree</c:v>
                </c:pt>
              </c:strCache>
            </c:strRef>
          </c:tx>
          <c:spPr>
            <a:solidFill>
              <a:schemeClr val="accent2"/>
            </a:solidFill>
            <a:ln>
              <a:noFill/>
            </a:ln>
            <a:effectLst/>
          </c:spPr>
          <c:invertIfNegative val="0"/>
          <c:dLbls>
            <c:dLbl>
              <c:idx val="2"/>
              <c:delete val="1"/>
              <c:extLst>
                <c:ext xmlns:c15="http://schemas.microsoft.com/office/drawing/2012/chart" uri="{CE6537A1-D6FC-4f65-9D91-7224C49458BB}"/>
                <c:ext xmlns:c16="http://schemas.microsoft.com/office/drawing/2014/chart" uri="{C3380CC4-5D6E-409C-BE32-E72D297353CC}">
                  <c16:uniqueId val="{00000000-69B4-4B28-943E-6FCC3FDCE4B7}"/>
                </c:ext>
              </c:extLst>
            </c:dLbl>
            <c:dLbl>
              <c:idx val="3"/>
              <c:delete val="1"/>
              <c:extLst>
                <c:ext xmlns:c15="http://schemas.microsoft.com/office/drawing/2012/chart" uri="{CE6537A1-D6FC-4f65-9D91-7224C49458BB}"/>
                <c:ext xmlns:c16="http://schemas.microsoft.com/office/drawing/2014/chart" uri="{C3380CC4-5D6E-409C-BE32-E72D297353CC}">
                  <c16:uniqueId val="{00000000-3735-43BC-93A7-83B79B4E3962}"/>
                </c:ext>
              </c:extLst>
            </c:dLbl>
            <c:spPr>
              <a:noFill/>
              <a:ln>
                <a:noFill/>
              </a:ln>
              <a:effectLst/>
            </c:spPr>
            <c:txPr>
              <a:bodyPr rot="0" spcFirstLastPara="1" vertOverflow="ellipsis" vert="horz" wrap="square" anchor="ctr" anchorCtr="1"/>
              <a:lstStyle/>
              <a:p>
                <a:pPr>
                  <a:defRPr sz="900" b="0" i="0" u="none" strike="noStrike" kern="1200" baseline="0">
                    <a:solidFill>
                      <a:schemeClr val="bg1"/>
                    </a:solidFill>
                    <a:latin typeface="+mn-lt"/>
                    <a:ea typeface="+mn-ea"/>
                    <a:cs typeface="DINPro" panose="020B0504020101020102" pitchFamily="34" charset="0"/>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Sheet1!$A$2:$A$7</c:f>
              <c:strCache>
                <c:ptCount val="6"/>
                <c:pt idx="0">
                  <c:v>I would know what do to get out of an abusive relationships</c:v>
                </c:pt>
                <c:pt idx="1">
                  <c:v>I would be able tell if I was in an abusive relationship</c:v>
                </c:pt>
                <c:pt idx="2">
                  <c:v>People will disagree on some things but it's ok to have different opinions and you should respect other people’s views</c:v>
                </c:pt>
                <c:pt idx="3">
                  <c:v>If two people decide to have sex, it is up to both of them to make sure contraception is used to prevent unwanted pregnancy and/or to protect against STI</c:v>
                </c:pt>
                <c:pt idx="4">
                  <c:v>I can say no to people I like or love if they want me to do something I don't want to do</c:v>
                </c:pt>
                <c:pt idx="5">
                  <c:v>It's ok not to have a boyfriend or girlfriend</c:v>
                </c:pt>
              </c:strCache>
            </c:strRef>
          </c:cat>
          <c:val>
            <c:numRef>
              <c:f>Sheet1!$E$2:$E$7</c:f>
              <c:numCache>
                <c:formatCode>0%</c:formatCode>
                <c:ptCount val="6"/>
                <c:pt idx="0">
                  <c:v>0.08</c:v>
                </c:pt>
                <c:pt idx="1">
                  <c:v>0.04</c:v>
                </c:pt>
                <c:pt idx="2">
                  <c:v>0.01</c:v>
                </c:pt>
                <c:pt idx="3">
                  <c:v>0.01</c:v>
                </c:pt>
                <c:pt idx="4">
                  <c:v>0.03</c:v>
                </c:pt>
                <c:pt idx="5">
                  <c:v>0.01</c:v>
                </c:pt>
              </c:numCache>
            </c:numRef>
          </c:val>
          <c:extLst>
            <c:ext xmlns:c16="http://schemas.microsoft.com/office/drawing/2014/chart" uri="{C3380CC4-5D6E-409C-BE32-E72D297353CC}">
              <c16:uniqueId val="{00000003-4142-4690-9E9C-4BDC82F0F856}"/>
            </c:ext>
          </c:extLst>
        </c:ser>
        <c:ser>
          <c:idx val="4"/>
          <c:order val="4"/>
          <c:tx>
            <c:strRef>
              <c:f>Sheet1!$F$1</c:f>
              <c:strCache>
                <c:ptCount val="1"/>
                <c:pt idx="0">
                  <c:v>Disagree strongly</c:v>
                </c:pt>
              </c:strCache>
            </c:strRef>
          </c:tx>
          <c:spPr>
            <a:solidFill>
              <a:schemeClr val="accent4"/>
            </a:solidFill>
            <a:ln>
              <a:noFill/>
            </a:ln>
            <a:effectLst/>
          </c:spPr>
          <c:invertIfNegative val="0"/>
          <c:dLbls>
            <c:spPr>
              <a:noFill/>
              <a:ln>
                <a:noFill/>
              </a:ln>
              <a:effectLst/>
            </c:spPr>
            <c:txPr>
              <a:bodyPr rot="0" spcFirstLastPara="1" vertOverflow="ellipsis" vert="horz" wrap="square" anchor="ctr" anchorCtr="1"/>
              <a:lstStyle/>
              <a:p>
                <a:pPr algn="ctr">
                  <a:defRPr sz="900" b="0" i="0" u="none" strike="noStrike" kern="1200" baseline="0">
                    <a:solidFill>
                      <a:schemeClr val="bg1"/>
                    </a:solidFill>
                    <a:latin typeface="+mn-lt"/>
                    <a:ea typeface="+mn-ea"/>
                    <a:cs typeface="DINPro" panose="020B0504020101020102" pitchFamily="34" charset="0"/>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Sheet1!$A$2:$A$7</c:f>
              <c:strCache>
                <c:ptCount val="6"/>
                <c:pt idx="0">
                  <c:v>I would know what do to get out of an abusive relationships</c:v>
                </c:pt>
                <c:pt idx="1">
                  <c:v>I would be able tell if I was in an abusive relationship</c:v>
                </c:pt>
                <c:pt idx="2">
                  <c:v>People will disagree on some things but it's ok to have different opinions and you should respect other people’s views</c:v>
                </c:pt>
                <c:pt idx="3">
                  <c:v>If two people decide to have sex, it is up to both of them to make sure contraception is used to prevent unwanted pregnancy and/or to protect against STI</c:v>
                </c:pt>
                <c:pt idx="4">
                  <c:v>I can say no to people I like or love if they want me to do something I don't want to do</c:v>
                </c:pt>
                <c:pt idx="5">
                  <c:v>It's ok not to have a boyfriend or girlfriend</c:v>
                </c:pt>
              </c:strCache>
            </c:strRef>
          </c:cat>
          <c:val>
            <c:numRef>
              <c:f>Sheet1!$F$2:$F$7</c:f>
              <c:numCache>
                <c:formatCode>0%</c:formatCode>
                <c:ptCount val="6"/>
                <c:pt idx="0">
                  <c:v>7.0000000000000007E-2</c:v>
                </c:pt>
                <c:pt idx="1">
                  <c:v>0.03</c:v>
                </c:pt>
                <c:pt idx="2">
                  <c:v>0.02</c:v>
                </c:pt>
                <c:pt idx="3">
                  <c:v>0.02</c:v>
                </c:pt>
                <c:pt idx="4">
                  <c:v>0.03</c:v>
                </c:pt>
                <c:pt idx="5">
                  <c:v>0.04</c:v>
                </c:pt>
              </c:numCache>
            </c:numRef>
          </c:val>
          <c:extLst>
            <c:ext xmlns:c16="http://schemas.microsoft.com/office/drawing/2014/chart" uri="{C3380CC4-5D6E-409C-BE32-E72D297353CC}">
              <c16:uniqueId val="{00000004-4142-4690-9E9C-4BDC82F0F856}"/>
            </c:ext>
          </c:extLst>
        </c:ser>
        <c:dLbls>
          <c:showLegendKey val="0"/>
          <c:showVal val="0"/>
          <c:showCatName val="0"/>
          <c:showSerName val="0"/>
          <c:showPercent val="0"/>
          <c:showBubbleSize val="0"/>
        </c:dLbls>
        <c:gapWidth val="70"/>
        <c:overlap val="100"/>
        <c:axId val="436133824"/>
        <c:axId val="436135000"/>
      </c:barChart>
      <c:catAx>
        <c:axId val="436133824"/>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chemeClr val="tx1">
                    <a:lumMod val="75000"/>
                    <a:lumOff val="25000"/>
                  </a:schemeClr>
                </a:solidFill>
                <a:latin typeface="+mn-lt"/>
                <a:ea typeface="+mn-ea"/>
                <a:cs typeface="DINPro" panose="020B0504020101020102" pitchFamily="34" charset="0"/>
              </a:defRPr>
            </a:pPr>
            <a:endParaRPr lang="en-US"/>
          </a:p>
        </c:txPr>
        <c:crossAx val="436135000"/>
        <c:crosses val="autoZero"/>
        <c:auto val="1"/>
        <c:lblAlgn val="ctr"/>
        <c:lblOffset val="100"/>
        <c:noMultiLvlLbl val="0"/>
      </c:catAx>
      <c:valAx>
        <c:axId val="436135000"/>
        <c:scaling>
          <c:orientation val="minMax"/>
        </c:scaling>
        <c:delete val="1"/>
        <c:axPos val="b"/>
        <c:majorGridlines>
          <c:spPr>
            <a:ln w="9525" cap="flat" cmpd="sng" algn="ctr">
              <a:solidFill>
                <a:schemeClr val="tx1">
                  <a:lumMod val="15000"/>
                  <a:lumOff val="85000"/>
                </a:schemeClr>
              </a:solidFill>
              <a:round/>
            </a:ln>
            <a:effectLst/>
          </c:spPr>
        </c:majorGridlines>
        <c:numFmt formatCode="0%" sourceLinked="1"/>
        <c:majorTickMark val="out"/>
        <c:minorTickMark val="none"/>
        <c:tickLblPos val="nextTo"/>
        <c:crossAx val="436133824"/>
        <c:crosses val="autoZero"/>
        <c:crossBetween val="between"/>
        <c:majorUnit val="0.1"/>
      </c:valAx>
      <c:spPr>
        <a:noFill/>
        <a:ln>
          <a:noFill/>
        </a:ln>
        <a:effectLst/>
      </c:spPr>
    </c:plotArea>
    <c:legend>
      <c:legendPos val="b"/>
      <c:layout>
        <c:manualLayout>
          <c:xMode val="edge"/>
          <c:yMode val="edge"/>
          <c:x val="0.33084729369598193"/>
          <c:y val="0.90441583373295953"/>
          <c:w val="0.43051522097305051"/>
          <c:h val="5.4190827226860125E-2"/>
        </c:manualLayout>
      </c:layout>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75000"/>
                  <a:lumOff val="25000"/>
                </a:schemeClr>
              </a:solidFill>
              <a:latin typeface="+mn-lt"/>
              <a:ea typeface="+mn-ea"/>
              <a:cs typeface="DINPro" panose="020B0504020101020102" pitchFamily="34" charset="0"/>
            </a:defRPr>
          </a:pPr>
          <a:endParaRPr lang="en-US"/>
        </a:p>
      </c:txPr>
    </c:legend>
    <c:plotVisOnly val="1"/>
    <c:dispBlanksAs val="gap"/>
    <c:showDLblsOverMax val="0"/>
  </c:chart>
  <c:spPr>
    <a:noFill/>
    <a:ln>
      <a:noFill/>
    </a:ln>
    <a:effectLst/>
  </c:spPr>
  <c:txPr>
    <a:bodyPr/>
    <a:lstStyle/>
    <a:p>
      <a:pPr>
        <a:defRPr>
          <a:latin typeface="+mn-lt"/>
          <a:cs typeface="DINPro" panose="020B0504020101020102" pitchFamily="34" charset="0"/>
        </a:defRPr>
      </a:pPr>
      <a:endParaRPr lang="en-US"/>
    </a:p>
  </c:txPr>
  <c:externalData r:id="rId3">
    <c:autoUpdate val="0"/>
  </c:externalData>
</c:chartSpace>
</file>

<file path=ppt/charts/chart6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30576090158371477"/>
          <c:y val="6.8268388795803006E-2"/>
          <c:w val="0.67385804312836117"/>
          <c:h val="0.82285652645589225"/>
        </c:manualLayout>
      </c:layout>
      <c:barChart>
        <c:barDir val="bar"/>
        <c:grouping val="clustered"/>
        <c:varyColors val="0"/>
        <c:ser>
          <c:idx val="0"/>
          <c:order val="0"/>
          <c:tx>
            <c:strRef>
              <c:f>Sheet1!$B$1</c:f>
              <c:strCache>
                <c:ptCount val="1"/>
                <c:pt idx="0">
                  <c:v>2025</c:v>
                </c:pt>
              </c:strCache>
            </c:strRef>
          </c:tx>
          <c:spPr>
            <a:solidFill>
              <a:srgbClr val="5B9BD5"/>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mn-lt"/>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Sheet1!$A$2:$A$7</c:f>
              <c:strCache>
                <c:ptCount val="6"/>
                <c:pt idx="0">
                  <c:v>I would know what do to get out of an abusive relationship</c:v>
                </c:pt>
                <c:pt idx="1">
                  <c:v>I would be able tell if I was in an abusive relationship</c:v>
                </c:pt>
                <c:pt idx="2">
                  <c:v>People will disagree on some things but it's ok to have different opinions and you should respect other people’s views</c:v>
                </c:pt>
                <c:pt idx="3">
                  <c:v>If two people decide to have sex, it is up to both of them to make sure contraception is used to prevent unwanted pregnancy and/or to protect against STI</c:v>
                </c:pt>
                <c:pt idx="4">
                  <c:v>I can say no to people I like or love if they want me to do something I don't want to do</c:v>
                </c:pt>
                <c:pt idx="5">
                  <c:v>It's ok not to have a boyfriend or girlfriend</c:v>
                </c:pt>
              </c:strCache>
            </c:strRef>
          </c:cat>
          <c:val>
            <c:numRef>
              <c:f>Sheet1!$B$2:$B$7</c:f>
              <c:numCache>
                <c:formatCode>0%</c:formatCode>
                <c:ptCount val="6"/>
                <c:pt idx="0">
                  <c:v>0.62</c:v>
                </c:pt>
                <c:pt idx="1">
                  <c:v>0.72</c:v>
                </c:pt>
                <c:pt idx="2">
                  <c:v>0.85</c:v>
                </c:pt>
                <c:pt idx="3">
                  <c:v>0.82</c:v>
                </c:pt>
                <c:pt idx="4">
                  <c:v>0.82</c:v>
                </c:pt>
                <c:pt idx="5">
                  <c:v>0.82</c:v>
                </c:pt>
              </c:numCache>
            </c:numRef>
          </c:val>
          <c:extLst>
            <c:ext xmlns:c16="http://schemas.microsoft.com/office/drawing/2014/chart" uri="{C3380CC4-5D6E-409C-BE32-E72D297353CC}">
              <c16:uniqueId val="{00000000-4142-4690-9E9C-4BDC82F0F856}"/>
            </c:ext>
          </c:extLst>
        </c:ser>
        <c:ser>
          <c:idx val="1"/>
          <c:order val="1"/>
          <c:tx>
            <c:strRef>
              <c:f>Sheet1!$C$1</c:f>
              <c:strCache>
                <c:ptCount val="1"/>
                <c:pt idx="0">
                  <c:v>2024</c:v>
                </c:pt>
              </c:strCache>
            </c:strRef>
          </c:tx>
          <c:spPr>
            <a:solidFill>
              <a:srgbClr val="008E91"/>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mn-lt"/>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Sheet1!$A$2:$A$7</c:f>
              <c:strCache>
                <c:ptCount val="6"/>
                <c:pt idx="0">
                  <c:v>I would know what do to get out of an abusive relationship</c:v>
                </c:pt>
                <c:pt idx="1">
                  <c:v>I would be able tell if I was in an abusive relationship</c:v>
                </c:pt>
                <c:pt idx="2">
                  <c:v>People will disagree on some things but it's ok to have different opinions and you should respect other people’s views</c:v>
                </c:pt>
                <c:pt idx="3">
                  <c:v>If two people decide to have sex, it is up to both of them to make sure contraception is used to prevent unwanted pregnancy and/or to protect against STI</c:v>
                </c:pt>
                <c:pt idx="4">
                  <c:v>I can say no to people I like or love if they want me to do something I don't want to do</c:v>
                </c:pt>
                <c:pt idx="5">
                  <c:v>It's ok not to have a boyfriend or girlfriend</c:v>
                </c:pt>
              </c:strCache>
            </c:strRef>
          </c:cat>
          <c:val>
            <c:numRef>
              <c:f>Sheet1!$C$2:$C$7</c:f>
              <c:numCache>
                <c:formatCode>0%</c:formatCode>
                <c:ptCount val="6"/>
                <c:pt idx="0">
                  <c:v>0.61</c:v>
                </c:pt>
                <c:pt idx="1">
                  <c:v>0.74</c:v>
                </c:pt>
                <c:pt idx="2">
                  <c:v>0.86</c:v>
                </c:pt>
                <c:pt idx="3">
                  <c:v>0.82</c:v>
                </c:pt>
                <c:pt idx="4">
                  <c:v>0.82</c:v>
                </c:pt>
                <c:pt idx="5">
                  <c:v>0.8</c:v>
                </c:pt>
              </c:numCache>
            </c:numRef>
          </c:val>
          <c:extLst>
            <c:ext xmlns:c16="http://schemas.microsoft.com/office/drawing/2014/chart" uri="{C3380CC4-5D6E-409C-BE32-E72D297353CC}">
              <c16:uniqueId val="{00000001-4142-4690-9E9C-4BDC82F0F856}"/>
            </c:ext>
          </c:extLst>
        </c:ser>
        <c:ser>
          <c:idx val="2"/>
          <c:order val="2"/>
          <c:tx>
            <c:strRef>
              <c:f>Sheet1!$D$1</c:f>
              <c:strCache>
                <c:ptCount val="1"/>
                <c:pt idx="0">
                  <c:v>2023</c:v>
                </c:pt>
              </c:strCache>
            </c:strRef>
          </c:tx>
          <c:spPr>
            <a:solidFill>
              <a:schemeClr val="accent1">
                <a:lumMod val="50000"/>
              </a:schemeClr>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mn-lt"/>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Sheet1!$A$2:$A$7</c:f>
              <c:strCache>
                <c:ptCount val="6"/>
                <c:pt idx="0">
                  <c:v>I would know what do to get out of an abusive relationship</c:v>
                </c:pt>
                <c:pt idx="1">
                  <c:v>I would be able tell if I was in an abusive relationship</c:v>
                </c:pt>
                <c:pt idx="2">
                  <c:v>People will disagree on some things but it's ok to have different opinions and you should respect other people’s views</c:v>
                </c:pt>
                <c:pt idx="3">
                  <c:v>If two people decide to have sex, it is up to both of them to make sure contraception is used to prevent unwanted pregnancy and/or to protect against STI</c:v>
                </c:pt>
                <c:pt idx="4">
                  <c:v>I can say no to people I like or love if they want me to do something I don't want to do</c:v>
                </c:pt>
                <c:pt idx="5">
                  <c:v>It's ok not to have a boyfriend or girlfriend</c:v>
                </c:pt>
              </c:strCache>
            </c:strRef>
          </c:cat>
          <c:val>
            <c:numRef>
              <c:f>Sheet1!$D$2:$D$7</c:f>
              <c:numCache>
                <c:formatCode>0%</c:formatCode>
                <c:ptCount val="6"/>
                <c:pt idx="0">
                  <c:v>0.64</c:v>
                </c:pt>
                <c:pt idx="1">
                  <c:v>0.74</c:v>
                </c:pt>
                <c:pt idx="2">
                  <c:v>0.86</c:v>
                </c:pt>
                <c:pt idx="3">
                  <c:v>0.85</c:v>
                </c:pt>
                <c:pt idx="4">
                  <c:v>0.84</c:v>
                </c:pt>
                <c:pt idx="5">
                  <c:v>0.83</c:v>
                </c:pt>
              </c:numCache>
            </c:numRef>
          </c:val>
          <c:extLst>
            <c:ext xmlns:c16="http://schemas.microsoft.com/office/drawing/2014/chart" uri="{C3380CC4-5D6E-409C-BE32-E72D297353CC}">
              <c16:uniqueId val="{00000002-4142-4690-9E9C-4BDC82F0F856}"/>
            </c:ext>
          </c:extLst>
        </c:ser>
        <c:dLbls>
          <c:showLegendKey val="0"/>
          <c:showVal val="0"/>
          <c:showCatName val="0"/>
          <c:showSerName val="0"/>
          <c:showPercent val="0"/>
          <c:showBubbleSize val="0"/>
        </c:dLbls>
        <c:gapWidth val="70"/>
        <c:overlap val="-12"/>
        <c:axId val="491754552"/>
        <c:axId val="491752200"/>
      </c:barChart>
      <c:catAx>
        <c:axId val="491754552"/>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chemeClr val="tx1">
                    <a:lumMod val="75000"/>
                    <a:lumOff val="25000"/>
                  </a:schemeClr>
                </a:solidFill>
                <a:latin typeface="+mn-lt"/>
                <a:ea typeface="+mn-ea"/>
                <a:cs typeface="DINPro" panose="020B0504020101020102" pitchFamily="34" charset="0"/>
              </a:defRPr>
            </a:pPr>
            <a:endParaRPr lang="en-US"/>
          </a:p>
        </c:txPr>
        <c:crossAx val="491752200"/>
        <c:crosses val="autoZero"/>
        <c:auto val="1"/>
        <c:lblAlgn val="ctr"/>
        <c:lblOffset val="100"/>
        <c:noMultiLvlLbl val="0"/>
      </c:catAx>
      <c:valAx>
        <c:axId val="491752200"/>
        <c:scaling>
          <c:orientation val="minMax"/>
        </c:scaling>
        <c:delete val="1"/>
        <c:axPos val="b"/>
        <c:majorGridlines>
          <c:spPr>
            <a:ln w="9525" cap="flat" cmpd="sng" algn="ctr">
              <a:solidFill>
                <a:schemeClr val="tx1">
                  <a:lumMod val="15000"/>
                  <a:lumOff val="85000"/>
                </a:schemeClr>
              </a:solidFill>
              <a:round/>
            </a:ln>
            <a:effectLst/>
          </c:spPr>
        </c:majorGridlines>
        <c:numFmt formatCode="0%" sourceLinked="1"/>
        <c:majorTickMark val="out"/>
        <c:minorTickMark val="none"/>
        <c:tickLblPos val="nextTo"/>
        <c:crossAx val="491754552"/>
        <c:crosses val="autoZero"/>
        <c:crossBetween val="between"/>
        <c:majorUnit val="0.1"/>
      </c:valAx>
      <c:spPr>
        <a:noFill/>
        <a:ln>
          <a:noFill/>
        </a:ln>
        <a:effectLst/>
      </c:spPr>
    </c:plotArea>
    <c:legend>
      <c:legendPos val="b"/>
      <c:layout>
        <c:manualLayout>
          <c:xMode val="edge"/>
          <c:yMode val="edge"/>
          <c:x val="0.33084729369598193"/>
          <c:y val="0.90441583373295953"/>
          <c:w val="0.14796411348002439"/>
          <c:h val="5.4190827226860125E-2"/>
        </c:manualLayout>
      </c:layout>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75000"/>
                  <a:lumOff val="25000"/>
                </a:schemeClr>
              </a:solidFill>
              <a:latin typeface="+mn-lt"/>
              <a:ea typeface="+mn-ea"/>
              <a:cs typeface="DINPro" panose="020B0504020101020102" pitchFamily="34" charset="0"/>
            </a:defRPr>
          </a:pPr>
          <a:endParaRPr lang="en-US"/>
        </a:p>
      </c:txPr>
    </c:legend>
    <c:plotVisOnly val="1"/>
    <c:dispBlanksAs val="gap"/>
    <c:showDLblsOverMax val="0"/>
  </c:chart>
  <c:spPr>
    <a:noFill/>
    <a:ln>
      <a:noFill/>
    </a:ln>
    <a:effectLst/>
  </c:spPr>
  <c:txPr>
    <a:bodyPr/>
    <a:lstStyle/>
    <a:p>
      <a:pPr>
        <a:defRPr>
          <a:latin typeface="+mn-lt"/>
          <a:cs typeface="DINPro" panose="020B0504020101020102" pitchFamily="34" charset="0"/>
        </a:defRPr>
      </a:pPr>
      <a:endParaRPr lang="en-US"/>
    </a:p>
  </c:txPr>
  <c:externalData r:id="rId3">
    <c:autoUpdate val="0"/>
  </c:externalData>
</c:chartSpace>
</file>

<file path=ppt/charts/chart6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38744431596439977"/>
          <c:y val="2.4708307806094672E-2"/>
          <c:w val="0.56085378555465293"/>
          <c:h val="0.81439404303183682"/>
        </c:manualLayout>
      </c:layout>
      <c:barChart>
        <c:barDir val="bar"/>
        <c:grouping val="clustered"/>
        <c:varyColors val="0"/>
        <c:ser>
          <c:idx val="0"/>
          <c:order val="0"/>
          <c:tx>
            <c:strRef>
              <c:f>Sheet1!$B$1</c:f>
              <c:strCache>
                <c:ptCount val="1"/>
                <c:pt idx="0">
                  <c:v>2025</c:v>
                </c:pt>
              </c:strCache>
            </c:strRef>
          </c:tx>
          <c:spPr>
            <a:solidFill>
              <a:schemeClr val="accent1"/>
            </a:solidFill>
            <a:ln w="19050">
              <a:noFill/>
            </a:ln>
            <a:effectLst/>
          </c:spPr>
          <c:invertIfNegative val="0"/>
          <c:dLbls>
            <c:dLbl>
              <c:idx val="0"/>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2248-48D1-AB34-F08BDB0C8645}"/>
                </c:ext>
              </c:extLst>
            </c:dLbl>
            <c:dLbl>
              <c:idx val="1"/>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mn-lt"/>
                      <a:ea typeface="+mn-ea"/>
                      <a:cs typeface="DINPro" panose="020B0504020101020102" pitchFamily="34" charset="0"/>
                    </a:defRPr>
                  </a:pPr>
                  <a:endParaRPr lang="en-US"/>
                </a:p>
              </c:txPr>
              <c:dLblPos val="in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2248-48D1-AB34-F08BDB0C8645}"/>
                </c:ext>
              </c:extLst>
            </c:dLbl>
            <c:dLbl>
              <c:idx val="5"/>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mn-lt"/>
                      <a:ea typeface="+mn-ea"/>
                      <a:cs typeface="DINPro" panose="020B0504020101020102" pitchFamily="34" charset="0"/>
                    </a:defRPr>
                  </a:pPr>
                  <a:endParaRPr lang="en-US"/>
                </a:p>
              </c:txPr>
              <c:dLblPos val="in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2248-48D1-AB34-F08BDB0C8645}"/>
                </c:ext>
              </c:extLst>
            </c:dLbl>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1">
                        <a:lumMod val="75000"/>
                        <a:lumOff val="25000"/>
                      </a:schemeClr>
                    </a:solidFill>
                    <a:latin typeface="+mn-lt"/>
                    <a:ea typeface="+mn-ea"/>
                    <a:cs typeface="DINPro" panose="020B0504020101020102" pitchFamily="34" charset="0"/>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Sheet1!$A$2:$A$7</c:f>
              <c:strCache>
                <c:ptCount val="6"/>
                <c:pt idx="0">
                  <c:v>I don't want to say</c:v>
                </c:pt>
                <c:pt idx="1">
                  <c:v>Not had sex</c:v>
                </c:pt>
                <c:pt idx="2">
                  <c:v>Thinking about having sex</c:v>
                </c:pt>
                <c:pt idx="3">
                  <c:v>Had sex in the past</c:v>
                </c:pt>
                <c:pt idx="4">
                  <c:v>Having sex</c:v>
                </c:pt>
                <c:pt idx="5">
                  <c:v>Not had sex and not thinking about having sex</c:v>
                </c:pt>
              </c:strCache>
            </c:strRef>
          </c:cat>
          <c:val>
            <c:numRef>
              <c:f>Sheet1!$B$2:$B$7</c:f>
              <c:numCache>
                <c:formatCode>0%</c:formatCode>
                <c:ptCount val="6"/>
                <c:pt idx="0">
                  <c:v>0.09</c:v>
                </c:pt>
                <c:pt idx="1">
                  <c:v>0.5</c:v>
                </c:pt>
                <c:pt idx="2">
                  <c:v>0.03</c:v>
                </c:pt>
                <c:pt idx="3">
                  <c:v>0.03</c:v>
                </c:pt>
                <c:pt idx="4">
                  <c:v>0.02</c:v>
                </c:pt>
                <c:pt idx="5">
                  <c:v>0.34</c:v>
                </c:pt>
              </c:numCache>
            </c:numRef>
          </c:val>
          <c:extLst>
            <c:ext xmlns:c16="http://schemas.microsoft.com/office/drawing/2014/chart" uri="{C3380CC4-5D6E-409C-BE32-E72D297353CC}">
              <c16:uniqueId val="{00000006-B177-4BDB-9B17-63EB35212E0D}"/>
            </c:ext>
          </c:extLst>
        </c:ser>
        <c:ser>
          <c:idx val="1"/>
          <c:order val="1"/>
          <c:tx>
            <c:strRef>
              <c:f>Sheet1!$C$1</c:f>
              <c:strCache>
                <c:ptCount val="1"/>
                <c:pt idx="0">
                  <c:v>2024</c:v>
                </c:pt>
              </c:strCache>
            </c:strRef>
          </c:tx>
          <c:spPr>
            <a:solidFill>
              <a:srgbClr val="008E91"/>
            </a:solidFill>
            <a:ln w="19050">
              <a:noFill/>
            </a:ln>
            <a:effectLst/>
          </c:spPr>
          <c:invertIfNegative val="0"/>
          <c:dLbls>
            <c:dLbl>
              <c:idx val="1"/>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mn-lt"/>
                      <a:ea typeface="+mn-ea"/>
                      <a:cs typeface="DINPro" panose="020B0504020101020102" pitchFamily="34" charset="0"/>
                    </a:defRPr>
                  </a:pPr>
                  <a:endParaRPr lang="en-US"/>
                </a:p>
              </c:txPr>
              <c:dLblPos val="in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17E1-4BAA-AF8C-6A9E42C21B99}"/>
                </c:ext>
              </c:extLst>
            </c:dLbl>
            <c:dLbl>
              <c:idx val="5"/>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mn-lt"/>
                      <a:ea typeface="+mn-ea"/>
                      <a:cs typeface="DINPro" panose="020B0504020101020102" pitchFamily="34" charset="0"/>
                    </a:defRPr>
                  </a:pPr>
                  <a:endParaRPr lang="en-US"/>
                </a:p>
              </c:txPr>
              <c:dLblPos val="in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17E1-4BAA-AF8C-6A9E42C21B99}"/>
                </c:ext>
              </c:extLst>
            </c:dLbl>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1">
                        <a:lumMod val="75000"/>
                        <a:lumOff val="25000"/>
                      </a:schemeClr>
                    </a:solidFill>
                    <a:latin typeface="+mn-lt"/>
                    <a:ea typeface="+mn-ea"/>
                    <a:cs typeface="DINPro" panose="020B0504020101020102" pitchFamily="34" charset="0"/>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Sheet1!$A$2:$A$7</c:f>
              <c:strCache>
                <c:ptCount val="6"/>
                <c:pt idx="0">
                  <c:v>I don't want to say</c:v>
                </c:pt>
                <c:pt idx="1">
                  <c:v>Not had sex</c:v>
                </c:pt>
                <c:pt idx="2">
                  <c:v>Thinking about having sex</c:v>
                </c:pt>
                <c:pt idx="3">
                  <c:v>Had sex in the past</c:v>
                </c:pt>
                <c:pt idx="4">
                  <c:v>Having sex</c:v>
                </c:pt>
                <c:pt idx="5">
                  <c:v>Not had sex and not thinking about having sex</c:v>
                </c:pt>
              </c:strCache>
            </c:strRef>
          </c:cat>
          <c:val>
            <c:numRef>
              <c:f>Sheet1!$C$2:$C$7</c:f>
              <c:numCache>
                <c:formatCode>0%</c:formatCode>
                <c:ptCount val="6"/>
                <c:pt idx="1">
                  <c:v>0.48</c:v>
                </c:pt>
                <c:pt idx="2">
                  <c:v>0.04</c:v>
                </c:pt>
                <c:pt idx="3">
                  <c:v>0.03</c:v>
                </c:pt>
                <c:pt idx="4">
                  <c:v>0.02</c:v>
                </c:pt>
                <c:pt idx="5">
                  <c:v>0.43</c:v>
                </c:pt>
              </c:numCache>
            </c:numRef>
          </c:val>
          <c:extLst>
            <c:ext xmlns:c16="http://schemas.microsoft.com/office/drawing/2014/chart" uri="{C3380CC4-5D6E-409C-BE32-E72D297353CC}">
              <c16:uniqueId val="{00000004-CF17-4391-84B3-E79307EE4563}"/>
            </c:ext>
          </c:extLst>
        </c:ser>
        <c:ser>
          <c:idx val="2"/>
          <c:order val="2"/>
          <c:tx>
            <c:strRef>
              <c:f>Sheet1!$D$1</c:f>
              <c:strCache>
                <c:ptCount val="1"/>
                <c:pt idx="0">
                  <c:v>2023</c:v>
                </c:pt>
              </c:strCache>
            </c:strRef>
          </c:tx>
          <c:spPr>
            <a:solidFill>
              <a:schemeClr val="accent1">
                <a:lumMod val="50000"/>
              </a:schemeClr>
            </a:solidFill>
            <a:ln w="19050">
              <a:noFill/>
            </a:ln>
            <a:effectLst/>
          </c:spPr>
          <c:invertIfNegative val="0"/>
          <c:dLbls>
            <c:dLbl>
              <c:idx val="1"/>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mn-lt"/>
                      <a:ea typeface="+mn-ea"/>
                      <a:cs typeface="DINPro" panose="020B0504020101020102" pitchFamily="34" charset="0"/>
                    </a:defRPr>
                  </a:pPr>
                  <a:endParaRPr lang="en-US"/>
                </a:p>
              </c:txPr>
              <c:dLblPos val="in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7-24B3-4C0A-95E7-F0ED70FD78D2}"/>
                </c:ext>
              </c:extLst>
            </c:dLbl>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1">
                        <a:lumMod val="75000"/>
                        <a:lumOff val="25000"/>
                      </a:schemeClr>
                    </a:solidFill>
                    <a:latin typeface="+mn-lt"/>
                    <a:ea typeface="+mn-ea"/>
                    <a:cs typeface="DINPro" panose="020B0504020101020102" pitchFamily="34" charset="0"/>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Sheet1!$A$2:$A$7</c:f>
              <c:strCache>
                <c:ptCount val="6"/>
                <c:pt idx="0">
                  <c:v>I don't want to say</c:v>
                </c:pt>
                <c:pt idx="1">
                  <c:v>Not had sex</c:v>
                </c:pt>
                <c:pt idx="2">
                  <c:v>Thinking about having sex</c:v>
                </c:pt>
                <c:pt idx="3">
                  <c:v>Had sex in the past</c:v>
                </c:pt>
                <c:pt idx="4">
                  <c:v>Having sex</c:v>
                </c:pt>
                <c:pt idx="5">
                  <c:v>Not had sex and not thinking about having sex</c:v>
                </c:pt>
              </c:strCache>
            </c:strRef>
          </c:cat>
          <c:val>
            <c:numRef>
              <c:f>Sheet1!$D$2:$D$7</c:f>
              <c:numCache>
                <c:formatCode>0%</c:formatCode>
                <c:ptCount val="6"/>
                <c:pt idx="1">
                  <c:v>0.81</c:v>
                </c:pt>
                <c:pt idx="2">
                  <c:v>0.02</c:v>
                </c:pt>
                <c:pt idx="3">
                  <c:v>0.03</c:v>
                </c:pt>
                <c:pt idx="4">
                  <c:v>0.04</c:v>
                </c:pt>
                <c:pt idx="5">
                  <c:v>0.1</c:v>
                </c:pt>
              </c:numCache>
            </c:numRef>
          </c:val>
          <c:extLst>
            <c:ext xmlns:c16="http://schemas.microsoft.com/office/drawing/2014/chart" uri="{C3380CC4-5D6E-409C-BE32-E72D297353CC}">
              <c16:uniqueId val="{00000005-5A3D-4BAF-950B-9A90187366D8}"/>
            </c:ext>
          </c:extLst>
        </c:ser>
        <c:dLbls>
          <c:showLegendKey val="0"/>
          <c:showVal val="0"/>
          <c:showCatName val="0"/>
          <c:showSerName val="0"/>
          <c:showPercent val="0"/>
          <c:showBubbleSize val="0"/>
        </c:dLbls>
        <c:gapWidth val="80"/>
        <c:overlap val="-12"/>
        <c:axId val="497143296"/>
        <c:axId val="497140944"/>
      </c:barChart>
      <c:valAx>
        <c:axId val="497140944"/>
        <c:scaling>
          <c:orientation val="minMax"/>
        </c:scaling>
        <c:delete val="0"/>
        <c:axPos val="b"/>
        <c:majorGridlines>
          <c:spPr>
            <a:ln w="9525" cap="flat" cmpd="sng" algn="ctr">
              <a:solidFill>
                <a:schemeClr val="tx1">
                  <a:lumMod val="15000"/>
                  <a:lumOff val="85000"/>
                </a:schemeClr>
              </a:solidFill>
              <a:round/>
            </a:ln>
            <a:effectLst/>
          </c:spPr>
        </c:majorGridlines>
        <c:numFmt formatCode="0%" sourceLinked="0"/>
        <c:majorTickMark val="out"/>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tx1">
                    <a:lumMod val="75000"/>
                    <a:lumOff val="25000"/>
                  </a:schemeClr>
                </a:solidFill>
                <a:latin typeface="+mn-lt"/>
                <a:ea typeface="+mn-ea"/>
                <a:cs typeface="DINPro" panose="020B0504020101020102" pitchFamily="34" charset="0"/>
              </a:defRPr>
            </a:pPr>
            <a:endParaRPr lang="en-US"/>
          </a:p>
        </c:txPr>
        <c:crossAx val="497143296"/>
        <c:crosses val="autoZero"/>
        <c:crossBetween val="between"/>
        <c:majorUnit val="0.2"/>
      </c:valAx>
      <c:catAx>
        <c:axId val="497143296"/>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chemeClr val="tx1">
                    <a:lumMod val="75000"/>
                    <a:lumOff val="25000"/>
                  </a:schemeClr>
                </a:solidFill>
                <a:latin typeface="+mn-lt"/>
                <a:ea typeface="+mn-ea"/>
                <a:cs typeface="DINPro" panose="020B0504020101020102" pitchFamily="34" charset="0"/>
              </a:defRPr>
            </a:pPr>
            <a:endParaRPr lang="en-US"/>
          </a:p>
        </c:txPr>
        <c:crossAx val="497140944"/>
        <c:crosses val="autoZero"/>
        <c:auto val="1"/>
        <c:lblAlgn val="ctr"/>
        <c:lblOffset val="100"/>
        <c:noMultiLvlLbl val="0"/>
      </c:catAx>
      <c:spPr>
        <a:noFill/>
        <a:ln>
          <a:noFill/>
        </a:ln>
        <a:effectLst/>
      </c:spPr>
    </c:plotArea>
    <c:legend>
      <c:legendPos val="b"/>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75000"/>
                  <a:lumOff val="25000"/>
                </a:schemeClr>
              </a:solidFill>
              <a:latin typeface="+mn-lt"/>
              <a:ea typeface="+mn-ea"/>
              <a:cs typeface="DINPro" panose="020B0504020101020102" pitchFamily="34" charset="0"/>
            </a:defRPr>
          </a:pPr>
          <a:endParaRPr lang="en-US"/>
        </a:p>
      </c:txPr>
    </c:legend>
    <c:plotVisOnly val="1"/>
    <c:dispBlanksAs val="gap"/>
    <c:showDLblsOverMax val="0"/>
  </c:chart>
  <c:spPr>
    <a:noFill/>
    <a:ln>
      <a:noFill/>
    </a:ln>
    <a:effectLst/>
  </c:spPr>
  <c:txPr>
    <a:bodyPr/>
    <a:lstStyle/>
    <a:p>
      <a:pPr>
        <a:defRPr>
          <a:latin typeface="Calibri" panose="020F0502020204030204" pitchFamily="34" charset="0"/>
          <a:cs typeface="DINPro" panose="020B0504020101020102" pitchFamily="34" charset="0"/>
        </a:defRPr>
      </a:pPr>
      <a:endParaRPr lang="en-US"/>
    </a:p>
  </c:txPr>
  <c:externalData r:id="rId3">
    <c:autoUpdate val="0"/>
  </c:externalData>
</c:chartSpace>
</file>

<file path=ppt/charts/chart6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34681414034086555"/>
          <c:y val="8.4959930219720453E-2"/>
          <c:w val="0.60148396117818714"/>
          <c:h val="0.76077484518887006"/>
        </c:manualLayout>
      </c:layout>
      <c:barChart>
        <c:barDir val="bar"/>
        <c:grouping val="clustered"/>
        <c:varyColors val="0"/>
        <c:ser>
          <c:idx val="0"/>
          <c:order val="0"/>
          <c:tx>
            <c:strRef>
              <c:f>Sheet1!$B$1</c:f>
              <c:strCache>
                <c:ptCount val="1"/>
                <c:pt idx="0">
                  <c:v>2025</c:v>
                </c:pt>
              </c:strCache>
            </c:strRef>
          </c:tx>
          <c:spPr>
            <a:solidFill>
              <a:schemeClr val="accent1"/>
            </a:solidFill>
            <a:ln w="19050">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mn-lt"/>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Never had sex</c:v>
                </c:pt>
                <c:pt idx="1">
                  <c:v>Never used condoms</c:v>
                </c:pt>
                <c:pt idx="2">
                  <c:v>Used condoms sometimes</c:v>
                </c:pt>
                <c:pt idx="3">
                  <c:v>Used condoms every time</c:v>
                </c:pt>
              </c:strCache>
            </c:strRef>
          </c:cat>
          <c:val>
            <c:numRef>
              <c:f>Sheet1!$B$2:$B$5</c:f>
              <c:numCache>
                <c:formatCode>0%</c:formatCode>
                <c:ptCount val="4"/>
                <c:pt idx="0">
                  <c:v>0.35</c:v>
                </c:pt>
                <c:pt idx="1">
                  <c:v>0.31</c:v>
                </c:pt>
                <c:pt idx="2">
                  <c:v>0.14000000000000001</c:v>
                </c:pt>
                <c:pt idx="3">
                  <c:v>0.2</c:v>
                </c:pt>
              </c:numCache>
            </c:numRef>
          </c:val>
          <c:extLst>
            <c:ext xmlns:c16="http://schemas.microsoft.com/office/drawing/2014/chart" uri="{C3380CC4-5D6E-409C-BE32-E72D297353CC}">
              <c16:uniqueId val="{00000004-DACD-4BE8-9374-AE8A7F4EB03B}"/>
            </c:ext>
          </c:extLst>
        </c:ser>
        <c:ser>
          <c:idx val="1"/>
          <c:order val="1"/>
          <c:tx>
            <c:strRef>
              <c:f>Sheet1!$C$1</c:f>
              <c:strCache>
                <c:ptCount val="1"/>
                <c:pt idx="0">
                  <c:v>2024</c:v>
                </c:pt>
              </c:strCache>
            </c:strRef>
          </c:tx>
          <c:spPr>
            <a:solidFill>
              <a:srgbClr val="008E91"/>
            </a:solidFill>
            <a:ln w="19050">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mn-lt"/>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Never had sex</c:v>
                </c:pt>
                <c:pt idx="1">
                  <c:v>Never used condoms</c:v>
                </c:pt>
                <c:pt idx="2">
                  <c:v>Used condoms sometimes</c:v>
                </c:pt>
                <c:pt idx="3">
                  <c:v>Used condoms every time</c:v>
                </c:pt>
              </c:strCache>
            </c:strRef>
          </c:cat>
          <c:val>
            <c:numRef>
              <c:f>Sheet1!$C$2:$C$5</c:f>
              <c:numCache>
                <c:formatCode>0%</c:formatCode>
                <c:ptCount val="4"/>
                <c:pt idx="1">
                  <c:v>0.45</c:v>
                </c:pt>
                <c:pt idx="2">
                  <c:v>0.28000000000000003</c:v>
                </c:pt>
                <c:pt idx="3">
                  <c:v>0.27</c:v>
                </c:pt>
              </c:numCache>
            </c:numRef>
          </c:val>
          <c:extLst>
            <c:ext xmlns:c16="http://schemas.microsoft.com/office/drawing/2014/chart" uri="{C3380CC4-5D6E-409C-BE32-E72D297353CC}">
              <c16:uniqueId val="{00000004-2B2B-4549-9FFA-23A6A1FE16C0}"/>
            </c:ext>
          </c:extLst>
        </c:ser>
        <c:ser>
          <c:idx val="2"/>
          <c:order val="2"/>
          <c:tx>
            <c:strRef>
              <c:f>Sheet1!$D$1</c:f>
              <c:strCache>
                <c:ptCount val="1"/>
                <c:pt idx="0">
                  <c:v>2023</c:v>
                </c:pt>
              </c:strCache>
            </c:strRef>
          </c:tx>
          <c:spPr>
            <a:solidFill>
              <a:schemeClr val="accent1">
                <a:lumMod val="50000"/>
              </a:schemeClr>
            </a:solidFill>
            <a:ln w="19050">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mn-lt"/>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Never had sex</c:v>
                </c:pt>
                <c:pt idx="1">
                  <c:v>Never used condoms</c:v>
                </c:pt>
                <c:pt idx="2">
                  <c:v>Used condoms sometimes</c:v>
                </c:pt>
                <c:pt idx="3">
                  <c:v>Used condoms every time</c:v>
                </c:pt>
              </c:strCache>
            </c:strRef>
          </c:cat>
          <c:val>
            <c:numRef>
              <c:f>Sheet1!$D$2:$D$5</c:f>
              <c:numCache>
                <c:formatCode>0%</c:formatCode>
                <c:ptCount val="4"/>
                <c:pt idx="1">
                  <c:v>0.43</c:v>
                </c:pt>
                <c:pt idx="2">
                  <c:v>0.28999999999999998</c:v>
                </c:pt>
                <c:pt idx="3">
                  <c:v>0.28000000000000003</c:v>
                </c:pt>
              </c:numCache>
            </c:numRef>
          </c:val>
          <c:extLst>
            <c:ext xmlns:c16="http://schemas.microsoft.com/office/drawing/2014/chart" uri="{C3380CC4-5D6E-409C-BE32-E72D297353CC}">
              <c16:uniqueId val="{00000005-B267-4FDC-90AB-A0777EF24E07}"/>
            </c:ext>
          </c:extLst>
        </c:ser>
        <c:dLbls>
          <c:showLegendKey val="0"/>
          <c:showVal val="0"/>
          <c:showCatName val="0"/>
          <c:showSerName val="0"/>
          <c:showPercent val="0"/>
          <c:showBubbleSize val="0"/>
        </c:dLbls>
        <c:gapWidth val="80"/>
        <c:overlap val="-12"/>
        <c:axId val="497141728"/>
        <c:axId val="497141336"/>
      </c:barChart>
      <c:valAx>
        <c:axId val="497141336"/>
        <c:scaling>
          <c:orientation val="minMax"/>
        </c:scaling>
        <c:delete val="0"/>
        <c:axPos val="b"/>
        <c:majorGridlines>
          <c:spPr>
            <a:ln w="9525" cap="flat" cmpd="sng" algn="ctr">
              <a:solidFill>
                <a:schemeClr val="tx1">
                  <a:lumMod val="15000"/>
                  <a:lumOff val="85000"/>
                </a:schemeClr>
              </a:solidFill>
              <a:round/>
            </a:ln>
            <a:effectLst/>
          </c:spPr>
        </c:majorGridlines>
        <c:numFmt formatCode="0%" sourceLinked="0"/>
        <c:majorTickMark val="out"/>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tx1">
                    <a:lumMod val="75000"/>
                    <a:lumOff val="25000"/>
                  </a:schemeClr>
                </a:solidFill>
                <a:latin typeface="+mn-lt"/>
                <a:ea typeface="+mn-ea"/>
                <a:cs typeface="DINPro" panose="020B0504020101020102" pitchFamily="34" charset="0"/>
              </a:defRPr>
            </a:pPr>
            <a:endParaRPr lang="en-US"/>
          </a:p>
        </c:txPr>
        <c:crossAx val="497141728"/>
        <c:crosses val="autoZero"/>
        <c:crossBetween val="between"/>
      </c:valAx>
      <c:catAx>
        <c:axId val="497141728"/>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chemeClr val="tx1">
                    <a:lumMod val="75000"/>
                    <a:lumOff val="25000"/>
                  </a:schemeClr>
                </a:solidFill>
                <a:latin typeface="+mn-lt"/>
                <a:ea typeface="+mn-ea"/>
                <a:cs typeface="DINPro" panose="020B0504020101020102" pitchFamily="34" charset="0"/>
              </a:defRPr>
            </a:pPr>
            <a:endParaRPr lang="en-US"/>
          </a:p>
        </c:txPr>
        <c:crossAx val="497141336"/>
        <c:crosses val="autoZero"/>
        <c:auto val="1"/>
        <c:lblAlgn val="ctr"/>
        <c:lblOffset val="100"/>
        <c:noMultiLvlLbl val="0"/>
      </c:catAx>
      <c:spPr>
        <a:noFill/>
        <a:ln>
          <a:noFill/>
        </a:ln>
        <a:effectLst/>
      </c:spPr>
    </c:plotArea>
    <c:legend>
      <c:legendPos val="b"/>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75000"/>
                  <a:lumOff val="25000"/>
                </a:schemeClr>
              </a:solidFill>
              <a:latin typeface="+mn-lt"/>
              <a:ea typeface="+mn-ea"/>
              <a:cs typeface="DINPro" panose="020B0504020101020102" pitchFamily="34" charset="0"/>
            </a:defRPr>
          </a:pPr>
          <a:endParaRPr lang="en-US"/>
        </a:p>
      </c:txPr>
    </c:legend>
    <c:plotVisOnly val="1"/>
    <c:dispBlanksAs val="gap"/>
    <c:showDLblsOverMax val="0"/>
  </c:chart>
  <c:spPr>
    <a:noFill/>
    <a:ln>
      <a:noFill/>
    </a:ln>
    <a:effectLst/>
  </c:spPr>
  <c:txPr>
    <a:bodyPr/>
    <a:lstStyle/>
    <a:p>
      <a:pPr>
        <a:defRPr>
          <a:latin typeface="Calibri" panose="020F0502020204030204" pitchFamily="34" charset="0"/>
          <a:cs typeface="DINPro" panose="020B0504020101020102" pitchFamily="34" charset="0"/>
        </a:defRPr>
      </a:pPr>
      <a:endParaRPr lang="en-US"/>
    </a:p>
  </c:txPr>
  <c:externalData r:id="rId3">
    <c:autoUpdate val="0"/>
  </c:externalData>
</c:chartSpace>
</file>

<file path=ppt/charts/chart6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2025</c:v>
                </c:pt>
              </c:strCache>
            </c:strRef>
          </c:tx>
          <c:spPr>
            <a:solidFill>
              <a:schemeClr val="accent1"/>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mn-lt"/>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Sheet1!$A$2:$A$13</c:f>
              <c:strCache>
                <c:ptCount val="12"/>
                <c:pt idx="0">
                  <c:v>Other</c:v>
                </c:pt>
                <c:pt idx="1">
                  <c:v>I don't know how to use a condom</c:v>
                </c:pt>
                <c:pt idx="2">
                  <c:v>I am unable to travel to get condoms</c:v>
                </c:pt>
                <c:pt idx="3">
                  <c:v>I don't think condoms work</c:v>
                </c:pt>
                <c:pt idx="4">
                  <c:v>My partner doesn't want to use them</c:v>
                </c:pt>
                <c:pt idx="5">
                  <c:v>I don't have the money to buy condoms</c:v>
                </c:pt>
                <c:pt idx="6">
                  <c:v>I don’t know where to get free condoms</c:v>
                </c:pt>
                <c:pt idx="7">
                  <c:v>I don't have a private place to keep them</c:v>
                </c:pt>
                <c:pt idx="8">
                  <c:v>I don't want to use them</c:v>
                </c:pt>
                <c:pt idx="9">
                  <c:v>I use other contraception methods</c:v>
                </c:pt>
                <c:pt idx="10">
                  <c:v>I don't have sex regularly</c:v>
                </c:pt>
                <c:pt idx="11">
                  <c:v>Unprotected sex feels better</c:v>
                </c:pt>
              </c:strCache>
            </c:strRef>
          </c:cat>
          <c:val>
            <c:numRef>
              <c:f>Sheet1!$B$2:$B$13</c:f>
              <c:numCache>
                <c:formatCode>0%</c:formatCode>
                <c:ptCount val="12"/>
                <c:pt idx="0">
                  <c:v>0.14000000000000001</c:v>
                </c:pt>
                <c:pt idx="1">
                  <c:v>0.1</c:v>
                </c:pt>
                <c:pt idx="2">
                  <c:v>0.1</c:v>
                </c:pt>
                <c:pt idx="3">
                  <c:v>0.12</c:v>
                </c:pt>
                <c:pt idx="4">
                  <c:v>0.16</c:v>
                </c:pt>
                <c:pt idx="5">
                  <c:v>0.16</c:v>
                </c:pt>
                <c:pt idx="6">
                  <c:v>0.16</c:v>
                </c:pt>
                <c:pt idx="7">
                  <c:v>0.2</c:v>
                </c:pt>
                <c:pt idx="8">
                  <c:v>0.25</c:v>
                </c:pt>
                <c:pt idx="9">
                  <c:v>0.28999999999999998</c:v>
                </c:pt>
                <c:pt idx="10">
                  <c:v>0.37</c:v>
                </c:pt>
                <c:pt idx="11">
                  <c:v>0.47</c:v>
                </c:pt>
              </c:numCache>
            </c:numRef>
          </c:val>
          <c:extLst>
            <c:ext xmlns:c16="http://schemas.microsoft.com/office/drawing/2014/chart" uri="{C3380CC4-5D6E-409C-BE32-E72D297353CC}">
              <c16:uniqueId val="{00000001-175B-4C4C-B3CA-CAC531B3D783}"/>
            </c:ext>
          </c:extLst>
        </c:ser>
        <c:dLbls>
          <c:showLegendKey val="0"/>
          <c:showVal val="0"/>
          <c:showCatName val="0"/>
          <c:showSerName val="0"/>
          <c:showPercent val="0"/>
          <c:showBubbleSize val="0"/>
        </c:dLbls>
        <c:gapWidth val="80"/>
        <c:overlap val="-12"/>
        <c:axId val="491253184"/>
        <c:axId val="491253576"/>
        <c:extLst/>
      </c:barChart>
      <c:catAx>
        <c:axId val="491253184"/>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chemeClr val="tx1">
                    <a:lumMod val="75000"/>
                    <a:lumOff val="25000"/>
                  </a:schemeClr>
                </a:solidFill>
                <a:latin typeface="+mn-lt"/>
                <a:ea typeface="+mn-ea"/>
                <a:cs typeface="DINPro" panose="020B0504020101020102" pitchFamily="34" charset="0"/>
              </a:defRPr>
            </a:pPr>
            <a:endParaRPr lang="en-US"/>
          </a:p>
        </c:txPr>
        <c:crossAx val="491253576"/>
        <c:crosses val="autoZero"/>
        <c:auto val="1"/>
        <c:lblAlgn val="ctr"/>
        <c:lblOffset val="100"/>
        <c:noMultiLvlLbl val="0"/>
      </c:catAx>
      <c:valAx>
        <c:axId val="491253576"/>
        <c:scaling>
          <c:orientation val="minMax"/>
        </c:scaling>
        <c:delete val="0"/>
        <c:axPos val="b"/>
        <c:majorGridlines>
          <c:spPr>
            <a:ln w="9525" cap="flat" cmpd="sng" algn="ctr">
              <a:solidFill>
                <a:schemeClr val="tx1">
                  <a:lumMod val="15000"/>
                  <a:lumOff val="85000"/>
                </a:schemeClr>
              </a:solidFill>
              <a:round/>
            </a:ln>
            <a:effectLst/>
          </c:spPr>
        </c:majorGridlines>
        <c:numFmt formatCode="0%" sourceLinked="0"/>
        <c:majorTickMark val="none"/>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tx1">
                    <a:lumMod val="75000"/>
                    <a:lumOff val="25000"/>
                  </a:schemeClr>
                </a:solidFill>
                <a:latin typeface="+mn-lt"/>
                <a:ea typeface="+mn-ea"/>
                <a:cs typeface="DINPro" panose="020B0504020101020102" pitchFamily="34" charset="0"/>
              </a:defRPr>
            </a:pPr>
            <a:endParaRPr lang="en-US"/>
          </a:p>
        </c:txPr>
        <c:crossAx val="491253184"/>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75000"/>
                  <a:lumOff val="25000"/>
                </a:schemeClr>
              </a:solidFill>
              <a:latin typeface="+mn-lt"/>
              <a:ea typeface="+mn-ea"/>
              <a:cs typeface="DINPro" panose="020B0504020101020102" pitchFamily="34" charset="0"/>
            </a:defRPr>
          </a:pPr>
          <a:endParaRPr lang="en-US"/>
        </a:p>
      </c:txPr>
    </c:legend>
    <c:plotVisOnly val="1"/>
    <c:dispBlanksAs val="gap"/>
    <c:showDLblsOverMax val="0"/>
  </c:chart>
  <c:spPr>
    <a:noFill/>
    <a:ln>
      <a:noFill/>
    </a:ln>
    <a:effectLst/>
  </c:spPr>
  <c:txPr>
    <a:bodyPr/>
    <a:lstStyle/>
    <a:p>
      <a:pPr>
        <a:defRPr>
          <a:latin typeface="Calibri" panose="020F0502020204030204" pitchFamily="34" charset="0"/>
          <a:cs typeface="DINPro" panose="020B0504020101020102" pitchFamily="34" charset="0"/>
        </a:defRPr>
      </a:pPr>
      <a:endParaRPr lang="en-US"/>
    </a:p>
  </c:txPr>
  <c:externalData r:id="rId3">
    <c:autoUpdate val="0"/>
  </c:externalData>
</c:chartSpace>
</file>

<file path=ppt/charts/chart6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862" b="0" i="0" u="none" strike="noStrike" kern="1200" spc="0" baseline="0">
                <a:solidFill>
                  <a:schemeClr val="tx1">
                    <a:lumMod val="65000"/>
                    <a:lumOff val="35000"/>
                  </a:schemeClr>
                </a:solidFill>
                <a:latin typeface="Calibri" panose="020F0502020204030204" pitchFamily="34" charset="0"/>
                <a:ea typeface="+mn-ea"/>
                <a:cs typeface="+mn-cs"/>
              </a:defRPr>
            </a:pPr>
            <a:r>
              <a:rPr lang="en-GB"/>
              <a:t>Do you feel able to keep yourself clean at home?</a:t>
            </a:r>
            <a:endParaRPr lang="en-US"/>
          </a:p>
        </c:rich>
      </c:tx>
      <c:layout>
        <c:manualLayout>
          <c:xMode val="edge"/>
          <c:yMode val="edge"/>
          <c:x val="0.13874019162905663"/>
          <c:y val="8.3914683822987595E-3"/>
        </c:manualLayout>
      </c:layout>
      <c:overlay val="0"/>
      <c:spPr>
        <a:noFill/>
        <a:ln>
          <a:noFill/>
        </a:ln>
        <a:effectLst/>
      </c:spPr>
      <c:txPr>
        <a:bodyPr rot="0" spcFirstLastPara="1" vertOverflow="ellipsis" vert="horz" wrap="square" anchor="ctr" anchorCtr="1"/>
        <a:lstStyle/>
        <a:p>
          <a:pPr>
            <a:defRPr sz="1862" b="0" i="0" u="none" strike="noStrike" kern="1200" spc="0" baseline="0">
              <a:solidFill>
                <a:schemeClr val="tx1">
                  <a:lumMod val="65000"/>
                  <a:lumOff val="35000"/>
                </a:schemeClr>
              </a:solidFill>
              <a:latin typeface="Calibri" panose="020F0502020204030204" pitchFamily="34" charset="0"/>
              <a:ea typeface="+mn-ea"/>
              <a:cs typeface="+mn-cs"/>
            </a:defRPr>
          </a:pPr>
          <a:endParaRPr lang="en-US"/>
        </a:p>
      </c:txPr>
    </c:title>
    <c:autoTitleDeleted val="0"/>
    <c:plotArea>
      <c:layout>
        <c:manualLayout>
          <c:layoutTarget val="inner"/>
          <c:xMode val="edge"/>
          <c:yMode val="edge"/>
          <c:x val="5.7591302495755337E-2"/>
          <c:y val="0.24974380078594657"/>
          <c:w val="0.53575380994803168"/>
          <c:h val="0.6410233059631496"/>
        </c:manualLayout>
      </c:layout>
      <c:pieChart>
        <c:varyColors val="1"/>
        <c:dLbls>
          <c:showLegendKey val="0"/>
          <c:showVal val="0"/>
          <c:showCatName val="0"/>
          <c:showSerName val="0"/>
          <c:showPercent val="0"/>
          <c:showBubbleSize val="0"/>
          <c:showLeaderLines val="0"/>
        </c:dLbls>
        <c:firstSliceAng val="0"/>
      </c:pieChart>
      <c:spPr>
        <a:noFill/>
        <a:ln>
          <a:noFill/>
        </a:ln>
        <a:effectLst/>
      </c:spPr>
    </c:plotArea>
    <c:legend>
      <c:legendPos val="b"/>
      <c:layout>
        <c:manualLayout>
          <c:xMode val="edge"/>
          <c:yMode val="edge"/>
          <c:x val="0.63819179163175843"/>
          <c:y val="0.24597199503394279"/>
          <c:w val="0.33813093076138512"/>
          <c:h val="0.59769702590194607"/>
        </c:manualLayout>
      </c:layout>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Calibri" panose="020F0502020204030204" pitchFamily="34" charset="0"/>
              <a:ea typeface="+mn-ea"/>
              <a:cs typeface="+mn-cs"/>
            </a:defRPr>
          </a:pPr>
          <a:endParaRPr lang="en-US"/>
        </a:p>
      </c:txPr>
    </c:legend>
    <c:plotVisOnly val="1"/>
    <c:dispBlanksAs val="gap"/>
    <c:showDLblsOverMax val="0"/>
  </c:chart>
  <c:spPr>
    <a:noFill/>
    <a:ln>
      <a:noFill/>
    </a:ln>
    <a:effectLst/>
  </c:spPr>
  <c:txPr>
    <a:bodyPr/>
    <a:lstStyle/>
    <a:p>
      <a:pPr>
        <a:defRPr>
          <a:latin typeface="Calibri" panose="020F0502020204030204" pitchFamily="34" charset="0"/>
        </a:defRPr>
      </a:pPr>
      <a:endParaRPr lang="en-US"/>
    </a:p>
  </c:txPr>
  <c:externalData r:id="rId3">
    <c:autoUpdate val="0"/>
  </c:externalData>
</c:chartSpace>
</file>

<file path=ppt/charts/chart6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31929981758290449"/>
          <c:y val="2.9461382569250447E-2"/>
          <c:w val="0.62521790916284503"/>
          <c:h val="0.75250511629296568"/>
        </c:manualLayout>
      </c:layout>
      <c:barChart>
        <c:barDir val="bar"/>
        <c:grouping val="percentStacked"/>
        <c:varyColors val="0"/>
        <c:ser>
          <c:idx val="0"/>
          <c:order val="0"/>
          <c:tx>
            <c:strRef>
              <c:f>Sheet1!$B$1</c:f>
              <c:strCache>
                <c:ptCount val="1"/>
                <c:pt idx="0">
                  <c:v>Yes</c:v>
                </c:pt>
              </c:strCache>
            </c:strRef>
          </c:tx>
          <c:spPr>
            <a:solidFill>
              <a:schemeClr val="accent1"/>
            </a:solidFill>
            <a:ln w="19050">
              <a:noFill/>
            </a:ln>
            <a:effectLst/>
          </c:spPr>
          <c:invertIfNegative val="0"/>
          <c:dLbls>
            <c:spPr>
              <a:noFill/>
              <a:ln>
                <a:noFill/>
              </a:ln>
              <a:effectLst/>
            </c:spPr>
            <c:txPr>
              <a:bodyPr rot="0" spcFirstLastPara="1" vertOverflow="ellipsis" vert="horz" wrap="square" anchor="ctr" anchorCtr="1"/>
              <a:lstStyle/>
              <a:p>
                <a:pPr>
                  <a:defRPr sz="1000" b="0" i="0" u="none" strike="noStrike" kern="1200" baseline="0">
                    <a:solidFill>
                      <a:schemeClr val="bg1"/>
                    </a:solidFill>
                    <a:latin typeface="+mn-lt"/>
                    <a:ea typeface="+mn-ea"/>
                    <a:cs typeface="DINPro" panose="020B0504020101020102" pitchFamily="34" charset="0"/>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I had enough time to ask questions</c:v>
                </c:pt>
                <c:pt idx="1">
                  <c:v>I was listened to</c:v>
                </c:pt>
                <c:pt idx="2">
                  <c:v>I was given enough information about the different options</c:v>
                </c:pt>
              </c:strCache>
            </c:strRef>
          </c:cat>
          <c:val>
            <c:numRef>
              <c:f>Sheet1!$B$2:$B$4</c:f>
              <c:numCache>
                <c:formatCode>0%</c:formatCode>
                <c:ptCount val="3"/>
                <c:pt idx="0">
                  <c:v>0.88</c:v>
                </c:pt>
                <c:pt idx="1">
                  <c:v>0.81</c:v>
                </c:pt>
                <c:pt idx="2">
                  <c:v>0.81</c:v>
                </c:pt>
              </c:numCache>
            </c:numRef>
          </c:val>
          <c:extLst>
            <c:ext xmlns:c16="http://schemas.microsoft.com/office/drawing/2014/chart" uri="{C3380CC4-5D6E-409C-BE32-E72D297353CC}">
              <c16:uniqueId val="{00000000-3663-4FB7-8607-8E0FBF76DF47}"/>
            </c:ext>
          </c:extLst>
        </c:ser>
        <c:ser>
          <c:idx val="1"/>
          <c:order val="1"/>
          <c:tx>
            <c:strRef>
              <c:f>Sheet1!$C$1</c:f>
              <c:strCache>
                <c:ptCount val="1"/>
                <c:pt idx="0">
                  <c:v>No </c:v>
                </c:pt>
              </c:strCache>
            </c:strRef>
          </c:tx>
          <c:spPr>
            <a:solidFill>
              <a:srgbClr val="002060"/>
            </a:solidFill>
            <a:ln w="19050">
              <a:noFill/>
            </a:ln>
            <a:effectLst/>
          </c:spPr>
          <c:invertIfNegative val="0"/>
          <c:dLbls>
            <c:dLbl>
              <c:idx val="0"/>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F141-4C99-8767-6BD8597686A9}"/>
                </c:ext>
              </c:extLst>
            </c:dLbl>
            <c:dLbl>
              <c:idx val="1"/>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3663-4FB7-8607-8E0FBF76DF47}"/>
                </c:ext>
              </c:extLst>
            </c:dLbl>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mn-lt"/>
                    <a:ea typeface="+mn-ea"/>
                    <a:cs typeface="DINPro" panose="020B0504020101020102" pitchFamily="34" charset="0"/>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I had enough time to ask questions</c:v>
                </c:pt>
                <c:pt idx="1">
                  <c:v>I was listened to</c:v>
                </c:pt>
                <c:pt idx="2">
                  <c:v>I was given enough information about the different options</c:v>
                </c:pt>
              </c:strCache>
            </c:strRef>
          </c:cat>
          <c:val>
            <c:numRef>
              <c:f>Sheet1!$C$2:$C$4</c:f>
              <c:numCache>
                <c:formatCode>0%</c:formatCode>
                <c:ptCount val="3"/>
                <c:pt idx="0">
                  <c:v>0.06</c:v>
                </c:pt>
                <c:pt idx="1">
                  <c:v>0.06</c:v>
                </c:pt>
                <c:pt idx="2">
                  <c:v>0.13</c:v>
                </c:pt>
              </c:numCache>
            </c:numRef>
          </c:val>
          <c:extLst>
            <c:ext xmlns:c16="http://schemas.microsoft.com/office/drawing/2014/chart" uri="{C3380CC4-5D6E-409C-BE32-E72D297353CC}">
              <c16:uniqueId val="{00000003-3663-4FB7-8607-8E0FBF76DF47}"/>
            </c:ext>
          </c:extLst>
        </c:ser>
        <c:ser>
          <c:idx val="2"/>
          <c:order val="2"/>
          <c:tx>
            <c:strRef>
              <c:f>Sheet1!$D$1</c:f>
              <c:strCache>
                <c:ptCount val="1"/>
                <c:pt idx="0">
                  <c:v>Unsure</c:v>
                </c:pt>
              </c:strCache>
            </c:strRef>
          </c:tx>
          <c:spPr>
            <a:solidFill>
              <a:schemeClr val="bg1">
                <a:lumMod val="65000"/>
              </a:schemeClr>
            </a:solidFill>
            <a:ln w="19050">
              <a:noFill/>
            </a:ln>
            <a:effectLst/>
          </c:spPr>
          <c:invertIfNegative val="0"/>
          <c:dPt>
            <c:idx val="0"/>
            <c:invertIfNegative val="0"/>
            <c:bubble3D val="0"/>
            <c:extLst>
              <c:ext xmlns:c16="http://schemas.microsoft.com/office/drawing/2014/chart" uri="{C3380CC4-5D6E-409C-BE32-E72D297353CC}">
                <c16:uniqueId val="{00000004-3663-4FB7-8607-8E0FBF76DF47}"/>
              </c:ext>
            </c:extLst>
          </c:dPt>
          <c:dPt>
            <c:idx val="1"/>
            <c:invertIfNegative val="0"/>
            <c:bubble3D val="0"/>
            <c:extLst>
              <c:ext xmlns:c16="http://schemas.microsoft.com/office/drawing/2014/chart" uri="{C3380CC4-5D6E-409C-BE32-E72D297353CC}">
                <c16:uniqueId val="{00000005-3663-4FB7-8607-8E0FBF76DF47}"/>
              </c:ext>
            </c:extLst>
          </c:dPt>
          <c:dPt>
            <c:idx val="2"/>
            <c:invertIfNegative val="0"/>
            <c:bubble3D val="0"/>
            <c:extLst>
              <c:ext xmlns:c16="http://schemas.microsoft.com/office/drawing/2014/chart" uri="{C3380CC4-5D6E-409C-BE32-E72D297353CC}">
                <c16:uniqueId val="{00000006-3663-4FB7-8607-8E0FBF76DF47}"/>
              </c:ext>
            </c:extLst>
          </c:dPt>
          <c:dLbls>
            <c:dLbl>
              <c:idx val="0"/>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4-3663-4FB7-8607-8E0FBF76DF47}"/>
                </c:ext>
              </c:extLst>
            </c:dLbl>
            <c:dLbl>
              <c:idx val="1"/>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5-3663-4FB7-8607-8E0FBF76DF47}"/>
                </c:ext>
              </c:extLst>
            </c:dLbl>
            <c:dLbl>
              <c:idx val="2"/>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6-3663-4FB7-8607-8E0FBF76DF47}"/>
                </c:ext>
              </c:extLst>
            </c:dLbl>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mn-lt"/>
                    <a:ea typeface="+mn-ea"/>
                    <a:cs typeface="DINPro" panose="020B0504020101020102" pitchFamily="34" charset="0"/>
                  </a:defRPr>
                </a:pPr>
                <a:endParaRPr lang="en-US"/>
              </a:p>
            </c:txPr>
            <c:showLegendKey val="0"/>
            <c:showVal val="0"/>
            <c:showCatName val="0"/>
            <c:showSerName val="0"/>
            <c:showPercent val="0"/>
            <c:showBubbleSize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I had enough time to ask questions</c:v>
                </c:pt>
                <c:pt idx="1">
                  <c:v>I was listened to</c:v>
                </c:pt>
                <c:pt idx="2">
                  <c:v>I was given enough information about the different options</c:v>
                </c:pt>
              </c:strCache>
            </c:strRef>
          </c:cat>
          <c:val>
            <c:numRef>
              <c:f>Sheet1!$D$2:$D$4</c:f>
              <c:numCache>
                <c:formatCode>0%</c:formatCode>
                <c:ptCount val="3"/>
                <c:pt idx="0">
                  <c:v>0.06</c:v>
                </c:pt>
                <c:pt idx="1">
                  <c:v>0.13</c:v>
                </c:pt>
                <c:pt idx="2">
                  <c:v>0.06</c:v>
                </c:pt>
              </c:numCache>
            </c:numRef>
          </c:val>
          <c:extLst>
            <c:ext xmlns:c16="http://schemas.microsoft.com/office/drawing/2014/chart" uri="{C3380CC4-5D6E-409C-BE32-E72D297353CC}">
              <c16:uniqueId val="{00000007-3663-4FB7-8607-8E0FBF76DF47}"/>
            </c:ext>
          </c:extLst>
        </c:ser>
        <c:dLbls>
          <c:showLegendKey val="0"/>
          <c:showVal val="1"/>
          <c:showCatName val="0"/>
          <c:showSerName val="0"/>
          <c:showPercent val="0"/>
          <c:showBubbleSize val="0"/>
        </c:dLbls>
        <c:gapWidth val="80"/>
        <c:overlap val="100"/>
        <c:axId val="448296032"/>
        <c:axId val="448298384"/>
      </c:barChart>
      <c:valAx>
        <c:axId val="448298384"/>
        <c:scaling>
          <c:orientation val="minMax"/>
          <c:max val="1"/>
        </c:scaling>
        <c:delete val="0"/>
        <c:axPos val="b"/>
        <c:majorGridlines>
          <c:spPr>
            <a:ln w="9525" cap="flat" cmpd="sng" algn="ctr">
              <a:solidFill>
                <a:schemeClr val="tx1">
                  <a:lumMod val="15000"/>
                  <a:lumOff val="85000"/>
                </a:schemeClr>
              </a:solidFill>
              <a:round/>
            </a:ln>
            <a:effectLst/>
          </c:spPr>
        </c:majorGridlines>
        <c:numFmt formatCode="0%" sourceLinked="1"/>
        <c:majorTickMark val="out"/>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tx1">
                    <a:lumMod val="75000"/>
                    <a:lumOff val="25000"/>
                  </a:schemeClr>
                </a:solidFill>
                <a:latin typeface="+mn-lt"/>
                <a:ea typeface="+mn-ea"/>
                <a:cs typeface="DINPro" panose="020B0504020101020102" pitchFamily="34" charset="0"/>
              </a:defRPr>
            </a:pPr>
            <a:endParaRPr lang="en-US"/>
          </a:p>
        </c:txPr>
        <c:crossAx val="448296032"/>
        <c:crosses val="autoZero"/>
        <c:crossBetween val="between"/>
      </c:valAx>
      <c:catAx>
        <c:axId val="448296032"/>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0" spcFirstLastPara="1" vertOverflow="ellipsis" wrap="square" anchor="ctr" anchorCtr="1"/>
          <a:lstStyle/>
          <a:p>
            <a:pPr>
              <a:defRPr sz="1000" b="0" i="0" u="none" strike="noStrike" kern="1200" baseline="0">
                <a:solidFill>
                  <a:schemeClr val="tx1">
                    <a:lumMod val="75000"/>
                    <a:lumOff val="25000"/>
                  </a:schemeClr>
                </a:solidFill>
                <a:latin typeface="+mn-lt"/>
                <a:ea typeface="+mn-ea"/>
                <a:cs typeface="DINPro" panose="020B0504020101020102" pitchFamily="34" charset="0"/>
              </a:defRPr>
            </a:pPr>
            <a:endParaRPr lang="en-US"/>
          </a:p>
        </c:txPr>
        <c:crossAx val="448298384"/>
        <c:crosses val="autoZero"/>
        <c:auto val="1"/>
        <c:lblAlgn val="ctr"/>
        <c:lblOffset val="100"/>
        <c:noMultiLvlLbl val="0"/>
      </c:catAx>
      <c:spPr>
        <a:noFill/>
        <a:ln>
          <a:noFill/>
        </a:ln>
        <a:effectLst/>
      </c:spPr>
    </c:plotArea>
    <c:legend>
      <c:legendPos val="r"/>
      <c:layout>
        <c:manualLayout>
          <c:xMode val="edge"/>
          <c:yMode val="edge"/>
          <c:x val="0.41724029033787485"/>
          <c:y val="0.91154340259623867"/>
          <c:w val="0.39914637880023252"/>
          <c:h val="7.2647127655866436E-2"/>
        </c:manualLayout>
      </c:layout>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75000"/>
                  <a:lumOff val="25000"/>
                </a:schemeClr>
              </a:solidFill>
              <a:latin typeface="+mn-lt"/>
              <a:ea typeface="+mn-ea"/>
              <a:cs typeface="DINPro" panose="020B0504020101020102" pitchFamily="34" charset="0"/>
            </a:defRPr>
          </a:pPr>
          <a:endParaRPr lang="en-US"/>
        </a:p>
      </c:txPr>
    </c:legend>
    <c:plotVisOnly val="1"/>
    <c:dispBlanksAs val="gap"/>
    <c:showDLblsOverMax val="0"/>
  </c:chart>
  <c:spPr>
    <a:noFill/>
    <a:ln>
      <a:noFill/>
    </a:ln>
    <a:effectLst/>
  </c:spPr>
  <c:txPr>
    <a:bodyPr/>
    <a:lstStyle/>
    <a:p>
      <a:pPr>
        <a:defRPr>
          <a:latin typeface="+mn-lt"/>
          <a:cs typeface="DINPro" panose="020B0504020101020102" pitchFamily="34" charset="0"/>
        </a:defRPr>
      </a:pPr>
      <a:endParaRPr lang="en-US"/>
    </a:p>
  </c:txPr>
  <c:externalData r:id="rId3">
    <c:autoUpdate val="0"/>
  </c:externalData>
</c:chartSpace>
</file>

<file path=ppt/charts/chart6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5067785940714626"/>
          <c:y val="0.15003136374412807"/>
          <c:w val="0.62597039765312701"/>
          <c:h val="0.65388678352815066"/>
        </c:manualLayout>
      </c:layout>
      <c:barChart>
        <c:barDir val="bar"/>
        <c:grouping val="clustered"/>
        <c:varyColors val="0"/>
        <c:ser>
          <c:idx val="0"/>
          <c:order val="0"/>
          <c:tx>
            <c:strRef>
              <c:f>Sheet1!$B$1</c:f>
              <c:strCache>
                <c:ptCount val="1"/>
                <c:pt idx="0">
                  <c:v>2025</c:v>
                </c:pt>
              </c:strCache>
            </c:strRef>
          </c:tx>
          <c:spPr>
            <a:solidFill>
              <a:schemeClr val="accent1"/>
            </a:solidFill>
            <a:ln w="19050">
              <a:noFill/>
            </a:ln>
            <a:effectLst/>
          </c:spPr>
          <c:invertIfNegative val="0"/>
          <c:dLbls>
            <c:spPr>
              <a:noFill/>
              <a:ln>
                <a:noFill/>
              </a:ln>
              <a:effectLst/>
            </c:spPr>
            <c:txPr>
              <a:bodyPr rot="0" spcFirstLastPara="1" vertOverflow="ellipsis" vert="horz" wrap="square" anchor="ctr" anchorCtr="1"/>
              <a:lstStyle/>
              <a:p>
                <a:pPr>
                  <a:defRPr sz="1000" b="0" i="0" u="none" strike="noStrike" kern="1200" baseline="0">
                    <a:solidFill>
                      <a:schemeClr val="bg1"/>
                    </a:solidFill>
                    <a:latin typeface="+mn-lt"/>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Not at all happy</c:v>
                </c:pt>
                <c:pt idx="1">
                  <c:v>Not happy</c:v>
                </c:pt>
                <c:pt idx="2">
                  <c:v>Okay</c:v>
                </c:pt>
                <c:pt idx="3">
                  <c:v>Happy</c:v>
                </c:pt>
                <c:pt idx="4">
                  <c:v>Very happy</c:v>
                </c:pt>
              </c:strCache>
            </c:strRef>
          </c:cat>
          <c:val>
            <c:numRef>
              <c:f>Sheet1!$B$2:$B$6</c:f>
              <c:numCache>
                <c:formatCode>0%</c:formatCode>
                <c:ptCount val="5"/>
                <c:pt idx="0">
                  <c:v>0.05</c:v>
                </c:pt>
                <c:pt idx="1">
                  <c:v>0.08</c:v>
                </c:pt>
                <c:pt idx="2">
                  <c:v>0.23</c:v>
                </c:pt>
                <c:pt idx="3">
                  <c:v>0.35</c:v>
                </c:pt>
                <c:pt idx="4">
                  <c:v>0.28000000000000003</c:v>
                </c:pt>
              </c:numCache>
            </c:numRef>
          </c:val>
          <c:extLst>
            <c:ext xmlns:c16="http://schemas.microsoft.com/office/drawing/2014/chart" uri="{C3380CC4-5D6E-409C-BE32-E72D297353CC}">
              <c16:uniqueId val="{00000003-7CEB-4BEB-98A4-3E9E23A93F27}"/>
            </c:ext>
          </c:extLst>
        </c:ser>
        <c:ser>
          <c:idx val="1"/>
          <c:order val="1"/>
          <c:tx>
            <c:strRef>
              <c:f>Sheet1!$C$1</c:f>
              <c:strCache>
                <c:ptCount val="1"/>
                <c:pt idx="0">
                  <c:v>2024</c:v>
                </c:pt>
              </c:strCache>
            </c:strRef>
          </c:tx>
          <c:spPr>
            <a:solidFill>
              <a:srgbClr val="008E91"/>
            </a:solidFill>
            <a:ln w="19050">
              <a:noFill/>
            </a:ln>
            <a:effectLst/>
          </c:spPr>
          <c:invertIfNegative val="0"/>
          <c:dLbls>
            <c:spPr>
              <a:noFill/>
              <a:ln>
                <a:noFill/>
              </a:ln>
              <a:effectLst/>
            </c:spPr>
            <c:txPr>
              <a:bodyPr rot="0" spcFirstLastPara="1" vertOverflow="ellipsis" vert="horz" wrap="square" anchor="ctr" anchorCtr="1"/>
              <a:lstStyle/>
              <a:p>
                <a:pPr>
                  <a:defRPr sz="1000" b="0" i="0" u="none" strike="noStrike" kern="1200" baseline="0">
                    <a:solidFill>
                      <a:schemeClr val="bg1"/>
                    </a:solidFill>
                    <a:latin typeface="+mn-lt"/>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Not at all happy</c:v>
                </c:pt>
                <c:pt idx="1">
                  <c:v>Not happy</c:v>
                </c:pt>
                <c:pt idx="2">
                  <c:v>Okay</c:v>
                </c:pt>
                <c:pt idx="3">
                  <c:v>Happy</c:v>
                </c:pt>
                <c:pt idx="4">
                  <c:v>Very happy</c:v>
                </c:pt>
              </c:strCache>
            </c:strRef>
          </c:cat>
          <c:val>
            <c:numRef>
              <c:f>Sheet1!$C$2:$C$6</c:f>
              <c:numCache>
                <c:formatCode>0%</c:formatCode>
                <c:ptCount val="5"/>
                <c:pt idx="0">
                  <c:v>0.06</c:v>
                </c:pt>
                <c:pt idx="1">
                  <c:v>0.1</c:v>
                </c:pt>
                <c:pt idx="2">
                  <c:v>0.26</c:v>
                </c:pt>
                <c:pt idx="3">
                  <c:v>0.33</c:v>
                </c:pt>
                <c:pt idx="4">
                  <c:v>0.25</c:v>
                </c:pt>
              </c:numCache>
            </c:numRef>
          </c:val>
          <c:extLst>
            <c:ext xmlns:c16="http://schemas.microsoft.com/office/drawing/2014/chart" uri="{C3380CC4-5D6E-409C-BE32-E72D297353CC}">
              <c16:uniqueId val="{00000003-7544-4161-9AF6-8DD3CA49863D}"/>
            </c:ext>
          </c:extLst>
        </c:ser>
        <c:ser>
          <c:idx val="2"/>
          <c:order val="2"/>
          <c:tx>
            <c:strRef>
              <c:f>Sheet1!$D$1</c:f>
              <c:strCache>
                <c:ptCount val="1"/>
                <c:pt idx="0">
                  <c:v>2023</c:v>
                </c:pt>
              </c:strCache>
            </c:strRef>
          </c:tx>
          <c:spPr>
            <a:solidFill>
              <a:schemeClr val="accent1">
                <a:lumMod val="50000"/>
              </a:schemeClr>
            </a:solidFill>
            <a:ln w="19050">
              <a:noFill/>
            </a:ln>
            <a:effectLst/>
          </c:spPr>
          <c:invertIfNegative val="0"/>
          <c:dLbls>
            <c:spPr>
              <a:noFill/>
              <a:ln>
                <a:noFill/>
              </a:ln>
              <a:effectLst/>
            </c:spPr>
            <c:txPr>
              <a:bodyPr rot="0" spcFirstLastPara="1" vertOverflow="ellipsis" vert="horz" wrap="square" anchor="ctr" anchorCtr="1"/>
              <a:lstStyle/>
              <a:p>
                <a:pPr>
                  <a:defRPr sz="1000" b="0" i="0" u="none" strike="noStrike" kern="1200" baseline="0">
                    <a:solidFill>
                      <a:schemeClr val="bg1"/>
                    </a:solidFill>
                    <a:latin typeface="+mn-lt"/>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Not at all happy</c:v>
                </c:pt>
                <c:pt idx="1">
                  <c:v>Not happy</c:v>
                </c:pt>
                <c:pt idx="2">
                  <c:v>Okay</c:v>
                </c:pt>
                <c:pt idx="3">
                  <c:v>Happy</c:v>
                </c:pt>
                <c:pt idx="4">
                  <c:v>Very happy</c:v>
                </c:pt>
              </c:strCache>
            </c:strRef>
          </c:cat>
          <c:val>
            <c:numRef>
              <c:f>Sheet1!$D$2:$D$6</c:f>
              <c:numCache>
                <c:formatCode>0%</c:formatCode>
                <c:ptCount val="5"/>
                <c:pt idx="0">
                  <c:v>7.0000000000000007E-2</c:v>
                </c:pt>
                <c:pt idx="1">
                  <c:v>0.1</c:v>
                </c:pt>
                <c:pt idx="2">
                  <c:v>0.26</c:v>
                </c:pt>
                <c:pt idx="3">
                  <c:v>0.34</c:v>
                </c:pt>
                <c:pt idx="4">
                  <c:v>0.22</c:v>
                </c:pt>
              </c:numCache>
            </c:numRef>
          </c:val>
          <c:extLst>
            <c:ext xmlns:c16="http://schemas.microsoft.com/office/drawing/2014/chart" uri="{C3380CC4-5D6E-409C-BE32-E72D297353CC}">
              <c16:uniqueId val="{00000004-01D6-4C2D-86A9-E16916DB50E0}"/>
            </c:ext>
          </c:extLst>
        </c:ser>
        <c:dLbls>
          <c:showLegendKey val="0"/>
          <c:showVal val="1"/>
          <c:showCatName val="0"/>
          <c:showSerName val="0"/>
          <c:showPercent val="0"/>
          <c:showBubbleSize val="0"/>
        </c:dLbls>
        <c:gapWidth val="80"/>
        <c:overlap val="-12"/>
        <c:axId val="497142512"/>
        <c:axId val="497146040"/>
        <c:extLst/>
      </c:barChart>
      <c:valAx>
        <c:axId val="497146040"/>
        <c:scaling>
          <c:orientation val="minMax"/>
        </c:scaling>
        <c:delete val="0"/>
        <c:axPos val="b"/>
        <c:majorGridlines>
          <c:spPr>
            <a:ln w="9525" cap="flat" cmpd="sng" algn="ctr">
              <a:solidFill>
                <a:schemeClr val="tx1">
                  <a:lumMod val="15000"/>
                  <a:lumOff val="85000"/>
                </a:schemeClr>
              </a:solidFill>
              <a:round/>
            </a:ln>
            <a:effectLst/>
          </c:spPr>
        </c:majorGridlines>
        <c:numFmt formatCode="0%" sourceLinked="0"/>
        <c:majorTickMark val="out"/>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tx1">
                    <a:lumMod val="75000"/>
                    <a:lumOff val="25000"/>
                  </a:schemeClr>
                </a:solidFill>
                <a:latin typeface="+mn-lt"/>
                <a:ea typeface="+mn-ea"/>
                <a:cs typeface="DINPro" panose="020B0504020101020102" pitchFamily="34" charset="0"/>
              </a:defRPr>
            </a:pPr>
            <a:endParaRPr lang="en-US"/>
          </a:p>
        </c:txPr>
        <c:crossAx val="497142512"/>
        <c:crosses val="autoZero"/>
        <c:crossBetween val="between"/>
      </c:valAx>
      <c:catAx>
        <c:axId val="497142512"/>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0" spcFirstLastPara="1" vertOverflow="ellipsis" wrap="square" anchor="ctr" anchorCtr="1"/>
          <a:lstStyle/>
          <a:p>
            <a:pPr>
              <a:defRPr sz="1000" b="0" i="0" u="none" strike="noStrike" kern="1200" baseline="0">
                <a:solidFill>
                  <a:schemeClr val="tx1">
                    <a:lumMod val="75000"/>
                    <a:lumOff val="25000"/>
                  </a:schemeClr>
                </a:solidFill>
                <a:latin typeface="+mn-lt"/>
                <a:ea typeface="+mn-ea"/>
                <a:cs typeface="DINPro" panose="020B0504020101020102" pitchFamily="34" charset="0"/>
              </a:defRPr>
            </a:pPr>
            <a:endParaRPr lang="en-US"/>
          </a:p>
        </c:txPr>
        <c:crossAx val="497146040"/>
        <c:crosses val="autoZero"/>
        <c:auto val="1"/>
        <c:lblAlgn val="ctr"/>
        <c:lblOffset val="100"/>
        <c:noMultiLvlLbl val="0"/>
      </c:catAx>
      <c:spPr>
        <a:noFill/>
        <a:ln>
          <a:noFill/>
        </a:ln>
        <a:effectLst/>
      </c:spPr>
    </c:plotArea>
    <c:legend>
      <c:legendPos val="b"/>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75000"/>
                  <a:lumOff val="25000"/>
                </a:schemeClr>
              </a:solidFill>
              <a:latin typeface="+mn-lt"/>
              <a:ea typeface="+mn-ea"/>
              <a:cs typeface="DINPro" panose="020B0504020101020102" pitchFamily="34" charset="0"/>
            </a:defRPr>
          </a:pPr>
          <a:endParaRPr lang="en-US"/>
        </a:p>
      </c:txPr>
    </c:legend>
    <c:plotVisOnly val="1"/>
    <c:dispBlanksAs val="gap"/>
    <c:showDLblsOverMax val="0"/>
  </c:chart>
  <c:spPr>
    <a:noFill/>
    <a:ln>
      <a:noFill/>
    </a:ln>
    <a:effectLst/>
  </c:spPr>
  <c:txPr>
    <a:bodyPr/>
    <a:lstStyle/>
    <a:p>
      <a:pPr>
        <a:defRPr>
          <a:latin typeface="Calibri" panose="020F0502020204030204" pitchFamily="34" charset="0"/>
          <a:cs typeface="DINPro" panose="020B0504020101020102" pitchFamily="34" charset="0"/>
        </a:defRPr>
      </a:pPr>
      <a:endParaRPr lang="en-US"/>
    </a:p>
  </c:txPr>
  <c:externalData r:id="rId3">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38558565681805945"/>
          <c:y val="2.8546294754286286E-2"/>
          <c:w val="0.56553082173751434"/>
          <c:h val="0.82906541911656761"/>
        </c:manualLayout>
      </c:layout>
      <c:barChart>
        <c:barDir val="bar"/>
        <c:grouping val="clustered"/>
        <c:varyColors val="0"/>
        <c:ser>
          <c:idx val="0"/>
          <c:order val="0"/>
          <c:tx>
            <c:strRef>
              <c:f>Sheet1!$B$1</c:f>
              <c:strCache>
                <c:ptCount val="1"/>
                <c:pt idx="0">
                  <c:v>2025</c:v>
                </c:pt>
              </c:strCache>
            </c:strRef>
          </c:tx>
          <c:spPr>
            <a:solidFill>
              <a:schemeClr val="accent1"/>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bg1"/>
                    </a:solidFill>
                    <a:latin typeface="+mj-lt"/>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Your safety in Doncaster town centre</c:v>
                </c:pt>
                <c:pt idx="1">
                  <c:v>Your safety when going out after dark</c:v>
                </c:pt>
                <c:pt idx="2">
                  <c:v>Your safety at school</c:v>
                </c:pt>
                <c:pt idx="3">
                  <c:v>Your safety when going to and from school</c:v>
                </c:pt>
                <c:pt idx="4">
                  <c:v>Your safety when going out during the day</c:v>
                </c:pt>
              </c:strCache>
            </c:strRef>
          </c:cat>
          <c:val>
            <c:numRef>
              <c:f>Sheet1!$B$2:$B$6</c:f>
              <c:numCache>
                <c:formatCode>0%</c:formatCode>
                <c:ptCount val="5"/>
                <c:pt idx="0">
                  <c:v>0.27</c:v>
                </c:pt>
                <c:pt idx="1">
                  <c:v>0.34</c:v>
                </c:pt>
                <c:pt idx="2">
                  <c:v>0.71</c:v>
                </c:pt>
                <c:pt idx="3">
                  <c:v>0.76</c:v>
                </c:pt>
                <c:pt idx="4">
                  <c:v>0.82</c:v>
                </c:pt>
              </c:numCache>
            </c:numRef>
          </c:val>
          <c:extLst>
            <c:ext xmlns:c16="http://schemas.microsoft.com/office/drawing/2014/chart" uri="{C3380CC4-5D6E-409C-BE32-E72D297353CC}">
              <c16:uniqueId val="{00000000-E142-408B-9AB8-5F9500F1071C}"/>
            </c:ext>
          </c:extLst>
        </c:ser>
        <c:ser>
          <c:idx val="1"/>
          <c:order val="1"/>
          <c:tx>
            <c:strRef>
              <c:f>Sheet1!$C$1</c:f>
              <c:strCache>
                <c:ptCount val="1"/>
                <c:pt idx="0">
                  <c:v>2024</c:v>
                </c:pt>
              </c:strCache>
            </c:strRef>
          </c:tx>
          <c:spPr>
            <a:solidFill>
              <a:srgbClr val="008E91"/>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bg1"/>
                    </a:solidFill>
                    <a:latin typeface="+mj-lt"/>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Your safety in Doncaster town centre</c:v>
                </c:pt>
                <c:pt idx="1">
                  <c:v>Your safety when going out after dark</c:v>
                </c:pt>
                <c:pt idx="2">
                  <c:v>Your safety at school</c:v>
                </c:pt>
                <c:pt idx="3">
                  <c:v>Your safety when going to and from school</c:v>
                </c:pt>
                <c:pt idx="4">
                  <c:v>Your safety when going out during the day</c:v>
                </c:pt>
              </c:strCache>
            </c:strRef>
          </c:cat>
          <c:val>
            <c:numRef>
              <c:f>Sheet1!$C$2:$C$6</c:f>
              <c:numCache>
                <c:formatCode>0%</c:formatCode>
                <c:ptCount val="5"/>
                <c:pt idx="0">
                  <c:v>0.28999999999999998</c:v>
                </c:pt>
                <c:pt idx="1">
                  <c:v>0.31</c:v>
                </c:pt>
                <c:pt idx="2">
                  <c:v>0.7</c:v>
                </c:pt>
                <c:pt idx="3">
                  <c:v>0.74</c:v>
                </c:pt>
                <c:pt idx="4">
                  <c:v>0.8</c:v>
                </c:pt>
              </c:numCache>
            </c:numRef>
          </c:val>
          <c:extLst>
            <c:ext xmlns:c16="http://schemas.microsoft.com/office/drawing/2014/chart" uri="{C3380CC4-5D6E-409C-BE32-E72D297353CC}">
              <c16:uniqueId val="{00000001-38EE-4F27-9584-C27828557BCA}"/>
            </c:ext>
          </c:extLst>
        </c:ser>
        <c:ser>
          <c:idx val="2"/>
          <c:order val="2"/>
          <c:tx>
            <c:strRef>
              <c:f>Sheet1!$D$1</c:f>
              <c:strCache>
                <c:ptCount val="1"/>
                <c:pt idx="0">
                  <c:v>2023</c:v>
                </c:pt>
              </c:strCache>
            </c:strRef>
          </c:tx>
          <c:spPr>
            <a:solidFill>
              <a:srgbClr val="002060"/>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bg1"/>
                    </a:solidFill>
                    <a:latin typeface="+mj-lt"/>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Your safety in Doncaster town centre</c:v>
                </c:pt>
                <c:pt idx="1">
                  <c:v>Your safety when going out after dark</c:v>
                </c:pt>
                <c:pt idx="2">
                  <c:v>Your safety at school</c:v>
                </c:pt>
                <c:pt idx="3">
                  <c:v>Your safety when going to and from school</c:v>
                </c:pt>
                <c:pt idx="4">
                  <c:v>Your safety when going out during the day</c:v>
                </c:pt>
              </c:strCache>
            </c:strRef>
          </c:cat>
          <c:val>
            <c:numRef>
              <c:f>Sheet1!$D$2:$D$6</c:f>
              <c:numCache>
                <c:formatCode>0%</c:formatCode>
                <c:ptCount val="5"/>
                <c:pt idx="0">
                  <c:v>0.27</c:v>
                </c:pt>
                <c:pt idx="1">
                  <c:v>0.31</c:v>
                </c:pt>
                <c:pt idx="2">
                  <c:v>0.7</c:v>
                </c:pt>
                <c:pt idx="3">
                  <c:v>0.72</c:v>
                </c:pt>
                <c:pt idx="4">
                  <c:v>0.78</c:v>
                </c:pt>
              </c:numCache>
            </c:numRef>
          </c:val>
          <c:extLst>
            <c:ext xmlns:c16="http://schemas.microsoft.com/office/drawing/2014/chart" uri="{C3380CC4-5D6E-409C-BE32-E72D297353CC}">
              <c16:uniqueId val="{00000002-38EE-4F27-9584-C27828557BCA}"/>
            </c:ext>
          </c:extLst>
        </c:ser>
        <c:dLbls>
          <c:showLegendKey val="0"/>
          <c:showVal val="0"/>
          <c:showCatName val="0"/>
          <c:showSerName val="0"/>
          <c:showPercent val="0"/>
          <c:showBubbleSize val="0"/>
        </c:dLbls>
        <c:gapWidth val="80"/>
        <c:overlap val="-12"/>
        <c:axId val="436947208"/>
        <c:axId val="436946032"/>
      </c:barChart>
      <c:catAx>
        <c:axId val="436947208"/>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DINPro" panose="020B0504020101020102" pitchFamily="34" charset="0"/>
              </a:defRPr>
            </a:pPr>
            <a:endParaRPr lang="en-US"/>
          </a:p>
        </c:txPr>
        <c:crossAx val="436946032"/>
        <c:crosses val="autoZero"/>
        <c:auto val="1"/>
        <c:lblAlgn val="ctr"/>
        <c:lblOffset val="100"/>
        <c:noMultiLvlLbl val="0"/>
      </c:catAx>
      <c:valAx>
        <c:axId val="436946032"/>
        <c:scaling>
          <c:orientation val="minMax"/>
        </c:scaling>
        <c:delete val="1"/>
        <c:axPos val="b"/>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crossAx val="436947208"/>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DINPro" panose="020B0504020101020102" pitchFamily="34" charset="0"/>
            </a:defRPr>
          </a:pPr>
          <a:endParaRPr lang="en-US"/>
        </a:p>
      </c:txPr>
    </c:legend>
    <c:plotVisOnly val="1"/>
    <c:dispBlanksAs val="gap"/>
    <c:showDLblsOverMax val="0"/>
  </c:chart>
  <c:spPr>
    <a:noFill/>
    <a:ln>
      <a:noFill/>
    </a:ln>
    <a:effectLst/>
  </c:spPr>
  <c:txPr>
    <a:bodyPr/>
    <a:lstStyle/>
    <a:p>
      <a:pPr>
        <a:defRPr>
          <a:latin typeface="DINPro" panose="020B0504020101020102" pitchFamily="34" charset="0"/>
          <a:cs typeface="DINPro" panose="020B0504020101020102" pitchFamily="34" charset="0"/>
        </a:defRPr>
      </a:pPr>
      <a:endParaRPr lang="en-US"/>
    </a:p>
  </c:txPr>
  <c:externalData r:id="rId3">
    <c:autoUpdate val="0"/>
  </c:externalData>
</c:chartSpace>
</file>

<file path=ppt/charts/chart7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7253122043351141"/>
          <c:y val="0.14743229855562498"/>
          <c:w val="0.62922645173682001"/>
          <c:h val="0.66773770970187363"/>
        </c:manualLayout>
      </c:layout>
      <c:barChart>
        <c:barDir val="bar"/>
        <c:grouping val="clustered"/>
        <c:varyColors val="0"/>
        <c:ser>
          <c:idx val="0"/>
          <c:order val="0"/>
          <c:tx>
            <c:strRef>
              <c:f>Sheet1!$B$1</c:f>
              <c:strCache>
                <c:ptCount val="1"/>
                <c:pt idx="0">
                  <c:v>2025</c:v>
                </c:pt>
              </c:strCache>
            </c:strRef>
          </c:tx>
          <c:spPr>
            <a:solidFill>
              <a:schemeClr val="accent1"/>
            </a:solidFill>
            <a:ln w="19050">
              <a:solidFill>
                <a:schemeClr val="lt1"/>
              </a:solidFill>
            </a:ln>
            <a:effectLst/>
          </c:spPr>
          <c:invertIfNegative val="0"/>
          <c:dLbls>
            <c:dLbl>
              <c:idx val="2"/>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1">
                          <a:lumMod val="75000"/>
                          <a:lumOff val="25000"/>
                        </a:schemeClr>
                      </a:solidFill>
                      <a:latin typeface="+mn-lt"/>
                      <a:ea typeface="+mn-ea"/>
                      <a:cs typeface="+mn-cs"/>
                    </a:defRPr>
                  </a:pPr>
                  <a:endParaRPr lang="en-US"/>
                </a:p>
              </c:txPr>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4B4F-4FB9-81A0-A2ADF8F879AD}"/>
                </c:ext>
              </c:extLst>
            </c:dLbl>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mn-lt"/>
                    <a:ea typeface="+mn-ea"/>
                    <a:cs typeface="+mn-cs"/>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I don't want to say</c:v>
                </c:pt>
                <c:pt idx="1">
                  <c:v>Neither of these</c:v>
                </c:pt>
                <c:pt idx="2">
                  <c:v>Violence (hitting, punching, slapping)</c:v>
                </c:pt>
                <c:pt idx="3">
                  <c:v>Shouting and arguing that frightened you</c:v>
                </c:pt>
              </c:strCache>
            </c:strRef>
          </c:cat>
          <c:val>
            <c:numRef>
              <c:f>Sheet1!$B$2:$B$5</c:f>
              <c:numCache>
                <c:formatCode>0%</c:formatCode>
                <c:ptCount val="4"/>
                <c:pt idx="0">
                  <c:v>0.11</c:v>
                </c:pt>
                <c:pt idx="1">
                  <c:v>0.73</c:v>
                </c:pt>
                <c:pt idx="2">
                  <c:v>0.04</c:v>
                </c:pt>
                <c:pt idx="3">
                  <c:v>0.16</c:v>
                </c:pt>
              </c:numCache>
            </c:numRef>
          </c:val>
          <c:extLst>
            <c:ext xmlns:c16="http://schemas.microsoft.com/office/drawing/2014/chart" uri="{C3380CC4-5D6E-409C-BE32-E72D297353CC}">
              <c16:uniqueId val="{00000002-2C79-4518-8975-57064C961A49}"/>
            </c:ext>
          </c:extLst>
        </c:ser>
        <c:ser>
          <c:idx val="1"/>
          <c:order val="1"/>
          <c:tx>
            <c:strRef>
              <c:f>Sheet1!$C$1</c:f>
              <c:strCache>
                <c:ptCount val="1"/>
                <c:pt idx="0">
                  <c:v>2024</c:v>
                </c:pt>
              </c:strCache>
            </c:strRef>
          </c:tx>
          <c:spPr>
            <a:solidFill>
              <a:srgbClr val="008E91"/>
            </a:solidFill>
            <a:ln w="19050">
              <a:solidFill>
                <a:schemeClr val="lt1"/>
              </a:solidFill>
            </a:ln>
            <a:effectLst/>
          </c:spPr>
          <c:invertIfNegative val="0"/>
          <c:dLbls>
            <c:dLbl>
              <c:idx val="2"/>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1">
                          <a:lumMod val="75000"/>
                          <a:lumOff val="25000"/>
                        </a:schemeClr>
                      </a:solidFill>
                      <a:latin typeface="+mn-lt"/>
                      <a:ea typeface="+mn-ea"/>
                      <a:cs typeface="+mn-cs"/>
                    </a:defRPr>
                  </a:pPr>
                  <a:endParaRPr lang="en-US"/>
                </a:p>
              </c:txPr>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648A-4A25-9C7C-89E0274A4BC9}"/>
                </c:ext>
              </c:extLst>
            </c:dLbl>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mn-lt"/>
                    <a:ea typeface="+mn-ea"/>
                    <a:cs typeface="+mn-cs"/>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I don't want to say</c:v>
                </c:pt>
                <c:pt idx="1">
                  <c:v>Neither of these</c:v>
                </c:pt>
                <c:pt idx="2">
                  <c:v>Violence (hitting, punching, slapping)</c:v>
                </c:pt>
                <c:pt idx="3">
                  <c:v>Shouting and arguing that frightened you</c:v>
                </c:pt>
              </c:strCache>
            </c:strRef>
          </c:cat>
          <c:val>
            <c:numRef>
              <c:f>Sheet1!$C$2:$C$5</c:f>
              <c:numCache>
                <c:formatCode>0%</c:formatCode>
                <c:ptCount val="4"/>
                <c:pt idx="0">
                  <c:v>0.13</c:v>
                </c:pt>
                <c:pt idx="1">
                  <c:v>0.72</c:v>
                </c:pt>
                <c:pt idx="2">
                  <c:v>0.04</c:v>
                </c:pt>
                <c:pt idx="3">
                  <c:v>0.14000000000000001</c:v>
                </c:pt>
              </c:numCache>
            </c:numRef>
          </c:val>
          <c:extLst>
            <c:ext xmlns:c16="http://schemas.microsoft.com/office/drawing/2014/chart" uri="{C3380CC4-5D6E-409C-BE32-E72D297353CC}">
              <c16:uniqueId val="{00000002-0075-4606-978D-6E879C4AC07E}"/>
            </c:ext>
          </c:extLst>
        </c:ser>
        <c:ser>
          <c:idx val="2"/>
          <c:order val="2"/>
          <c:tx>
            <c:strRef>
              <c:f>Sheet1!$D$1</c:f>
              <c:strCache>
                <c:ptCount val="1"/>
                <c:pt idx="0">
                  <c:v>2023</c:v>
                </c:pt>
              </c:strCache>
            </c:strRef>
          </c:tx>
          <c:spPr>
            <a:solidFill>
              <a:schemeClr val="accent1">
                <a:lumMod val="50000"/>
              </a:schemeClr>
            </a:solidFill>
            <a:ln w="19050">
              <a:solidFill>
                <a:schemeClr val="lt1"/>
              </a:solidFill>
            </a:ln>
            <a:effectLst/>
          </c:spPr>
          <c:invertIfNegative val="0"/>
          <c:dLbls>
            <c:dLbl>
              <c:idx val="2"/>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1">
                          <a:lumMod val="75000"/>
                          <a:lumOff val="25000"/>
                        </a:schemeClr>
                      </a:solidFill>
                      <a:latin typeface="+mn-lt"/>
                      <a:ea typeface="+mn-ea"/>
                      <a:cs typeface="+mn-cs"/>
                    </a:defRPr>
                  </a:pPr>
                  <a:endParaRPr lang="en-US"/>
                </a:p>
              </c:txPr>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49E7-4A8E-B010-C4602EA8D4CF}"/>
                </c:ext>
              </c:extLst>
            </c:dLbl>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mn-lt"/>
                    <a:ea typeface="+mn-ea"/>
                    <a:cs typeface="+mn-cs"/>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I don't want to say</c:v>
                </c:pt>
                <c:pt idx="1">
                  <c:v>Neither of these</c:v>
                </c:pt>
                <c:pt idx="2">
                  <c:v>Violence (hitting, punching, slapping)</c:v>
                </c:pt>
                <c:pt idx="3">
                  <c:v>Shouting and arguing that frightened you</c:v>
                </c:pt>
              </c:strCache>
            </c:strRef>
          </c:cat>
          <c:val>
            <c:numRef>
              <c:f>Sheet1!$D$2:$D$5</c:f>
              <c:numCache>
                <c:formatCode>0%</c:formatCode>
                <c:ptCount val="4"/>
                <c:pt idx="0">
                  <c:v>0.12</c:v>
                </c:pt>
                <c:pt idx="1">
                  <c:v>0.7</c:v>
                </c:pt>
                <c:pt idx="2">
                  <c:v>0.05</c:v>
                </c:pt>
                <c:pt idx="3">
                  <c:v>0.16</c:v>
                </c:pt>
              </c:numCache>
            </c:numRef>
          </c:val>
          <c:extLst>
            <c:ext xmlns:c16="http://schemas.microsoft.com/office/drawing/2014/chart" uri="{C3380CC4-5D6E-409C-BE32-E72D297353CC}">
              <c16:uniqueId val="{00000003-2758-456A-8704-CDC15290E7D9}"/>
            </c:ext>
          </c:extLst>
        </c:ser>
        <c:dLbls>
          <c:dLblPos val="outEnd"/>
          <c:showLegendKey val="0"/>
          <c:showVal val="1"/>
          <c:showCatName val="0"/>
          <c:showSerName val="0"/>
          <c:showPercent val="0"/>
          <c:showBubbleSize val="0"/>
        </c:dLbls>
        <c:gapWidth val="100"/>
        <c:overlap val="-12"/>
        <c:axId val="448291720"/>
        <c:axId val="448294856"/>
      </c:barChart>
      <c:valAx>
        <c:axId val="448294856"/>
        <c:scaling>
          <c:orientation val="minMax"/>
        </c:scaling>
        <c:delete val="0"/>
        <c:axPos val="b"/>
        <c:majorGridlines>
          <c:spPr>
            <a:ln w="9525" cap="flat" cmpd="sng" algn="ctr">
              <a:solidFill>
                <a:schemeClr val="tx1">
                  <a:lumMod val="15000"/>
                  <a:lumOff val="85000"/>
                </a:schemeClr>
              </a:solidFill>
              <a:round/>
            </a:ln>
            <a:effectLst/>
          </c:spPr>
        </c:majorGridlines>
        <c:numFmt formatCode="0%" sourceLinked="0"/>
        <c:majorTickMark val="out"/>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tx1">
                    <a:lumMod val="75000"/>
                    <a:lumOff val="25000"/>
                  </a:schemeClr>
                </a:solidFill>
                <a:latin typeface="+mn-lt"/>
                <a:ea typeface="+mn-ea"/>
                <a:cs typeface="+mn-cs"/>
              </a:defRPr>
            </a:pPr>
            <a:endParaRPr lang="en-US"/>
          </a:p>
        </c:txPr>
        <c:crossAx val="448291720"/>
        <c:crosses val="autoZero"/>
        <c:crossBetween val="between"/>
      </c:valAx>
      <c:catAx>
        <c:axId val="448291720"/>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chemeClr val="tx1">
                    <a:lumMod val="75000"/>
                    <a:lumOff val="25000"/>
                  </a:schemeClr>
                </a:solidFill>
                <a:latin typeface="+mn-lt"/>
                <a:ea typeface="+mn-ea"/>
                <a:cs typeface="+mn-cs"/>
              </a:defRPr>
            </a:pPr>
            <a:endParaRPr lang="en-US"/>
          </a:p>
        </c:txPr>
        <c:crossAx val="448294856"/>
        <c:crosses val="autoZero"/>
        <c:auto val="1"/>
        <c:lblAlgn val="ctr"/>
        <c:lblOffset val="100"/>
        <c:noMultiLvlLbl val="0"/>
      </c:catAx>
      <c:spPr>
        <a:noFill/>
        <a:ln>
          <a:noFill/>
        </a:ln>
        <a:effectLst/>
      </c:spPr>
    </c:plotArea>
    <c:legend>
      <c:legendPos val="b"/>
      <c:legendEntry>
        <c:idx val="1"/>
        <c:txPr>
          <a:bodyPr rot="0" spcFirstLastPara="1" vertOverflow="ellipsis" vert="horz" wrap="square" anchor="ctr" anchorCtr="1"/>
          <a:lstStyle/>
          <a:p>
            <a:pPr>
              <a:defRPr sz="1000" b="0" i="0" u="none" strike="noStrike" kern="1200" baseline="0">
                <a:solidFill>
                  <a:schemeClr val="tx1">
                    <a:lumMod val="75000"/>
                    <a:lumOff val="25000"/>
                  </a:schemeClr>
                </a:solidFill>
                <a:latin typeface="+mn-lt"/>
                <a:ea typeface="+mn-ea"/>
                <a:cs typeface="+mn-cs"/>
              </a:defRPr>
            </a:pPr>
            <a:endParaRPr lang="en-US"/>
          </a:p>
        </c:txPr>
      </c:legendEntry>
      <c:legendEntry>
        <c:idx val="2"/>
        <c:txPr>
          <a:bodyPr rot="0" spcFirstLastPara="1" vertOverflow="ellipsis" vert="horz" wrap="square" anchor="ctr" anchorCtr="1"/>
          <a:lstStyle/>
          <a:p>
            <a:pPr>
              <a:defRPr sz="1000" b="0" i="0" u="none" strike="noStrike" kern="1200" baseline="0">
                <a:solidFill>
                  <a:schemeClr val="tx1">
                    <a:lumMod val="75000"/>
                    <a:lumOff val="25000"/>
                  </a:schemeClr>
                </a:solidFill>
                <a:latin typeface="+mn-lt"/>
                <a:ea typeface="+mn-ea"/>
                <a:cs typeface="+mn-cs"/>
              </a:defRPr>
            </a:pPr>
            <a:endParaRPr lang="en-US"/>
          </a:p>
        </c:txPr>
      </c:legendEntry>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75000"/>
                  <a:lumOff val="25000"/>
                </a:schemeClr>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7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3797264800309106"/>
          <c:y val="9.7572170175749623E-2"/>
          <c:w val="0.80589650267406976"/>
          <c:h val="0.7886687815126211"/>
        </c:manualLayout>
      </c:layout>
      <c:barChart>
        <c:barDir val="bar"/>
        <c:grouping val="percentStacked"/>
        <c:varyColors val="0"/>
        <c:ser>
          <c:idx val="0"/>
          <c:order val="0"/>
          <c:tx>
            <c:strRef>
              <c:f>Sheet1!$B$1</c:f>
              <c:strCache>
                <c:ptCount val="1"/>
                <c:pt idx="0">
                  <c:v>Always</c:v>
                </c:pt>
              </c:strCache>
            </c:strRef>
          </c:tx>
          <c:spPr>
            <a:solidFill>
              <a:schemeClr val="accent5">
                <a:lumMod val="75000"/>
              </a:schemeClr>
            </a:solidFill>
            <a:ln>
              <a:noFill/>
            </a:ln>
            <a:effectLst/>
          </c:spPr>
          <c:invertIfNegative val="0"/>
          <c:dLbls>
            <c:spPr>
              <a:noFill/>
              <a:ln>
                <a:noFill/>
              </a:ln>
              <a:effectLst/>
            </c:spPr>
            <c:txPr>
              <a:bodyPr rot="0" spcFirstLastPara="1" vertOverflow="ellipsis" vert="horz" wrap="square" anchor="ctr" anchorCtr="1"/>
              <a:lstStyle/>
              <a:p>
                <a:pPr>
                  <a:defRPr sz="1000" b="0" i="0" u="none" strike="noStrike" kern="1200" baseline="0">
                    <a:solidFill>
                      <a:schemeClr val="bg1"/>
                    </a:solidFill>
                    <a:latin typeface="+mn-lt"/>
                    <a:ea typeface="+mn-ea"/>
                    <a:cs typeface="DINPro" panose="020B0504020101020102" pitchFamily="34" charset="0"/>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 I might feel something else</c:v>
                </c:pt>
                <c:pt idx="1">
                  <c:v>I get upset and feel bad for ages</c:v>
                </c:pt>
                <c:pt idx="2">
                  <c:v>I'm calm and can carry on</c:v>
                </c:pt>
                <c:pt idx="3">
                  <c:v>I might feel a bit bad but soon forget about it</c:v>
                </c:pt>
                <c:pt idx="4">
                  <c:v>I learn from it for next time</c:v>
                </c:pt>
              </c:strCache>
            </c:strRef>
          </c:cat>
          <c:val>
            <c:numRef>
              <c:f>Sheet1!$B$2:$B$6</c:f>
              <c:numCache>
                <c:formatCode>0%</c:formatCode>
                <c:ptCount val="5"/>
                <c:pt idx="0">
                  <c:v>0.03</c:v>
                </c:pt>
                <c:pt idx="1">
                  <c:v>0.11</c:v>
                </c:pt>
                <c:pt idx="2">
                  <c:v>0.1</c:v>
                </c:pt>
                <c:pt idx="3">
                  <c:v>0.06</c:v>
                </c:pt>
                <c:pt idx="4">
                  <c:v>0.19</c:v>
                </c:pt>
              </c:numCache>
            </c:numRef>
          </c:val>
          <c:extLst>
            <c:ext xmlns:c16="http://schemas.microsoft.com/office/drawing/2014/chart" uri="{C3380CC4-5D6E-409C-BE32-E72D297353CC}">
              <c16:uniqueId val="{00000000-CDB9-4434-9337-947DD3466FA2}"/>
            </c:ext>
          </c:extLst>
        </c:ser>
        <c:ser>
          <c:idx val="1"/>
          <c:order val="1"/>
          <c:tx>
            <c:strRef>
              <c:f>Sheet1!$C$1</c:f>
              <c:strCache>
                <c:ptCount val="1"/>
                <c:pt idx="0">
                  <c:v>Usually</c:v>
                </c:pt>
              </c:strCache>
            </c:strRef>
          </c:tx>
          <c:spPr>
            <a:solidFill>
              <a:srgbClr val="00B0F0"/>
            </a:solidFill>
            <a:ln>
              <a:noFill/>
            </a:ln>
            <a:effectLst/>
          </c:spPr>
          <c:invertIfNegative val="0"/>
          <c:dLbls>
            <c:spPr>
              <a:noFill/>
              <a:ln>
                <a:noFill/>
              </a:ln>
              <a:effectLst/>
            </c:spPr>
            <c:txPr>
              <a:bodyPr rot="0" spcFirstLastPara="1" vertOverflow="ellipsis" vert="horz" wrap="square" anchor="ctr" anchorCtr="1"/>
              <a:lstStyle/>
              <a:p>
                <a:pPr>
                  <a:defRPr sz="1000" b="0" i="0" u="none" strike="noStrike" kern="1200" baseline="0">
                    <a:solidFill>
                      <a:schemeClr val="bg1"/>
                    </a:solidFill>
                    <a:latin typeface="+mn-lt"/>
                    <a:ea typeface="+mn-ea"/>
                    <a:cs typeface="DINPro" panose="020B0504020101020102" pitchFamily="34" charset="0"/>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 I might feel something else</c:v>
                </c:pt>
                <c:pt idx="1">
                  <c:v>I get upset and feel bad for ages</c:v>
                </c:pt>
                <c:pt idx="2">
                  <c:v>I'm calm and can carry on</c:v>
                </c:pt>
                <c:pt idx="3">
                  <c:v>I might feel a bit bad but soon forget about it</c:v>
                </c:pt>
                <c:pt idx="4">
                  <c:v>I learn from it for next time</c:v>
                </c:pt>
              </c:strCache>
            </c:strRef>
          </c:cat>
          <c:val>
            <c:numRef>
              <c:f>Sheet1!$C$2:$C$6</c:f>
              <c:numCache>
                <c:formatCode>0%</c:formatCode>
                <c:ptCount val="5"/>
                <c:pt idx="0">
                  <c:v>0.08</c:v>
                </c:pt>
                <c:pt idx="1">
                  <c:v>0.23</c:v>
                </c:pt>
                <c:pt idx="2">
                  <c:v>0.26</c:v>
                </c:pt>
                <c:pt idx="3">
                  <c:v>0.33</c:v>
                </c:pt>
                <c:pt idx="4">
                  <c:v>0.32</c:v>
                </c:pt>
              </c:numCache>
            </c:numRef>
          </c:val>
          <c:extLst>
            <c:ext xmlns:c16="http://schemas.microsoft.com/office/drawing/2014/chart" uri="{C3380CC4-5D6E-409C-BE32-E72D297353CC}">
              <c16:uniqueId val="{00000001-CDB9-4434-9337-947DD3466FA2}"/>
            </c:ext>
          </c:extLst>
        </c:ser>
        <c:ser>
          <c:idx val="2"/>
          <c:order val="2"/>
          <c:tx>
            <c:strRef>
              <c:f>Sheet1!$D$1</c:f>
              <c:strCache>
                <c:ptCount val="1"/>
                <c:pt idx="0">
                  <c:v>Sometimes</c:v>
                </c:pt>
              </c:strCache>
            </c:strRef>
          </c:tx>
          <c:spPr>
            <a:solidFill>
              <a:schemeClr val="accent2"/>
            </a:solidFill>
            <a:ln>
              <a:noFill/>
            </a:ln>
            <a:effectLst/>
          </c:spPr>
          <c:invertIfNegative val="0"/>
          <c:dLbls>
            <c:spPr>
              <a:noFill/>
              <a:ln>
                <a:noFill/>
              </a:ln>
              <a:effectLst/>
            </c:spPr>
            <c:txPr>
              <a:bodyPr rot="0" spcFirstLastPara="1" vertOverflow="ellipsis" vert="horz" wrap="square" anchor="ctr" anchorCtr="1"/>
              <a:lstStyle/>
              <a:p>
                <a:pPr>
                  <a:defRPr sz="1000" b="0" i="0" u="none" strike="noStrike" kern="1200" baseline="0">
                    <a:solidFill>
                      <a:schemeClr val="bg1"/>
                    </a:solidFill>
                    <a:latin typeface="+mn-lt"/>
                    <a:ea typeface="+mn-ea"/>
                    <a:cs typeface="DINPro" panose="020B0504020101020102" pitchFamily="34" charset="0"/>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 I might feel something else</c:v>
                </c:pt>
                <c:pt idx="1">
                  <c:v>I get upset and feel bad for ages</c:v>
                </c:pt>
                <c:pt idx="2">
                  <c:v>I'm calm and can carry on</c:v>
                </c:pt>
                <c:pt idx="3">
                  <c:v>I might feel a bit bad but soon forget about it</c:v>
                </c:pt>
                <c:pt idx="4">
                  <c:v>I learn from it for next time</c:v>
                </c:pt>
              </c:strCache>
            </c:strRef>
          </c:cat>
          <c:val>
            <c:numRef>
              <c:f>Sheet1!$D$2:$D$6</c:f>
              <c:numCache>
                <c:formatCode>0%</c:formatCode>
                <c:ptCount val="5"/>
                <c:pt idx="0">
                  <c:v>0.26</c:v>
                </c:pt>
                <c:pt idx="1">
                  <c:v>0.44</c:v>
                </c:pt>
                <c:pt idx="2">
                  <c:v>0.4</c:v>
                </c:pt>
                <c:pt idx="3">
                  <c:v>0.46</c:v>
                </c:pt>
                <c:pt idx="4">
                  <c:v>0.33</c:v>
                </c:pt>
              </c:numCache>
            </c:numRef>
          </c:val>
          <c:extLst>
            <c:ext xmlns:c16="http://schemas.microsoft.com/office/drawing/2014/chart" uri="{C3380CC4-5D6E-409C-BE32-E72D297353CC}">
              <c16:uniqueId val="{00000002-CDB9-4434-9337-947DD3466FA2}"/>
            </c:ext>
          </c:extLst>
        </c:ser>
        <c:ser>
          <c:idx val="3"/>
          <c:order val="3"/>
          <c:tx>
            <c:strRef>
              <c:f>Sheet1!$E$1</c:f>
              <c:strCache>
                <c:ptCount val="1"/>
                <c:pt idx="0">
                  <c:v>Never</c:v>
                </c:pt>
              </c:strCache>
            </c:strRef>
          </c:tx>
          <c:spPr>
            <a:solidFill>
              <a:schemeClr val="accent4"/>
            </a:solidFill>
            <a:ln>
              <a:noFill/>
            </a:ln>
            <a:effectLst/>
          </c:spPr>
          <c:invertIfNegative val="0"/>
          <c:dLbls>
            <c:spPr>
              <a:noFill/>
              <a:ln>
                <a:noFill/>
              </a:ln>
              <a:effectLst/>
            </c:spPr>
            <c:txPr>
              <a:bodyPr rot="0" spcFirstLastPara="1" vertOverflow="ellipsis" vert="horz" wrap="square" anchor="ctr" anchorCtr="1"/>
              <a:lstStyle/>
              <a:p>
                <a:pPr algn="ctr">
                  <a:defRPr sz="1000" b="0" i="0" u="none" strike="noStrike" kern="1200" baseline="0">
                    <a:solidFill>
                      <a:schemeClr val="bg1"/>
                    </a:solidFill>
                    <a:latin typeface="+mn-lt"/>
                    <a:ea typeface="+mn-ea"/>
                    <a:cs typeface="DINPro" panose="020B0504020101020102" pitchFamily="34" charset="0"/>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 I might feel something else</c:v>
                </c:pt>
                <c:pt idx="1">
                  <c:v>I get upset and feel bad for ages</c:v>
                </c:pt>
                <c:pt idx="2">
                  <c:v>I'm calm and can carry on</c:v>
                </c:pt>
                <c:pt idx="3">
                  <c:v>I might feel a bit bad but soon forget about it</c:v>
                </c:pt>
                <c:pt idx="4">
                  <c:v>I learn from it for next time</c:v>
                </c:pt>
              </c:strCache>
            </c:strRef>
          </c:cat>
          <c:val>
            <c:numRef>
              <c:f>Sheet1!$E$2:$E$6</c:f>
              <c:numCache>
                <c:formatCode>0%</c:formatCode>
                <c:ptCount val="5"/>
                <c:pt idx="0">
                  <c:v>0.64</c:v>
                </c:pt>
                <c:pt idx="1">
                  <c:v>0.23</c:v>
                </c:pt>
                <c:pt idx="2">
                  <c:v>0.24</c:v>
                </c:pt>
                <c:pt idx="3">
                  <c:v>0.15</c:v>
                </c:pt>
                <c:pt idx="4">
                  <c:v>0.16</c:v>
                </c:pt>
              </c:numCache>
            </c:numRef>
          </c:val>
          <c:extLst>
            <c:ext xmlns:c16="http://schemas.microsoft.com/office/drawing/2014/chart" uri="{C3380CC4-5D6E-409C-BE32-E72D297353CC}">
              <c16:uniqueId val="{00000003-CDB9-4434-9337-947DD3466FA2}"/>
            </c:ext>
          </c:extLst>
        </c:ser>
        <c:dLbls>
          <c:showLegendKey val="0"/>
          <c:showVal val="0"/>
          <c:showCatName val="0"/>
          <c:showSerName val="0"/>
          <c:showPercent val="0"/>
          <c:showBubbleSize val="0"/>
        </c:dLbls>
        <c:gapWidth val="70"/>
        <c:overlap val="100"/>
        <c:axId val="448292112"/>
        <c:axId val="448295640"/>
      </c:barChart>
      <c:catAx>
        <c:axId val="448292112"/>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chemeClr val="tx1">
                    <a:lumMod val="75000"/>
                    <a:lumOff val="25000"/>
                  </a:schemeClr>
                </a:solidFill>
                <a:latin typeface="+mn-lt"/>
                <a:ea typeface="+mn-ea"/>
                <a:cs typeface="DINPro" panose="020B0504020101020102" pitchFamily="34" charset="0"/>
              </a:defRPr>
            </a:pPr>
            <a:endParaRPr lang="en-US"/>
          </a:p>
        </c:txPr>
        <c:crossAx val="448295640"/>
        <c:crosses val="autoZero"/>
        <c:auto val="1"/>
        <c:lblAlgn val="ctr"/>
        <c:lblOffset val="100"/>
        <c:noMultiLvlLbl val="0"/>
      </c:catAx>
      <c:valAx>
        <c:axId val="448295640"/>
        <c:scaling>
          <c:orientation val="minMax"/>
        </c:scaling>
        <c:delete val="0"/>
        <c:axPos val="b"/>
        <c:majorGridlines>
          <c:spPr>
            <a:ln w="9525" cap="flat" cmpd="sng" algn="ctr">
              <a:solidFill>
                <a:schemeClr val="tx1">
                  <a:lumMod val="15000"/>
                  <a:lumOff val="85000"/>
                </a:schemeClr>
              </a:solidFill>
              <a:round/>
            </a:ln>
            <a:effectLst/>
          </c:spPr>
        </c:majorGridlines>
        <c:numFmt formatCode="0%" sourceLinked="1"/>
        <c:majorTickMark val="out"/>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tx1">
                    <a:lumMod val="75000"/>
                    <a:lumOff val="25000"/>
                  </a:schemeClr>
                </a:solidFill>
                <a:latin typeface="+mn-lt"/>
                <a:ea typeface="+mn-ea"/>
                <a:cs typeface="DINPro" panose="020B0504020101020102" pitchFamily="34" charset="0"/>
              </a:defRPr>
            </a:pPr>
            <a:endParaRPr lang="en-US"/>
          </a:p>
        </c:txPr>
        <c:crossAx val="448292112"/>
        <c:crosses val="autoZero"/>
        <c:crossBetween val="between"/>
        <c:majorUnit val="0.1"/>
      </c:valAx>
      <c:spPr>
        <a:noFill/>
        <a:ln>
          <a:noFill/>
        </a:ln>
        <a:effectLst/>
      </c:spPr>
    </c:plotArea>
    <c:legend>
      <c:legendPos val="b"/>
      <c:layout>
        <c:manualLayout>
          <c:xMode val="edge"/>
          <c:yMode val="edge"/>
          <c:x val="0.38479011399545859"/>
          <c:y val="0.94837150580287943"/>
          <c:w val="0.29968484089730135"/>
          <c:h val="5.1628494197120615E-2"/>
        </c:manualLayout>
      </c:layout>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75000"/>
                  <a:lumOff val="25000"/>
                </a:schemeClr>
              </a:solidFill>
              <a:latin typeface="+mn-lt"/>
              <a:ea typeface="+mn-ea"/>
              <a:cs typeface="DINPro" panose="020B0504020101020102" pitchFamily="34" charset="0"/>
            </a:defRPr>
          </a:pPr>
          <a:endParaRPr lang="en-US"/>
        </a:p>
      </c:txPr>
    </c:legend>
    <c:plotVisOnly val="1"/>
    <c:dispBlanksAs val="gap"/>
    <c:showDLblsOverMax val="0"/>
  </c:chart>
  <c:spPr>
    <a:noFill/>
    <a:ln>
      <a:noFill/>
    </a:ln>
    <a:effectLst/>
  </c:spPr>
  <c:txPr>
    <a:bodyPr/>
    <a:lstStyle/>
    <a:p>
      <a:pPr>
        <a:defRPr sz="1200">
          <a:latin typeface="Calibri" panose="020F0502020204030204" pitchFamily="34" charset="0"/>
          <a:cs typeface="DINPro" panose="020B0504020101020102" pitchFamily="34" charset="0"/>
        </a:defRPr>
      </a:pPr>
      <a:endParaRPr lang="en-US"/>
    </a:p>
  </c:txPr>
  <c:externalData r:id="rId3">
    <c:autoUpdate val="0"/>
  </c:externalData>
</c:chartSpace>
</file>

<file path=ppt/charts/chart7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40568889297374455"/>
          <c:y val="0.14457503875944575"/>
          <c:w val="0.53509570776465909"/>
          <c:h val="0.66773770970187363"/>
        </c:manualLayout>
      </c:layout>
      <c:barChart>
        <c:barDir val="bar"/>
        <c:grouping val="clustered"/>
        <c:varyColors val="0"/>
        <c:ser>
          <c:idx val="0"/>
          <c:order val="0"/>
          <c:tx>
            <c:strRef>
              <c:f>Sheet1!$B$1</c:f>
              <c:strCache>
                <c:ptCount val="1"/>
                <c:pt idx="0">
                  <c:v>2025</c:v>
                </c:pt>
              </c:strCache>
            </c:strRef>
          </c:tx>
          <c:spPr>
            <a:solidFill>
              <a:schemeClr val="accent1"/>
            </a:solidFill>
            <a:ln w="19050">
              <a:solidFill>
                <a:schemeClr val="lt1"/>
              </a:solid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mn-lt"/>
                    <a:ea typeface="+mn-ea"/>
                    <a:cs typeface="+mn-cs"/>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No</c:v>
                </c:pt>
                <c:pt idx="1">
                  <c:v>Yes</c:v>
                </c:pt>
              </c:strCache>
            </c:strRef>
          </c:cat>
          <c:val>
            <c:numRef>
              <c:f>Sheet1!$B$2:$B$3</c:f>
              <c:numCache>
                <c:formatCode>0%</c:formatCode>
                <c:ptCount val="2"/>
                <c:pt idx="0">
                  <c:v>0.54</c:v>
                </c:pt>
                <c:pt idx="1">
                  <c:v>0.46</c:v>
                </c:pt>
              </c:numCache>
            </c:numRef>
          </c:val>
          <c:extLst>
            <c:ext xmlns:c16="http://schemas.microsoft.com/office/drawing/2014/chart" uri="{C3380CC4-5D6E-409C-BE32-E72D297353CC}">
              <c16:uniqueId val="{00000002-9AC6-4431-BAF3-C3B364D38517}"/>
            </c:ext>
          </c:extLst>
        </c:ser>
        <c:ser>
          <c:idx val="1"/>
          <c:order val="1"/>
          <c:tx>
            <c:strRef>
              <c:f>Sheet1!$C$1</c:f>
              <c:strCache>
                <c:ptCount val="1"/>
                <c:pt idx="0">
                  <c:v>2024</c:v>
                </c:pt>
              </c:strCache>
            </c:strRef>
          </c:tx>
          <c:spPr>
            <a:solidFill>
              <a:srgbClr val="008E91"/>
            </a:solidFill>
            <a:ln w="19050">
              <a:solidFill>
                <a:schemeClr val="lt1"/>
              </a:solid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mn-lt"/>
                    <a:ea typeface="+mn-ea"/>
                    <a:cs typeface="+mn-cs"/>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No</c:v>
                </c:pt>
                <c:pt idx="1">
                  <c:v>Yes</c:v>
                </c:pt>
              </c:strCache>
            </c:strRef>
          </c:cat>
          <c:val>
            <c:numRef>
              <c:f>Sheet1!$C$2:$C$3</c:f>
              <c:numCache>
                <c:formatCode>0%</c:formatCode>
                <c:ptCount val="2"/>
                <c:pt idx="0">
                  <c:v>0.52</c:v>
                </c:pt>
                <c:pt idx="1">
                  <c:v>0.48</c:v>
                </c:pt>
              </c:numCache>
            </c:numRef>
          </c:val>
          <c:extLst>
            <c:ext xmlns:c16="http://schemas.microsoft.com/office/drawing/2014/chart" uri="{C3380CC4-5D6E-409C-BE32-E72D297353CC}">
              <c16:uniqueId val="{00000000-1C00-4D84-B4E1-D7FB6A974815}"/>
            </c:ext>
          </c:extLst>
        </c:ser>
        <c:ser>
          <c:idx val="2"/>
          <c:order val="2"/>
          <c:tx>
            <c:strRef>
              <c:f>Sheet1!$D$1</c:f>
              <c:strCache>
                <c:ptCount val="1"/>
                <c:pt idx="0">
                  <c:v>2023</c:v>
                </c:pt>
              </c:strCache>
            </c:strRef>
          </c:tx>
          <c:spPr>
            <a:solidFill>
              <a:schemeClr val="accent1">
                <a:lumMod val="50000"/>
              </a:schemeClr>
            </a:solidFill>
            <a:ln w="19050">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mn-lt"/>
                    <a:ea typeface="+mn-ea"/>
                    <a:cs typeface="+mn-cs"/>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No</c:v>
                </c:pt>
                <c:pt idx="1">
                  <c:v>Yes</c:v>
                </c:pt>
              </c:strCache>
            </c:strRef>
          </c:cat>
          <c:val>
            <c:numRef>
              <c:f>Sheet1!$D$2:$D$3</c:f>
              <c:numCache>
                <c:formatCode>0%</c:formatCode>
                <c:ptCount val="2"/>
                <c:pt idx="0">
                  <c:v>0.5</c:v>
                </c:pt>
                <c:pt idx="1">
                  <c:v>0.5</c:v>
                </c:pt>
              </c:numCache>
            </c:numRef>
          </c:val>
          <c:extLst>
            <c:ext xmlns:c16="http://schemas.microsoft.com/office/drawing/2014/chart" uri="{C3380CC4-5D6E-409C-BE32-E72D297353CC}">
              <c16:uniqueId val="{00000000-E30C-4FC6-BD93-2289F383F922}"/>
            </c:ext>
          </c:extLst>
        </c:ser>
        <c:dLbls>
          <c:dLblPos val="outEnd"/>
          <c:showLegendKey val="0"/>
          <c:showVal val="1"/>
          <c:showCatName val="0"/>
          <c:showSerName val="0"/>
          <c:showPercent val="0"/>
          <c:showBubbleSize val="0"/>
        </c:dLbls>
        <c:gapWidth val="100"/>
        <c:overlap val="-25"/>
        <c:axId val="491756512"/>
        <c:axId val="491753768"/>
      </c:barChart>
      <c:valAx>
        <c:axId val="491753768"/>
        <c:scaling>
          <c:orientation val="minMax"/>
          <c:min val="0"/>
        </c:scaling>
        <c:delete val="0"/>
        <c:axPos val="b"/>
        <c:majorGridlines>
          <c:spPr>
            <a:ln w="9525" cap="flat" cmpd="sng" algn="ctr">
              <a:solidFill>
                <a:schemeClr val="tx1">
                  <a:lumMod val="15000"/>
                  <a:lumOff val="85000"/>
                </a:schemeClr>
              </a:solidFill>
              <a:round/>
            </a:ln>
            <a:effectLst/>
          </c:spPr>
        </c:majorGridlines>
        <c:numFmt formatCode="0%" sourceLinked="0"/>
        <c:majorTickMark val="out"/>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tx1">
                    <a:lumMod val="75000"/>
                    <a:lumOff val="25000"/>
                  </a:schemeClr>
                </a:solidFill>
                <a:latin typeface="+mn-lt"/>
                <a:ea typeface="+mn-ea"/>
                <a:cs typeface="+mn-cs"/>
              </a:defRPr>
            </a:pPr>
            <a:endParaRPr lang="en-US"/>
          </a:p>
        </c:txPr>
        <c:crossAx val="491756512"/>
        <c:crosses val="autoZero"/>
        <c:crossBetween val="between"/>
      </c:valAx>
      <c:catAx>
        <c:axId val="491756512"/>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chemeClr val="tx1">
                    <a:lumMod val="75000"/>
                    <a:lumOff val="25000"/>
                  </a:schemeClr>
                </a:solidFill>
                <a:latin typeface="+mn-lt"/>
                <a:ea typeface="+mn-ea"/>
                <a:cs typeface="+mn-cs"/>
              </a:defRPr>
            </a:pPr>
            <a:endParaRPr lang="en-US"/>
          </a:p>
        </c:txPr>
        <c:crossAx val="491753768"/>
        <c:crosses val="autoZero"/>
        <c:auto val="1"/>
        <c:lblAlgn val="ctr"/>
        <c:lblOffset val="100"/>
        <c:noMultiLvlLbl val="0"/>
      </c:catAx>
      <c:spPr>
        <a:noFill/>
        <a:ln>
          <a:noFill/>
        </a:ln>
        <a:effectLst/>
      </c:spPr>
    </c:plotArea>
    <c:legend>
      <c:legendPos val="b"/>
      <c:layout>
        <c:manualLayout>
          <c:xMode val="edge"/>
          <c:yMode val="edge"/>
          <c:x val="0.43880872359575496"/>
          <c:y val="0.89689953682152979"/>
          <c:w val="0.35495395015206427"/>
          <c:h val="5.8585203172391173E-2"/>
        </c:manualLayout>
      </c:layout>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75000"/>
                  <a:lumOff val="25000"/>
                </a:schemeClr>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7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5415940609658288"/>
          <c:y val="5.1174516324167509E-2"/>
          <c:w val="0.68970977864090921"/>
          <c:h val="0.80820463576591894"/>
        </c:manualLayout>
      </c:layout>
      <c:barChart>
        <c:barDir val="bar"/>
        <c:grouping val="percentStacked"/>
        <c:varyColors val="0"/>
        <c:ser>
          <c:idx val="0"/>
          <c:order val="0"/>
          <c:tx>
            <c:strRef>
              <c:f>Sheet1!$B$1</c:f>
              <c:strCache>
                <c:ptCount val="1"/>
                <c:pt idx="0">
                  <c:v>Always</c:v>
                </c:pt>
              </c:strCache>
            </c:strRef>
          </c:tx>
          <c:spPr>
            <a:solidFill>
              <a:srgbClr val="002060"/>
            </a:solidFill>
            <a:ln>
              <a:noFill/>
            </a:ln>
            <a:effectLst/>
          </c:spPr>
          <c:invertIfNegative val="0"/>
          <c:dLbls>
            <c:spPr>
              <a:noFill/>
              <a:ln>
                <a:noFill/>
              </a:ln>
              <a:effectLst/>
            </c:spPr>
            <c:txPr>
              <a:bodyPr rot="0" spcFirstLastPara="1" vertOverflow="ellipsis" vert="horz" wrap="square" anchor="ctr" anchorCtr="1"/>
              <a:lstStyle/>
              <a:p>
                <a:pPr>
                  <a:defRPr sz="1000" b="0" i="0" u="none" strike="noStrike" kern="1200" baseline="0">
                    <a:solidFill>
                      <a:schemeClr val="bg1"/>
                    </a:solidFill>
                    <a:latin typeface="+mn-lt"/>
                    <a:ea typeface="+mn-ea"/>
                    <a:cs typeface="DINPro" panose="020B0504020101020102" pitchFamily="34" charset="0"/>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Sheet1!$A$2:$A$9</c:f>
              <c:strCache>
                <c:ptCount val="8"/>
                <c:pt idx="0">
                  <c:v>I blame someone else</c:v>
                </c:pt>
                <c:pt idx="1">
                  <c:v>I give up</c:v>
                </c:pt>
                <c:pt idx="2">
                  <c:v>I just can't accept that I can't do it</c:v>
                </c:pt>
                <c:pt idx="3">
                  <c:v>I go and do something else instead</c:v>
                </c:pt>
                <c:pt idx="4">
                  <c:v>I ask for help</c:v>
                </c:pt>
                <c:pt idx="5">
                  <c:v>I try a different way of doing it</c:v>
                </c:pt>
                <c:pt idx="6">
                  <c:v>I keep on trying until I do</c:v>
                </c:pt>
                <c:pt idx="7">
                  <c:v>I might have another go</c:v>
                </c:pt>
              </c:strCache>
            </c:strRef>
          </c:cat>
          <c:val>
            <c:numRef>
              <c:f>Sheet1!$B$2:$B$9</c:f>
              <c:numCache>
                <c:formatCode>0%</c:formatCode>
                <c:ptCount val="8"/>
                <c:pt idx="0">
                  <c:v>0.04</c:v>
                </c:pt>
                <c:pt idx="1">
                  <c:v>7.0000000000000007E-2</c:v>
                </c:pt>
                <c:pt idx="2">
                  <c:v>0.14000000000000001</c:v>
                </c:pt>
                <c:pt idx="3">
                  <c:v>0.09</c:v>
                </c:pt>
                <c:pt idx="4">
                  <c:v>0.1</c:v>
                </c:pt>
                <c:pt idx="5">
                  <c:v>0.09</c:v>
                </c:pt>
                <c:pt idx="6">
                  <c:v>0.18</c:v>
                </c:pt>
                <c:pt idx="7">
                  <c:v>0.19</c:v>
                </c:pt>
              </c:numCache>
            </c:numRef>
          </c:val>
          <c:extLst>
            <c:ext xmlns:c16="http://schemas.microsoft.com/office/drawing/2014/chart" uri="{C3380CC4-5D6E-409C-BE32-E72D297353CC}">
              <c16:uniqueId val="{00000000-CD65-4DCE-81F9-AB2724F21093}"/>
            </c:ext>
          </c:extLst>
        </c:ser>
        <c:ser>
          <c:idx val="1"/>
          <c:order val="1"/>
          <c:tx>
            <c:strRef>
              <c:f>Sheet1!$C$1</c:f>
              <c:strCache>
                <c:ptCount val="1"/>
                <c:pt idx="0">
                  <c:v>Usually</c:v>
                </c:pt>
              </c:strCache>
            </c:strRef>
          </c:tx>
          <c:spPr>
            <a:solidFill>
              <a:srgbClr val="00B0F0"/>
            </a:solidFill>
            <a:ln>
              <a:noFill/>
            </a:ln>
            <a:effectLst/>
          </c:spPr>
          <c:invertIfNegative val="0"/>
          <c:dLbls>
            <c:spPr>
              <a:noFill/>
              <a:ln>
                <a:noFill/>
              </a:ln>
              <a:effectLst/>
            </c:spPr>
            <c:txPr>
              <a:bodyPr rot="0" spcFirstLastPara="1" vertOverflow="ellipsis" vert="horz" wrap="square" anchor="ctr" anchorCtr="1"/>
              <a:lstStyle/>
              <a:p>
                <a:pPr>
                  <a:defRPr sz="1000" b="0" i="0" u="none" strike="noStrike" kern="1200" baseline="0">
                    <a:solidFill>
                      <a:schemeClr val="bg1"/>
                    </a:solidFill>
                    <a:latin typeface="+mn-lt"/>
                    <a:ea typeface="+mn-ea"/>
                    <a:cs typeface="DINPro" panose="020B0504020101020102" pitchFamily="34" charset="0"/>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Sheet1!$A$2:$A$9</c:f>
              <c:strCache>
                <c:ptCount val="8"/>
                <c:pt idx="0">
                  <c:v>I blame someone else</c:v>
                </c:pt>
                <c:pt idx="1">
                  <c:v>I give up</c:v>
                </c:pt>
                <c:pt idx="2">
                  <c:v>I just can't accept that I can't do it</c:v>
                </c:pt>
                <c:pt idx="3">
                  <c:v>I go and do something else instead</c:v>
                </c:pt>
                <c:pt idx="4">
                  <c:v>I ask for help</c:v>
                </c:pt>
                <c:pt idx="5">
                  <c:v>I try a different way of doing it</c:v>
                </c:pt>
                <c:pt idx="6">
                  <c:v>I keep on trying until I do</c:v>
                </c:pt>
                <c:pt idx="7">
                  <c:v>I might have another go</c:v>
                </c:pt>
              </c:strCache>
            </c:strRef>
          </c:cat>
          <c:val>
            <c:numRef>
              <c:f>Sheet1!$C$2:$C$9</c:f>
              <c:numCache>
                <c:formatCode>0%</c:formatCode>
                <c:ptCount val="8"/>
                <c:pt idx="0">
                  <c:v>0.05</c:v>
                </c:pt>
                <c:pt idx="1">
                  <c:v>0.18</c:v>
                </c:pt>
                <c:pt idx="2">
                  <c:v>0.15</c:v>
                </c:pt>
                <c:pt idx="3">
                  <c:v>0.24</c:v>
                </c:pt>
                <c:pt idx="4">
                  <c:v>0.25</c:v>
                </c:pt>
                <c:pt idx="5">
                  <c:v>0.34</c:v>
                </c:pt>
                <c:pt idx="6">
                  <c:v>0.34</c:v>
                </c:pt>
                <c:pt idx="7">
                  <c:v>0.39</c:v>
                </c:pt>
              </c:numCache>
            </c:numRef>
          </c:val>
          <c:extLst>
            <c:ext xmlns:c16="http://schemas.microsoft.com/office/drawing/2014/chart" uri="{C3380CC4-5D6E-409C-BE32-E72D297353CC}">
              <c16:uniqueId val="{00000001-CD65-4DCE-81F9-AB2724F21093}"/>
            </c:ext>
          </c:extLst>
        </c:ser>
        <c:ser>
          <c:idx val="2"/>
          <c:order val="2"/>
          <c:tx>
            <c:strRef>
              <c:f>Sheet1!$D$1</c:f>
              <c:strCache>
                <c:ptCount val="1"/>
                <c:pt idx="0">
                  <c:v>Sometimes</c:v>
                </c:pt>
              </c:strCache>
            </c:strRef>
          </c:tx>
          <c:spPr>
            <a:solidFill>
              <a:schemeClr val="accent2"/>
            </a:solidFill>
            <a:ln>
              <a:noFill/>
            </a:ln>
            <a:effectLst/>
          </c:spPr>
          <c:invertIfNegative val="0"/>
          <c:dLbls>
            <c:spPr>
              <a:noFill/>
              <a:ln>
                <a:noFill/>
              </a:ln>
              <a:effectLst/>
            </c:spPr>
            <c:txPr>
              <a:bodyPr rot="0" spcFirstLastPara="1" vertOverflow="ellipsis" vert="horz" wrap="square" anchor="ctr" anchorCtr="1"/>
              <a:lstStyle/>
              <a:p>
                <a:pPr>
                  <a:defRPr sz="1000" b="0" i="0" u="none" strike="noStrike" kern="1200" baseline="0">
                    <a:solidFill>
                      <a:schemeClr val="bg1"/>
                    </a:solidFill>
                    <a:latin typeface="+mn-lt"/>
                    <a:ea typeface="+mn-ea"/>
                    <a:cs typeface="DINPro" panose="020B0504020101020102" pitchFamily="34" charset="0"/>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Sheet1!$A$2:$A$9</c:f>
              <c:strCache>
                <c:ptCount val="8"/>
                <c:pt idx="0">
                  <c:v>I blame someone else</c:v>
                </c:pt>
                <c:pt idx="1">
                  <c:v>I give up</c:v>
                </c:pt>
                <c:pt idx="2">
                  <c:v>I just can't accept that I can't do it</c:v>
                </c:pt>
                <c:pt idx="3">
                  <c:v>I go and do something else instead</c:v>
                </c:pt>
                <c:pt idx="4">
                  <c:v>I ask for help</c:v>
                </c:pt>
                <c:pt idx="5">
                  <c:v>I try a different way of doing it</c:v>
                </c:pt>
                <c:pt idx="6">
                  <c:v>I keep on trying until I do</c:v>
                </c:pt>
                <c:pt idx="7">
                  <c:v>I might have another go</c:v>
                </c:pt>
              </c:strCache>
            </c:strRef>
          </c:cat>
          <c:val>
            <c:numRef>
              <c:f>Sheet1!$D$2:$D$9</c:f>
              <c:numCache>
                <c:formatCode>0%</c:formatCode>
                <c:ptCount val="8"/>
                <c:pt idx="0">
                  <c:v>0.32</c:v>
                </c:pt>
                <c:pt idx="1">
                  <c:v>0.51</c:v>
                </c:pt>
                <c:pt idx="2">
                  <c:v>0.38</c:v>
                </c:pt>
                <c:pt idx="3">
                  <c:v>0.49</c:v>
                </c:pt>
                <c:pt idx="4">
                  <c:v>0.44</c:v>
                </c:pt>
                <c:pt idx="5">
                  <c:v>0.46</c:v>
                </c:pt>
                <c:pt idx="6">
                  <c:v>0.37</c:v>
                </c:pt>
                <c:pt idx="7">
                  <c:v>0.33</c:v>
                </c:pt>
              </c:numCache>
            </c:numRef>
          </c:val>
          <c:extLst>
            <c:ext xmlns:c16="http://schemas.microsoft.com/office/drawing/2014/chart" uri="{C3380CC4-5D6E-409C-BE32-E72D297353CC}">
              <c16:uniqueId val="{00000002-CD65-4DCE-81F9-AB2724F21093}"/>
            </c:ext>
          </c:extLst>
        </c:ser>
        <c:ser>
          <c:idx val="3"/>
          <c:order val="3"/>
          <c:tx>
            <c:strRef>
              <c:f>Sheet1!$E$1</c:f>
              <c:strCache>
                <c:ptCount val="1"/>
                <c:pt idx="0">
                  <c:v>Never</c:v>
                </c:pt>
              </c:strCache>
            </c:strRef>
          </c:tx>
          <c:spPr>
            <a:solidFill>
              <a:schemeClr val="accent4"/>
            </a:solidFill>
            <a:ln>
              <a:noFill/>
            </a:ln>
            <a:effectLst/>
          </c:spPr>
          <c:invertIfNegative val="0"/>
          <c:dLbls>
            <c:spPr>
              <a:noFill/>
              <a:ln>
                <a:noFill/>
              </a:ln>
              <a:effectLst/>
            </c:spPr>
            <c:txPr>
              <a:bodyPr rot="0" spcFirstLastPara="1" vertOverflow="ellipsis" vert="horz" wrap="square" anchor="ctr" anchorCtr="1"/>
              <a:lstStyle/>
              <a:p>
                <a:pPr algn="ctr">
                  <a:defRPr sz="1000" b="0" i="0" u="none" strike="noStrike" kern="1200" baseline="0">
                    <a:solidFill>
                      <a:schemeClr val="bg1"/>
                    </a:solidFill>
                    <a:latin typeface="+mn-lt"/>
                    <a:ea typeface="+mn-ea"/>
                    <a:cs typeface="DINPro" panose="020B0504020101020102" pitchFamily="34" charset="0"/>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Sheet1!$A$2:$A$9</c:f>
              <c:strCache>
                <c:ptCount val="8"/>
                <c:pt idx="0">
                  <c:v>I blame someone else</c:v>
                </c:pt>
                <c:pt idx="1">
                  <c:v>I give up</c:v>
                </c:pt>
                <c:pt idx="2">
                  <c:v>I just can't accept that I can't do it</c:v>
                </c:pt>
                <c:pt idx="3">
                  <c:v>I go and do something else instead</c:v>
                </c:pt>
                <c:pt idx="4">
                  <c:v>I ask for help</c:v>
                </c:pt>
                <c:pt idx="5">
                  <c:v>I try a different way of doing it</c:v>
                </c:pt>
                <c:pt idx="6">
                  <c:v>I keep on trying until I do</c:v>
                </c:pt>
                <c:pt idx="7">
                  <c:v>I might have another go</c:v>
                </c:pt>
              </c:strCache>
            </c:strRef>
          </c:cat>
          <c:val>
            <c:numRef>
              <c:f>Sheet1!$E$2:$E$9</c:f>
              <c:numCache>
                <c:formatCode>0%</c:formatCode>
                <c:ptCount val="8"/>
                <c:pt idx="0">
                  <c:v>0.59</c:v>
                </c:pt>
                <c:pt idx="1">
                  <c:v>0.24</c:v>
                </c:pt>
                <c:pt idx="2">
                  <c:v>0.33</c:v>
                </c:pt>
                <c:pt idx="3">
                  <c:v>0.17</c:v>
                </c:pt>
                <c:pt idx="4">
                  <c:v>0.2</c:v>
                </c:pt>
                <c:pt idx="5">
                  <c:v>0.11</c:v>
                </c:pt>
                <c:pt idx="6">
                  <c:v>0.11</c:v>
                </c:pt>
                <c:pt idx="7">
                  <c:v>0.08</c:v>
                </c:pt>
              </c:numCache>
            </c:numRef>
          </c:val>
          <c:extLst>
            <c:ext xmlns:c16="http://schemas.microsoft.com/office/drawing/2014/chart" uri="{C3380CC4-5D6E-409C-BE32-E72D297353CC}">
              <c16:uniqueId val="{00000003-CD65-4DCE-81F9-AB2724F21093}"/>
            </c:ext>
          </c:extLst>
        </c:ser>
        <c:dLbls>
          <c:showLegendKey val="0"/>
          <c:showVal val="0"/>
          <c:showCatName val="0"/>
          <c:showSerName val="0"/>
          <c:showPercent val="0"/>
          <c:showBubbleSize val="0"/>
        </c:dLbls>
        <c:gapWidth val="80"/>
        <c:overlap val="100"/>
        <c:axId val="491754160"/>
        <c:axId val="491751416"/>
      </c:barChart>
      <c:catAx>
        <c:axId val="491754160"/>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chemeClr val="tx1">
                    <a:lumMod val="75000"/>
                    <a:lumOff val="25000"/>
                  </a:schemeClr>
                </a:solidFill>
                <a:latin typeface="+mn-lt"/>
                <a:ea typeface="+mn-ea"/>
                <a:cs typeface="DINPro" panose="020B0504020101020102" pitchFamily="34" charset="0"/>
              </a:defRPr>
            </a:pPr>
            <a:endParaRPr lang="en-US"/>
          </a:p>
        </c:txPr>
        <c:crossAx val="491751416"/>
        <c:crosses val="autoZero"/>
        <c:auto val="1"/>
        <c:lblAlgn val="ctr"/>
        <c:lblOffset val="100"/>
        <c:noMultiLvlLbl val="0"/>
      </c:catAx>
      <c:valAx>
        <c:axId val="491751416"/>
        <c:scaling>
          <c:orientation val="minMax"/>
        </c:scaling>
        <c:delete val="0"/>
        <c:axPos val="b"/>
        <c:majorGridlines>
          <c:spPr>
            <a:ln w="9525" cap="flat" cmpd="sng" algn="ctr">
              <a:solidFill>
                <a:schemeClr val="tx1">
                  <a:lumMod val="15000"/>
                  <a:lumOff val="85000"/>
                </a:schemeClr>
              </a:solidFill>
              <a:round/>
            </a:ln>
            <a:effectLst/>
          </c:spPr>
        </c:majorGridlines>
        <c:numFmt formatCode="0%" sourceLinked="1"/>
        <c:majorTickMark val="out"/>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tx1">
                    <a:lumMod val="75000"/>
                    <a:lumOff val="25000"/>
                  </a:schemeClr>
                </a:solidFill>
                <a:latin typeface="+mn-lt"/>
                <a:ea typeface="+mn-ea"/>
                <a:cs typeface="DINPro" panose="020B0504020101020102" pitchFamily="34" charset="0"/>
              </a:defRPr>
            </a:pPr>
            <a:endParaRPr lang="en-US"/>
          </a:p>
        </c:txPr>
        <c:crossAx val="491754160"/>
        <c:crosses val="autoZero"/>
        <c:crossBetween val="between"/>
        <c:majorUnit val="0.1"/>
      </c:valAx>
      <c:spPr>
        <a:noFill/>
        <a:ln>
          <a:noFill/>
        </a:ln>
        <a:effectLst/>
      </c:spPr>
    </c:plotArea>
    <c:legend>
      <c:legendPos val="b"/>
      <c:layout>
        <c:manualLayout>
          <c:xMode val="edge"/>
          <c:yMode val="edge"/>
          <c:x val="0.36229072558550568"/>
          <c:y val="0.93537554795571509"/>
          <c:w val="0.36479294477110963"/>
          <c:h val="4.9972561354311558E-2"/>
        </c:manualLayout>
      </c:layout>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75000"/>
                  <a:lumOff val="25000"/>
                </a:schemeClr>
              </a:solidFill>
              <a:latin typeface="+mn-lt"/>
              <a:ea typeface="+mn-ea"/>
              <a:cs typeface="DINPro" panose="020B0504020101020102" pitchFamily="34" charset="0"/>
            </a:defRPr>
          </a:pPr>
          <a:endParaRPr lang="en-US"/>
        </a:p>
      </c:txPr>
    </c:legend>
    <c:plotVisOnly val="1"/>
    <c:dispBlanksAs val="gap"/>
    <c:showDLblsOverMax val="0"/>
  </c:chart>
  <c:spPr>
    <a:noFill/>
    <a:ln>
      <a:noFill/>
    </a:ln>
    <a:effectLst/>
  </c:spPr>
  <c:txPr>
    <a:bodyPr/>
    <a:lstStyle/>
    <a:p>
      <a:pPr>
        <a:defRPr>
          <a:latin typeface="DINPro" panose="020B0504020101020102" pitchFamily="34" charset="0"/>
          <a:cs typeface="DINPro" panose="020B0504020101020102" pitchFamily="34" charset="0"/>
        </a:defRPr>
      </a:pPr>
      <a:endParaRPr lang="en-US"/>
    </a:p>
  </c:txPr>
  <c:externalData r:id="rId3">
    <c:autoUpdate val="0"/>
  </c:externalData>
</c:chartSpace>
</file>

<file path=ppt/charts/chart7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5415940609658288"/>
          <c:y val="5.1174516324167509E-2"/>
          <c:w val="0.68970977864090921"/>
          <c:h val="0.80820463576591894"/>
        </c:manualLayout>
      </c:layout>
      <c:barChart>
        <c:barDir val="bar"/>
        <c:grouping val="clustered"/>
        <c:varyColors val="0"/>
        <c:ser>
          <c:idx val="0"/>
          <c:order val="0"/>
          <c:tx>
            <c:strRef>
              <c:f>Sheet1!$B$1</c:f>
              <c:strCache>
                <c:ptCount val="1"/>
                <c:pt idx="0">
                  <c:v>2025</c:v>
                </c:pt>
              </c:strCache>
            </c:strRef>
          </c:tx>
          <c:spPr>
            <a:solidFill>
              <a:srgbClr val="5B9BD5"/>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DINPro" panose="020B0504020101020102" pitchFamily="34" charset="0"/>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Sheet1!$A$2:$A$9</c:f>
              <c:strCache>
                <c:ptCount val="8"/>
                <c:pt idx="0">
                  <c:v>I blame someone else</c:v>
                </c:pt>
                <c:pt idx="1">
                  <c:v>I give up</c:v>
                </c:pt>
                <c:pt idx="2">
                  <c:v>I just can't accept that I can't do it</c:v>
                </c:pt>
                <c:pt idx="3">
                  <c:v>I go and do something else instead</c:v>
                </c:pt>
                <c:pt idx="4">
                  <c:v>I ask for help</c:v>
                </c:pt>
                <c:pt idx="5">
                  <c:v>I try a different way of doing it</c:v>
                </c:pt>
                <c:pt idx="6">
                  <c:v>I keep on trying until I do</c:v>
                </c:pt>
                <c:pt idx="7">
                  <c:v>I might have another go</c:v>
                </c:pt>
              </c:strCache>
            </c:strRef>
          </c:cat>
          <c:val>
            <c:numRef>
              <c:f>Sheet1!$B$2:$B$9</c:f>
              <c:numCache>
                <c:formatCode>0%</c:formatCode>
                <c:ptCount val="8"/>
                <c:pt idx="0">
                  <c:v>0.09</c:v>
                </c:pt>
                <c:pt idx="1">
                  <c:v>0.25</c:v>
                </c:pt>
                <c:pt idx="2">
                  <c:v>0.28999999999999998</c:v>
                </c:pt>
                <c:pt idx="3">
                  <c:v>0.33</c:v>
                </c:pt>
                <c:pt idx="4">
                  <c:v>0.36</c:v>
                </c:pt>
                <c:pt idx="5">
                  <c:v>0.43</c:v>
                </c:pt>
                <c:pt idx="6">
                  <c:v>0.52</c:v>
                </c:pt>
                <c:pt idx="7">
                  <c:v>0.59</c:v>
                </c:pt>
              </c:numCache>
            </c:numRef>
          </c:val>
          <c:extLst>
            <c:ext xmlns:c16="http://schemas.microsoft.com/office/drawing/2014/chart" uri="{C3380CC4-5D6E-409C-BE32-E72D297353CC}">
              <c16:uniqueId val="{00000000-CD65-4DCE-81F9-AB2724F21093}"/>
            </c:ext>
          </c:extLst>
        </c:ser>
        <c:ser>
          <c:idx val="1"/>
          <c:order val="1"/>
          <c:tx>
            <c:strRef>
              <c:f>Sheet1!$C$1</c:f>
              <c:strCache>
                <c:ptCount val="1"/>
                <c:pt idx="0">
                  <c:v>2024</c:v>
                </c:pt>
              </c:strCache>
            </c:strRef>
          </c:tx>
          <c:spPr>
            <a:solidFill>
              <a:srgbClr val="008E91"/>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mn-lt"/>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Sheet1!$A$2:$A$9</c:f>
              <c:strCache>
                <c:ptCount val="8"/>
                <c:pt idx="0">
                  <c:v>I blame someone else</c:v>
                </c:pt>
                <c:pt idx="1">
                  <c:v>I give up</c:v>
                </c:pt>
                <c:pt idx="2">
                  <c:v>I just can't accept that I can't do it</c:v>
                </c:pt>
                <c:pt idx="3">
                  <c:v>I go and do something else instead</c:v>
                </c:pt>
                <c:pt idx="4">
                  <c:v>I ask for help</c:v>
                </c:pt>
                <c:pt idx="5">
                  <c:v>I try a different way of doing it</c:v>
                </c:pt>
                <c:pt idx="6">
                  <c:v>I keep on trying until I do</c:v>
                </c:pt>
                <c:pt idx="7">
                  <c:v>I might have another go</c:v>
                </c:pt>
              </c:strCache>
            </c:strRef>
          </c:cat>
          <c:val>
            <c:numRef>
              <c:f>Sheet1!$C$2:$C$9</c:f>
              <c:numCache>
                <c:formatCode>0%</c:formatCode>
                <c:ptCount val="8"/>
                <c:pt idx="0">
                  <c:v>0.11</c:v>
                </c:pt>
                <c:pt idx="1">
                  <c:v>0.24</c:v>
                </c:pt>
                <c:pt idx="2">
                  <c:v>0.3</c:v>
                </c:pt>
                <c:pt idx="3">
                  <c:v>0.3</c:v>
                </c:pt>
                <c:pt idx="4">
                  <c:v>0.31</c:v>
                </c:pt>
                <c:pt idx="5">
                  <c:v>0.42</c:v>
                </c:pt>
                <c:pt idx="6">
                  <c:v>0.49</c:v>
                </c:pt>
                <c:pt idx="7">
                  <c:v>0.54</c:v>
                </c:pt>
              </c:numCache>
            </c:numRef>
          </c:val>
          <c:extLst>
            <c:ext xmlns:c16="http://schemas.microsoft.com/office/drawing/2014/chart" uri="{C3380CC4-5D6E-409C-BE32-E72D297353CC}">
              <c16:uniqueId val="{00000001-CD65-4DCE-81F9-AB2724F21093}"/>
            </c:ext>
          </c:extLst>
        </c:ser>
        <c:ser>
          <c:idx val="2"/>
          <c:order val="2"/>
          <c:tx>
            <c:strRef>
              <c:f>Sheet1!$D$1</c:f>
              <c:strCache>
                <c:ptCount val="1"/>
                <c:pt idx="0">
                  <c:v>2023</c:v>
                </c:pt>
              </c:strCache>
            </c:strRef>
          </c:tx>
          <c:spPr>
            <a:solidFill>
              <a:schemeClr val="accent1">
                <a:lumMod val="50000"/>
              </a:schemeClr>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mj-lt"/>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Sheet1!$A$2:$A$9</c:f>
              <c:strCache>
                <c:ptCount val="8"/>
                <c:pt idx="0">
                  <c:v>I blame someone else</c:v>
                </c:pt>
                <c:pt idx="1">
                  <c:v>I give up</c:v>
                </c:pt>
                <c:pt idx="2">
                  <c:v>I just can't accept that I can't do it</c:v>
                </c:pt>
                <c:pt idx="3">
                  <c:v>I go and do something else instead</c:v>
                </c:pt>
                <c:pt idx="4">
                  <c:v>I ask for help</c:v>
                </c:pt>
                <c:pt idx="5">
                  <c:v>I try a different way of doing it</c:v>
                </c:pt>
                <c:pt idx="6">
                  <c:v>I keep on trying until I do</c:v>
                </c:pt>
                <c:pt idx="7">
                  <c:v>I might have another go</c:v>
                </c:pt>
              </c:strCache>
            </c:strRef>
          </c:cat>
          <c:val>
            <c:numRef>
              <c:f>Sheet1!$D$2:$D$9</c:f>
              <c:numCache>
                <c:formatCode>0%</c:formatCode>
                <c:ptCount val="8"/>
                <c:pt idx="0">
                  <c:v>0.12</c:v>
                </c:pt>
                <c:pt idx="1">
                  <c:v>0.23</c:v>
                </c:pt>
                <c:pt idx="2">
                  <c:v>0.31</c:v>
                </c:pt>
                <c:pt idx="3">
                  <c:v>0.33</c:v>
                </c:pt>
                <c:pt idx="4">
                  <c:v>0.33</c:v>
                </c:pt>
                <c:pt idx="5">
                  <c:v>0.44</c:v>
                </c:pt>
                <c:pt idx="6">
                  <c:v>0.51</c:v>
                </c:pt>
                <c:pt idx="7">
                  <c:v>0.56999999999999995</c:v>
                </c:pt>
              </c:numCache>
            </c:numRef>
          </c:val>
          <c:extLst>
            <c:ext xmlns:c16="http://schemas.microsoft.com/office/drawing/2014/chart" uri="{C3380CC4-5D6E-409C-BE32-E72D297353CC}">
              <c16:uniqueId val="{00000002-CD65-4DCE-81F9-AB2724F21093}"/>
            </c:ext>
          </c:extLst>
        </c:ser>
        <c:dLbls>
          <c:showLegendKey val="0"/>
          <c:showVal val="0"/>
          <c:showCatName val="0"/>
          <c:showSerName val="0"/>
          <c:showPercent val="0"/>
          <c:showBubbleSize val="0"/>
        </c:dLbls>
        <c:gapWidth val="80"/>
        <c:overlap val="-12"/>
        <c:axId val="493367376"/>
        <c:axId val="493367768"/>
      </c:barChart>
      <c:catAx>
        <c:axId val="493367376"/>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chemeClr val="tx1">
                    <a:lumMod val="75000"/>
                    <a:lumOff val="25000"/>
                  </a:schemeClr>
                </a:solidFill>
                <a:latin typeface="+mn-lt"/>
                <a:ea typeface="+mn-ea"/>
                <a:cs typeface="DINPro" panose="020B0504020101020102" pitchFamily="34" charset="0"/>
              </a:defRPr>
            </a:pPr>
            <a:endParaRPr lang="en-US"/>
          </a:p>
        </c:txPr>
        <c:crossAx val="493367768"/>
        <c:crosses val="autoZero"/>
        <c:auto val="1"/>
        <c:lblAlgn val="ctr"/>
        <c:lblOffset val="100"/>
        <c:noMultiLvlLbl val="0"/>
      </c:catAx>
      <c:valAx>
        <c:axId val="493367768"/>
        <c:scaling>
          <c:orientation val="minMax"/>
        </c:scaling>
        <c:delete val="0"/>
        <c:axPos val="b"/>
        <c:majorGridlines>
          <c:spPr>
            <a:ln w="9525" cap="flat" cmpd="sng" algn="ctr">
              <a:solidFill>
                <a:schemeClr val="tx1">
                  <a:lumMod val="15000"/>
                  <a:lumOff val="85000"/>
                </a:schemeClr>
              </a:solidFill>
              <a:round/>
            </a:ln>
            <a:effectLst/>
          </c:spPr>
        </c:majorGridlines>
        <c:numFmt formatCode="0%" sourceLinked="0"/>
        <c:majorTickMark val="out"/>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tx1">
                    <a:lumMod val="75000"/>
                    <a:lumOff val="25000"/>
                  </a:schemeClr>
                </a:solidFill>
                <a:latin typeface="+mn-lt"/>
                <a:ea typeface="+mn-ea"/>
                <a:cs typeface="DINPro" panose="020B0504020101020102" pitchFamily="34" charset="0"/>
              </a:defRPr>
            </a:pPr>
            <a:endParaRPr lang="en-US"/>
          </a:p>
        </c:txPr>
        <c:crossAx val="493367376"/>
        <c:crosses val="autoZero"/>
        <c:crossBetween val="between"/>
        <c:majorUnit val="0.1"/>
      </c:valAx>
      <c:spPr>
        <a:noFill/>
        <a:ln>
          <a:noFill/>
        </a:ln>
        <a:effectLst/>
      </c:spPr>
    </c:plotArea>
    <c:legend>
      <c:legendPos val="b"/>
      <c:layout>
        <c:manualLayout>
          <c:xMode val="edge"/>
          <c:yMode val="edge"/>
          <c:x val="0.36229072558550568"/>
          <c:y val="0.93537554795571509"/>
          <c:w val="0.15045414244607341"/>
          <c:h val="4.9972561354311558E-2"/>
        </c:manualLayout>
      </c:layout>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75000"/>
                  <a:lumOff val="25000"/>
                </a:schemeClr>
              </a:solidFill>
              <a:latin typeface="+mn-lt"/>
              <a:ea typeface="+mn-ea"/>
              <a:cs typeface="DINPro" panose="020B0504020101020102" pitchFamily="34" charset="0"/>
            </a:defRPr>
          </a:pPr>
          <a:endParaRPr lang="en-US"/>
        </a:p>
      </c:txPr>
    </c:legend>
    <c:plotVisOnly val="1"/>
    <c:dispBlanksAs val="gap"/>
    <c:showDLblsOverMax val="0"/>
  </c:chart>
  <c:spPr>
    <a:noFill/>
    <a:ln>
      <a:noFill/>
    </a:ln>
    <a:effectLst/>
  </c:spPr>
  <c:txPr>
    <a:bodyPr/>
    <a:lstStyle/>
    <a:p>
      <a:pPr>
        <a:defRPr>
          <a:latin typeface="DINPro" panose="020B0504020101020102" pitchFamily="34" charset="0"/>
          <a:cs typeface="DINPro" panose="020B0504020101020102" pitchFamily="34" charset="0"/>
        </a:defRPr>
      </a:pPr>
      <a:endParaRPr lang="en-US"/>
    </a:p>
  </c:txPr>
  <c:externalData r:id="rId3">
    <c:autoUpdate val="0"/>
  </c:externalData>
</c:chartSpace>
</file>

<file path=ppt/charts/chart7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1671674377971864"/>
          <c:y val="0"/>
          <c:w val="0.73422708576370044"/>
          <c:h val="0.81806861998205715"/>
        </c:manualLayout>
      </c:layout>
      <c:barChart>
        <c:barDir val="bar"/>
        <c:grouping val="clustered"/>
        <c:varyColors val="0"/>
        <c:ser>
          <c:idx val="0"/>
          <c:order val="0"/>
          <c:tx>
            <c:strRef>
              <c:f>Sheet1!$B$1</c:f>
              <c:strCache>
                <c:ptCount val="1"/>
                <c:pt idx="0">
                  <c:v>2025</c:v>
                </c:pt>
              </c:strCache>
            </c:strRef>
          </c:tx>
          <c:spPr>
            <a:solidFill>
              <a:schemeClr val="accent1"/>
            </a:solidFill>
            <a:ln>
              <a:noFill/>
            </a:ln>
            <a:effectLst/>
          </c:spPr>
          <c:invertIfNegative val="0"/>
          <c:dLbls>
            <c:spPr>
              <a:noFill/>
              <a:ln>
                <a:noFill/>
              </a:ln>
              <a:effectLst/>
            </c:spPr>
            <c:txPr>
              <a:bodyPr rot="0" spcFirstLastPara="1" vertOverflow="ellipsis" vert="horz" wrap="square" anchor="ctr" anchorCtr="1"/>
              <a:lstStyle/>
              <a:p>
                <a:pPr>
                  <a:defRPr sz="1000" b="0" i="0" u="none" strike="noStrike" kern="1200" baseline="0">
                    <a:solidFill>
                      <a:schemeClr val="bg1"/>
                    </a:solidFill>
                    <a:latin typeface="+mn-lt"/>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xmlns:c15="http://schemas.microsoft.com/office/drawing/2012/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Low (0-19)</c:v>
                </c:pt>
                <c:pt idx="1">
                  <c:v>Med-low (20-22)</c:v>
                </c:pt>
                <c:pt idx="2">
                  <c:v>Med-high (23-25)</c:v>
                </c:pt>
                <c:pt idx="3">
                  <c:v>High (26+)</c:v>
                </c:pt>
              </c:strCache>
            </c:strRef>
          </c:cat>
          <c:val>
            <c:numRef>
              <c:f>Sheet1!$B$2:$B$5</c:f>
              <c:numCache>
                <c:formatCode>0%</c:formatCode>
                <c:ptCount val="4"/>
                <c:pt idx="0">
                  <c:v>0.44</c:v>
                </c:pt>
                <c:pt idx="1">
                  <c:v>0.2</c:v>
                </c:pt>
                <c:pt idx="2">
                  <c:v>0.21</c:v>
                </c:pt>
                <c:pt idx="3">
                  <c:v>0.15</c:v>
                </c:pt>
              </c:numCache>
            </c:numRef>
          </c:val>
          <c:extLst xmlns:c15="http://schemas.microsoft.com/office/drawing/2012/chart">
            <c:ext xmlns:c16="http://schemas.microsoft.com/office/drawing/2014/chart" uri="{C3380CC4-5D6E-409C-BE32-E72D297353CC}">
              <c16:uniqueId val="{00000002-5BD8-40F6-A1EF-DAFC04AFC5E0}"/>
            </c:ext>
          </c:extLst>
        </c:ser>
        <c:ser>
          <c:idx val="1"/>
          <c:order val="1"/>
          <c:tx>
            <c:strRef>
              <c:f>Sheet1!$C$1</c:f>
              <c:strCache>
                <c:ptCount val="1"/>
                <c:pt idx="0">
                  <c:v>2024</c:v>
                </c:pt>
              </c:strCache>
            </c:strRef>
          </c:tx>
          <c:spPr>
            <a:solidFill>
              <a:srgbClr val="008E91"/>
            </a:solidFill>
            <a:ln>
              <a:noFill/>
            </a:ln>
            <a:effectLst/>
          </c:spPr>
          <c:invertIfNegative val="0"/>
          <c:dLbls>
            <c:spPr>
              <a:noFill/>
              <a:ln>
                <a:noFill/>
              </a:ln>
              <a:effectLst/>
            </c:spPr>
            <c:txPr>
              <a:bodyPr rot="0" spcFirstLastPara="1" vertOverflow="ellipsis" vert="horz" wrap="square" anchor="ctr" anchorCtr="1"/>
              <a:lstStyle/>
              <a:p>
                <a:pPr>
                  <a:defRPr sz="1000" b="0" i="0" u="none" strike="noStrike" kern="1200" baseline="0">
                    <a:solidFill>
                      <a:schemeClr val="bg1"/>
                    </a:solidFill>
                    <a:latin typeface="+mn-lt"/>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xmlns:c15="http://schemas.microsoft.com/office/drawing/2012/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Low (0-19)</c:v>
                </c:pt>
                <c:pt idx="1">
                  <c:v>Med-low (20-22)</c:v>
                </c:pt>
                <c:pt idx="2">
                  <c:v>Med-high (23-25)</c:v>
                </c:pt>
                <c:pt idx="3">
                  <c:v>High (26+)</c:v>
                </c:pt>
              </c:strCache>
            </c:strRef>
          </c:cat>
          <c:val>
            <c:numRef>
              <c:f>Sheet1!$C$2:$C$5</c:f>
              <c:numCache>
                <c:formatCode>0%</c:formatCode>
                <c:ptCount val="4"/>
                <c:pt idx="0">
                  <c:v>0.48</c:v>
                </c:pt>
                <c:pt idx="1">
                  <c:v>0.23</c:v>
                </c:pt>
                <c:pt idx="2">
                  <c:v>0.17</c:v>
                </c:pt>
                <c:pt idx="3">
                  <c:v>0.12</c:v>
                </c:pt>
              </c:numCache>
            </c:numRef>
          </c:val>
          <c:extLst>
            <c:ext xmlns:c16="http://schemas.microsoft.com/office/drawing/2014/chart" uri="{C3380CC4-5D6E-409C-BE32-E72D297353CC}">
              <c16:uniqueId val="{00000001-5BD8-40F6-A1EF-DAFC04AFC5E0}"/>
            </c:ext>
          </c:extLst>
        </c:ser>
        <c:ser>
          <c:idx val="2"/>
          <c:order val="2"/>
          <c:tx>
            <c:strRef>
              <c:f>Sheet1!$D$1</c:f>
              <c:strCache>
                <c:ptCount val="1"/>
                <c:pt idx="0">
                  <c:v>2023</c:v>
                </c:pt>
              </c:strCache>
            </c:strRef>
          </c:tx>
          <c:spPr>
            <a:solidFill>
              <a:schemeClr val="accent1">
                <a:lumMod val="50000"/>
              </a:schemeClr>
            </a:solidFill>
            <a:ln>
              <a:noFill/>
            </a:ln>
            <a:effectLst/>
          </c:spPr>
          <c:invertIfNegative val="0"/>
          <c:dLbls>
            <c:spPr>
              <a:noFill/>
              <a:ln>
                <a:noFill/>
              </a:ln>
              <a:effectLst/>
            </c:spPr>
            <c:txPr>
              <a:bodyPr rot="0" spcFirstLastPara="1" vertOverflow="ellipsis" vert="horz" wrap="square" anchor="ctr" anchorCtr="1"/>
              <a:lstStyle/>
              <a:p>
                <a:pPr>
                  <a:defRPr sz="1000" b="0" i="0" u="none" strike="noStrike" kern="1200" baseline="0">
                    <a:solidFill>
                      <a:schemeClr val="bg1"/>
                    </a:solidFill>
                    <a:latin typeface="+mn-lt"/>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Low (0-19)</c:v>
                </c:pt>
                <c:pt idx="1">
                  <c:v>Med-low (20-22)</c:v>
                </c:pt>
                <c:pt idx="2">
                  <c:v>Med-high (23-25)</c:v>
                </c:pt>
                <c:pt idx="3">
                  <c:v>High (26+)</c:v>
                </c:pt>
              </c:strCache>
            </c:strRef>
          </c:cat>
          <c:val>
            <c:numRef>
              <c:f>Sheet1!$D$2:$D$5</c:f>
              <c:numCache>
                <c:formatCode>0%</c:formatCode>
                <c:ptCount val="4"/>
                <c:pt idx="0">
                  <c:v>0.44</c:v>
                </c:pt>
                <c:pt idx="1">
                  <c:v>0.22</c:v>
                </c:pt>
                <c:pt idx="2">
                  <c:v>0.21</c:v>
                </c:pt>
                <c:pt idx="3">
                  <c:v>0.13</c:v>
                </c:pt>
              </c:numCache>
            </c:numRef>
          </c:val>
          <c:extLst>
            <c:ext xmlns:c16="http://schemas.microsoft.com/office/drawing/2014/chart" uri="{C3380CC4-5D6E-409C-BE32-E72D297353CC}">
              <c16:uniqueId val="{00000001-1F3F-4F7E-A679-D28C103CF091}"/>
            </c:ext>
          </c:extLst>
        </c:ser>
        <c:dLbls>
          <c:dLblPos val="outEnd"/>
          <c:showLegendKey val="0"/>
          <c:showVal val="1"/>
          <c:showCatName val="0"/>
          <c:showSerName val="0"/>
          <c:showPercent val="0"/>
          <c:showBubbleSize val="0"/>
        </c:dLbls>
        <c:gapWidth val="80"/>
        <c:overlap val="-25"/>
        <c:axId val="436134216"/>
        <c:axId val="436135392"/>
        <c:extLst/>
      </c:barChart>
      <c:catAx>
        <c:axId val="436134216"/>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chemeClr val="tx1">
                    <a:lumMod val="75000"/>
                    <a:lumOff val="25000"/>
                  </a:schemeClr>
                </a:solidFill>
                <a:latin typeface="+mn-lt"/>
                <a:ea typeface="+mn-ea"/>
                <a:cs typeface="DINPro" panose="020B0504020101020102" pitchFamily="34" charset="0"/>
              </a:defRPr>
            </a:pPr>
            <a:endParaRPr lang="en-US"/>
          </a:p>
        </c:txPr>
        <c:crossAx val="436135392"/>
        <c:crosses val="autoZero"/>
        <c:auto val="1"/>
        <c:lblAlgn val="ctr"/>
        <c:lblOffset val="100"/>
        <c:noMultiLvlLbl val="0"/>
      </c:catAx>
      <c:valAx>
        <c:axId val="436135392"/>
        <c:scaling>
          <c:orientation val="minMax"/>
        </c:scaling>
        <c:delete val="0"/>
        <c:axPos val="b"/>
        <c:majorGridlines>
          <c:spPr>
            <a:ln w="9525" cap="flat" cmpd="sng" algn="ctr">
              <a:solidFill>
                <a:schemeClr val="tx1">
                  <a:lumMod val="15000"/>
                  <a:lumOff val="85000"/>
                </a:schemeClr>
              </a:solidFill>
              <a:round/>
            </a:ln>
            <a:effectLst/>
          </c:spPr>
        </c:majorGridlines>
        <c:numFmt formatCode="0%" sourceLinked="0"/>
        <c:majorTickMark val="none"/>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tx1">
                    <a:lumMod val="75000"/>
                    <a:lumOff val="25000"/>
                  </a:schemeClr>
                </a:solidFill>
                <a:latin typeface="+mn-lt"/>
                <a:ea typeface="+mn-ea"/>
                <a:cs typeface="DINPro" panose="020B0504020101020102" pitchFamily="34" charset="0"/>
              </a:defRPr>
            </a:pPr>
            <a:endParaRPr lang="en-US"/>
          </a:p>
        </c:txPr>
        <c:crossAx val="436134216"/>
        <c:crosses val="autoZero"/>
        <c:crossBetween val="between"/>
      </c:valAx>
      <c:spPr>
        <a:noFill/>
        <a:ln>
          <a:noFill/>
        </a:ln>
        <a:effectLst/>
      </c:spPr>
    </c:plotArea>
    <c:legend>
      <c:legendPos val="b"/>
      <c:layout>
        <c:manualLayout>
          <c:xMode val="edge"/>
          <c:yMode val="edge"/>
          <c:x val="0.23356200166620034"/>
          <c:y val="0.91981606494471135"/>
          <c:w val="0.33715880399298204"/>
          <c:h val="6.2031508990691757E-2"/>
        </c:manualLayout>
      </c:layout>
      <c:overlay val="0"/>
      <c:spPr>
        <a:solidFill>
          <a:schemeClr val="bg1"/>
        </a:solidFill>
        <a:ln>
          <a:noFill/>
        </a:ln>
        <a:effectLst/>
      </c:spPr>
      <c:txPr>
        <a:bodyPr rot="0" spcFirstLastPara="1" vertOverflow="ellipsis" vert="horz" wrap="square" anchor="ctr" anchorCtr="1"/>
        <a:lstStyle/>
        <a:p>
          <a:pPr>
            <a:defRPr sz="1000" b="0" i="0" u="none" strike="noStrike" kern="1200" baseline="0">
              <a:solidFill>
                <a:schemeClr val="tx1">
                  <a:lumMod val="75000"/>
                  <a:lumOff val="25000"/>
                </a:schemeClr>
              </a:solidFill>
              <a:latin typeface="Calibri" panose="020F0502020204030204" pitchFamily="34" charset="0"/>
              <a:ea typeface="+mn-ea"/>
              <a:cs typeface="Calibri" panose="020F0502020204030204" pitchFamily="34" charset="0"/>
            </a:defRPr>
          </a:pPr>
          <a:endParaRPr lang="en-US"/>
        </a:p>
      </c:txPr>
    </c:legend>
    <c:plotVisOnly val="1"/>
    <c:dispBlanksAs val="gap"/>
    <c:showDLblsOverMax val="0"/>
  </c:chart>
  <c:spPr>
    <a:noFill/>
    <a:ln>
      <a:noFill/>
    </a:ln>
    <a:effectLst/>
  </c:spPr>
  <c:txPr>
    <a:bodyPr/>
    <a:lstStyle/>
    <a:p>
      <a:pPr>
        <a:defRPr>
          <a:latin typeface="DINPro" panose="020B0504020101020102" pitchFamily="34" charset="0"/>
          <a:cs typeface="DINPro" panose="020B0504020101020102" pitchFamily="34" charset="0"/>
        </a:defRPr>
      </a:pPr>
      <a:endParaRPr lang="en-US"/>
    </a:p>
  </c:txPr>
  <c:externalData r:id="rId3">
    <c:autoUpdate val="0"/>
  </c:externalData>
</c:chartSpace>
</file>

<file path=ppt/charts/chart7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0129752262912773"/>
          <c:y val="0.11567244229383815"/>
          <c:w val="0.75499367436261533"/>
          <c:h val="0.67965830394957305"/>
        </c:manualLayout>
      </c:layout>
      <c:barChart>
        <c:barDir val="bar"/>
        <c:grouping val="clustered"/>
        <c:varyColors val="0"/>
        <c:ser>
          <c:idx val="0"/>
          <c:order val="0"/>
          <c:tx>
            <c:strRef>
              <c:f>Sheet1!$B$1</c:f>
              <c:strCache>
                <c:ptCount val="1"/>
                <c:pt idx="0">
                  <c:v>2025</c:v>
                </c:pt>
              </c:strCache>
            </c:strRef>
          </c:tx>
          <c:spPr>
            <a:solidFill>
              <a:schemeClr val="accent1"/>
            </a:solidFill>
            <a:ln w="19050">
              <a:noFill/>
            </a:ln>
            <a:effectLst/>
          </c:spPr>
          <c:invertIfNegative val="0"/>
          <c:dLbls>
            <c:dLbl>
              <c:idx val="0"/>
              <c:spPr>
                <a:noFill/>
                <a:ln>
                  <a:noFill/>
                </a:ln>
                <a:effectLst/>
              </c:spPr>
              <c:txPr>
                <a:bodyPr rot="0" spcFirstLastPara="1" vertOverflow="ellipsis" vert="horz" wrap="square" anchor="ctr" anchorCtr="1"/>
                <a:lstStyle/>
                <a:p>
                  <a:pPr>
                    <a:defRPr sz="1000" b="0" i="0" u="none" strike="noStrike" kern="1200" baseline="0">
                      <a:solidFill>
                        <a:schemeClr val="tx1">
                          <a:lumMod val="75000"/>
                          <a:lumOff val="25000"/>
                        </a:schemeClr>
                      </a:solidFill>
                      <a:latin typeface="+mn-lt"/>
                      <a:ea typeface="+mn-ea"/>
                      <a:cs typeface="DINPro" panose="020B0504020101020102" pitchFamily="34" charset="0"/>
                    </a:defRPr>
                  </a:pPr>
                  <a:endParaRPr lang="en-US"/>
                </a:p>
              </c:txPr>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0A4B-407E-BEF9-93A8D7E455FD}"/>
                </c:ext>
              </c:extLst>
            </c:dLbl>
            <c:spPr>
              <a:noFill/>
              <a:ln>
                <a:noFill/>
              </a:ln>
              <a:effectLst/>
            </c:spPr>
            <c:txPr>
              <a:bodyPr rot="0" spcFirstLastPara="1" vertOverflow="ellipsis" vert="horz" wrap="square" anchor="ctr" anchorCtr="1"/>
              <a:lstStyle/>
              <a:p>
                <a:pPr>
                  <a:defRPr sz="1000" b="0" i="0" u="none" strike="noStrike" kern="1200" baseline="0">
                    <a:solidFill>
                      <a:schemeClr val="bg1"/>
                    </a:solidFill>
                    <a:latin typeface="+mn-lt"/>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Sheet1!$A$2:$A$5</c:f>
              <c:strCache>
                <c:ptCount val="4"/>
                <c:pt idx="0">
                  <c:v>I don't want to say</c:v>
                </c:pt>
                <c:pt idx="1">
                  <c:v>No, never</c:v>
                </c:pt>
                <c:pt idx="2">
                  <c:v>Sometimes</c:v>
                </c:pt>
                <c:pt idx="3">
                  <c:v>Yes, always</c:v>
                </c:pt>
              </c:strCache>
            </c:strRef>
          </c:cat>
          <c:val>
            <c:numRef>
              <c:f>Sheet1!$B$2:$B$5</c:f>
              <c:numCache>
                <c:formatCode>0%</c:formatCode>
                <c:ptCount val="4"/>
                <c:pt idx="0">
                  <c:v>0.02</c:v>
                </c:pt>
                <c:pt idx="1">
                  <c:v>0.11</c:v>
                </c:pt>
                <c:pt idx="2">
                  <c:v>0.5</c:v>
                </c:pt>
                <c:pt idx="3">
                  <c:v>0.37</c:v>
                </c:pt>
              </c:numCache>
            </c:numRef>
          </c:val>
          <c:extLst>
            <c:ext xmlns:c16="http://schemas.microsoft.com/office/drawing/2014/chart" uri="{C3380CC4-5D6E-409C-BE32-E72D297353CC}">
              <c16:uniqueId val="{00000001-06F4-42E8-8E8D-22CC94597515}"/>
            </c:ext>
          </c:extLst>
        </c:ser>
        <c:ser>
          <c:idx val="1"/>
          <c:order val="1"/>
          <c:tx>
            <c:strRef>
              <c:f>Sheet1!$C$1</c:f>
              <c:strCache>
                <c:ptCount val="1"/>
                <c:pt idx="0">
                  <c:v>2024</c:v>
                </c:pt>
              </c:strCache>
            </c:strRef>
          </c:tx>
          <c:spPr>
            <a:solidFill>
              <a:srgbClr val="008E91"/>
            </a:solidFill>
            <a:ln w="19050">
              <a:noFill/>
            </a:ln>
            <a:effectLst/>
          </c:spPr>
          <c:invertIfNegative val="0"/>
          <c:dLbls>
            <c:dLbl>
              <c:idx val="0"/>
              <c:spPr>
                <a:noFill/>
                <a:ln>
                  <a:noFill/>
                </a:ln>
                <a:effectLst/>
              </c:spPr>
              <c:txPr>
                <a:bodyPr rot="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DINPro" panose="020B0504020101020102" pitchFamily="34" charset="0"/>
                    </a:defRPr>
                  </a:pPr>
                  <a:endParaRPr lang="en-US"/>
                </a:p>
              </c:txPr>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35BE-4445-BA0A-A4F508132E3A}"/>
                </c:ext>
              </c:extLst>
            </c:dLbl>
            <c:spPr>
              <a:noFill/>
              <a:ln>
                <a:noFill/>
              </a:ln>
              <a:effectLst/>
            </c:spPr>
            <c:txPr>
              <a:bodyPr rot="0" spcFirstLastPara="1" vertOverflow="ellipsis" vert="horz" wrap="square" anchor="ctr" anchorCtr="1"/>
              <a:lstStyle/>
              <a:p>
                <a:pPr>
                  <a:defRPr sz="1000" b="0" i="0" u="none" strike="noStrike" kern="1200" baseline="0">
                    <a:solidFill>
                      <a:schemeClr val="bg1"/>
                    </a:solidFill>
                    <a:latin typeface="+mn-lt"/>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Sheet1!$A$2:$A$5</c:f>
              <c:strCache>
                <c:ptCount val="4"/>
                <c:pt idx="0">
                  <c:v>I don't want to say</c:v>
                </c:pt>
                <c:pt idx="1">
                  <c:v>No, never</c:v>
                </c:pt>
                <c:pt idx="2">
                  <c:v>Sometimes</c:v>
                </c:pt>
                <c:pt idx="3">
                  <c:v>Yes, always</c:v>
                </c:pt>
              </c:strCache>
            </c:strRef>
          </c:cat>
          <c:val>
            <c:numRef>
              <c:f>Sheet1!$C$2:$C$5</c:f>
              <c:numCache>
                <c:formatCode>0%</c:formatCode>
                <c:ptCount val="4"/>
                <c:pt idx="0">
                  <c:v>0.04</c:v>
                </c:pt>
                <c:pt idx="1">
                  <c:v>0.12</c:v>
                </c:pt>
                <c:pt idx="2">
                  <c:v>0.52</c:v>
                </c:pt>
                <c:pt idx="3">
                  <c:v>0.32</c:v>
                </c:pt>
              </c:numCache>
            </c:numRef>
          </c:val>
          <c:extLst>
            <c:ext xmlns:c16="http://schemas.microsoft.com/office/drawing/2014/chart" uri="{C3380CC4-5D6E-409C-BE32-E72D297353CC}">
              <c16:uniqueId val="{00000000-1E0D-4C90-8F86-7BFAD949C558}"/>
            </c:ext>
          </c:extLst>
        </c:ser>
        <c:ser>
          <c:idx val="2"/>
          <c:order val="2"/>
          <c:tx>
            <c:strRef>
              <c:f>Sheet1!$D$1</c:f>
              <c:strCache>
                <c:ptCount val="1"/>
                <c:pt idx="0">
                  <c:v>2023</c:v>
                </c:pt>
              </c:strCache>
            </c:strRef>
          </c:tx>
          <c:spPr>
            <a:solidFill>
              <a:schemeClr val="accent1">
                <a:lumMod val="50000"/>
              </a:schemeClr>
            </a:solidFill>
            <a:ln w="19050">
              <a:noFill/>
            </a:ln>
            <a:effectLst/>
          </c:spPr>
          <c:invertIfNegative val="0"/>
          <c:dLbls>
            <c:dLbl>
              <c:idx val="0"/>
              <c:spPr>
                <a:noFill/>
                <a:ln>
                  <a:noFill/>
                </a:ln>
                <a:effectLst/>
              </c:spPr>
              <c:txPr>
                <a:bodyPr rot="0" spcFirstLastPara="1" vertOverflow="ellipsis" vert="horz" wrap="square" anchor="ctr" anchorCtr="1"/>
                <a:lstStyle/>
                <a:p>
                  <a:pPr>
                    <a:defRPr sz="1000" b="0" i="0" u="none" strike="noStrike" kern="1200" baseline="0">
                      <a:solidFill>
                        <a:schemeClr val="tx1">
                          <a:lumMod val="75000"/>
                          <a:lumOff val="25000"/>
                        </a:schemeClr>
                      </a:solidFill>
                      <a:latin typeface="+mn-lt"/>
                      <a:ea typeface="+mn-ea"/>
                      <a:cs typeface="DINPro" panose="020B0504020101020102" pitchFamily="34" charset="0"/>
                    </a:defRPr>
                  </a:pPr>
                  <a:endParaRPr lang="en-US"/>
                </a:p>
              </c:txPr>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CBC9-4142-A47E-20B0719140E9}"/>
                </c:ext>
              </c:extLst>
            </c:dLbl>
            <c:spPr>
              <a:noFill/>
              <a:ln>
                <a:noFill/>
              </a:ln>
              <a:effectLst/>
            </c:spPr>
            <c:txPr>
              <a:bodyPr rot="0" spcFirstLastPara="1" vertOverflow="ellipsis" vert="horz" wrap="square" anchor="ctr" anchorCtr="1"/>
              <a:lstStyle/>
              <a:p>
                <a:pPr>
                  <a:defRPr sz="1000" b="0" i="0" u="none" strike="noStrike" kern="1200" baseline="0">
                    <a:solidFill>
                      <a:schemeClr val="bg1"/>
                    </a:solidFill>
                    <a:latin typeface="+mn-lt"/>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I don't want to say</c:v>
                </c:pt>
                <c:pt idx="1">
                  <c:v>No, never</c:v>
                </c:pt>
                <c:pt idx="2">
                  <c:v>Sometimes</c:v>
                </c:pt>
                <c:pt idx="3">
                  <c:v>Yes, always</c:v>
                </c:pt>
              </c:strCache>
            </c:strRef>
          </c:cat>
          <c:val>
            <c:numRef>
              <c:f>Sheet1!$D$2:$D$5</c:f>
              <c:numCache>
                <c:formatCode>0%</c:formatCode>
                <c:ptCount val="4"/>
                <c:pt idx="0">
                  <c:v>0.04</c:v>
                </c:pt>
                <c:pt idx="1">
                  <c:v>0.1</c:v>
                </c:pt>
                <c:pt idx="2">
                  <c:v>0.51</c:v>
                </c:pt>
                <c:pt idx="3">
                  <c:v>0.35</c:v>
                </c:pt>
              </c:numCache>
            </c:numRef>
          </c:val>
          <c:extLst>
            <c:ext xmlns:c16="http://schemas.microsoft.com/office/drawing/2014/chart" uri="{C3380CC4-5D6E-409C-BE32-E72D297353CC}">
              <c16:uniqueId val="{00000001-BC37-4355-B1AA-AA611059B70C}"/>
            </c:ext>
          </c:extLst>
        </c:ser>
        <c:dLbls>
          <c:dLblPos val="outEnd"/>
          <c:showLegendKey val="0"/>
          <c:showVal val="1"/>
          <c:showCatName val="0"/>
          <c:showSerName val="0"/>
          <c:showPercent val="0"/>
          <c:showBubbleSize val="0"/>
        </c:dLbls>
        <c:gapWidth val="80"/>
        <c:overlap val="-25"/>
        <c:axId val="491250440"/>
        <c:axId val="491248480"/>
      </c:barChart>
      <c:valAx>
        <c:axId val="491248480"/>
        <c:scaling>
          <c:orientation val="minMax"/>
        </c:scaling>
        <c:delete val="0"/>
        <c:axPos val="b"/>
        <c:majorGridlines>
          <c:spPr>
            <a:ln w="9525" cap="flat" cmpd="sng" algn="ctr">
              <a:solidFill>
                <a:schemeClr val="tx1">
                  <a:lumMod val="15000"/>
                  <a:lumOff val="85000"/>
                </a:schemeClr>
              </a:solidFill>
              <a:round/>
            </a:ln>
            <a:effectLst/>
          </c:spPr>
        </c:majorGridlines>
        <c:numFmt formatCode="0%" sourceLinked="0"/>
        <c:majorTickMark val="out"/>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lumMod val="75000"/>
                    <a:lumOff val="25000"/>
                  </a:schemeClr>
                </a:solidFill>
                <a:latin typeface="+mn-lt"/>
                <a:ea typeface="+mn-ea"/>
                <a:cs typeface="DINPro" panose="020B0504020101020102" pitchFamily="34" charset="0"/>
              </a:defRPr>
            </a:pPr>
            <a:endParaRPr lang="en-US"/>
          </a:p>
        </c:txPr>
        <c:crossAx val="491250440"/>
        <c:crosses val="autoZero"/>
        <c:crossBetween val="between"/>
      </c:valAx>
      <c:catAx>
        <c:axId val="491250440"/>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chemeClr val="tx1">
                    <a:lumMod val="75000"/>
                    <a:lumOff val="25000"/>
                  </a:schemeClr>
                </a:solidFill>
                <a:latin typeface="+mn-lt"/>
                <a:ea typeface="+mn-ea"/>
                <a:cs typeface="DINPro" panose="020B0504020101020102" pitchFamily="34" charset="0"/>
              </a:defRPr>
            </a:pPr>
            <a:endParaRPr lang="en-US"/>
          </a:p>
        </c:txPr>
        <c:crossAx val="491248480"/>
        <c:crosses val="autoZero"/>
        <c:auto val="1"/>
        <c:lblAlgn val="ctr"/>
        <c:lblOffset val="100"/>
        <c:noMultiLvlLbl val="0"/>
      </c:catAx>
      <c:spPr>
        <a:noFill/>
        <a:ln>
          <a:noFill/>
        </a:ln>
        <a:effectLst/>
      </c:spPr>
    </c:plotArea>
    <c:legend>
      <c:legendPos val="b"/>
      <c:legendEntry>
        <c:idx val="1"/>
        <c:txPr>
          <a:bodyPr rot="0" spcFirstLastPara="1" vertOverflow="ellipsis" vert="horz" wrap="square" anchor="ctr" anchorCtr="1"/>
          <a:lstStyle/>
          <a:p>
            <a:pPr>
              <a:defRPr sz="1000" b="0" i="0" u="none" strike="noStrike" kern="1200" baseline="0">
                <a:solidFill>
                  <a:schemeClr val="tx1">
                    <a:lumMod val="75000"/>
                    <a:lumOff val="25000"/>
                  </a:schemeClr>
                </a:solidFill>
                <a:latin typeface="Calibri" panose="020F0502020204030204" pitchFamily="34" charset="0"/>
                <a:ea typeface="+mn-ea"/>
                <a:cs typeface="Calibri" panose="020F0502020204030204" pitchFamily="34" charset="0"/>
              </a:defRPr>
            </a:pPr>
            <a:endParaRPr lang="en-US"/>
          </a:p>
        </c:txPr>
      </c:legendEntry>
      <c:legendEntry>
        <c:idx val="2"/>
        <c:txPr>
          <a:bodyPr rot="0" spcFirstLastPara="1" vertOverflow="ellipsis" vert="horz" wrap="square" anchor="ctr" anchorCtr="1"/>
          <a:lstStyle/>
          <a:p>
            <a:pPr>
              <a:defRPr sz="1000" b="0" i="0" u="none" strike="noStrike" kern="1200" baseline="0">
                <a:solidFill>
                  <a:schemeClr val="tx1">
                    <a:lumMod val="75000"/>
                    <a:lumOff val="25000"/>
                  </a:schemeClr>
                </a:solidFill>
                <a:latin typeface="Calibri" panose="020F0502020204030204" pitchFamily="34" charset="0"/>
                <a:ea typeface="+mn-ea"/>
                <a:cs typeface="Calibri" panose="020F0502020204030204" pitchFamily="34" charset="0"/>
              </a:defRPr>
            </a:pPr>
            <a:endParaRPr lang="en-US"/>
          </a:p>
        </c:txPr>
      </c:legendEntry>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75000"/>
                  <a:lumOff val="25000"/>
                </a:schemeClr>
              </a:solidFill>
              <a:latin typeface="Calibri" panose="020F0502020204030204" pitchFamily="34" charset="0"/>
              <a:ea typeface="+mn-ea"/>
              <a:cs typeface="Calibri" panose="020F0502020204030204" pitchFamily="34" charset="0"/>
            </a:defRPr>
          </a:pPr>
          <a:endParaRPr lang="en-US"/>
        </a:p>
      </c:txPr>
    </c:legend>
    <c:plotVisOnly val="1"/>
    <c:dispBlanksAs val="gap"/>
    <c:showDLblsOverMax val="0"/>
  </c:chart>
  <c:spPr>
    <a:noFill/>
    <a:ln>
      <a:noFill/>
    </a:ln>
    <a:effectLst/>
  </c:spPr>
  <c:txPr>
    <a:bodyPr/>
    <a:lstStyle/>
    <a:p>
      <a:pPr>
        <a:defRPr>
          <a:latin typeface="DINPro" panose="020B0504020101020102" pitchFamily="34" charset="0"/>
          <a:cs typeface="DINPro" panose="020B0504020101020102" pitchFamily="34" charset="0"/>
        </a:defRPr>
      </a:pPr>
      <a:endParaRPr lang="en-US"/>
    </a:p>
  </c:txPr>
  <c:externalData r:id="rId3">
    <c:autoUpdate val="0"/>
  </c:externalData>
</c:chartSpace>
</file>

<file path=ppt/charts/chart7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862" b="0" i="0" u="none" strike="noStrike" kern="1200" spc="0" baseline="0">
                <a:solidFill>
                  <a:schemeClr val="tx1">
                    <a:lumMod val="65000"/>
                    <a:lumOff val="35000"/>
                  </a:schemeClr>
                </a:solidFill>
                <a:latin typeface="Calibri" panose="020F0502020204030204" pitchFamily="34" charset="0"/>
                <a:ea typeface="+mn-ea"/>
                <a:cs typeface="+mn-cs"/>
              </a:defRPr>
            </a:pPr>
            <a:r>
              <a:rPr lang="en-GB"/>
              <a:t>Do you feel able to keep yourself clean at home?</a:t>
            </a:r>
            <a:endParaRPr lang="en-US"/>
          </a:p>
        </c:rich>
      </c:tx>
      <c:layout>
        <c:manualLayout>
          <c:xMode val="edge"/>
          <c:yMode val="edge"/>
          <c:x val="0.13874019162905663"/>
          <c:y val="8.3914683822987595E-3"/>
        </c:manualLayout>
      </c:layout>
      <c:overlay val="0"/>
      <c:spPr>
        <a:noFill/>
        <a:ln>
          <a:noFill/>
        </a:ln>
        <a:effectLst/>
      </c:spPr>
      <c:txPr>
        <a:bodyPr rot="0" spcFirstLastPara="1" vertOverflow="ellipsis" vert="horz" wrap="square" anchor="ctr" anchorCtr="1"/>
        <a:lstStyle/>
        <a:p>
          <a:pPr>
            <a:defRPr sz="1862" b="0" i="0" u="none" strike="noStrike" kern="1200" spc="0" baseline="0">
              <a:solidFill>
                <a:schemeClr val="tx1">
                  <a:lumMod val="65000"/>
                  <a:lumOff val="35000"/>
                </a:schemeClr>
              </a:solidFill>
              <a:latin typeface="Calibri" panose="020F0502020204030204" pitchFamily="34" charset="0"/>
              <a:ea typeface="+mn-ea"/>
              <a:cs typeface="+mn-cs"/>
            </a:defRPr>
          </a:pPr>
          <a:endParaRPr lang="en-US"/>
        </a:p>
      </c:txPr>
    </c:title>
    <c:autoTitleDeleted val="0"/>
    <c:plotArea>
      <c:layout>
        <c:manualLayout>
          <c:layoutTarget val="inner"/>
          <c:xMode val="edge"/>
          <c:yMode val="edge"/>
          <c:x val="5.7591302495755337E-2"/>
          <c:y val="0.24974380078594657"/>
          <c:w val="0.53575380994803168"/>
          <c:h val="0.6410233059631496"/>
        </c:manualLayout>
      </c:layout>
      <c:pieChart>
        <c:varyColors val="1"/>
        <c:dLbls>
          <c:showLegendKey val="0"/>
          <c:showVal val="0"/>
          <c:showCatName val="0"/>
          <c:showSerName val="0"/>
          <c:showPercent val="0"/>
          <c:showBubbleSize val="0"/>
          <c:showLeaderLines val="0"/>
        </c:dLbls>
        <c:firstSliceAng val="0"/>
      </c:pieChart>
      <c:spPr>
        <a:noFill/>
        <a:ln>
          <a:noFill/>
        </a:ln>
        <a:effectLst/>
      </c:spPr>
    </c:plotArea>
    <c:legend>
      <c:legendPos val="b"/>
      <c:layout>
        <c:manualLayout>
          <c:xMode val="edge"/>
          <c:yMode val="edge"/>
          <c:x val="0.63819179163175843"/>
          <c:y val="0.24597199503394279"/>
          <c:w val="0.33813093076138512"/>
          <c:h val="0.59769702590194607"/>
        </c:manualLayout>
      </c:layout>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Calibri" panose="020F0502020204030204" pitchFamily="34" charset="0"/>
              <a:ea typeface="+mn-ea"/>
              <a:cs typeface="+mn-cs"/>
            </a:defRPr>
          </a:pPr>
          <a:endParaRPr lang="en-US"/>
        </a:p>
      </c:txPr>
    </c:legend>
    <c:plotVisOnly val="1"/>
    <c:dispBlanksAs val="gap"/>
    <c:showDLblsOverMax val="0"/>
  </c:chart>
  <c:spPr>
    <a:noFill/>
    <a:ln>
      <a:noFill/>
    </a:ln>
    <a:effectLst/>
  </c:spPr>
  <c:txPr>
    <a:bodyPr/>
    <a:lstStyle/>
    <a:p>
      <a:pPr>
        <a:defRPr>
          <a:latin typeface="Calibri" panose="020F0502020204030204" pitchFamily="34" charset="0"/>
        </a:defRPr>
      </a:pPr>
      <a:endParaRPr lang="en-US"/>
    </a:p>
  </c:txPr>
  <c:externalData r:id="rId3">
    <c:autoUpdate val="0"/>
  </c:externalData>
</c:chartSpace>
</file>

<file path=ppt/charts/chart7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3816897416932081"/>
          <c:y val="6.2341863659365285E-3"/>
          <c:w val="0.70901496712687095"/>
          <c:h val="0.8985652063905154"/>
        </c:manualLayout>
      </c:layout>
      <c:barChart>
        <c:barDir val="bar"/>
        <c:grouping val="clustered"/>
        <c:varyColors val="0"/>
        <c:ser>
          <c:idx val="0"/>
          <c:order val="0"/>
          <c:tx>
            <c:strRef>
              <c:f>Sheet1!$B$1</c:f>
              <c:strCache>
                <c:ptCount val="1"/>
                <c:pt idx="0">
                  <c:v>2025</c:v>
                </c:pt>
              </c:strCache>
            </c:strRef>
          </c:tx>
          <c:spPr>
            <a:solidFill>
              <a:schemeClr val="accent1"/>
            </a:solidFill>
            <a:ln w="19050">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DINPro" panose="020B0504020101020102" pitchFamily="34" charset="0"/>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Sheet1!$A$2:$A$18</c:f>
              <c:strCache>
                <c:ptCount val="17"/>
                <c:pt idx="0">
                  <c:v>I don't worry about anything</c:v>
                </c:pt>
                <c:pt idx="1">
                  <c:v>Other...</c:v>
                </c:pt>
                <c:pt idx="2">
                  <c:v>Adult relationships in the home</c:v>
                </c:pt>
                <c:pt idx="3">
                  <c:v>Drugs</c:v>
                </c:pt>
                <c:pt idx="4">
                  <c:v>Your friends being bullied</c:v>
                </c:pt>
                <c:pt idx="5">
                  <c:v>Crime</c:v>
                </c:pt>
                <c:pt idx="6">
                  <c:v>Being bullied</c:v>
                </c:pt>
                <c:pt idx="7">
                  <c:v>Money problems/family finances</c:v>
                </c:pt>
                <c:pt idx="8">
                  <c:v>Things I see/hear on the news</c:v>
                </c:pt>
                <c:pt idx="9">
                  <c:v>Relationships</c:v>
                </c:pt>
                <c:pt idx="10">
                  <c:v>Your physical health</c:v>
                </c:pt>
                <c:pt idx="11">
                  <c:v>Family problems</c:v>
                </c:pt>
                <c:pt idx="12">
                  <c:v>Problems with friends</c:v>
                </c:pt>
                <c:pt idx="13">
                  <c:v>School work</c:v>
                </c:pt>
                <c:pt idx="14">
                  <c:v>Your mental health</c:v>
                </c:pt>
                <c:pt idx="15">
                  <c:v>Exams and tests</c:v>
                </c:pt>
                <c:pt idx="16">
                  <c:v>The way you look</c:v>
                </c:pt>
              </c:strCache>
            </c:strRef>
          </c:cat>
          <c:val>
            <c:numRef>
              <c:f>Sheet1!$B$2:$B$18</c:f>
              <c:numCache>
                <c:formatCode>0%</c:formatCode>
                <c:ptCount val="17"/>
                <c:pt idx="0">
                  <c:v>0.15</c:v>
                </c:pt>
                <c:pt idx="1">
                  <c:v>0.04</c:v>
                </c:pt>
                <c:pt idx="2">
                  <c:v>0.02</c:v>
                </c:pt>
                <c:pt idx="3">
                  <c:v>0.03</c:v>
                </c:pt>
                <c:pt idx="4">
                  <c:v>0.05</c:v>
                </c:pt>
                <c:pt idx="5">
                  <c:v>0.06</c:v>
                </c:pt>
                <c:pt idx="6">
                  <c:v>0.09</c:v>
                </c:pt>
                <c:pt idx="7">
                  <c:v>0.09</c:v>
                </c:pt>
                <c:pt idx="8">
                  <c:v>0.11</c:v>
                </c:pt>
                <c:pt idx="9">
                  <c:v>0.12</c:v>
                </c:pt>
                <c:pt idx="10">
                  <c:v>0.12</c:v>
                </c:pt>
                <c:pt idx="11">
                  <c:v>0.14000000000000001</c:v>
                </c:pt>
                <c:pt idx="12">
                  <c:v>0.15</c:v>
                </c:pt>
                <c:pt idx="13">
                  <c:v>0.26</c:v>
                </c:pt>
                <c:pt idx="14">
                  <c:v>0.27</c:v>
                </c:pt>
                <c:pt idx="15">
                  <c:v>0.34</c:v>
                </c:pt>
                <c:pt idx="16">
                  <c:v>0.34</c:v>
                </c:pt>
              </c:numCache>
            </c:numRef>
          </c:val>
          <c:extLst>
            <c:ext xmlns:c16="http://schemas.microsoft.com/office/drawing/2014/chart" uri="{C3380CC4-5D6E-409C-BE32-E72D297353CC}">
              <c16:uniqueId val="{00000004-11A2-46F4-A67B-B7076CAE7A6E}"/>
            </c:ext>
          </c:extLst>
        </c:ser>
        <c:ser>
          <c:idx val="1"/>
          <c:order val="1"/>
          <c:tx>
            <c:strRef>
              <c:f>Sheet1!$C$1</c:f>
              <c:strCache>
                <c:ptCount val="1"/>
                <c:pt idx="0">
                  <c:v>2024</c:v>
                </c:pt>
              </c:strCache>
            </c:strRef>
          </c:tx>
          <c:spPr>
            <a:solidFill>
              <a:srgbClr val="008E91"/>
            </a:solidFill>
            <a:ln w="19050">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DINPro" panose="020B0504020101020102" pitchFamily="34" charset="0"/>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Sheet1!$A$2:$A$18</c:f>
              <c:strCache>
                <c:ptCount val="17"/>
                <c:pt idx="0">
                  <c:v>I don't worry about anything</c:v>
                </c:pt>
                <c:pt idx="1">
                  <c:v>Other...</c:v>
                </c:pt>
                <c:pt idx="2">
                  <c:v>Adult relationships in the home</c:v>
                </c:pt>
                <c:pt idx="3">
                  <c:v>Drugs</c:v>
                </c:pt>
                <c:pt idx="4">
                  <c:v>Your friends being bullied</c:v>
                </c:pt>
                <c:pt idx="5">
                  <c:v>Crime</c:v>
                </c:pt>
                <c:pt idx="6">
                  <c:v>Being bullied</c:v>
                </c:pt>
                <c:pt idx="7">
                  <c:v>Money problems/family finances</c:v>
                </c:pt>
                <c:pt idx="8">
                  <c:v>Things I see/hear on the news</c:v>
                </c:pt>
                <c:pt idx="9">
                  <c:v>Relationships</c:v>
                </c:pt>
                <c:pt idx="10">
                  <c:v>Your physical health</c:v>
                </c:pt>
                <c:pt idx="11">
                  <c:v>Family problems</c:v>
                </c:pt>
                <c:pt idx="12">
                  <c:v>Problems with friends</c:v>
                </c:pt>
                <c:pt idx="13">
                  <c:v>School work</c:v>
                </c:pt>
                <c:pt idx="14">
                  <c:v>Your mental health</c:v>
                </c:pt>
                <c:pt idx="15">
                  <c:v>Exams and tests</c:v>
                </c:pt>
                <c:pt idx="16">
                  <c:v>The way you look</c:v>
                </c:pt>
              </c:strCache>
            </c:strRef>
          </c:cat>
          <c:val>
            <c:numRef>
              <c:f>Sheet1!$C$2:$C$18</c:f>
              <c:numCache>
                <c:formatCode>0%</c:formatCode>
                <c:ptCount val="17"/>
                <c:pt idx="0">
                  <c:v>0.13</c:v>
                </c:pt>
                <c:pt idx="1">
                  <c:v>0.04</c:v>
                </c:pt>
                <c:pt idx="2">
                  <c:v>0.03</c:v>
                </c:pt>
                <c:pt idx="3">
                  <c:v>0.03</c:v>
                </c:pt>
                <c:pt idx="4">
                  <c:v>0.08</c:v>
                </c:pt>
                <c:pt idx="5">
                  <c:v>0.04</c:v>
                </c:pt>
                <c:pt idx="6">
                  <c:v>0.09</c:v>
                </c:pt>
                <c:pt idx="7">
                  <c:v>0.12</c:v>
                </c:pt>
                <c:pt idx="8">
                  <c:v>0.09</c:v>
                </c:pt>
                <c:pt idx="9">
                  <c:v>0.13</c:v>
                </c:pt>
                <c:pt idx="10">
                  <c:v>0.13</c:v>
                </c:pt>
                <c:pt idx="11">
                  <c:v>0.15</c:v>
                </c:pt>
                <c:pt idx="12">
                  <c:v>0.16</c:v>
                </c:pt>
                <c:pt idx="13">
                  <c:v>0.28000000000000003</c:v>
                </c:pt>
                <c:pt idx="14">
                  <c:v>0.25</c:v>
                </c:pt>
                <c:pt idx="15">
                  <c:v>0.32</c:v>
                </c:pt>
                <c:pt idx="16">
                  <c:v>0.38</c:v>
                </c:pt>
              </c:numCache>
            </c:numRef>
          </c:val>
          <c:extLst>
            <c:ext xmlns:c16="http://schemas.microsoft.com/office/drawing/2014/chart" uri="{C3380CC4-5D6E-409C-BE32-E72D297353CC}">
              <c16:uniqueId val="{00000004-7A64-419B-8A13-08F3E854A95A}"/>
            </c:ext>
          </c:extLst>
        </c:ser>
        <c:ser>
          <c:idx val="2"/>
          <c:order val="2"/>
          <c:tx>
            <c:strRef>
              <c:f>Sheet1!$D$1</c:f>
              <c:strCache>
                <c:ptCount val="1"/>
                <c:pt idx="0">
                  <c:v>2023</c:v>
                </c:pt>
              </c:strCache>
            </c:strRef>
          </c:tx>
          <c:spPr>
            <a:solidFill>
              <a:schemeClr val="accent1">
                <a:lumMod val="50000"/>
              </a:schemeClr>
            </a:solidFill>
            <a:ln w="19050">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DINPro" panose="020B0504020101020102" pitchFamily="34" charset="0"/>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Sheet1!$A$2:$A$18</c:f>
              <c:strCache>
                <c:ptCount val="17"/>
                <c:pt idx="0">
                  <c:v>I don't worry about anything</c:v>
                </c:pt>
                <c:pt idx="1">
                  <c:v>Other...</c:v>
                </c:pt>
                <c:pt idx="2">
                  <c:v>Adult relationships in the home</c:v>
                </c:pt>
                <c:pt idx="3">
                  <c:v>Drugs</c:v>
                </c:pt>
                <c:pt idx="4">
                  <c:v>Your friends being bullied</c:v>
                </c:pt>
                <c:pt idx="5">
                  <c:v>Crime</c:v>
                </c:pt>
                <c:pt idx="6">
                  <c:v>Being bullied</c:v>
                </c:pt>
                <c:pt idx="7">
                  <c:v>Money problems/family finances</c:v>
                </c:pt>
                <c:pt idx="8">
                  <c:v>Things I see/hear on the news</c:v>
                </c:pt>
                <c:pt idx="9">
                  <c:v>Relationships</c:v>
                </c:pt>
                <c:pt idx="10">
                  <c:v>Your physical health</c:v>
                </c:pt>
                <c:pt idx="11">
                  <c:v>Family problems</c:v>
                </c:pt>
                <c:pt idx="12">
                  <c:v>Problems with friends</c:v>
                </c:pt>
                <c:pt idx="13">
                  <c:v>School work</c:v>
                </c:pt>
                <c:pt idx="14">
                  <c:v>Your mental health</c:v>
                </c:pt>
                <c:pt idx="15">
                  <c:v>Exams and tests</c:v>
                </c:pt>
                <c:pt idx="16">
                  <c:v>The way you look</c:v>
                </c:pt>
              </c:strCache>
            </c:strRef>
          </c:cat>
          <c:val>
            <c:numRef>
              <c:f>Sheet1!$D$2:$D$18</c:f>
              <c:numCache>
                <c:formatCode>0%</c:formatCode>
                <c:ptCount val="17"/>
                <c:pt idx="0">
                  <c:v>0.13</c:v>
                </c:pt>
                <c:pt idx="1">
                  <c:v>0.04</c:v>
                </c:pt>
                <c:pt idx="2">
                  <c:v>0.06</c:v>
                </c:pt>
                <c:pt idx="3">
                  <c:v>0.03</c:v>
                </c:pt>
                <c:pt idx="4">
                  <c:v>0.06</c:v>
                </c:pt>
                <c:pt idx="5">
                  <c:v>0.06</c:v>
                </c:pt>
                <c:pt idx="6">
                  <c:v>0.09</c:v>
                </c:pt>
                <c:pt idx="7">
                  <c:v>0.13</c:v>
                </c:pt>
                <c:pt idx="8">
                  <c:v>0.11</c:v>
                </c:pt>
                <c:pt idx="9">
                  <c:v>0.12</c:v>
                </c:pt>
                <c:pt idx="10">
                  <c:v>0.13</c:v>
                </c:pt>
                <c:pt idx="11">
                  <c:v>0.12</c:v>
                </c:pt>
                <c:pt idx="12">
                  <c:v>0.16</c:v>
                </c:pt>
                <c:pt idx="13">
                  <c:v>0.26</c:v>
                </c:pt>
                <c:pt idx="14">
                  <c:v>0.27</c:v>
                </c:pt>
                <c:pt idx="15">
                  <c:v>0.35</c:v>
                </c:pt>
                <c:pt idx="16">
                  <c:v>0.36</c:v>
                </c:pt>
              </c:numCache>
            </c:numRef>
          </c:val>
          <c:extLst>
            <c:ext xmlns:c16="http://schemas.microsoft.com/office/drawing/2014/chart" uri="{C3380CC4-5D6E-409C-BE32-E72D297353CC}">
              <c16:uniqueId val="{00000005-93E4-486C-AA2C-400D6D4A00B5}"/>
            </c:ext>
          </c:extLst>
        </c:ser>
        <c:dLbls>
          <c:showLegendKey val="0"/>
          <c:showVal val="0"/>
          <c:showCatName val="0"/>
          <c:showSerName val="0"/>
          <c:showPercent val="0"/>
          <c:showBubbleSize val="0"/>
        </c:dLbls>
        <c:gapWidth val="80"/>
        <c:overlap val="-25"/>
        <c:axId val="497147216"/>
        <c:axId val="493374824"/>
      </c:barChart>
      <c:valAx>
        <c:axId val="493374824"/>
        <c:scaling>
          <c:orientation val="minMax"/>
        </c:scaling>
        <c:delete val="0"/>
        <c:axPos val="b"/>
        <c:majorGridlines>
          <c:spPr>
            <a:ln w="9525" cap="flat" cmpd="sng" algn="ctr">
              <a:solidFill>
                <a:schemeClr val="tx1">
                  <a:lumMod val="15000"/>
                  <a:lumOff val="85000"/>
                </a:schemeClr>
              </a:solidFill>
              <a:round/>
            </a:ln>
            <a:effectLst/>
          </c:spPr>
        </c:majorGridlines>
        <c:numFmt formatCode="0%" sourceLinked="0"/>
        <c:majorTickMark val="out"/>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tx1">
                    <a:lumMod val="75000"/>
                    <a:lumOff val="25000"/>
                  </a:schemeClr>
                </a:solidFill>
                <a:latin typeface="Calibri" panose="020F0502020204030204" pitchFamily="34" charset="0"/>
                <a:ea typeface="+mn-ea"/>
                <a:cs typeface="DINPro" panose="020B0504020101020102" pitchFamily="34" charset="0"/>
              </a:defRPr>
            </a:pPr>
            <a:endParaRPr lang="en-US"/>
          </a:p>
        </c:txPr>
        <c:crossAx val="497147216"/>
        <c:crosses val="autoZero"/>
        <c:crossBetween val="between"/>
      </c:valAx>
      <c:catAx>
        <c:axId val="497147216"/>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0" spcFirstLastPara="1" vertOverflow="ellipsis" wrap="square" anchor="ctr" anchorCtr="1"/>
          <a:lstStyle/>
          <a:p>
            <a:pPr>
              <a:defRPr sz="1000" b="0" i="0" u="none" strike="noStrike" kern="1200" baseline="0">
                <a:solidFill>
                  <a:schemeClr val="tx1">
                    <a:lumMod val="75000"/>
                    <a:lumOff val="25000"/>
                  </a:schemeClr>
                </a:solidFill>
                <a:latin typeface="+mn-lt"/>
                <a:ea typeface="+mn-ea"/>
                <a:cs typeface="DINPro" panose="020B0504020101020102" pitchFamily="34" charset="0"/>
              </a:defRPr>
            </a:pPr>
            <a:endParaRPr lang="en-US"/>
          </a:p>
        </c:txPr>
        <c:crossAx val="493374824"/>
        <c:crosses val="autoZero"/>
        <c:auto val="1"/>
        <c:lblAlgn val="ctr"/>
        <c:lblOffset val="100"/>
        <c:noMultiLvlLbl val="0"/>
      </c:catAx>
      <c:spPr>
        <a:noFill/>
        <a:ln>
          <a:noFill/>
        </a:ln>
        <a:effectLst/>
      </c:spPr>
    </c:plotArea>
    <c:legend>
      <c:legendPos val="b"/>
      <c:layout>
        <c:manualLayout>
          <c:xMode val="edge"/>
          <c:yMode val="edge"/>
          <c:x val="0.52789478006393997"/>
          <c:y val="0.95849544567338973"/>
          <c:w val="0.13233983926223614"/>
          <c:h val="4.150455432661028E-2"/>
        </c:manualLayout>
      </c:layout>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75000"/>
                  <a:lumOff val="25000"/>
                </a:schemeClr>
              </a:solidFill>
              <a:latin typeface="Calibri" panose="020F0502020204030204" pitchFamily="34" charset="0"/>
              <a:ea typeface="+mn-ea"/>
              <a:cs typeface="DINPro" panose="020B0504020101020102" pitchFamily="34" charset="0"/>
            </a:defRPr>
          </a:pPr>
          <a:endParaRPr lang="en-US"/>
        </a:p>
      </c:txPr>
    </c:legend>
    <c:plotVisOnly val="1"/>
    <c:dispBlanksAs val="gap"/>
    <c:showDLblsOverMax val="0"/>
  </c:chart>
  <c:spPr>
    <a:noFill/>
    <a:ln>
      <a:noFill/>
    </a:ln>
    <a:effectLst/>
  </c:spPr>
  <c:txPr>
    <a:bodyPr/>
    <a:lstStyle/>
    <a:p>
      <a:pPr>
        <a:defRPr>
          <a:latin typeface="Calibri" panose="020F0502020204030204" pitchFamily="34" charset="0"/>
          <a:cs typeface="DINPro" panose="020B0504020101020102" pitchFamily="34" charset="0"/>
        </a:defRPr>
      </a:pPr>
      <a:endParaRPr lang="en-US"/>
    </a:p>
  </c:txPr>
  <c:externalData r:id="rId3">
    <c:autoUpdate val="0"/>
  </c:externalData>
</c:chartSpace>
</file>

<file path=ppt/charts/chart7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862" b="0" i="0" u="none" strike="noStrike" kern="1200" spc="0" baseline="0">
                <a:solidFill>
                  <a:schemeClr val="tx1">
                    <a:lumMod val="65000"/>
                    <a:lumOff val="35000"/>
                  </a:schemeClr>
                </a:solidFill>
                <a:latin typeface="Calibri" panose="020F0502020204030204" pitchFamily="34" charset="0"/>
                <a:ea typeface="+mn-ea"/>
                <a:cs typeface="+mn-cs"/>
              </a:defRPr>
            </a:pPr>
            <a:r>
              <a:rPr lang="en-GB"/>
              <a:t>Do you feel able to keep yourself clean at home?</a:t>
            </a:r>
            <a:endParaRPr lang="en-US"/>
          </a:p>
        </c:rich>
      </c:tx>
      <c:layout>
        <c:manualLayout>
          <c:xMode val="edge"/>
          <c:yMode val="edge"/>
          <c:x val="0.13874019162905663"/>
          <c:y val="8.3914683822987595E-3"/>
        </c:manualLayout>
      </c:layout>
      <c:overlay val="0"/>
      <c:spPr>
        <a:noFill/>
        <a:ln>
          <a:noFill/>
        </a:ln>
        <a:effectLst/>
      </c:spPr>
      <c:txPr>
        <a:bodyPr rot="0" spcFirstLastPara="1" vertOverflow="ellipsis" vert="horz" wrap="square" anchor="ctr" anchorCtr="1"/>
        <a:lstStyle/>
        <a:p>
          <a:pPr>
            <a:defRPr sz="1862" b="0" i="0" u="none" strike="noStrike" kern="1200" spc="0" baseline="0">
              <a:solidFill>
                <a:schemeClr val="tx1">
                  <a:lumMod val="65000"/>
                  <a:lumOff val="35000"/>
                </a:schemeClr>
              </a:solidFill>
              <a:latin typeface="Calibri" panose="020F0502020204030204" pitchFamily="34" charset="0"/>
              <a:ea typeface="+mn-ea"/>
              <a:cs typeface="+mn-cs"/>
            </a:defRPr>
          </a:pPr>
          <a:endParaRPr lang="en-US"/>
        </a:p>
      </c:txPr>
    </c:title>
    <c:autoTitleDeleted val="0"/>
    <c:plotArea>
      <c:layout>
        <c:manualLayout>
          <c:layoutTarget val="inner"/>
          <c:xMode val="edge"/>
          <c:yMode val="edge"/>
          <c:x val="5.7591302495755337E-2"/>
          <c:y val="0.24974380078594657"/>
          <c:w val="0.53575380994803168"/>
          <c:h val="0.6410233059631496"/>
        </c:manualLayout>
      </c:layout>
      <c:pieChart>
        <c:varyColors val="1"/>
        <c:dLbls>
          <c:showLegendKey val="0"/>
          <c:showVal val="0"/>
          <c:showCatName val="0"/>
          <c:showSerName val="0"/>
          <c:showPercent val="0"/>
          <c:showBubbleSize val="0"/>
          <c:showLeaderLines val="0"/>
        </c:dLbls>
        <c:firstSliceAng val="0"/>
      </c:pieChart>
      <c:spPr>
        <a:noFill/>
        <a:ln>
          <a:noFill/>
        </a:ln>
        <a:effectLst/>
      </c:spPr>
    </c:plotArea>
    <c:legend>
      <c:legendPos val="b"/>
      <c:layout>
        <c:manualLayout>
          <c:xMode val="edge"/>
          <c:yMode val="edge"/>
          <c:x val="0.63819179163175843"/>
          <c:y val="0.24597199503394279"/>
          <c:w val="0.33813093076138512"/>
          <c:h val="0.59769702590194607"/>
        </c:manualLayout>
      </c:layout>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Calibri" panose="020F0502020204030204" pitchFamily="34" charset="0"/>
              <a:ea typeface="+mn-ea"/>
              <a:cs typeface="+mn-cs"/>
            </a:defRPr>
          </a:pPr>
          <a:endParaRPr lang="en-US"/>
        </a:p>
      </c:txPr>
    </c:legend>
    <c:plotVisOnly val="1"/>
    <c:dispBlanksAs val="gap"/>
    <c:showDLblsOverMax val="0"/>
  </c:chart>
  <c:spPr>
    <a:noFill/>
    <a:ln>
      <a:noFill/>
    </a:ln>
    <a:effectLst/>
  </c:spPr>
  <c:txPr>
    <a:bodyPr/>
    <a:lstStyle/>
    <a:p>
      <a:pPr>
        <a:defRPr>
          <a:latin typeface="Calibri" panose="020F0502020204030204" pitchFamily="34" charset="0"/>
        </a:defRPr>
      </a:pPr>
      <a:endParaRPr lang="en-US"/>
    </a:p>
  </c:txPr>
  <c:externalData r:id="rId3">
    <c:autoUpdate val="0"/>
  </c:externalData>
</c:chartSpace>
</file>

<file path=ppt/charts/chart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4997485249688692"/>
          <c:y val="5.435173783554028E-2"/>
          <c:w val="0.7197397493574379"/>
          <c:h val="0.81677083758868141"/>
        </c:manualLayout>
      </c:layout>
      <c:barChart>
        <c:barDir val="bar"/>
        <c:grouping val="clustered"/>
        <c:varyColors val="0"/>
        <c:ser>
          <c:idx val="0"/>
          <c:order val="0"/>
          <c:tx>
            <c:strRef>
              <c:f>Sheet1!$B$1</c:f>
              <c:strCache>
                <c:ptCount val="1"/>
                <c:pt idx="0">
                  <c:v>2025</c:v>
                </c:pt>
              </c:strCache>
            </c:strRef>
          </c:tx>
          <c:spPr>
            <a:solidFill>
              <a:schemeClr val="accent1"/>
            </a:solidFill>
            <a:ln>
              <a:noFill/>
            </a:ln>
            <a:effectLst/>
          </c:spPr>
          <c:invertIfNegative val="0"/>
          <c:dLbls>
            <c:spPr>
              <a:noFill/>
              <a:ln>
                <a:noFill/>
              </a:ln>
              <a:effectLst/>
            </c:spPr>
            <c:txPr>
              <a:bodyPr rot="0" spcFirstLastPara="1" vertOverflow="ellipsis" vert="horz" wrap="square" anchor="ctr" anchorCtr="1"/>
              <a:lstStyle/>
              <a:p>
                <a:pPr>
                  <a:defRPr sz="1000" b="0" i="0" u="none" strike="noStrike" kern="1200" baseline="0">
                    <a:solidFill>
                      <a:schemeClr val="bg1"/>
                    </a:solidFill>
                    <a:latin typeface="+mn-lt"/>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xmlns:c15="http://schemas.microsoft.com/office/drawing/2012/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Low (0-19)</c:v>
                </c:pt>
                <c:pt idx="1">
                  <c:v>Med-low (20-22)</c:v>
                </c:pt>
                <c:pt idx="2">
                  <c:v>Med-high (23-25)</c:v>
                </c:pt>
                <c:pt idx="3">
                  <c:v>High (26+)</c:v>
                </c:pt>
              </c:strCache>
            </c:strRef>
          </c:cat>
          <c:val>
            <c:numRef>
              <c:f>Sheet1!$B$2:$B$5</c:f>
              <c:numCache>
                <c:formatCode>0%</c:formatCode>
                <c:ptCount val="4"/>
                <c:pt idx="0">
                  <c:v>0.44</c:v>
                </c:pt>
                <c:pt idx="1">
                  <c:v>0.2</c:v>
                </c:pt>
                <c:pt idx="2">
                  <c:v>0.21</c:v>
                </c:pt>
                <c:pt idx="3">
                  <c:v>0.15</c:v>
                </c:pt>
              </c:numCache>
            </c:numRef>
          </c:val>
          <c:extLst xmlns:c15="http://schemas.microsoft.com/office/drawing/2012/chart">
            <c:ext xmlns:c16="http://schemas.microsoft.com/office/drawing/2014/chart" uri="{C3380CC4-5D6E-409C-BE32-E72D297353CC}">
              <c16:uniqueId val="{00000000-3C1F-4A0A-8BB2-066E569B23DF}"/>
            </c:ext>
          </c:extLst>
        </c:ser>
        <c:ser>
          <c:idx val="1"/>
          <c:order val="1"/>
          <c:tx>
            <c:strRef>
              <c:f>Sheet1!$C$1</c:f>
              <c:strCache>
                <c:ptCount val="1"/>
                <c:pt idx="0">
                  <c:v>2024</c:v>
                </c:pt>
              </c:strCache>
            </c:strRef>
          </c:tx>
          <c:spPr>
            <a:solidFill>
              <a:srgbClr val="008E91"/>
            </a:solidFill>
            <a:ln>
              <a:noFill/>
            </a:ln>
            <a:effectLst/>
          </c:spPr>
          <c:invertIfNegative val="0"/>
          <c:dLbls>
            <c:spPr>
              <a:noFill/>
              <a:ln>
                <a:noFill/>
              </a:ln>
              <a:effectLst/>
            </c:spPr>
            <c:txPr>
              <a:bodyPr rot="0" spcFirstLastPara="1" vertOverflow="ellipsis" vert="horz" wrap="square" anchor="ctr" anchorCtr="1"/>
              <a:lstStyle/>
              <a:p>
                <a:pPr>
                  <a:defRPr sz="1000" b="0" i="0" u="none" strike="noStrike" kern="1200" baseline="0">
                    <a:solidFill>
                      <a:schemeClr val="bg1"/>
                    </a:solidFill>
                    <a:latin typeface="+mn-lt"/>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xmlns:c15="http://schemas.microsoft.com/office/drawing/2012/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Low (0-19)</c:v>
                </c:pt>
                <c:pt idx="1">
                  <c:v>Med-low (20-22)</c:v>
                </c:pt>
                <c:pt idx="2">
                  <c:v>Med-high (23-25)</c:v>
                </c:pt>
                <c:pt idx="3">
                  <c:v>High (26+)</c:v>
                </c:pt>
              </c:strCache>
            </c:strRef>
          </c:cat>
          <c:val>
            <c:numRef>
              <c:f>Sheet1!$C$2:$C$5</c:f>
              <c:numCache>
                <c:formatCode>0%</c:formatCode>
                <c:ptCount val="4"/>
                <c:pt idx="0">
                  <c:v>0.48</c:v>
                </c:pt>
                <c:pt idx="1">
                  <c:v>0.23</c:v>
                </c:pt>
                <c:pt idx="2">
                  <c:v>0.17</c:v>
                </c:pt>
                <c:pt idx="3">
                  <c:v>0.12</c:v>
                </c:pt>
              </c:numCache>
            </c:numRef>
          </c:val>
          <c:extLst>
            <c:ext xmlns:c16="http://schemas.microsoft.com/office/drawing/2014/chart" uri="{C3380CC4-5D6E-409C-BE32-E72D297353CC}">
              <c16:uniqueId val="{00000001-3C1F-4A0A-8BB2-066E569B23DF}"/>
            </c:ext>
          </c:extLst>
        </c:ser>
        <c:ser>
          <c:idx val="2"/>
          <c:order val="2"/>
          <c:tx>
            <c:strRef>
              <c:f>Sheet1!$D$1</c:f>
              <c:strCache>
                <c:ptCount val="1"/>
                <c:pt idx="0">
                  <c:v>2023</c:v>
                </c:pt>
              </c:strCache>
            </c:strRef>
          </c:tx>
          <c:spPr>
            <a:solidFill>
              <a:srgbClr val="002060"/>
            </a:solidFill>
            <a:ln>
              <a:noFill/>
            </a:ln>
            <a:effectLst/>
          </c:spPr>
          <c:invertIfNegative val="0"/>
          <c:dLbls>
            <c:spPr>
              <a:noFill/>
              <a:ln>
                <a:noFill/>
              </a:ln>
              <a:effectLst/>
            </c:spPr>
            <c:txPr>
              <a:bodyPr rot="0" spcFirstLastPara="1" vertOverflow="ellipsis" vert="horz" wrap="square" anchor="ctr" anchorCtr="1"/>
              <a:lstStyle/>
              <a:p>
                <a:pPr>
                  <a:defRPr sz="1000" b="0" i="0" u="none" strike="noStrike" kern="1200" baseline="0">
                    <a:solidFill>
                      <a:schemeClr val="bg1"/>
                    </a:solidFill>
                    <a:latin typeface="+mn-lt"/>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Low (0-19)</c:v>
                </c:pt>
                <c:pt idx="1">
                  <c:v>Med-low (20-22)</c:v>
                </c:pt>
                <c:pt idx="2">
                  <c:v>Med-high (23-25)</c:v>
                </c:pt>
                <c:pt idx="3">
                  <c:v>High (26+)</c:v>
                </c:pt>
              </c:strCache>
            </c:strRef>
          </c:cat>
          <c:val>
            <c:numRef>
              <c:f>Sheet1!$D$2:$D$5</c:f>
              <c:numCache>
                <c:formatCode>0%</c:formatCode>
                <c:ptCount val="4"/>
                <c:pt idx="0">
                  <c:v>0.44</c:v>
                </c:pt>
                <c:pt idx="1">
                  <c:v>0.22</c:v>
                </c:pt>
                <c:pt idx="2">
                  <c:v>0.21</c:v>
                </c:pt>
                <c:pt idx="3">
                  <c:v>0.13</c:v>
                </c:pt>
              </c:numCache>
            </c:numRef>
          </c:val>
          <c:extLst>
            <c:ext xmlns:c16="http://schemas.microsoft.com/office/drawing/2014/chart" uri="{C3380CC4-5D6E-409C-BE32-E72D297353CC}">
              <c16:uniqueId val="{00000003-3C1F-4A0A-8BB2-066E569B23DF}"/>
            </c:ext>
          </c:extLst>
        </c:ser>
        <c:dLbls>
          <c:dLblPos val="outEnd"/>
          <c:showLegendKey val="0"/>
          <c:showVal val="1"/>
          <c:showCatName val="0"/>
          <c:showSerName val="0"/>
          <c:showPercent val="0"/>
          <c:showBubbleSize val="0"/>
        </c:dLbls>
        <c:gapWidth val="80"/>
        <c:overlap val="-25"/>
        <c:axId val="436948776"/>
        <c:axId val="436949168"/>
        <c:extLst/>
      </c:barChart>
      <c:catAx>
        <c:axId val="436948776"/>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50" b="0" i="0" u="none" strike="noStrike" kern="1200" baseline="0">
                <a:solidFill>
                  <a:schemeClr val="tx1">
                    <a:lumMod val="65000"/>
                    <a:lumOff val="35000"/>
                  </a:schemeClr>
                </a:solidFill>
                <a:latin typeface="+mn-lt"/>
                <a:ea typeface="+mn-ea"/>
                <a:cs typeface="DINPro" panose="020B0504020101020102" pitchFamily="34" charset="0"/>
              </a:defRPr>
            </a:pPr>
            <a:endParaRPr lang="en-US"/>
          </a:p>
        </c:txPr>
        <c:crossAx val="436949168"/>
        <c:crosses val="autoZero"/>
        <c:auto val="1"/>
        <c:lblAlgn val="ctr"/>
        <c:lblOffset val="100"/>
        <c:noMultiLvlLbl val="0"/>
      </c:catAx>
      <c:valAx>
        <c:axId val="436949168"/>
        <c:scaling>
          <c:orientation val="minMax"/>
        </c:scaling>
        <c:delete val="1"/>
        <c:axPos val="b"/>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crossAx val="436948776"/>
        <c:crosses val="autoZero"/>
        <c:crossBetween val="between"/>
      </c:valAx>
      <c:spPr>
        <a:noFill/>
        <a:ln>
          <a:noFill/>
        </a:ln>
        <a:effectLst/>
      </c:spPr>
    </c:plotArea>
    <c:legend>
      <c:legendPos val="b"/>
      <c:layout>
        <c:manualLayout>
          <c:xMode val="edge"/>
          <c:yMode val="edge"/>
          <c:x val="0.34068298016989307"/>
          <c:y val="0.89666111681168492"/>
          <c:w val="0.30988054068866006"/>
          <c:h val="8.9348887968112606E-2"/>
        </c:manualLayout>
      </c:layout>
      <c:overlay val="0"/>
      <c:spPr>
        <a:solidFill>
          <a:schemeClr val="bg1"/>
        </a:solidFill>
        <a:ln>
          <a:noFill/>
        </a:ln>
        <a:effectLst/>
      </c:spPr>
      <c:txPr>
        <a:bodyPr rot="0" spcFirstLastPara="1" vertOverflow="ellipsis" vert="horz" wrap="square" anchor="ctr" anchorCtr="1"/>
        <a:lstStyle/>
        <a:p>
          <a:pPr>
            <a:defRPr sz="1000" b="0" i="0" u="none" strike="noStrike" kern="1200" baseline="0">
              <a:solidFill>
                <a:schemeClr val="tx1">
                  <a:lumMod val="65000"/>
                  <a:lumOff val="35000"/>
                </a:schemeClr>
              </a:solidFill>
              <a:latin typeface="Calibri" panose="020F0502020204030204" pitchFamily="34" charset="0"/>
              <a:ea typeface="+mn-ea"/>
              <a:cs typeface="Calibri" panose="020F0502020204030204" pitchFamily="34" charset="0"/>
            </a:defRPr>
          </a:pPr>
          <a:endParaRPr lang="en-US"/>
        </a:p>
      </c:txPr>
    </c:legend>
    <c:plotVisOnly val="1"/>
    <c:dispBlanksAs val="gap"/>
    <c:showDLblsOverMax val="0"/>
  </c:chart>
  <c:spPr>
    <a:noFill/>
    <a:ln>
      <a:noFill/>
    </a:ln>
    <a:effectLst/>
  </c:spPr>
  <c:txPr>
    <a:bodyPr/>
    <a:lstStyle/>
    <a:p>
      <a:pPr>
        <a:defRPr>
          <a:latin typeface="DINPro" panose="020B0504020101020102" pitchFamily="34" charset="0"/>
          <a:cs typeface="DINPro" panose="020B0504020101020102" pitchFamily="34" charset="0"/>
        </a:defRPr>
      </a:pPr>
      <a:endParaRPr lang="en-US"/>
    </a:p>
  </c:txPr>
  <c:externalData r:id="rId3">
    <c:autoUpdate val="0"/>
  </c:externalData>
</c:chartSpace>
</file>

<file path=ppt/charts/chart8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36384789989807492"/>
          <c:y val="3.3776904251597482E-2"/>
          <c:w val="0.5973130812675892"/>
          <c:h val="0.85589690893698511"/>
        </c:manualLayout>
      </c:layout>
      <c:barChart>
        <c:barDir val="bar"/>
        <c:grouping val="clustered"/>
        <c:varyColors val="0"/>
        <c:ser>
          <c:idx val="0"/>
          <c:order val="0"/>
          <c:tx>
            <c:strRef>
              <c:f>Sheet1!$B$1</c:f>
              <c:strCache>
                <c:ptCount val="1"/>
                <c:pt idx="0">
                  <c:v>2025</c:v>
                </c:pt>
              </c:strCache>
            </c:strRef>
          </c:tx>
          <c:spPr>
            <a:solidFill>
              <a:schemeClr val="accent1"/>
            </a:solidFill>
            <a:ln w="19050">
              <a:noFill/>
            </a:ln>
            <a:effectLst/>
          </c:spPr>
          <c:invertIfNegative val="0"/>
          <c:dLbls>
            <c:dLbl>
              <c:idx val="2"/>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solidFill>
                      <a:latin typeface="+mn-lt"/>
                      <a:ea typeface="+mn-ea"/>
                      <a:cs typeface="DINPro" panose="020B0504020101020102" pitchFamily="34" charset="0"/>
                    </a:defRPr>
                  </a:pPr>
                  <a:endParaRPr lang="en-US"/>
                </a:p>
              </c:txPr>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496D-43F0-9D95-6AF4D0DA0094}"/>
                </c:ext>
              </c:extLst>
            </c:dLbl>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bg1"/>
                    </a:solidFill>
                    <a:latin typeface="+mn-lt"/>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Sheet1!$A$2:$A$14</c:f>
              <c:strCache>
                <c:ptCount val="13"/>
                <c:pt idx="0">
                  <c:v>Do nothing</c:v>
                </c:pt>
                <c:pt idx="1">
                  <c:v>Other</c:v>
                </c:pt>
                <c:pt idx="2">
                  <c:v>Smoke cigarettes*</c:v>
                </c:pt>
                <c:pt idx="3">
                  <c:v>Seek help with the problem online</c:v>
                </c:pt>
                <c:pt idx="4">
                  <c:v>Have a drink of something alcoholic*</c:v>
                </c:pt>
                <c:pt idx="5">
                  <c:v>Vape *</c:v>
                </c:pt>
                <c:pt idx="6">
                  <c:v>Cut or hurt myself / Do something to hurt myself'*</c:v>
                </c:pt>
                <c:pt idx="7">
                  <c:v>Eat or drink more (e.g. sweets, chocolate)</c:v>
                </c:pt>
                <c:pt idx="8">
                  <c:v>Keep busy socialising (e.g. go out with friends)</c:v>
                </c:pt>
                <c:pt idx="9">
                  <c:v>Do some exercise (play sport, run, cycle, gym etc.)</c:v>
                </c:pt>
                <c:pt idx="10">
                  <c:v>Talk to someone you know about it</c:v>
                </c:pt>
                <c:pt idx="11">
                  <c:v>Rest or sleep more</c:v>
                </c:pt>
                <c:pt idx="12">
                  <c:v>Keep busy by yourself (read, listen to music, go online, watch TV, work)</c:v>
                </c:pt>
              </c:strCache>
            </c:strRef>
          </c:cat>
          <c:val>
            <c:numRef>
              <c:f>Sheet1!$B$2:$B$14</c:f>
              <c:numCache>
                <c:formatCode>0%</c:formatCode>
                <c:ptCount val="13"/>
                <c:pt idx="0">
                  <c:v>0.12</c:v>
                </c:pt>
                <c:pt idx="1">
                  <c:v>7.0000000000000007E-2</c:v>
                </c:pt>
                <c:pt idx="2">
                  <c:v>0.02</c:v>
                </c:pt>
                <c:pt idx="3">
                  <c:v>0.04</c:v>
                </c:pt>
                <c:pt idx="4">
                  <c:v>0.05</c:v>
                </c:pt>
                <c:pt idx="5">
                  <c:v>7.0000000000000007E-2</c:v>
                </c:pt>
                <c:pt idx="6">
                  <c:v>0.09</c:v>
                </c:pt>
                <c:pt idx="7">
                  <c:v>0.24</c:v>
                </c:pt>
                <c:pt idx="8">
                  <c:v>0.28999999999999998</c:v>
                </c:pt>
                <c:pt idx="9">
                  <c:v>0.31</c:v>
                </c:pt>
                <c:pt idx="10">
                  <c:v>0.32</c:v>
                </c:pt>
                <c:pt idx="11">
                  <c:v>0.43</c:v>
                </c:pt>
                <c:pt idx="12">
                  <c:v>0.49</c:v>
                </c:pt>
              </c:numCache>
            </c:numRef>
          </c:val>
          <c:extLst>
            <c:ext xmlns:c16="http://schemas.microsoft.com/office/drawing/2014/chart" uri="{C3380CC4-5D6E-409C-BE32-E72D297353CC}">
              <c16:uniqueId val="{00000005-11F0-46FE-9206-05A3293E415F}"/>
            </c:ext>
          </c:extLst>
        </c:ser>
        <c:ser>
          <c:idx val="1"/>
          <c:order val="1"/>
          <c:tx>
            <c:strRef>
              <c:f>Sheet1!$C$1</c:f>
              <c:strCache>
                <c:ptCount val="1"/>
                <c:pt idx="0">
                  <c:v>2024</c:v>
                </c:pt>
              </c:strCache>
            </c:strRef>
          </c:tx>
          <c:spPr>
            <a:solidFill>
              <a:srgbClr val="008E91"/>
            </a:solidFill>
            <a:ln w="19050">
              <a:noFill/>
            </a:ln>
            <a:effectLst/>
          </c:spPr>
          <c:invertIfNegative val="0"/>
          <c:dLbls>
            <c:dLbl>
              <c:idx val="2"/>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solidFill>
                      <a:latin typeface="+mn-lt"/>
                      <a:ea typeface="+mn-ea"/>
                      <a:cs typeface="DINPro" panose="020B0504020101020102" pitchFamily="34" charset="0"/>
                    </a:defRPr>
                  </a:pPr>
                  <a:endParaRPr lang="en-US"/>
                </a:p>
              </c:txPr>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496D-43F0-9D95-6AF4D0DA0094}"/>
                </c:ext>
              </c:extLst>
            </c:dLbl>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bg1"/>
                    </a:solidFill>
                    <a:latin typeface="+mn-lt"/>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Sheet1!$A$2:$A$14</c:f>
              <c:strCache>
                <c:ptCount val="13"/>
                <c:pt idx="0">
                  <c:v>Do nothing</c:v>
                </c:pt>
                <c:pt idx="1">
                  <c:v>Other</c:v>
                </c:pt>
                <c:pt idx="2">
                  <c:v>Smoke cigarettes*</c:v>
                </c:pt>
                <c:pt idx="3">
                  <c:v>Seek help with the problem online</c:v>
                </c:pt>
                <c:pt idx="4">
                  <c:v>Have a drink of something alcoholic*</c:v>
                </c:pt>
                <c:pt idx="5">
                  <c:v>Vape *</c:v>
                </c:pt>
                <c:pt idx="6">
                  <c:v>Cut or hurt myself / Do something to hurt myself'*</c:v>
                </c:pt>
                <c:pt idx="7">
                  <c:v>Eat or drink more (e.g. sweets, chocolate)</c:v>
                </c:pt>
                <c:pt idx="8">
                  <c:v>Keep busy socialising (e.g. go out with friends)</c:v>
                </c:pt>
                <c:pt idx="9">
                  <c:v>Do some exercise (play sport, run, cycle, gym etc.)</c:v>
                </c:pt>
                <c:pt idx="10">
                  <c:v>Talk to someone you know about it</c:v>
                </c:pt>
                <c:pt idx="11">
                  <c:v>Rest or sleep more</c:v>
                </c:pt>
                <c:pt idx="12">
                  <c:v>Keep busy by yourself (read, listen to music, go online, watch TV, work)</c:v>
                </c:pt>
              </c:strCache>
            </c:strRef>
          </c:cat>
          <c:val>
            <c:numRef>
              <c:f>Sheet1!$C$2:$C$14</c:f>
              <c:numCache>
                <c:formatCode>0%</c:formatCode>
                <c:ptCount val="13"/>
                <c:pt idx="0">
                  <c:v>0.13</c:v>
                </c:pt>
                <c:pt idx="1">
                  <c:v>7.0000000000000007E-2</c:v>
                </c:pt>
                <c:pt idx="2">
                  <c:v>0.01</c:v>
                </c:pt>
                <c:pt idx="3">
                  <c:v>0.04</c:v>
                </c:pt>
                <c:pt idx="4">
                  <c:v>0.05</c:v>
                </c:pt>
                <c:pt idx="5">
                  <c:v>0.09</c:v>
                </c:pt>
                <c:pt idx="6">
                  <c:v>0.09</c:v>
                </c:pt>
                <c:pt idx="7">
                  <c:v>0.23</c:v>
                </c:pt>
                <c:pt idx="8">
                  <c:v>0.27</c:v>
                </c:pt>
                <c:pt idx="9">
                  <c:v>0.28000000000000003</c:v>
                </c:pt>
                <c:pt idx="10">
                  <c:v>0.27</c:v>
                </c:pt>
                <c:pt idx="11">
                  <c:v>0.42</c:v>
                </c:pt>
                <c:pt idx="12">
                  <c:v>0.44</c:v>
                </c:pt>
              </c:numCache>
            </c:numRef>
          </c:val>
          <c:extLst>
            <c:ext xmlns:c16="http://schemas.microsoft.com/office/drawing/2014/chart" uri="{C3380CC4-5D6E-409C-BE32-E72D297353CC}">
              <c16:uniqueId val="{00000005-3061-4942-A413-96B8D4E91CCC}"/>
            </c:ext>
          </c:extLst>
        </c:ser>
        <c:ser>
          <c:idx val="2"/>
          <c:order val="2"/>
          <c:tx>
            <c:strRef>
              <c:f>Sheet1!$D$1</c:f>
              <c:strCache>
                <c:ptCount val="1"/>
                <c:pt idx="0">
                  <c:v>2023</c:v>
                </c:pt>
              </c:strCache>
            </c:strRef>
          </c:tx>
          <c:spPr>
            <a:solidFill>
              <a:schemeClr val="accent1">
                <a:lumMod val="50000"/>
              </a:schemeClr>
            </a:solidFill>
            <a:ln w="19050">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bg1"/>
                    </a:solidFill>
                    <a:latin typeface="+mn-lt"/>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Sheet1!$A$2:$A$14</c:f>
              <c:strCache>
                <c:ptCount val="13"/>
                <c:pt idx="0">
                  <c:v>Do nothing</c:v>
                </c:pt>
                <c:pt idx="1">
                  <c:v>Other</c:v>
                </c:pt>
                <c:pt idx="2">
                  <c:v>Smoke cigarettes*</c:v>
                </c:pt>
                <c:pt idx="3">
                  <c:v>Seek help with the problem online</c:v>
                </c:pt>
                <c:pt idx="4">
                  <c:v>Have a drink of something alcoholic*</c:v>
                </c:pt>
                <c:pt idx="5">
                  <c:v>Vape *</c:v>
                </c:pt>
                <c:pt idx="6">
                  <c:v>Cut or hurt myself / Do something to hurt myself'*</c:v>
                </c:pt>
                <c:pt idx="7">
                  <c:v>Eat or drink more (e.g. sweets, chocolate)</c:v>
                </c:pt>
                <c:pt idx="8">
                  <c:v>Keep busy socialising (e.g. go out with friends)</c:v>
                </c:pt>
                <c:pt idx="9">
                  <c:v>Do some exercise (play sport, run, cycle, gym etc.)</c:v>
                </c:pt>
                <c:pt idx="10">
                  <c:v>Talk to someone you know about it</c:v>
                </c:pt>
                <c:pt idx="11">
                  <c:v>Rest or sleep more</c:v>
                </c:pt>
                <c:pt idx="12">
                  <c:v>Keep busy by yourself (read, listen to music, go online, watch TV, work)</c:v>
                </c:pt>
              </c:strCache>
            </c:strRef>
          </c:cat>
          <c:val>
            <c:numRef>
              <c:f>Sheet1!$D$2:$D$14</c:f>
              <c:numCache>
                <c:formatCode>0%</c:formatCode>
                <c:ptCount val="13"/>
                <c:pt idx="0">
                  <c:v>0.15</c:v>
                </c:pt>
                <c:pt idx="1">
                  <c:v>7.0000000000000007E-2</c:v>
                </c:pt>
                <c:pt idx="2">
                  <c:v>0.04</c:v>
                </c:pt>
                <c:pt idx="3">
                  <c:v>0.04</c:v>
                </c:pt>
                <c:pt idx="4">
                  <c:v>0.05</c:v>
                </c:pt>
                <c:pt idx="6">
                  <c:v>0.1</c:v>
                </c:pt>
                <c:pt idx="7">
                  <c:v>0.24</c:v>
                </c:pt>
                <c:pt idx="8">
                  <c:v>0.3</c:v>
                </c:pt>
                <c:pt idx="9">
                  <c:v>0.27</c:v>
                </c:pt>
                <c:pt idx="10">
                  <c:v>0.32</c:v>
                </c:pt>
                <c:pt idx="11">
                  <c:v>0.43</c:v>
                </c:pt>
                <c:pt idx="12">
                  <c:v>0.49</c:v>
                </c:pt>
              </c:numCache>
            </c:numRef>
          </c:val>
          <c:extLst>
            <c:ext xmlns:c16="http://schemas.microsoft.com/office/drawing/2014/chart" uri="{C3380CC4-5D6E-409C-BE32-E72D297353CC}">
              <c16:uniqueId val="{00000006-2BB5-4DAA-AA92-08367D1A8BB7}"/>
            </c:ext>
          </c:extLst>
        </c:ser>
        <c:dLbls>
          <c:showLegendKey val="0"/>
          <c:showVal val="0"/>
          <c:showCatName val="0"/>
          <c:showSerName val="0"/>
          <c:showPercent val="0"/>
          <c:showBubbleSize val="0"/>
        </c:dLbls>
        <c:gapWidth val="80"/>
        <c:overlap val="-25"/>
        <c:axId val="517176856"/>
        <c:axId val="517173720"/>
      </c:barChart>
      <c:valAx>
        <c:axId val="517173720"/>
        <c:scaling>
          <c:orientation val="minMax"/>
        </c:scaling>
        <c:delete val="0"/>
        <c:axPos val="b"/>
        <c:majorGridlines>
          <c:spPr>
            <a:ln w="9525" cap="flat" cmpd="sng" algn="ctr">
              <a:solidFill>
                <a:schemeClr val="tx1">
                  <a:lumMod val="15000"/>
                  <a:lumOff val="85000"/>
                </a:schemeClr>
              </a:solidFill>
              <a:round/>
            </a:ln>
            <a:effectLst/>
          </c:spPr>
        </c:majorGridlines>
        <c:numFmt formatCode="0%" sourceLinked="0"/>
        <c:majorTickMark val="out"/>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tx1">
                    <a:lumMod val="75000"/>
                    <a:lumOff val="25000"/>
                  </a:schemeClr>
                </a:solidFill>
                <a:latin typeface="+mn-lt"/>
                <a:ea typeface="+mn-ea"/>
                <a:cs typeface="DINPro" panose="020B0504020101020102" pitchFamily="34" charset="0"/>
              </a:defRPr>
            </a:pPr>
            <a:endParaRPr lang="en-US"/>
          </a:p>
        </c:txPr>
        <c:crossAx val="517176856"/>
        <c:crosses val="autoZero"/>
        <c:crossBetween val="between"/>
      </c:valAx>
      <c:catAx>
        <c:axId val="517176856"/>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0" spcFirstLastPara="1" vertOverflow="ellipsis" wrap="square" anchor="ctr" anchorCtr="1"/>
          <a:lstStyle/>
          <a:p>
            <a:pPr>
              <a:defRPr sz="1000" b="0" i="0" u="none" strike="noStrike" kern="1200" baseline="0">
                <a:solidFill>
                  <a:schemeClr val="tx1">
                    <a:lumMod val="75000"/>
                    <a:lumOff val="25000"/>
                  </a:schemeClr>
                </a:solidFill>
                <a:latin typeface="+mn-lt"/>
                <a:ea typeface="+mn-ea"/>
                <a:cs typeface="DINPro" panose="020B0504020101020102" pitchFamily="34" charset="0"/>
              </a:defRPr>
            </a:pPr>
            <a:endParaRPr lang="en-US"/>
          </a:p>
        </c:txPr>
        <c:crossAx val="517173720"/>
        <c:crosses val="autoZero"/>
        <c:auto val="1"/>
        <c:lblAlgn val="ctr"/>
        <c:lblOffset val="100"/>
        <c:noMultiLvlLbl val="0"/>
      </c:catAx>
      <c:spPr>
        <a:noFill/>
        <a:ln>
          <a:noFill/>
        </a:ln>
        <a:effectLst/>
      </c:spPr>
    </c:plotArea>
    <c:legend>
      <c:legendPos val="b"/>
      <c:layout>
        <c:manualLayout>
          <c:xMode val="edge"/>
          <c:yMode val="edge"/>
          <c:x val="0.60197076752851642"/>
          <c:y val="0.94755323654116541"/>
          <c:w val="0.13233983926223614"/>
          <c:h val="4.4983834237568736E-2"/>
        </c:manualLayout>
      </c:layout>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75000"/>
                  <a:lumOff val="25000"/>
                </a:schemeClr>
              </a:solidFill>
              <a:latin typeface="+mn-lt"/>
              <a:ea typeface="+mn-ea"/>
              <a:cs typeface="DINPro" panose="020B0504020101020102" pitchFamily="34" charset="0"/>
            </a:defRPr>
          </a:pPr>
          <a:endParaRPr lang="en-US"/>
        </a:p>
      </c:txPr>
    </c:legend>
    <c:plotVisOnly val="1"/>
    <c:dispBlanksAs val="gap"/>
    <c:showDLblsOverMax val="0"/>
  </c:chart>
  <c:spPr>
    <a:noFill/>
    <a:ln>
      <a:noFill/>
    </a:ln>
    <a:effectLst/>
  </c:spPr>
  <c:txPr>
    <a:bodyPr/>
    <a:lstStyle/>
    <a:p>
      <a:pPr>
        <a:defRPr>
          <a:latin typeface="Calibri" panose="020F0502020204030204" pitchFamily="34" charset="0"/>
          <a:cs typeface="DINPro" panose="020B0504020101020102" pitchFamily="34" charset="0"/>
        </a:defRPr>
      </a:pPr>
      <a:endParaRPr lang="en-US"/>
    </a:p>
  </c:txPr>
  <c:externalData r:id="rId3">
    <c:autoUpdate val="0"/>
  </c:externalData>
  <c:userShapes r:id="rId4"/>
</c:chartSpace>
</file>

<file path=ppt/charts/chart8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6797280988699107"/>
          <c:y val="7.0767652426219463E-2"/>
          <c:w val="0.62377350752645866"/>
          <c:h val="0.74091202226206931"/>
        </c:manualLayout>
      </c:layout>
      <c:barChart>
        <c:barDir val="bar"/>
        <c:grouping val="clustered"/>
        <c:varyColors val="0"/>
        <c:ser>
          <c:idx val="0"/>
          <c:order val="0"/>
          <c:tx>
            <c:strRef>
              <c:f>Sheet1!$B$1</c:f>
              <c:strCache>
                <c:ptCount val="1"/>
                <c:pt idx="0">
                  <c:v>2025</c:v>
                </c:pt>
              </c:strCache>
            </c:strRef>
          </c:tx>
          <c:spPr>
            <a:solidFill>
              <a:schemeClr val="accent1"/>
            </a:solidFill>
            <a:ln w="19050">
              <a:noFill/>
            </a:ln>
            <a:effectLst/>
          </c:spPr>
          <c:invertIfNegative val="0"/>
          <c:dLbls>
            <c:dLbl>
              <c:idx val="0"/>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6533-4E87-B474-2B63C233B158}"/>
                </c:ext>
              </c:extLst>
            </c:dLbl>
            <c:dLbl>
              <c:idx val="1"/>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6533-4E87-B474-2B63C233B158}"/>
                </c:ext>
              </c:extLst>
            </c:dLbl>
            <c:dLbl>
              <c:idx val="2"/>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mn-lt"/>
                      <a:ea typeface="+mn-ea"/>
                      <a:cs typeface="+mn-cs"/>
                    </a:defRPr>
                  </a:pPr>
                  <a:endParaRPr lang="en-US"/>
                </a:p>
              </c:txPr>
              <c:dLblPos val="inEnd"/>
              <c:showLegendKey val="0"/>
              <c:showVal val="1"/>
              <c:showCatName val="0"/>
              <c:showSerName val="0"/>
              <c:showPercent val="0"/>
              <c:showBubbleSize val="0"/>
              <c:extLst>
                <c:ext xmlns:c16="http://schemas.microsoft.com/office/drawing/2014/chart" uri="{C3380CC4-5D6E-409C-BE32-E72D297353CC}">
                  <c16:uniqueId val="{00000002-6533-4E87-B474-2B63C233B158}"/>
                </c:ext>
              </c:extLst>
            </c:dLbl>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1"/>
                    </a:solidFill>
                    <a:latin typeface="+mn-lt"/>
                    <a:ea typeface="+mn-ea"/>
                    <a:cs typeface="+mn-cs"/>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Don't want to say</c:v>
                </c:pt>
                <c:pt idx="1">
                  <c:v>No</c:v>
                </c:pt>
                <c:pt idx="2">
                  <c:v>Yes</c:v>
                </c:pt>
              </c:strCache>
            </c:strRef>
          </c:cat>
          <c:val>
            <c:numRef>
              <c:f>Sheet1!$B$2:$B$4</c:f>
              <c:numCache>
                <c:formatCode>0%</c:formatCode>
                <c:ptCount val="3"/>
                <c:pt idx="0">
                  <c:v>0.05</c:v>
                </c:pt>
                <c:pt idx="1">
                  <c:v>0.03</c:v>
                </c:pt>
                <c:pt idx="2">
                  <c:v>0.92</c:v>
                </c:pt>
              </c:numCache>
            </c:numRef>
          </c:val>
          <c:extLst>
            <c:ext xmlns:c16="http://schemas.microsoft.com/office/drawing/2014/chart" uri="{C3380CC4-5D6E-409C-BE32-E72D297353CC}">
              <c16:uniqueId val="{00000000-74FF-4F54-A4E8-E64E50D55B79}"/>
            </c:ext>
          </c:extLst>
        </c:ser>
        <c:ser>
          <c:idx val="1"/>
          <c:order val="1"/>
          <c:tx>
            <c:strRef>
              <c:f>Sheet1!$C$1</c:f>
              <c:strCache>
                <c:ptCount val="1"/>
                <c:pt idx="0">
                  <c:v>2024</c:v>
                </c:pt>
              </c:strCache>
            </c:strRef>
          </c:tx>
          <c:spPr>
            <a:solidFill>
              <a:srgbClr val="008E91"/>
            </a:solidFill>
            <a:ln w="19050">
              <a:noFill/>
            </a:ln>
            <a:effectLst/>
          </c:spPr>
          <c:invertIfNegative val="0"/>
          <c:dLbls>
            <c:dLbl>
              <c:idx val="0"/>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1">
                          <a:lumMod val="75000"/>
                          <a:lumOff val="25000"/>
                        </a:schemeClr>
                      </a:solidFill>
                      <a:latin typeface="+mn-lt"/>
                      <a:ea typeface="+mn-ea"/>
                      <a:cs typeface="+mn-cs"/>
                    </a:defRPr>
                  </a:pPr>
                  <a:endParaRPr lang="en-US"/>
                </a:p>
              </c:txPr>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1444-4FAF-9A4C-46CF84152F21}"/>
                </c:ext>
              </c:extLst>
            </c:dLbl>
            <c:dLbl>
              <c:idx val="1"/>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1">
                          <a:lumMod val="75000"/>
                          <a:lumOff val="25000"/>
                        </a:schemeClr>
                      </a:solidFill>
                      <a:latin typeface="+mn-lt"/>
                      <a:ea typeface="+mn-ea"/>
                      <a:cs typeface="+mn-cs"/>
                    </a:defRPr>
                  </a:pPr>
                  <a:endParaRPr lang="en-US"/>
                </a:p>
              </c:txPr>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E067-4607-9DA9-DC90FB5BCAAB}"/>
                </c:ext>
              </c:extLst>
            </c:dLbl>
            <c:dLbl>
              <c:idx val="2"/>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mn-lt"/>
                      <a:ea typeface="+mn-ea"/>
                      <a:cs typeface="+mn-cs"/>
                    </a:defRPr>
                  </a:pPr>
                  <a:endParaRPr lang="en-US"/>
                </a:p>
              </c:txPr>
              <c:dLblPos val="inEnd"/>
              <c:showLegendKey val="0"/>
              <c:showVal val="1"/>
              <c:showCatName val="0"/>
              <c:showSerName val="0"/>
              <c:showPercent val="0"/>
              <c:showBubbleSize val="0"/>
              <c:extLst>
                <c:ext xmlns:c16="http://schemas.microsoft.com/office/drawing/2014/chart" uri="{C3380CC4-5D6E-409C-BE32-E72D297353CC}">
                  <c16:uniqueId val="{00000001-0363-4579-BBD2-70876FDD5C45}"/>
                </c:ext>
              </c:extLst>
            </c:dLbl>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1"/>
                    </a:solidFill>
                    <a:latin typeface="+mn-lt"/>
                    <a:ea typeface="+mn-ea"/>
                    <a:cs typeface="+mn-cs"/>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Don't want to say</c:v>
                </c:pt>
                <c:pt idx="1">
                  <c:v>No</c:v>
                </c:pt>
                <c:pt idx="2">
                  <c:v>Yes</c:v>
                </c:pt>
              </c:strCache>
            </c:strRef>
          </c:cat>
          <c:val>
            <c:numRef>
              <c:f>Sheet1!$C$2:$C$4</c:f>
              <c:numCache>
                <c:formatCode>0%</c:formatCode>
                <c:ptCount val="3"/>
                <c:pt idx="0">
                  <c:v>0.05</c:v>
                </c:pt>
                <c:pt idx="1">
                  <c:v>0.02</c:v>
                </c:pt>
                <c:pt idx="2">
                  <c:v>0.93</c:v>
                </c:pt>
              </c:numCache>
            </c:numRef>
          </c:val>
          <c:extLst>
            <c:ext xmlns:c16="http://schemas.microsoft.com/office/drawing/2014/chart" uri="{C3380CC4-5D6E-409C-BE32-E72D297353CC}">
              <c16:uniqueId val="{00000001-74FF-4F54-A4E8-E64E50D55B79}"/>
            </c:ext>
          </c:extLst>
        </c:ser>
        <c:ser>
          <c:idx val="2"/>
          <c:order val="2"/>
          <c:tx>
            <c:strRef>
              <c:f>Sheet1!$D$1</c:f>
              <c:strCache>
                <c:ptCount val="1"/>
                <c:pt idx="0">
                  <c:v>2023</c:v>
                </c:pt>
              </c:strCache>
            </c:strRef>
          </c:tx>
          <c:spPr>
            <a:solidFill>
              <a:schemeClr val="accent1">
                <a:lumMod val="50000"/>
              </a:schemeClr>
            </a:solidFill>
            <a:ln w="19050">
              <a:noFill/>
            </a:ln>
            <a:effectLst/>
          </c:spPr>
          <c:invertIfNegative val="0"/>
          <c:dLbls>
            <c:dLbl>
              <c:idx val="0"/>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1">
                          <a:lumMod val="75000"/>
                          <a:lumOff val="25000"/>
                        </a:schemeClr>
                      </a:solidFill>
                      <a:latin typeface="+mn-lt"/>
                      <a:ea typeface="+mn-ea"/>
                      <a:cs typeface="+mn-cs"/>
                    </a:defRPr>
                  </a:pPr>
                  <a:endParaRPr lang="en-US"/>
                </a:p>
              </c:txPr>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1444-4FAF-9A4C-46CF84152F21}"/>
                </c:ext>
              </c:extLst>
            </c:dLbl>
            <c:dLbl>
              <c:idx val="1"/>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1">
                          <a:lumMod val="75000"/>
                          <a:lumOff val="25000"/>
                        </a:schemeClr>
                      </a:solidFill>
                      <a:latin typeface="+mn-lt"/>
                      <a:ea typeface="+mn-ea"/>
                      <a:cs typeface="+mn-cs"/>
                    </a:defRPr>
                  </a:pPr>
                  <a:endParaRPr lang="en-US"/>
                </a:p>
              </c:txPr>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4-0363-4579-BBD2-70876FDD5C45}"/>
                </c:ext>
              </c:extLst>
            </c:dLbl>
            <c:dLbl>
              <c:idx val="2"/>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mn-lt"/>
                      <a:ea typeface="+mn-ea"/>
                      <a:cs typeface="+mn-cs"/>
                    </a:defRPr>
                  </a:pPr>
                  <a:endParaRPr lang="en-US"/>
                </a:p>
              </c:txPr>
              <c:dLblPos val="inEnd"/>
              <c:showLegendKey val="0"/>
              <c:showVal val="1"/>
              <c:showCatName val="0"/>
              <c:showSerName val="0"/>
              <c:showPercent val="0"/>
              <c:showBubbleSize val="0"/>
              <c:extLst>
                <c:ext xmlns:c16="http://schemas.microsoft.com/office/drawing/2014/chart" uri="{C3380CC4-5D6E-409C-BE32-E72D297353CC}">
                  <c16:uniqueId val="{00000002-0363-4579-BBD2-70876FDD5C45}"/>
                </c:ext>
              </c:extLst>
            </c:dLbl>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1"/>
                    </a:solidFill>
                    <a:latin typeface="+mn-lt"/>
                    <a:ea typeface="+mn-ea"/>
                    <a:cs typeface="+mn-cs"/>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Don't want to say</c:v>
                </c:pt>
                <c:pt idx="1">
                  <c:v>No</c:v>
                </c:pt>
                <c:pt idx="2">
                  <c:v>Yes</c:v>
                </c:pt>
              </c:strCache>
            </c:strRef>
          </c:cat>
          <c:val>
            <c:numRef>
              <c:f>Sheet1!$D$2:$D$4</c:f>
              <c:numCache>
                <c:formatCode>0%</c:formatCode>
                <c:ptCount val="3"/>
                <c:pt idx="0">
                  <c:v>0.04</c:v>
                </c:pt>
                <c:pt idx="1">
                  <c:v>0.03</c:v>
                </c:pt>
                <c:pt idx="2">
                  <c:v>0.93</c:v>
                </c:pt>
              </c:numCache>
            </c:numRef>
          </c:val>
          <c:extLst>
            <c:ext xmlns:c16="http://schemas.microsoft.com/office/drawing/2014/chart" uri="{C3380CC4-5D6E-409C-BE32-E72D297353CC}">
              <c16:uniqueId val="{00000001-6728-4BFB-97F3-E7F610538C63}"/>
            </c:ext>
          </c:extLst>
        </c:ser>
        <c:dLbls>
          <c:dLblPos val="inEnd"/>
          <c:showLegendKey val="0"/>
          <c:showVal val="1"/>
          <c:showCatName val="0"/>
          <c:showSerName val="0"/>
          <c:showPercent val="0"/>
          <c:showBubbleSize val="0"/>
        </c:dLbls>
        <c:gapWidth val="100"/>
        <c:overlap val="-25"/>
        <c:axId val="517179600"/>
        <c:axId val="517185480"/>
      </c:barChart>
      <c:valAx>
        <c:axId val="517185480"/>
        <c:scaling>
          <c:orientation val="minMax"/>
        </c:scaling>
        <c:delete val="0"/>
        <c:axPos val="b"/>
        <c:majorGridlines>
          <c:spPr>
            <a:ln w="9525" cap="flat" cmpd="sng" algn="ctr">
              <a:solidFill>
                <a:schemeClr val="tx1">
                  <a:lumMod val="15000"/>
                  <a:lumOff val="85000"/>
                </a:schemeClr>
              </a:solidFill>
              <a:round/>
            </a:ln>
            <a:effectLst/>
          </c:spPr>
        </c:majorGridlines>
        <c:numFmt formatCode="0%" sourceLinked="0"/>
        <c:majorTickMark val="out"/>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tx1">
                    <a:lumMod val="75000"/>
                    <a:lumOff val="25000"/>
                  </a:schemeClr>
                </a:solidFill>
                <a:latin typeface="+mn-lt"/>
                <a:ea typeface="+mn-ea"/>
                <a:cs typeface="+mn-cs"/>
              </a:defRPr>
            </a:pPr>
            <a:endParaRPr lang="en-US"/>
          </a:p>
        </c:txPr>
        <c:crossAx val="517179600"/>
        <c:crosses val="autoZero"/>
        <c:crossBetween val="between"/>
      </c:valAx>
      <c:catAx>
        <c:axId val="517179600"/>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chemeClr val="tx1">
                    <a:lumMod val="75000"/>
                    <a:lumOff val="25000"/>
                  </a:schemeClr>
                </a:solidFill>
                <a:latin typeface="+mn-lt"/>
                <a:ea typeface="+mn-ea"/>
                <a:cs typeface="+mn-cs"/>
              </a:defRPr>
            </a:pPr>
            <a:endParaRPr lang="en-US"/>
          </a:p>
        </c:txPr>
        <c:crossAx val="517185480"/>
        <c:crosses val="autoZero"/>
        <c:auto val="1"/>
        <c:lblAlgn val="ctr"/>
        <c:lblOffset val="100"/>
        <c:noMultiLvlLbl val="0"/>
      </c:catAx>
      <c:spPr>
        <a:noFill/>
        <a:ln>
          <a:noFill/>
        </a:ln>
        <a:effectLst/>
      </c:spPr>
    </c:plotArea>
    <c:legend>
      <c:legendPos val="b"/>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75000"/>
                  <a:lumOff val="25000"/>
                </a:schemeClr>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8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6797285480794814"/>
          <c:y val="2.4066679567684147E-2"/>
          <c:w val="0.62377350752645866"/>
          <c:h val="0.75550610676250796"/>
        </c:manualLayout>
      </c:layout>
      <c:barChart>
        <c:barDir val="bar"/>
        <c:grouping val="clustered"/>
        <c:varyColors val="0"/>
        <c:ser>
          <c:idx val="0"/>
          <c:order val="0"/>
          <c:tx>
            <c:strRef>
              <c:f>Sheet1!$B$1</c:f>
              <c:strCache>
                <c:ptCount val="1"/>
                <c:pt idx="0">
                  <c:v>2025</c:v>
                </c:pt>
              </c:strCache>
            </c:strRef>
          </c:tx>
          <c:spPr>
            <a:solidFill>
              <a:schemeClr val="accent1"/>
            </a:solidFill>
            <a:ln w="19050">
              <a:noFill/>
            </a:ln>
            <a:effectLst/>
          </c:spPr>
          <c:invertIfNegative val="0"/>
          <c:dLbls>
            <c:dLbl>
              <c:idx val="0"/>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1">
                          <a:lumMod val="75000"/>
                          <a:lumOff val="25000"/>
                        </a:schemeClr>
                      </a:solidFill>
                      <a:latin typeface="+mn-lt"/>
                      <a:ea typeface="+mn-ea"/>
                      <a:cs typeface="+mn-cs"/>
                    </a:defRPr>
                  </a:pPr>
                  <a:endParaRPr lang="en-US"/>
                </a:p>
              </c:txPr>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41F1-4B59-9CA8-7AEA16AC8EA0}"/>
                </c:ext>
              </c:extLst>
            </c:dLbl>
            <c:dLbl>
              <c:idx val="1"/>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1">
                          <a:lumMod val="75000"/>
                          <a:lumOff val="25000"/>
                        </a:schemeClr>
                      </a:solidFill>
                      <a:latin typeface="+mn-lt"/>
                      <a:ea typeface="+mn-ea"/>
                      <a:cs typeface="+mn-cs"/>
                    </a:defRPr>
                  </a:pPr>
                  <a:endParaRPr lang="en-US"/>
                </a:p>
              </c:txPr>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41F1-4B59-9CA8-7AEA16AC8EA0}"/>
                </c:ext>
              </c:extLst>
            </c:dLbl>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mn-lt"/>
                    <a:ea typeface="+mn-ea"/>
                    <a:cs typeface="+mn-cs"/>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Don't want to say</c:v>
                </c:pt>
                <c:pt idx="1">
                  <c:v>No</c:v>
                </c:pt>
                <c:pt idx="2">
                  <c:v>Yes</c:v>
                </c:pt>
              </c:strCache>
            </c:strRef>
          </c:cat>
          <c:val>
            <c:numRef>
              <c:f>Sheet1!$B$2:$B$4</c:f>
              <c:numCache>
                <c:formatCode>0%</c:formatCode>
                <c:ptCount val="3"/>
                <c:pt idx="0">
                  <c:v>0.05</c:v>
                </c:pt>
                <c:pt idx="1">
                  <c:v>0.06</c:v>
                </c:pt>
                <c:pt idx="2">
                  <c:v>0.89</c:v>
                </c:pt>
              </c:numCache>
            </c:numRef>
          </c:val>
          <c:extLst>
            <c:ext xmlns:c16="http://schemas.microsoft.com/office/drawing/2014/chart" uri="{C3380CC4-5D6E-409C-BE32-E72D297353CC}">
              <c16:uniqueId val="{00000000-3EB1-403E-BDFF-30011556B4B7}"/>
            </c:ext>
          </c:extLst>
        </c:ser>
        <c:ser>
          <c:idx val="1"/>
          <c:order val="1"/>
          <c:tx>
            <c:strRef>
              <c:f>Sheet1!$C$1</c:f>
              <c:strCache>
                <c:ptCount val="1"/>
                <c:pt idx="0">
                  <c:v>2024</c:v>
                </c:pt>
              </c:strCache>
            </c:strRef>
          </c:tx>
          <c:spPr>
            <a:solidFill>
              <a:srgbClr val="008E91"/>
            </a:solidFill>
            <a:ln w="19050">
              <a:noFill/>
            </a:ln>
            <a:effectLst/>
          </c:spPr>
          <c:invertIfNegative val="0"/>
          <c:dLbls>
            <c:dLbl>
              <c:idx val="0"/>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1">
                          <a:lumMod val="75000"/>
                          <a:lumOff val="25000"/>
                        </a:schemeClr>
                      </a:solidFill>
                      <a:latin typeface="+mn-lt"/>
                      <a:ea typeface="+mn-ea"/>
                      <a:cs typeface="+mn-cs"/>
                    </a:defRPr>
                  </a:pPr>
                  <a:endParaRPr lang="en-US"/>
                </a:p>
              </c:txPr>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AAB3-416A-B8FD-95B3D8A0A396}"/>
                </c:ext>
              </c:extLst>
            </c:dLbl>
            <c:dLbl>
              <c:idx val="1"/>
              <c:layout>
                <c:manualLayout>
                  <c:x val="-5.2210885803464752E-2"/>
                  <c:y val="0"/>
                </c:manualLayout>
              </c:layout>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A320-471D-A61A-A2E24BA9D578}"/>
                </c:ext>
              </c:extLst>
            </c:dLbl>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mn-lt"/>
                    <a:ea typeface="+mn-ea"/>
                    <a:cs typeface="+mn-cs"/>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Don't want to say</c:v>
                </c:pt>
                <c:pt idx="1">
                  <c:v>No</c:v>
                </c:pt>
                <c:pt idx="2">
                  <c:v>Yes</c:v>
                </c:pt>
              </c:strCache>
            </c:strRef>
          </c:cat>
          <c:val>
            <c:numRef>
              <c:f>Sheet1!$C$2:$C$4</c:f>
              <c:numCache>
                <c:formatCode>0%</c:formatCode>
                <c:ptCount val="3"/>
                <c:pt idx="0">
                  <c:v>0.03</c:v>
                </c:pt>
                <c:pt idx="1">
                  <c:v>7.0000000000000007E-2</c:v>
                </c:pt>
                <c:pt idx="2">
                  <c:v>0.89</c:v>
                </c:pt>
              </c:numCache>
            </c:numRef>
          </c:val>
          <c:extLst>
            <c:ext xmlns:c16="http://schemas.microsoft.com/office/drawing/2014/chart" uri="{C3380CC4-5D6E-409C-BE32-E72D297353CC}">
              <c16:uniqueId val="{00000001-3EB1-403E-BDFF-30011556B4B7}"/>
            </c:ext>
          </c:extLst>
        </c:ser>
        <c:ser>
          <c:idx val="2"/>
          <c:order val="2"/>
          <c:tx>
            <c:strRef>
              <c:f>Sheet1!$D$1</c:f>
              <c:strCache>
                <c:ptCount val="1"/>
                <c:pt idx="0">
                  <c:v>2023</c:v>
                </c:pt>
              </c:strCache>
            </c:strRef>
          </c:tx>
          <c:spPr>
            <a:solidFill>
              <a:schemeClr val="accent1">
                <a:lumMod val="50000"/>
              </a:schemeClr>
            </a:solidFill>
            <a:ln w="19050">
              <a:noFill/>
            </a:ln>
            <a:effectLst/>
          </c:spPr>
          <c:invertIfNegative val="0"/>
          <c:dLbls>
            <c:dLbl>
              <c:idx val="0"/>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1">
                          <a:lumMod val="75000"/>
                          <a:lumOff val="25000"/>
                        </a:schemeClr>
                      </a:solidFill>
                      <a:latin typeface="+mn-lt"/>
                      <a:ea typeface="+mn-ea"/>
                      <a:cs typeface="+mn-cs"/>
                    </a:defRPr>
                  </a:pPr>
                  <a:endParaRPr lang="en-US"/>
                </a:p>
              </c:txPr>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AAB3-416A-B8FD-95B3D8A0A396}"/>
                </c:ext>
              </c:extLst>
            </c:dLbl>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mn-lt"/>
                    <a:ea typeface="+mn-ea"/>
                    <a:cs typeface="+mn-cs"/>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Don't want to say</c:v>
                </c:pt>
                <c:pt idx="1">
                  <c:v>No</c:v>
                </c:pt>
                <c:pt idx="2">
                  <c:v>Yes</c:v>
                </c:pt>
              </c:strCache>
            </c:strRef>
          </c:cat>
          <c:val>
            <c:numRef>
              <c:f>Sheet1!$D$2:$D$4</c:f>
              <c:numCache>
                <c:formatCode>0%</c:formatCode>
                <c:ptCount val="3"/>
                <c:pt idx="0">
                  <c:v>0.06</c:v>
                </c:pt>
                <c:pt idx="1">
                  <c:v>0.09</c:v>
                </c:pt>
                <c:pt idx="2">
                  <c:v>0.85</c:v>
                </c:pt>
              </c:numCache>
            </c:numRef>
          </c:val>
          <c:extLst>
            <c:ext xmlns:c16="http://schemas.microsoft.com/office/drawing/2014/chart" uri="{C3380CC4-5D6E-409C-BE32-E72D297353CC}">
              <c16:uniqueId val="{00000001-7B18-4274-A944-775570C1F75D}"/>
            </c:ext>
          </c:extLst>
        </c:ser>
        <c:dLbls>
          <c:dLblPos val="inEnd"/>
          <c:showLegendKey val="0"/>
          <c:showVal val="1"/>
          <c:showCatName val="0"/>
          <c:showSerName val="0"/>
          <c:showPercent val="0"/>
          <c:showBubbleSize val="0"/>
        </c:dLbls>
        <c:gapWidth val="100"/>
        <c:overlap val="-25"/>
        <c:axId val="517178032"/>
        <c:axId val="517183520"/>
      </c:barChart>
      <c:valAx>
        <c:axId val="517183520"/>
        <c:scaling>
          <c:orientation val="minMax"/>
        </c:scaling>
        <c:delete val="0"/>
        <c:axPos val="b"/>
        <c:majorGridlines>
          <c:spPr>
            <a:ln w="9525" cap="flat" cmpd="sng" algn="ctr">
              <a:solidFill>
                <a:schemeClr val="tx1">
                  <a:lumMod val="15000"/>
                  <a:lumOff val="85000"/>
                </a:schemeClr>
              </a:solidFill>
              <a:round/>
            </a:ln>
            <a:effectLst/>
          </c:spPr>
        </c:majorGridlines>
        <c:numFmt formatCode="0%" sourceLinked="0"/>
        <c:majorTickMark val="out"/>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tx1">
                    <a:lumMod val="75000"/>
                    <a:lumOff val="25000"/>
                  </a:schemeClr>
                </a:solidFill>
                <a:latin typeface="+mn-lt"/>
                <a:ea typeface="+mn-ea"/>
                <a:cs typeface="+mn-cs"/>
              </a:defRPr>
            </a:pPr>
            <a:endParaRPr lang="en-US"/>
          </a:p>
        </c:txPr>
        <c:crossAx val="517178032"/>
        <c:crosses val="autoZero"/>
        <c:crossBetween val="between"/>
      </c:valAx>
      <c:catAx>
        <c:axId val="517178032"/>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endParaRPr lang="en-US"/>
          </a:p>
        </c:txPr>
        <c:crossAx val="517183520"/>
        <c:crosses val="autoZero"/>
        <c:auto val="1"/>
        <c:lblAlgn val="ctr"/>
        <c:lblOffset val="100"/>
        <c:noMultiLvlLbl val="0"/>
      </c:catAx>
      <c:spPr>
        <a:noFill/>
        <a:ln>
          <a:noFill/>
        </a:ln>
        <a:effectLst/>
      </c:spPr>
    </c:plotArea>
    <c:legend>
      <c:legendPos val="b"/>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75000"/>
                  <a:lumOff val="25000"/>
                </a:schemeClr>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8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200" b="0" i="0" u="none" strike="noStrike" kern="1200" spc="0" baseline="0">
                <a:solidFill>
                  <a:schemeClr val="tx1">
                    <a:lumMod val="75000"/>
                    <a:lumOff val="25000"/>
                  </a:schemeClr>
                </a:solidFill>
                <a:latin typeface="+mn-lt"/>
                <a:ea typeface="+mn-ea"/>
                <a:cs typeface="+mn-cs"/>
              </a:defRPr>
            </a:pPr>
            <a:r>
              <a:rPr lang="en-GB" sz="1200">
                <a:solidFill>
                  <a:schemeClr val="tx1">
                    <a:lumMod val="75000"/>
                    <a:lumOff val="25000"/>
                  </a:schemeClr>
                </a:solidFill>
              </a:rPr>
              <a:t>Seen knives used as threat</a:t>
            </a:r>
          </a:p>
        </c:rich>
      </c:tx>
      <c:overlay val="0"/>
      <c:spPr>
        <a:noFill/>
        <a:ln>
          <a:noFill/>
        </a:ln>
        <a:effectLst/>
      </c:spPr>
      <c:txPr>
        <a:bodyPr rot="0" spcFirstLastPara="1" vertOverflow="ellipsis" vert="horz" wrap="square" anchor="ctr" anchorCtr="1"/>
        <a:lstStyle/>
        <a:p>
          <a:pPr>
            <a:defRPr sz="1200" b="0" i="0" u="none" strike="noStrike" kern="1200" spc="0" baseline="0">
              <a:solidFill>
                <a:schemeClr val="tx1">
                  <a:lumMod val="75000"/>
                  <a:lumOff val="25000"/>
                </a:schemeClr>
              </a:solidFill>
              <a:latin typeface="+mn-lt"/>
              <a:ea typeface="+mn-ea"/>
              <a:cs typeface="+mn-cs"/>
            </a:defRPr>
          </a:pPr>
          <a:endParaRPr lang="en-US"/>
        </a:p>
      </c:txPr>
    </c:title>
    <c:autoTitleDeleted val="0"/>
    <c:plotArea>
      <c:layout>
        <c:manualLayout>
          <c:layoutTarget val="inner"/>
          <c:xMode val="edge"/>
          <c:yMode val="edge"/>
          <c:x val="0.20759615719542354"/>
          <c:y val="0.22464148759749075"/>
          <c:w val="0.56993776122474249"/>
          <c:h val="0.59052855179307762"/>
        </c:manualLayout>
      </c:layout>
      <c:barChart>
        <c:barDir val="bar"/>
        <c:grouping val="clustered"/>
        <c:varyColors val="0"/>
        <c:ser>
          <c:idx val="0"/>
          <c:order val="0"/>
          <c:tx>
            <c:strRef>
              <c:f>Sheet1!$B$1</c:f>
              <c:strCache>
                <c:ptCount val="1"/>
                <c:pt idx="0">
                  <c:v>2025</c:v>
                </c:pt>
              </c:strCache>
            </c:strRef>
          </c:tx>
          <c:spPr>
            <a:solidFill>
              <a:schemeClr val="accent1"/>
            </a:solidFill>
            <a:ln w="19050">
              <a:noFill/>
            </a:ln>
            <a:effectLst/>
          </c:spPr>
          <c:invertIfNegative val="0"/>
          <c:dLbls>
            <c:dLbl>
              <c:idx val="0"/>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1">
                          <a:lumMod val="75000"/>
                          <a:lumOff val="25000"/>
                        </a:schemeClr>
                      </a:solidFill>
                      <a:latin typeface="+mn-lt"/>
                      <a:ea typeface="+mn-ea"/>
                      <a:cs typeface="+mn-cs"/>
                    </a:defRPr>
                  </a:pPr>
                  <a:endParaRPr lang="en-US"/>
                </a:p>
              </c:txPr>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4516-44B0-89B6-FCBBC890E332}"/>
                </c:ext>
              </c:extLst>
            </c:dLbl>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mn-lt"/>
                    <a:ea typeface="+mn-ea"/>
                    <a:cs typeface="+mn-cs"/>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I don't want to say</c:v>
                </c:pt>
                <c:pt idx="1">
                  <c:v>No</c:v>
                </c:pt>
                <c:pt idx="2">
                  <c:v>Yes</c:v>
                </c:pt>
              </c:strCache>
            </c:strRef>
          </c:cat>
          <c:val>
            <c:numRef>
              <c:f>Sheet1!$B$2:$B$4</c:f>
              <c:numCache>
                <c:formatCode>0%</c:formatCode>
                <c:ptCount val="3"/>
                <c:pt idx="0">
                  <c:v>0.05</c:v>
                </c:pt>
                <c:pt idx="1">
                  <c:v>0.71</c:v>
                </c:pt>
                <c:pt idx="2">
                  <c:v>0.24</c:v>
                </c:pt>
              </c:numCache>
            </c:numRef>
          </c:val>
          <c:extLst>
            <c:ext xmlns:c16="http://schemas.microsoft.com/office/drawing/2014/chart" uri="{C3380CC4-5D6E-409C-BE32-E72D297353CC}">
              <c16:uniqueId val="{00000003-A5B2-4922-8B31-1AF6C44248FE}"/>
            </c:ext>
          </c:extLst>
        </c:ser>
        <c:ser>
          <c:idx val="1"/>
          <c:order val="1"/>
          <c:tx>
            <c:strRef>
              <c:f>Sheet1!$C$1</c:f>
              <c:strCache>
                <c:ptCount val="1"/>
                <c:pt idx="0">
                  <c:v>2024</c:v>
                </c:pt>
              </c:strCache>
            </c:strRef>
          </c:tx>
          <c:spPr>
            <a:solidFill>
              <a:srgbClr val="008E91"/>
            </a:solidFill>
            <a:ln w="19050">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mn-lt"/>
                    <a:ea typeface="+mn-ea"/>
                    <a:cs typeface="+mn-cs"/>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I don't want to say</c:v>
                </c:pt>
                <c:pt idx="1">
                  <c:v>No</c:v>
                </c:pt>
                <c:pt idx="2">
                  <c:v>Yes</c:v>
                </c:pt>
              </c:strCache>
            </c:strRef>
          </c:cat>
          <c:val>
            <c:numRef>
              <c:f>Sheet1!$C$2:$C$4</c:f>
              <c:numCache>
                <c:formatCode>0%</c:formatCode>
                <c:ptCount val="3"/>
                <c:pt idx="0">
                  <c:v>7.0000000000000007E-2</c:v>
                </c:pt>
                <c:pt idx="1">
                  <c:v>0.64</c:v>
                </c:pt>
                <c:pt idx="2">
                  <c:v>0.28999999999999998</c:v>
                </c:pt>
              </c:numCache>
            </c:numRef>
          </c:val>
          <c:extLst>
            <c:ext xmlns:c16="http://schemas.microsoft.com/office/drawing/2014/chart" uri="{C3380CC4-5D6E-409C-BE32-E72D297353CC}">
              <c16:uniqueId val="{00000003-6537-4472-B0B3-6D8D1FB3D419}"/>
            </c:ext>
          </c:extLst>
        </c:ser>
        <c:ser>
          <c:idx val="2"/>
          <c:order val="2"/>
          <c:tx>
            <c:strRef>
              <c:f>Sheet1!$D$1</c:f>
              <c:strCache>
                <c:ptCount val="1"/>
                <c:pt idx="0">
                  <c:v>2023</c:v>
                </c:pt>
              </c:strCache>
            </c:strRef>
          </c:tx>
          <c:spPr>
            <a:solidFill>
              <a:schemeClr val="accent1">
                <a:lumMod val="50000"/>
              </a:schemeClr>
            </a:solidFill>
            <a:ln w="19050">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mn-lt"/>
                    <a:ea typeface="+mn-ea"/>
                    <a:cs typeface="+mn-cs"/>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I don't want to say</c:v>
                </c:pt>
                <c:pt idx="1">
                  <c:v>No</c:v>
                </c:pt>
                <c:pt idx="2">
                  <c:v>Yes</c:v>
                </c:pt>
              </c:strCache>
            </c:strRef>
          </c:cat>
          <c:val>
            <c:numRef>
              <c:f>Sheet1!$D$2:$D$4</c:f>
              <c:numCache>
                <c:formatCode>0%</c:formatCode>
                <c:ptCount val="3"/>
                <c:pt idx="0">
                  <c:v>0.09</c:v>
                </c:pt>
                <c:pt idx="1">
                  <c:v>0.64</c:v>
                </c:pt>
                <c:pt idx="2">
                  <c:v>0.28000000000000003</c:v>
                </c:pt>
              </c:numCache>
            </c:numRef>
          </c:val>
          <c:extLst>
            <c:ext xmlns:c16="http://schemas.microsoft.com/office/drawing/2014/chart" uri="{C3380CC4-5D6E-409C-BE32-E72D297353CC}">
              <c16:uniqueId val="{00000004-BBA4-4309-B5ED-B243EA344CE3}"/>
            </c:ext>
          </c:extLst>
        </c:ser>
        <c:dLbls>
          <c:dLblPos val="inEnd"/>
          <c:showLegendKey val="0"/>
          <c:showVal val="1"/>
          <c:showCatName val="0"/>
          <c:showSerName val="0"/>
          <c:showPercent val="0"/>
          <c:showBubbleSize val="0"/>
        </c:dLbls>
        <c:gapWidth val="100"/>
        <c:overlap val="-25"/>
        <c:axId val="517183912"/>
        <c:axId val="517175288"/>
      </c:barChart>
      <c:valAx>
        <c:axId val="517175288"/>
        <c:scaling>
          <c:orientation val="minMax"/>
        </c:scaling>
        <c:delete val="0"/>
        <c:axPos val="b"/>
        <c:majorGridlines>
          <c:spPr>
            <a:ln w="9525" cap="flat" cmpd="sng" algn="ctr">
              <a:solidFill>
                <a:schemeClr val="tx1">
                  <a:lumMod val="15000"/>
                  <a:lumOff val="85000"/>
                </a:schemeClr>
              </a:solidFill>
              <a:round/>
            </a:ln>
            <a:effectLst/>
          </c:spPr>
        </c:majorGridlines>
        <c:numFmt formatCode="0%" sourceLinked="0"/>
        <c:majorTickMark val="out"/>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tx1">
                    <a:lumMod val="75000"/>
                    <a:lumOff val="25000"/>
                  </a:schemeClr>
                </a:solidFill>
                <a:latin typeface="+mn-lt"/>
                <a:ea typeface="+mn-ea"/>
                <a:cs typeface="+mn-cs"/>
              </a:defRPr>
            </a:pPr>
            <a:endParaRPr lang="en-US"/>
          </a:p>
        </c:txPr>
        <c:crossAx val="517183912"/>
        <c:crosses val="autoZero"/>
        <c:crossBetween val="between"/>
      </c:valAx>
      <c:catAx>
        <c:axId val="517183912"/>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chemeClr val="tx1">
                    <a:lumMod val="75000"/>
                    <a:lumOff val="25000"/>
                  </a:schemeClr>
                </a:solidFill>
                <a:latin typeface="+mn-lt"/>
                <a:ea typeface="+mn-ea"/>
                <a:cs typeface="+mn-cs"/>
              </a:defRPr>
            </a:pPr>
            <a:endParaRPr lang="en-US"/>
          </a:p>
        </c:txPr>
        <c:crossAx val="517175288"/>
        <c:crosses val="autoZero"/>
        <c:auto val="1"/>
        <c:lblAlgn val="ctr"/>
        <c:lblOffset val="100"/>
        <c:noMultiLvlLbl val="0"/>
      </c:catAx>
      <c:spPr>
        <a:noFill/>
        <a:ln>
          <a:noFill/>
        </a:ln>
        <a:effectLst/>
      </c:spPr>
    </c:plotArea>
    <c:legend>
      <c:legendPos val="b"/>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8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200" b="0" i="0" u="none" strike="noStrike" kern="1200" spc="0" baseline="0">
                <a:solidFill>
                  <a:schemeClr val="tx1">
                    <a:lumMod val="65000"/>
                    <a:lumOff val="35000"/>
                  </a:schemeClr>
                </a:solidFill>
                <a:latin typeface="+mn-lt"/>
                <a:ea typeface="+mn-ea"/>
                <a:cs typeface="+mn-cs"/>
              </a:defRPr>
            </a:pPr>
            <a:r>
              <a:rPr lang="en-GB" sz="1200"/>
              <a:t>Knife</a:t>
            </a:r>
            <a:r>
              <a:rPr lang="en-GB" sz="1200" baseline="0"/>
              <a:t> carried for protection</a:t>
            </a:r>
            <a:endParaRPr lang="en-GB" sz="1200"/>
          </a:p>
        </c:rich>
      </c:tx>
      <c:overlay val="0"/>
      <c:spPr>
        <a:noFill/>
        <a:ln>
          <a:noFill/>
        </a:ln>
        <a:effectLst/>
      </c:spPr>
      <c:txPr>
        <a:bodyPr rot="0" spcFirstLastPara="1" vertOverflow="ellipsis" vert="horz" wrap="square" anchor="ctr" anchorCtr="1"/>
        <a:lstStyle/>
        <a:p>
          <a:pPr>
            <a:defRPr sz="1200" b="0" i="0" u="none" strike="noStrike" kern="1200" spc="0" baseline="0">
              <a:solidFill>
                <a:schemeClr val="tx1">
                  <a:lumMod val="65000"/>
                  <a:lumOff val="35000"/>
                </a:schemeClr>
              </a:solidFill>
              <a:latin typeface="+mn-lt"/>
              <a:ea typeface="+mn-ea"/>
              <a:cs typeface="+mn-cs"/>
            </a:defRPr>
          </a:pPr>
          <a:endParaRPr lang="en-US"/>
        </a:p>
      </c:txPr>
    </c:title>
    <c:autoTitleDeleted val="0"/>
    <c:plotArea>
      <c:layout>
        <c:manualLayout>
          <c:layoutTarget val="inner"/>
          <c:xMode val="edge"/>
          <c:yMode val="edge"/>
          <c:x val="0.20759615719542354"/>
          <c:y val="0.22464148759749075"/>
          <c:w val="0.56993776122474249"/>
          <c:h val="0.59052855179307762"/>
        </c:manualLayout>
      </c:layout>
      <c:barChart>
        <c:barDir val="bar"/>
        <c:grouping val="clustered"/>
        <c:varyColors val="0"/>
        <c:ser>
          <c:idx val="0"/>
          <c:order val="0"/>
          <c:tx>
            <c:strRef>
              <c:f>Sheet1!$B$1</c:f>
              <c:strCache>
                <c:ptCount val="1"/>
                <c:pt idx="0">
                  <c:v>2025</c:v>
                </c:pt>
              </c:strCache>
            </c:strRef>
          </c:tx>
          <c:spPr>
            <a:solidFill>
              <a:schemeClr val="accent1"/>
            </a:solidFill>
            <a:ln w="19050">
              <a:noFill/>
            </a:ln>
            <a:effectLst/>
          </c:spPr>
          <c:invertIfNegative val="0"/>
          <c:dLbls>
            <c:dLbl>
              <c:idx val="0"/>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1">
                          <a:lumMod val="75000"/>
                          <a:lumOff val="25000"/>
                        </a:schemeClr>
                      </a:solidFill>
                      <a:latin typeface="+mn-lt"/>
                      <a:ea typeface="+mn-ea"/>
                      <a:cs typeface="+mn-cs"/>
                    </a:defRPr>
                  </a:pPr>
                  <a:endParaRPr lang="en-US"/>
                </a:p>
              </c:txPr>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97A2-49AF-BDA3-C2602D98A3C0}"/>
                </c:ext>
              </c:extLst>
            </c:dLbl>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mn-lt"/>
                    <a:ea typeface="+mn-ea"/>
                    <a:cs typeface="+mn-cs"/>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I don't want to say</c:v>
                </c:pt>
                <c:pt idx="1">
                  <c:v>No</c:v>
                </c:pt>
                <c:pt idx="2">
                  <c:v>Yes</c:v>
                </c:pt>
              </c:strCache>
            </c:strRef>
          </c:cat>
          <c:val>
            <c:numRef>
              <c:f>Sheet1!$B$2:$B$4</c:f>
              <c:numCache>
                <c:formatCode>0%</c:formatCode>
                <c:ptCount val="3"/>
                <c:pt idx="0">
                  <c:v>0.05</c:v>
                </c:pt>
                <c:pt idx="1">
                  <c:v>0.86</c:v>
                </c:pt>
                <c:pt idx="2">
                  <c:v>0.09</c:v>
                </c:pt>
              </c:numCache>
            </c:numRef>
          </c:val>
          <c:extLst>
            <c:ext xmlns:c16="http://schemas.microsoft.com/office/drawing/2014/chart" uri="{C3380CC4-5D6E-409C-BE32-E72D297353CC}">
              <c16:uniqueId val="{00000003-090A-48B2-9ADE-C7AE77C3A8DA}"/>
            </c:ext>
          </c:extLst>
        </c:ser>
        <c:ser>
          <c:idx val="1"/>
          <c:order val="1"/>
          <c:tx>
            <c:strRef>
              <c:f>Sheet1!$C$1</c:f>
              <c:strCache>
                <c:ptCount val="1"/>
                <c:pt idx="0">
                  <c:v>2024</c:v>
                </c:pt>
              </c:strCache>
            </c:strRef>
          </c:tx>
          <c:spPr>
            <a:solidFill>
              <a:srgbClr val="008E91"/>
            </a:solidFill>
            <a:ln w="19050">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mn-lt"/>
                    <a:ea typeface="+mn-ea"/>
                    <a:cs typeface="+mn-cs"/>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I don't want to say</c:v>
                </c:pt>
                <c:pt idx="1">
                  <c:v>No</c:v>
                </c:pt>
                <c:pt idx="2">
                  <c:v>Yes</c:v>
                </c:pt>
              </c:strCache>
            </c:strRef>
          </c:cat>
          <c:val>
            <c:numRef>
              <c:f>Sheet1!$C$2:$C$4</c:f>
              <c:numCache>
                <c:formatCode>0%</c:formatCode>
                <c:ptCount val="3"/>
                <c:pt idx="0">
                  <c:v>7.0000000000000007E-2</c:v>
                </c:pt>
                <c:pt idx="1">
                  <c:v>0.82</c:v>
                </c:pt>
                <c:pt idx="2">
                  <c:v>0.12</c:v>
                </c:pt>
              </c:numCache>
            </c:numRef>
          </c:val>
          <c:extLst>
            <c:ext xmlns:c16="http://schemas.microsoft.com/office/drawing/2014/chart" uri="{C3380CC4-5D6E-409C-BE32-E72D297353CC}">
              <c16:uniqueId val="{00000003-C06F-4E00-99A1-FCAB0442119F}"/>
            </c:ext>
          </c:extLst>
        </c:ser>
        <c:ser>
          <c:idx val="2"/>
          <c:order val="2"/>
          <c:tx>
            <c:strRef>
              <c:f>Sheet1!$D$1</c:f>
              <c:strCache>
                <c:ptCount val="1"/>
                <c:pt idx="0">
                  <c:v>2023</c:v>
                </c:pt>
              </c:strCache>
            </c:strRef>
          </c:tx>
          <c:spPr>
            <a:solidFill>
              <a:schemeClr val="accent1">
                <a:lumMod val="50000"/>
              </a:schemeClr>
            </a:solidFill>
            <a:ln w="19050">
              <a:noFill/>
            </a:ln>
            <a:effectLst/>
          </c:spPr>
          <c:invertIfNegative val="0"/>
          <c:dLbls>
            <c:dLbl>
              <c:idx val="0"/>
              <c:layout>
                <c:manualLayout>
                  <c:x val="-4.0653433689333766E-2"/>
                  <c:y val="7.5102889480184514E-3"/>
                </c:manualLayout>
              </c:layout>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CC78-4B65-AE99-AA86FC295178}"/>
                </c:ext>
              </c:extLst>
            </c:dLbl>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mn-lt"/>
                    <a:ea typeface="+mn-ea"/>
                    <a:cs typeface="+mn-cs"/>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I don't want to say</c:v>
                </c:pt>
                <c:pt idx="1">
                  <c:v>No</c:v>
                </c:pt>
                <c:pt idx="2">
                  <c:v>Yes</c:v>
                </c:pt>
              </c:strCache>
            </c:strRef>
          </c:cat>
          <c:val>
            <c:numRef>
              <c:f>Sheet1!$D$2:$D$4</c:f>
              <c:numCache>
                <c:formatCode>0%</c:formatCode>
                <c:ptCount val="3"/>
                <c:pt idx="0">
                  <c:v>0.06</c:v>
                </c:pt>
                <c:pt idx="1">
                  <c:v>0.82</c:v>
                </c:pt>
                <c:pt idx="2">
                  <c:v>0.12</c:v>
                </c:pt>
              </c:numCache>
            </c:numRef>
          </c:val>
          <c:extLst>
            <c:ext xmlns:c16="http://schemas.microsoft.com/office/drawing/2014/chart" uri="{C3380CC4-5D6E-409C-BE32-E72D297353CC}">
              <c16:uniqueId val="{00000004-4E40-4A35-8B79-D14AA150C1FF}"/>
            </c:ext>
          </c:extLst>
        </c:ser>
        <c:dLbls>
          <c:dLblPos val="inEnd"/>
          <c:showLegendKey val="0"/>
          <c:showVal val="1"/>
          <c:showCatName val="0"/>
          <c:showSerName val="0"/>
          <c:showPercent val="0"/>
          <c:showBubbleSize val="0"/>
        </c:dLbls>
        <c:gapWidth val="100"/>
        <c:overlap val="-25"/>
        <c:axId val="517174504"/>
        <c:axId val="517184696"/>
      </c:barChart>
      <c:valAx>
        <c:axId val="517184696"/>
        <c:scaling>
          <c:orientation val="minMax"/>
        </c:scaling>
        <c:delete val="0"/>
        <c:axPos val="b"/>
        <c:majorGridlines>
          <c:spPr>
            <a:ln w="9525" cap="flat" cmpd="sng" algn="ctr">
              <a:solidFill>
                <a:schemeClr val="tx1">
                  <a:lumMod val="15000"/>
                  <a:lumOff val="85000"/>
                </a:schemeClr>
              </a:solidFill>
              <a:round/>
            </a:ln>
            <a:effectLst/>
          </c:spPr>
        </c:majorGridlines>
        <c:numFmt formatCode="0%" sourceLinked="0"/>
        <c:majorTickMark val="out"/>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endParaRPr lang="en-US"/>
          </a:p>
        </c:txPr>
        <c:crossAx val="517174504"/>
        <c:crosses val="autoZero"/>
        <c:crossBetween val="between"/>
      </c:valAx>
      <c:catAx>
        <c:axId val="517174504"/>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endParaRPr lang="en-US"/>
          </a:p>
        </c:txPr>
        <c:crossAx val="517184696"/>
        <c:crosses val="autoZero"/>
        <c:auto val="1"/>
        <c:lblAlgn val="ctr"/>
        <c:lblOffset val="100"/>
        <c:noMultiLvlLbl val="0"/>
      </c:catAx>
      <c:spPr>
        <a:noFill/>
        <a:ln>
          <a:noFill/>
        </a:ln>
        <a:effectLst/>
      </c:spPr>
    </c:plotArea>
    <c:legend>
      <c:legendPos val="b"/>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8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200" b="0" i="0" u="none" strike="noStrike" kern="1200" spc="0" baseline="0">
                <a:solidFill>
                  <a:schemeClr val="tx1">
                    <a:lumMod val="75000"/>
                    <a:lumOff val="25000"/>
                  </a:schemeClr>
                </a:solidFill>
                <a:latin typeface="+mn-lt"/>
                <a:ea typeface="+mn-ea"/>
                <a:cs typeface="+mn-cs"/>
              </a:defRPr>
            </a:pPr>
            <a:r>
              <a:rPr lang="en-GB" sz="1200">
                <a:solidFill>
                  <a:schemeClr val="tx1">
                    <a:lumMod val="75000"/>
                    <a:lumOff val="25000"/>
                  </a:schemeClr>
                </a:solidFill>
              </a:rPr>
              <a:t>Knives used</a:t>
            </a:r>
            <a:r>
              <a:rPr lang="en-GB" sz="1200" baseline="0">
                <a:solidFill>
                  <a:schemeClr val="tx1">
                    <a:lumMod val="75000"/>
                    <a:lumOff val="25000"/>
                  </a:schemeClr>
                </a:solidFill>
              </a:rPr>
              <a:t> as a threat </a:t>
            </a:r>
            <a:r>
              <a:rPr lang="en-GB" sz="1200" u="sng" baseline="0">
                <a:solidFill>
                  <a:schemeClr val="tx1">
                    <a:lumMod val="75000"/>
                    <a:lumOff val="25000"/>
                  </a:schemeClr>
                </a:solidFill>
              </a:rPr>
              <a:t>and</a:t>
            </a:r>
            <a:r>
              <a:rPr lang="en-GB" sz="1200" u="none" baseline="0">
                <a:solidFill>
                  <a:schemeClr val="tx1">
                    <a:lumMod val="75000"/>
                    <a:lumOff val="25000"/>
                  </a:schemeClr>
                </a:solidFill>
              </a:rPr>
              <a:t> know someone/has carried knife for protection</a:t>
            </a:r>
            <a:endParaRPr lang="en-GB" sz="1200">
              <a:solidFill>
                <a:schemeClr val="tx1">
                  <a:lumMod val="75000"/>
                  <a:lumOff val="25000"/>
                </a:schemeClr>
              </a:solidFill>
            </a:endParaRPr>
          </a:p>
        </c:rich>
      </c:tx>
      <c:overlay val="0"/>
      <c:spPr>
        <a:noFill/>
        <a:ln>
          <a:noFill/>
        </a:ln>
        <a:effectLst/>
      </c:spPr>
      <c:txPr>
        <a:bodyPr rot="0" spcFirstLastPara="1" vertOverflow="ellipsis" vert="horz" wrap="square" anchor="ctr" anchorCtr="1"/>
        <a:lstStyle/>
        <a:p>
          <a:pPr>
            <a:defRPr sz="1200" b="0" i="0" u="none" strike="noStrike" kern="1200" spc="0" baseline="0">
              <a:solidFill>
                <a:schemeClr val="tx1">
                  <a:lumMod val="75000"/>
                  <a:lumOff val="25000"/>
                </a:schemeClr>
              </a:solidFill>
              <a:latin typeface="+mn-lt"/>
              <a:ea typeface="+mn-ea"/>
              <a:cs typeface="+mn-cs"/>
            </a:defRPr>
          </a:pPr>
          <a:endParaRPr lang="en-US"/>
        </a:p>
      </c:txPr>
    </c:title>
    <c:autoTitleDeleted val="0"/>
    <c:plotArea>
      <c:layout>
        <c:manualLayout>
          <c:layoutTarget val="inner"/>
          <c:xMode val="edge"/>
          <c:yMode val="edge"/>
          <c:x val="0.20759615719542354"/>
          <c:y val="0.22464148759749075"/>
          <c:w val="0.56993776122474249"/>
          <c:h val="0.59052855179307762"/>
        </c:manualLayout>
      </c:layout>
      <c:barChart>
        <c:barDir val="bar"/>
        <c:grouping val="clustered"/>
        <c:varyColors val="0"/>
        <c:ser>
          <c:idx val="0"/>
          <c:order val="0"/>
          <c:tx>
            <c:strRef>
              <c:f>Sheet1!$B$1</c:f>
              <c:strCache>
                <c:ptCount val="1"/>
                <c:pt idx="0">
                  <c:v>2025</c:v>
                </c:pt>
              </c:strCache>
            </c:strRef>
          </c:tx>
          <c:spPr>
            <a:solidFill>
              <a:schemeClr val="accent1"/>
            </a:solidFill>
            <a:ln w="19050">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200" b="0" i="0" u="none" strike="noStrike" kern="1200" baseline="0">
                    <a:solidFill>
                      <a:schemeClr val="bg1"/>
                    </a:solidFill>
                    <a:latin typeface="+mn-lt"/>
                    <a:ea typeface="+mn-ea"/>
                    <a:cs typeface="+mn-cs"/>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Yes</c:v>
                </c:pt>
              </c:strCache>
            </c:strRef>
          </c:cat>
          <c:val>
            <c:numRef>
              <c:f>Sheet1!$B$2</c:f>
              <c:numCache>
                <c:formatCode>0%</c:formatCode>
                <c:ptCount val="1"/>
                <c:pt idx="0">
                  <c:v>0.06</c:v>
                </c:pt>
              </c:numCache>
            </c:numRef>
          </c:val>
          <c:extLst>
            <c:ext xmlns:c16="http://schemas.microsoft.com/office/drawing/2014/chart" uri="{C3380CC4-5D6E-409C-BE32-E72D297353CC}">
              <c16:uniqueId val="{00000003-A5B2-4922-8B31-1AF6C44248FE}"/>
            </c:ext>
          </c:extLst>
        </c:ser>
        <c:ser>
          <c:idx val="1"/>
          <c:order val="1"/>
          <c:tx>
            <c:strRef>
              <c:f>Sheet1!$C$1</c:f>
              <c:strCache>
                <c:ptCount val="1"/>
                <c:pt idx="0">
                  <c:v>2024</c:v>
                </c:pt>
              </c:strCache>
            </c:strRef>
          </c:tx>
          <c:spPr>
            <a:solidFill>
              <a:srgbClr val="008E91"/>
            </a:solidFill>
            <a:ln w="19050">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200" b="0" i="0" u="none" strike="noStrike" kern="1200" baseline="0">
                    <a:solidFill>
                      <a:schemeClr val="bg1"/>
                    </a:solidFill>
                    <a:latin typeface="+mn-lt"/>
                    <a:ea typeface="+mn-ea"/>
                    <a:cs typeface="+mn-cs"/>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Yes</c:v>
                </c:pt>
              </c:strCache>
            </c:strRef>
          </c:cat>
          <c:val>
            <c:numRef>
              <c:f>Sheet1!$C$2</c:f>
              <c:numCache>
                <c:formatCode>0%</c:formatCode>
                <c:ptCount val="1"/>
                <c:pt idx="0">
                  <c:v>0.08</c:v>
                </c:pt>
              </c:numCache>
            </c:numRef>
          </c:val>
          <c:extLst>
            <c:ext xmlns:c16="http://schemas.microsoft.com/office/drawing/2014/chart" uri="{C3380CC4-5D6E-409C-BE32-E72D297353CC}">
              <c16:uniqueId val="{00000003-6537-4472-B0B3-6D8D1FB3D419}"/>
            </c:ext>
          </c:extLst>
        </c:ser>
        <c:ser>
          <c:idx val="2"/>
          <c:order val="2"/>
          <c:tx>
            <c:strRef>
              <c:f>Sheet1!$D$1</c:f>
              <c:strCache>
                <c:ptCount val="1"/>
                <c:pt idx="0">
                  <c:v>2023</c:v>
                </c:pt>
              </c:strCache>
            </c:strRef>
          </c:tx>
          <c:spPr>
            <a:solidFill>
              <a:schemeClr val="accent1">
                <a:lumMod val="50000"/>
              </a:schemeClr>
            </a:solidFill>
            <a:ln w="19050">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mn-lt"/>
                    <a:ea typeface="+mn-ea"/>
                    <a:cs typeface="+mn-cs"/>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Yes</c:v>
                </c:pt>
              </c:strCache>
            </c:strRef>
          </c:cat>
          <c:val>
            <c:numRef>
              <c:f>Sheet1!$D$2</c:f>
              <c:numCache>
                <c:formatCode>0%</c:formatCode>
                <c:ptCount val="1"/>
                <c:pt idx="0">
                  <c:v>0.08</c:v>
                </c:pt>
              </c:numCache>
            </c:numRef>
          </c:val>
          <c:extLst>
            <c:ext xmlns:c16="http://schemas.microsoft.com/office/drawing/2014/chart" uri="{C3380CC4-5D6E-409C-BE32-E72D297353CC}">
              <c16:uniqueId val="{00000004-BBA4-4309-B5ED-B243EA344CE3}"/>
            </c:ext>
          </c:extLst>
        </c:ser>
        <c:dLbls>
          <c:dLblPos val="inEnd"/>
          <c:showLegendKey val="0"/>
          <c:showVal val="1"/>
          <c:showCatName val="0"/>
          <c:showSerName val="0"/>
          <c:showPercent val="0"/>
          <c:showBubbleSize val="0"/>
        </c:dLbls>
        <c:gapWidth val="100"/>
        <c:overlap val="-25"/>
        <c:axId val="517175680"/>
        <c:axId val="517174112"/>
      </c:barChart>
      <c:valAx>
        <c:axId val="517174112"/>
        <c:scaling>
          <c:orientation val="minMax"/>
        </c:scaling>
        <c:delete val="0"/>
        <c:axPos val="b"/>
        <c:majorGridlines>
          <c:spPr>
            <a:ln w="9525" cap="flat" cmpd="sng" algn="ctr">
              <a:solidFill>
                <a:schemeClr val="tx1">
                  <a:lumMod val="15000"/>
                  <a:lumOff val="85000"/>
                </a:schemeClr>
              </a:solidFill>
              <a:round/>
            </a:ln>
            <a:effectLst/>
          </c:spPr>
        </c:majorGridlines>
        <c:numFmt formatCode="0%" sourceLinked="1"/>
        <c:majorTickMark val="out"/>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tx1">
                    <a:lumMod val="75000"/>
                    <a:lumOff val="25000"/>
                  </a:schemeClr>
                </a:solidFill>
                <a:latin typeface="+mn-lt"/>
                <a:ea typeface="+mn-ea"/>
                <a:cs typeface="+mn-cs"/>
              </a:defRPr>
            </a:pPr>
            <a:endParaRPr lang="en-US"/>
          </a:p>
        </c:txPr>
        <c:crossAx val="517175680"/>
        <c:crosses val="autoZero"/>
        <c:crossBetween val="between"/>
        <c:majorUnit val="0.1"/>
      </c:valAx>
      <c:catAx>
        <c:axId val="517175680"/>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chemeClr val="tx1">
                    <a:lumMod val="75000"/>
                    <a:lumOff val="25000"/>
                  </a:schemeClr>
                </a:solidFill>
                <a:latin typeface="+mn-lt"/>
                <a:ea typeface="+mn-ea"/>
                <a:cs typeface="+mn-cs"/>
              </a:defRPr>
            </a:pPr>
            <a:endParaRPr lang="en-US"/>
          </a:p>
        </c:txPr>
        <c:crossAx val="517174112"/>
        <c:crosses val="autoZero"/>
        <c:auto val="1"/>
        <c:lblAlgn val="ctr"/>
        <c:lblOffset val="100"/>
        <c:noMultiLvlLbl val="0"/>
      </c:catAx>
      <c:spPr>
        <a:noFill/>
        <a:ln>
          <a:noFill/>
        </a:ln>
        <a:effectLst/>
      </c:spPr>
    </c:plotArea>
    <c:legend>
      <c:legendPos val="b"/>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75000"/>
                  <a:lumOff val="25000"/>
                </a:schemeClr>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8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38558565681805945"/>
          <c:y val="2.8546294754286286E-2"/>
          <c:w val="0.56553082173751434"/>
          <c:h val="0.7947218984001202"/>
        </c:manualLayout>
      </c:layout>
      <c:barChart>
        <c:barDir val="bar"/>
        <c:grouping val="percentStacked"/>
        <c:varyColors val="0"/>
        <c:ser>
          <c:idx val="0"/>
          <c:order val="0"/>
          <c:tx>
            <c:strRef>
              <c:f>Sheet1!$B$1</c:f>
              <c:strCache>
                <c:ptCount val="1"/>
                <c:pt idx="0">
                  <c:v>Very safe</c:v>
                </c:pt>
              </c:strCache>
            </c:strRef>
          </c:tx>
          <c:spPr>
            <a:solidFill>
              <a:schemeClr val="accent5">
                <a:lumMod val="50000"/>
              </a:schemeClr>
            </a:solidFill>
            <a:ln>
              <a:noFill/>
            </a:ln>
            <a:effectLst/>
          </c:spPr>
          <c:invertIfNegative val="0"/>
          <c:dLbls>
            <c:spPr>
              <a:noFill/>
              <a:ln>
                <a:noFill/>
              </a:ln>
              <a:effectLst/>
            </c:spPr>
            <c:txPr>
              <a:bodyPr rot="0" spcFirstLastPara="1" vertOverflow="ellipsis" vert="horz" wrap="square" anchor="ctr" anchorCtr="1"/>
              <a:lstStyle/>
              <a:p>
                <a:pPr>
                  <a:defRPr sz="1000" b="0" i="0" u="none" strike="noStrike" kern="1200" baseline="0">
                    <a:solidFill>
                      <a:schemeClr val="bg1"/>
                    </a:solidFill>
                    <a:latin typeface="+mn-lt"/>
                    <a:ea typeface="+mn-ea"/>
                    <a:cs typeface="DINPro" panose="020B0504020101020102" pitchFamily="34" charset="0"/>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Your safety when going out after dark</c:v>
                </c:pt>
                <c:pt idx="1">
                  <c:v>Your safety in Doncaster town centre</c:v>
                </c:pt>
                <c:pt idx="2">
                  <c:v>Your safety at school</c:v>
                </c:pt>
                <c:pt idx="3">
                  <c:v>Your safety when going to and from school</c:v>
                </c:pt>
                <c:pt idx="4">
                  <c:v>Your safety when going out in the day</c:v>
                </c:pt>
              </c:strCache>
            </c:strRef>
          </c:cat>
          <c:val>
            <c:numRef>
              <c:f>Sheet1!$B$2:$B$6</c:f>
              <c:numCache>
                <c:formatCode>0%</c:formatCode>
                <c:ptCount val="5"/>
                <c:pt idx="0">
                  <c:v>0.11</c:v>
                </c:pt>
                <c:pt idx="1">
                  <c:v>0.09</c:v>
                </c:pt>
                <c:pt idx="2">
                  <c:v>0.31</c:v>
                </c:pt>
                <c:pt idx="3">
                  <c:v>0.33</c:v>
                </c:pt>
                <c:pt idx="4">
                  <c:v>0.38</c:v>
                </c:pt>
              </c:numCache>
            </c:numRef>
          </c:val>
          <c:extLst>
            <c:ext xmlns:c16="http://schemas.microsoft.com/office/drawing/2014/chart" uri="{C3380CC4-5D6E-409C-BE32-E72D297353CC}">
              <c16:uniqueId val="{00000003-D136-4DDA-917A-C4604DF3B72C}"/>
            </c:ext>
          </c:extLst>
        </c:ser>
        <c:ser>
          <c:idx val="1"/>
          <c:order val="1"/>
          <c:tx>
            <c:strRef>
              <c:f>Sheet1!$C$1</c:f>
              <c:strCache>
                <c:ptCount val="1"/>
                <c:pt idx="0">
                  <c:v>Safe</c:v>
                </c:pt>
              </c:strCache>
            </c:strRef>
          </c:tx>
          <c:spPr>
            <a:solidFill>
              <a:srgbClr val="5B9BD5"/>
            </a:solidFill>
            <a:ln>
              <a:noFill/>
            </a:ln>
            <a:effectLst/>
          </c:spPr>
          <c:invertIfNegative val="0"/>
          <c:dLbls>
            <c:spPr>
              <a:noFill/>
              <a:ln>
                <a:noFill/>
              </a:ln>
              <a:effectLst/>
            </c:spPr>
            <c:txPr>
              <a:bodyPr rot="0" spcFirstLastPara="1" vertOverflow="ellipsis" vert="horz" wrap="square" anchor="ctr" anchorCtr="1"/>
              <a:lstStyle/>
              <a:p>
                <a:pPr>
                  <a:defRPr sz="1000" b="0" i="0" u="none" strike="noStrike" kern="1200" baseline="0">
                    <a:solidFill>
                      <a:schemeClr val="bg1"/>
                    </a:solidFill>
                    <a:latin typeface="+mn-lt"/>
                    <a:ea typeface="+mn-ea"/>
                    <a:cs typeface="DINPro" panose="020B0504020101020102" pitchFamily="34" charset="0"/>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Your safety when going out after dark</c:v>
                </c:pt>
                <c:pt idx="1">
                  <c:v>Your safety in Doncaster town centre</c:v>
                </c:pt>
                <c:pt idx="2">
                  <c:v>Your safety at school</c:v>
                </c:pt>
                <c:pt idx="3">
                  <c:v>Your safety when going to and from school</c:v>
                </c:pt>
                <c:pt idx="4">
                  <c:v>Your safety when going out in the day</c:v>
                </c:pt>
              </c:strCache>
            </c:strRef>
          </c:cat>
          <c:val>
            <c:numRef>
              <c:f>Sheet1!$C$2:$C$6</c:f>
              <c:numCache>
                <c:formatCode>0%</c:formatCode>
                <c:ptCount val="5"/>
                <c:pt idx="0">
                  <c:v>0.24</c:v>
                </c:pt>
                <c:pt idx="1">
                  <c:v>0.18</c:v>
                </c:pt>
                <c:pt idx="2">
                  <c:v>0.4</c:v>
                </c:pt>
                <c:pt idx="3">
                  <c:v>0.43</c:v>
                </c:pt>
                <c:pt idx="4">
                  <c:v>0.45</c:v>
                </c:pt>
              </c:numCache>
            </c:numRef>
          </c:val>
          <c:extLst>
            <c:ext xmlns:c16="http://schemas.microsoft.com/office/drawing/2014/chart" uri="{C3380CC4-5D6E-409C-BE32-E72D297353CC}">
              <c16:uniqueId val="{00000007-D136-4DDA-917A-C4604DF3B72C}"/>
            </c:ext>
          </c:extLst>
        </c:ser>
        <c:ser>
          <c:idx val="2"/>
          <c:order val="2"/>
          <c:tx>
            <c:strRef>
              <c:f>Sheet1!$D$1</c:f>
              <c:strCache>
                <c:ptCount val="1"/>
                <c:pt idx="0">
                  <c:v>Okay</c:v>
                </c:pt>
              </c:strCache>
            </c:strRef>
          </c:tx>
          <c:spPr>
            <a:solidFill>
              <a:schemeClr val="bg1">
                <a:lumMod val="65000"/>
              </a:schemeClr>
            </a:solidFill>
            <a:ln>
              <a:noFill/>
            </a:ln>
            <a:effectLst/>
          </c:spPr>
          <c:invertIfNegative val="0"/>
          <c:dLbls>
            <c:spPr>
              <a:noFill/>
              <a:ln>
                <a:noFill/>
              </a:ln>
              <a:effectLst/>
            </c:spPr>
            <c:txPr>
              <a:bodyPr rot="0" spcFirstLastPara="1" vertOverflow="ellipsis" vert="horz" wrap="square" anchor="ctr" anchorCtr="1"/>
              <a:lstStyle/>
              <a:p>
                <a:pPr>
                  <a:defRPr sz="1000" b="0" i="0" u="none" strike="noStrike" kern="1200" baseline="0">
                    <a:solidFill>
                      <a:schemeClr val="bg1"/>
                    </a:solidFill>
                    <a:latin typeface="+mn-lt"/>
                    <a:ea typeface="+mn-ea"/>
                    <a:cs typeface="DINPro" panose="020B0504020101020102" pitchFamily="34" charset="0"/>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Your safety when going out after dark</c:v>
                </c:pt>
                <c:pt idx="1">
                  <c:v>Your safety in Doncaster town centre</c:v>
                </c:pt>
                <c:pt idx="2">
                  <c:v>Your safety at school</c:v>
                </c:pt>
                <c:pt idx="3">
                  <c:v>Your safety when going to and from school</c:v>
                </c:pt>
                <c:pt idx="4">
                  <c:v>Your safety when going out in the day</c:v>
                </c:pt>
              </c:strCache>
            </c:strRef>
          </c:cat>
          <c:val>
            <c:numRef>
              <c:f>Sheet1!$D$2:$D$6</c:f>
              <c:numCache>
                <c:formatCode>0%</c:formatCode>
                <c:ptCount val="5"/>
                <c:pt idx="0">
                  <c:v>0.37</c:v>
                </c:pt>
                <c:pt idx="1">
                  <c:v>0.36</c:v>
                </c:pt>
                <c:pt idx="2">
                  <c:v>0.2</c:v>
                </c:pt>
                <c:pt idx="3">
                  <c:v>0.17</c:v>
                </c:pt>
                <c:pt idx="4">
                  <c:v>0.13</c:v>
                </c:pt>
              </c:numCache>
            </c:numRef>
          </c:val>
          <c:extLst>
            <c:ext xmlns:c16="http://schemas.microsoft.com/office/drawing/2014/chart" uri="{C3380CC4-5D6E-409C-BE32-E72D297353CC}">
              <c16:uniqueId val="{00000008-D136-4DDA-917A-C4604DF3B72C}"/>
            </c:ext>
          </c:extLst>
        </c:ser>
        <c:ser>
          <c:idx val="3"/>
          <c:order val="3"/>
          <c:tx>
            <c:strRef>
              <c:f>Sheet1!$E$1</c:f>
              <c:strCache>
                <c:ptCount val="1"/>
                <c:pt idx="0">
                  <c:v>Not safe</c:v>
                </c:pt>
              </c:strCache>
            </c:strRef>
          </c:tx>
          <c:spPr>
            <a:solidFill>
              <a:schemeClr val="accent2"/>
            </a:solidFill>
            <a:ln>
              <a:noFill/>
            </a:ln>
            <a:effectLst/>
          </c:spPr>
          <c:invertIfNegative val="0"/>
          <c:dLbls>
            <c:dLbl>
              <c:idx val="2"/>
              <c:delete val="1"/>
              <c:extLst>
                <c:ext xmlns:c15="http://schemas.microsoft.com/office/drawing/2012/chart" uri="{CE6537A1-D6FC-4f65-9D91-7224C49458BB}"/>
                <c:ext xmlns:c16="http://schemas.microsoft.com/office/drawing/2014/chart" uri="{C3380CC4-5D6E-409C-BE32-E72D297353CC}">
                  <c16:uniqueId val="{00000000-3C5C-4E20-913F-06ADE5AE1A38}"/>
                </c:ext>
              </c:extLst>
            </c:dLbl>
            <c:dLbl>
              <c:idx val="3"/>
              <c:delete val="1"/>
              <c:extLst>
                <c:ext xmlns:c15="http://schemas.microsoft.com/office/drawing/2012/chart" uri="{CE6537A1-D6FC-4f65-9D91-7224C49458BB}"/>
                <c:ext xmlns:c16="http://schemas.microsoft.com/office/drawing/2014/chart" uri="{C3380CC4-5D6E-409C-BE32-E72D297353CC}">
                  <c16:uniqueId val="{00000001-3C5C-4E20-913F-06ADE5AE1A38}"/>
                </c:ext>
              </c:extLst>
            </c:dLbl>
            <c:dLbl>
              <c:idx val="4"/>
              <c:delete val="1"/>
              <c:extLst>
                <c:ext xmlns:c15="http://schemas.microsoft.com/office/drawing/2012/chart" uri="{CE6537A1-D6FC-4f65-9D91-7224C49458BB}"/>
                <c:ext xmlns:c16="http://schemas.microsoft.com/office/drawing/2014/chart" uri="{C3380CC4-5D6E-409C-BE32-E72D297353CC}">
                  <c16:uniqueId val="{00000002-3C5C-4E20-913F-06ADE5AE1A38}"/>
                </c:ext>
              </c:extLst>
            </c:dLbl>
            <c:spPr>
              <a:noFill/>
              <a:ln>
                <a:noFill/>
              </a:ln>
              <a:effectLst/>
            </c:spPr>
            <c:txPr>
              <a:bodyPr rot="0" spcFirstLastPara="1" vertOverflow="ellipsis" vert="horz" wrap="square" anchor="ctr" anchorCtr="1"/>
              <a:lstStyle/>
              <a:p>
                <a:pPr>
                  <a:defRPr sz="1000" b="0" i="0" u="none" strike="noStrike" kern="1200" baseline="0">
                    <a:solidFill>
                      <a:schemeClr val="bg1"/>
                    </a:solidFill>
                    <a:latin typeface="+mn-lt"/>
                    <a:ea typeface="+mn-ea"/>
                    <a:cs typeface="DINPro" panose="020B0504020101020102" pitchFamily="34" charset="0"/>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Your safety when going out after dark</c:v>
                </c:pt>
                <c:pt idx="1">
                  <c:v>Your safety in Doncaster town centre</c:v>
                </c:pt>
                <c:pt idx="2">
                  <c:v>Your safety at school</c:v>
                </c:pt>
                <c:pt idx="3">
                  <c:v>Your safety when going to and from school</c:v>
                </c:pt>
                <c:pt idx="4">
                  <c:v>Your safety when going out in the day</c:v>
                </c:pt>
              </c:strCache>
            </c:strRef>
          </c:cat>
          <c:val>
            <c:numRef>
              <c:f>Sheet1!$E$2:$E$6</c:f>
              <c:numCache>
                <c:formatCode>0%</c:formatCode>
                <c:ptCount val="5"/>
                <c:pt idx="0">
                  <c:v>0.18</c:v>
                </c:pt>
                <c:pt idx="1">
                  <c:v>0.2</c:v>
                </c:pt>
                <c:pt idx="2">
                  <c:v>0.03</c:v>
                </c:pt>
                <c:pt idx="3">
                  <c:v>0.04</c:v>
                </c:pt>
                <c:pt idx="4">
                  <c:v>0.02</c:v>
                </c:pt>
              </c:numCache>
            </c:numRef>
          </c:val>
          <c:extLst>
            <c:ext xmlns:c16="http://schemas.microsoft.com/office/drawing/2014/chart" uri="{C3380CC4-5D6E-409C-BE32-E72D297353CC}">
              <c16:uniqueId val="{00000009-D136-4DDA-917A-C4604DF3B72C}"/>
            </c:ext>
          </c:extLst>
        </c:ser>
        <c:ser>
          <c:idx val="4"/>
          <c:order val="4"/>
          <c:tx>
            <c:strRef>
              <c:f>Sheet1!$F$1</c:f>
              <c:strCache>
                <c:ptCount val="1"/>
                <c:pt idx="0">
                  <c:v>Not at all safe</c:v>
                </c:pt>
              </c:strCache>
            </c:strRef>
          </c:tx>
          <c:spPr>
            <a:solidFill>
              <a:schemeClr val="accent4"/>
            </a:solidFill>
            <a:ln>
              <a:noFill/>
            </a:ln>
            <a:effectLst/>
          </c:spPr>
          <c:invertIfNegative val="0"/>
          <c:dLbls>
            <c:dLbl>
              <c:idx val="2"/>
              <c:delete val="1"/>
              <c:extLst>
                <c:ext xmlns:c15="http://schemas.microsoft.com/office/drawing/2012/chart" uri="{CE6537A1-D6FC-4f65-9D91-7224C49458BB}"/>
                <c:ext xmlns:c16="http://schemas.microsoft.com/office/drawing/2014/chart" uri="{C3380CC4-5D6E-409C-BE32-E72D297353CC}">
                  <c16:uniqueId val="{00000003-3C5C-4E20-913F-06ADE5AE1A38}"/>
                </c:ext>
              </c:extLst>
            </c:dLbl>
            <c:dLbl>
              <c:idx val="3"/>
              <c:delete val="1"/>
              <c:extLst>
                <c:ext xmlns:c15="http://schemas.microsoft.com/office/drawing/2012/chart" uri="{CE6537A1-D6FC-4f65-9D91-7224C49458BB}"/>
                <c:ext xmlns:c16="http://schemas.microsoft.com/office/drawing/2014/chart" uri="{C3380CC4-5D6E-409C-BE32-E72D297353CC}">
                  <c16:uniqueId val="{00000004-3C5C-4E20-913F-06ADE5AE1A38}"/>
                </c:ext>
              </c:extLst>
            </c:dLbl>
            <c:dLbl>
              <c:idx val="4"/>
              <c:delete val="1"/>
              <c:extLst>
                <c:ext xmlns:c15="http://schemas.microsoft.com/office/drawing/2012/chart" uri="{CE6537A1-D6FC-4f65-9D91-7224C49458BB}"/>
                <c:ext xmlns:c16="http://schemas.microsoft.com/office/drawing/2014/chart" uri="{C3380CC4-5D6E-409C-BE32-E72D297353CC}">
                  <c16:uniqueId val="{00000005-3C5C-4E20-913F-06ADE5AE1A38}"/>
                </c:ext>
              </c:extLst>
            </c:dLbl>
            <c:spPr>
              <a:noFill/>
              <a:ln>
                <a:noFill/>
              </a:ln>
              <a:effectLst/>
            </c:spPr>
            <c:txPr>
              <a:bodyPr rot="0" spcFirstLastPara="1" vertOverflow="ellipsis" vert="horz" wrap="square" anchor="ctr" anchorCtr="1"/>
              <a:lstStyle/>
              <a:p>
                <a:pPr>
                  <a:defRPr sz="1000" b="0" i="0" u="none" strike="noStrike" kern="1200" baseline="0">
                    <a:solidFill>
                      <a:schemeClr val="bg1"/>
                    </a:solidFill>
                    <a:latin typeface="+mn-lt"/>
                    <a:ea typeface="+mn-ea"/>
                    <a:cs typeface="DINPro" panose="020B0504020101020102" pitchFamily="34" charset="0"/>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Your safety when going out after dark</c:v>
                </c:pt>
                <c:pt idx="1">
                  <c:v>Your safety in Doncaster town centre</c:v>
                </c:pt>
                <c:pt idx="2">
                  <c:v>Your safety at school</c:v>
                </c:pt>
                <c:pt idx="3">
                  <c:v>Your safety when going to and from school</c:v>
                </c:pt>
                <c:pt idx="4">
                  <c:v>Your safety when going out in the day</c:v>
                </c:pt>
              </c:strCache>
            </c:strRef>
          </c:cat>
          <c:val>
            <c:numRef>
              <c:f>Sheet1!$F$2:$F$6</c:f>
              <c:numCache>
                <c:formatCode>0%</c:formatCode>
                <c:ptCount val="5"/>
                <c:pt idx="0">
                  <c:v>0.11</c:v>
                </c:pt>
                <c:pt idx="1">
                  <c:v>0.17</c:v>
                </c:pt>
                <c:pt idx="2">
                  <c:v>0.05</c:v>
                </c:pt>
                <c:pt idx="3">
                  <c:v>0.03</c:v>
                </c:pt>
                <c:pt idx="4">
                  <c:v>0.03</c:v>
                </c:pt>
              </c:numCache>
            </c:numRef>
          </c:val>
          <c:extLst>
            <c:ext xmlns:c16="http://schemas.microsoft.com/office/drawing/2014/chart" uri="{C3380CC4-5D6E-409C-BE32-E72D297353CC}">
              <c16:uniqueId val="{0000000A-D136-4DDA-917A-C4604DF3B72C}"/>
            </c:ext>
          </c:extLst>
        </c:ser>
        <c:dLbls>
          <c:showLegendKey val="0"/>
          <c:showVal val="0"/>
          <c:showCatName val="0"/>
          <c:showSerName val="0"/>
          <c:showPercent val="0"/>
          <c:showBubbleSize val="0"/>
        </c:dLbls>
        <c:gapWidth val="80"/>
        <c:overlap val="100"/>
        <c:axId val="517176072"/>
        <c:axId val="517178816"/>
      </c:barChart>
      <c:catAx>
        <c:axId val="517176072"/>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chemeClr val="tx1">
                    <a:lumMod val="75000"/>
                    <a:lumOff val="25000"/>
                  </a:schemeClr>
                </a:solidFill>
                <a:latin typeface="+mn-lt"/>
                <a:ea typeface="+mn-ea"/>
                <a:cs typeface="DINPro" panose="020B0504020101020102" pitchFamily="34" charset="0"/>
              </a:defRPr>
            </a:pPr>
            <a:endParaRPr lang="en-US"/>
          </a:p>
        </c:txPr>
        <c:crossAx val="517178816"/>
        <c:crosses val="autoZero"/>
        <c:auto val="1"/>
        <c:lblAlgn val="ctr"/>
        <c:lblOffset val="100"/>
        <c:noMultiLvlLbl val="0"/>
      </c:catAx>
      <c:valAx>
        <c:axId val="517178816"/>
        <c:scaling>
          <c:orientation val="minMax"/>
        </c:scaling>
        <c:delete val="0"/>
        <c:axPos val="b"/>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tx1">
                    <a:lumMod val="75000"/>
                    <a:lumOff val="25000"/>
                  </a:schemeClr>
                </a:solidFill>
                <a:latin typeface="+mn-lt"/>
                <a:ea typeface="+mn-ea"/>
                <a:cs typeface="DINPro" panose="020B0504020101020102" pitchFamily="34" charset="0"/>
              </a:defRPr>
            </a:pPr>
            <a:endParaRPr lang="en-US"/>
          </a:p>
        </c:txPr>
        <c:crossAx val="517176072"/>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75000"/>
                  <a:lumOff val="25000"/>
                </a:schemeClr>
              </a:solidFill>
              <a:latin typeface="+mn-lt"/>
              <a:ea typeface="+mn-ea"/>
              <a:cs typeface="DINPro" panose="020B0504020101020102" pitchFamily="34" charset="0"/>
            </a:defRPr>
          </a:pPr>
          <a:endParaRPr lang="en-US"/>
        </a:p>
      </c:txPr>
    </c:legend>
    <c:plotVisOnly val="1"/>
    <c:dispBlanksAs val="gap"/>
    <c:showDLblsOverMax val="0"/>
  </c:chart>
  <c:spPr>
    <a:noFill/>
    <a:ln>
      <a:noFill/>
    </a:ln>
    <a:effectLst/>
  </c:spPr>
  <c:txPr>
    <a:bodyPr/>
    <a:lstStyle/>
    <a:p>
      <a:pPr>
        <a:defRPr>
          <a:latin typeface="Calibri" panose="020F0502020204030204" pitchFamily="34" charset="0"/>
          <a:cs typeface="DINPro" panose="020B0504020101020102" pitchFamily="34" charset="0"/>
        </a:defRPr>
      </a:pPr>
      <a:endParaRPr lang="en-US"/>
    </a:p>
  </c:txPr>
  <c:externalData r:id="rId3">
    <c:autoUpdate val="0"/>
  </c:externalData>
</c:chartSpace>
</file>

<file path=ppt/charts/chart8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0759615719542354"/>
          <c:y val="0.22464148759749075"/>
          <c:w val="0.56993776122474249"/>
          <c:h val="0.59052855179307762"/>
        </c:manualLayout>
      </c:layout>
      <c:doughnutChart>
        <c:varyColors val="1"/>
        <c:dLbls>
          <c:showLegendKey val="0"/>
          <c:showVal val="0"/>
          <c:showCatName val="0"/>
          <c:showSerName val="0"/>
          <c:showPercent val="0"/>
          <c:showBubbleSize val="0"/>
          <c:showLeaderLines val="0"/>
        </c:dLbls>
        <c:firstSliceAng val="0"/>
        <c:holeSize val="43"/>
      </c:doughnutChart>
      <c:spPr>
        <a:noFill/>
        <a:ln>
          <a:noFill/>
        </a:ln>
        <a:effectLst/>
      </c:spPr>
    </c:plotArea>
    <c:legend>
      <c:legendPos val="b"/>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DINPro" panose="020B0504020101020102" pitchFamily="34" charset="0"/>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8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1985081491765648"/>
          <c:y val="2.5849118173450709E-2"/>
          <c:w val="0.73296171170596214"/>
          <c:h val="0.80570662057928155"/>
        </c:manualLayout>
      </c:layout>
      <c:barChart>
        <c:barDir val="bar"/>
        <c:grouping val="clustered"/>
        <c:varyColors val="0"/>
        <c:ser>
          <c:idx val="0"/>
          <c:order val="0"/>
          <c:tx>
            <c:strRef>
              <c:f>Sheet1!$B$1</c:f>
              <c:strCache>
                <c:ptCount val="1"/>
                <c:pt idx="0">
                  <c:v>2025</c:v>
                </c:pt>
              </c:strCache>
            </c:strRef>
          </c:tx>
          <c:spPr>
            <a:solidFill>
              <a:schemeClr val="accent1"/>
            </a:solidFill>
            <a:ln w="19050">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mn-lt"/>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None</c:v>
                </c:pt>
                <c:pt idx="1">
                  <c:v>Some</c:v>
                </c:pt>
                <c:pt idx="2">
                  <c:v>Most of them</c:v>
                </c:pt>
                <c:pt idx="3">
                  <c:v>Nearly all</c:v>
                </c:pt>
              </c:strCache>
            </c:strRef>
          </c:cat>
          <c:val>
            <c:numRef>
              <c:f>Sheet1!$B$2:$B$5</c:f>
              <c:numCache>
                <c:formatCode>0%</c:formatCode>
                <c:ptCount val="4"/>
                <c:pt idx="0">
                  <c:v>0.31</c:v>
                </c:pt>
                <c:pt idx="1">
                  <c:v>0.44</c:v>
                </c:pt>
                <c:pt idx="2">
                  <c:v>0.19</c:v>
                </c:pt>
                <c:pt idx="3">
                  <c:v>0.06</c:v>
                </c:pt>
              </c:numCache>
            </c:numRef>
          </c:val>
          <c:extLst>
            <c:ext xmlns:c16="http://schemas.microsoft.com/office/drawing/2014/chart" uri="{C3380CC4-5D6E-409C-BE32-E72D297353CC}">
              <c16:uniqueId val="{00000006-2FA5-450E-82D7-1A19770AFC21}"/>
            </c:ext>
          </c:extLst>
        </c:ser>
        <c:ser>
          <c:idx val="1"/>
          <c:order val="1"/>
          <c:tx>
            <c:strRef>
              <c:f>Sheet1!$C$1</c:f>
              <c:strCache>
                <c:ptCount val="1"/>
                <c:pt idx="0">
                  <c:v>2024</c:v>
                </c:pt>
              </c:strCache>
            </c:strRef>
          </c:tx>
          <c:spPr>
            <a:solidFill>
              <a:srgbClr val="008E91"/>
            </a:solidFill>
            <a:ln w="19050">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mn-lt"/>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None</c:v>
                </c:pt>
                <c:pt idx="1">
                  <c:v>Some</c:v>
                </c:pt>
                <c:pt idx="2">
                  <c:v>Most of them</c:v>
                </c:pt>
                <c:pt idx="3">
                  <c:v>Nearly all</c:v>
                </c:pt>
              </c:strCache>
            </c:strRef>
          </c:cat>
          <c:val>
            <c:numRef>
              <c:f>Sheet1!$C$2:$C$5</c:f>
              <c:numCache>
                <c:formatCode>0%</c:formatCode>
                <c:ptCount val="4"/>
                <c:pt idx="0">
                  <c:v>0.3</c:v>
                </c:pt>
                <c:pt idx="1">
                  <c:v>0.41</c:v>
                </c:pt>
                <c:pt idx="2">
                  <c:v>0.22</c:v>
                </c:pt>
                <c:pt idx="3">
                  <c:v>7.0000000000000007E-2</c:v>
                </c:pt>
              </c:numCache>
            </c:numRef>
          </c:val>
          <c:extLst>
            <c:ext xmlns:c16="http://schemas.microsoft.com/office/drawing/2014/chart" uri="{C3380CC4-5D6E-409C-BE32-E72D297353CC}">
              <c16:uniqueId val="{00000006-5129-46A4-8860-AFE54A6DA932}"/>
            </c:ext>
          </c:extLst>
        </c:ser>
        <c:ser>
          <c:idx val="2"/>
          <c:order val="2"/>
          <c:tx>
            <c:strRef>
              <c:f>Sheet1!$D$1</c:f>
              <c:strCache>
                <c:ptCount val="1"/>
                <c:pt idx="0">
                  <c:v>2023</c:v>
                </c:pt>
              </c:strCache>
            </c:strRef>
          </c:tx>
          <c:spPr>
            <a:solidFill>
              <a:schemeClr val="accent1">
                <a:lumMod val="50000"/>
              </a:schemeClr>
            </a:solidFill>
            <a:ln w="19050">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mn-lt"/>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None</c:v>
                </c:pt>
                <c:pt idx="1">
                  <c:v>Some</c:v>
                </c:pt>
                <c:pt idx="2">
                  <c:v>Most of them</c:v>
                </c:pt>
                <c:pt idx="3">
                  <c:v>Nearly all</c:v>
                </c:pt>
              </c:strCache>
            </c:strRef>
          </c:cat>
          <c:val>
            <c:numRef>
              <c:f>Sheet1!$D$2:$D$5</c:f>
              <c:numCache>
                <c:formatCode>0%</c:formatCode>
                <c:ptCount val="4"/>
                <c:pt idx="0">
                  <c:v>0.39</c:v>
                </c:pt>
                <c:pt idx="1">
                  <c:v>0.43</c:v>
                </c:pt>
                <c:pt idx="2">
                  <c:v>0.14000000000000001</c:v>
                </c:pt>
                <c:pt idx="3">
                  <c:v>0.08</c:v>
                </c:pt>
              </c:numCache>
            </c:numRef>
          </c:val>
          <c:extLst>
            <c:ext xmlns:c16="http://schemas.microsoft.com/office/drawing/2014/chart" uri="{C3380CC4-5D6E-409C-BE32-E72D297353CC}">
              <c16:uniqueId val="{00000007-3227-4704-A92A-7EAED62B354E}"/>
            </c:ext>
          </c:extLst>
        </c:ser>
        <c:dLbls>
          <c:showLegendKey val="0"/>
          <c:showVal val="0"/>
          <c:showCatName val="0"/>
          <c:showSerName val="0"/>
          <c:showPercent val="0"/>
          <c:showBubbleSize val="0"/>
        </c:dLbls>
        <c:gapWidth val="80"/>
        <c:overlap val="-25"/>
        <c:axId val="517180384"/>
        <c:axId val="517179992"/>
      </c:barChart>
      <c:valAx>
        <c:axId val="517179992"/>
        <c:scaling>
          <c:orientation val="minMax"/>
        </c:scaling>
        <c:delete val="0"/>
        <c:axPos val="b"/>
        <c:majorGridlines>
          <c:spPr>
            <a:ln w="9525" cap="flat" cmpd="sng" algn="ctr">
              <a:solidFill>
                <a:schemeClr val="tx1">
                  <a:lumMod val="15000"/>
                  <a:lumOff val="85000"/>
                </a:schemeClr>
              </a:solidFill>
              <a:round/>
            </a:ln>
            <a:effectLst/>
          </c:spPr>
        </c:majorGridlines>
        <c:numFmt formatCode="0%" sourceLinked="0"/>
        <c:majorTickMark val="out"/>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tx1">
                    <a:lumMod val="75000"/>
                    <a:lumOff val="25000"/>
                  </a:schemeClr>
                </a:solidFill>
                <a:latin typeface="+mn-lt"/>
                <a:ea typeface="+mn-ea"/>
                <a:cs typeface="DINPro" panose="020B0504020101020102" pitchFamily="34" charset="0"/>
              </a:defRPr>
            </a:pPr>
            <a:endParaRPr lang="en-US"/>
          </a:p>
        </c:txPr>
        <c:crossAx val="517180384"/>
        <c:crosses val="autoZero"/>
        <c:crossBetween val="between"/>
      </c:valAx>
      <c:catAx>
        <c:axId val="517180384"/>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chemeClr val="tx1">
                    <a:lumMod val="75000"/>
                    <a:lumOff val="25000"/>
                  </a:schemeClr>
                </a:solidFill>
                <a:latin typeface="+mn-lt"/>
                <a:ea typeface="+mn-ea"/>
                <a:cs typeface="DINPro" panose="020B0504020101020102" pitchFamily="34" charset="0"/>
              </a:defRPr>
            </a:pPr>
            <a:endParaRPr lang="en-US"/>
          </a:p>
        </c:txPr>
        <c:crossAx val="517179992"/>
        <c:crosses val="autoZero"/>
        <c:auto val="1"/>
        <c:lblAlgn val="ctr"/>
        <c:lblOffset val="100"/>
        <c:noMultiLvlLbl val="0"/>
      </c:catAx>
      <c:spPr>
        <a:noFill/>
        <a:ln>
          <a:noFill/>
        </a:ln>
        <a:effectLst/>
      </c:spPr>
    </c:plotArea>
    <c:legend>
      <c:legendPos val="b"/>
      <c:layout>
        <c:manualLayout>
          <c:xMode val="edge"/>
          <c:yMode val="edge"/>
          <c:x val="0.42850059094827203"/>
          <c:y val="0.92124794160892898"/>
          <c:w val="0.33861879047650079"/>
          <c:h val="7.1752977640416993E-2"/>
        </c:manualLayout>
      </c:layout>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75000"/>
                  <a:lumOff val="25000"/>
                </a:schemeClr>
              </a:solidFill>
              <a:latin typeface="+mn-lt"/>
              <a:ea typeface="+mn-ea"/>
              <a:cs typeface="DINPro" panose="020B0504020101020102" pitchFamily="34" charset="0"/>
            </a:defRPr>
          </a:pPr>
          <a:endParaRPr lang="en-US"/>
        </a:p>
      </c:txPr>
    </c:legend>
    <c:plotVisOnly val="1"/>
    <c:dispBlanksAs val="gap"/>
    <c:showDLblsOverMax val="0"/>
  </c:chart>
  <c:spPr>
    <a:noFill/>
    <a:ln>
      <a:noFill/>
    </a:ln>
    <a:effectLst/>
  </c:spPr>
  <c:txPr>
    <a:bodyPr/>
    <a:lstStyle/>
    <a:p>
      <a:pPr>
        <a:defRPr>
          <a:latin typeface="Calibri" panose="020F0502020204030204" pitchFamily="34" charset="0"/>
          <a:cs typeface="DINPro" panose="020B0504020101020102" pitchFamily="34" charset="0"/>
        </a:defRPr>
      </a:pPr>
      <a:endParaRPr lang="en-US"/>
    </a:p>
  </c:txPr>
  <c:externalData r:id="rId3">
    <c:autoUpdate val="0"/>
  </c:externalData>
</c:chartSpace>
</file>

<file path=ppt/charts/chart8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0759615719542354"/>
          <c:y val="0.22464148759749075"/>
          <c:w val="0.56993776122474249"/>
          <c:h val="0.59052855179307762"/>
        </c:manualLayout>
      </c:layout>
      <c:doughnutChart>
        <c:varyColors val="1"/>
        <c:dLbls>
          <c:showLegendKey val="0"/>
          <c:showVal val="0"/>
          <c:showCatName val="0"/>
          <c:showSerName val="0"/>
          <c:showPercent val="0"/>
          <c:showBubbleSize val="0"/>
          <c:showLeaderLines val="0"/>
        </c:dLbls>
        <c:firstSliceAng val="0"/>
        <c:holeSize val="43"/>
      </c:doughnutChart>
      <c:spPr>
        <a:noFill/>
        <a:ln>
          <a:noFill/>
        </a:ln>
        <a:effectLst/>
      </c:spPr>
    </c:plotArea>
    <c:legend>
      <c:legendPos val="b"/>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DINPro" panose="020B0504020101020102" pitchFamily="34" charset="0"/>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1985081491765648"/>
          <c:y val="2.5849118173450709E-2"/>
          <c:w val="0.73296171170596214"/>
          <c:h val="0.83884789742296839"/>
        </c:manualLayout>
      </c:layout>
      <c:barChart>
        <c:barDir val="bar"/>
        <c:grouping val="clustered"/>
        <c:varyColors val="0"/>
        <c:ser>
          <c:idx val="0"/>
          <c:order val="0"/>
          <c:tx>
            <c:strRef>
              <c:f>Sheet1!$B$1</c:f>
              <c:strCache>
                <c:ptCount val="1"/>
                <c:pt idx="0">
                  <c:v>2025</c:v>
                </c:pt>
              </c:strCache>
            </c:strRef>
          </c:tx>
          <c:spPr>
            <a:solidFill>
              <a:schemeClr val="accent1"/>
            </a:solidFill>
            <a:ln w="19050">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bg1"/>
                    </a:solidFill>
                    <a:latin typeface="+mn-lt"/>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No</c:v>
                </c:pt>
                <c:pt idx="1">
                  <c:v>Yes</c:v>
                </c:pt>
              </c:strCache>
            </c:strRef>
          </c:cat>
          <c:val>
            <c:numRef>
              <c:f>Sheet1!$B$2:$B$3</c:f>
              <c:numCache>
                <c:formatCode>0%</c:formatCode>
                <c:ptCount val="2"/>
                <c:pt idx="0">
                  <c:v>0.88</c:v>
                </c:pt>
                <c:pt idx="1">
                  <c:v>0.12</c:v>
                </c:pt>
              </c:numCache>
            </c:numRef>
          </c:val>
          <c:extLst>
            <c:ext xmlns:c16="http://schemas.microsoft.com/office/drawing/2014/chart" uri="{C3380CC4-5D6E-409C-BE32-E72D297353CC}">
              <c16:uniqueId val="{00000000-BFFD-4D68-90A8-BC502BA7781F}"/>
            </c:ext>
          </c:extLst>
        </c:ser>
        <c:ser>
          <c:idx val="1"/>
          <c:order val="1"/>
          <c:tx>
            <c:strRef>
              <c:f>Sheet1!$C$1</c:f>
              <c:strCache>
                <c:ptCount val="1"/>
                <c:pt idx="0">
                  <c:v>2024</c:v>
                </c:pt>
              </c:strCache>
            </c:strRef>
          </c:tx>
          <c:spPr>
            <a:solidFill>
              <a:srgbClr val="008E91"/>
            </a:solidFill>
            <a:ln w="19050">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bg1"/>
                    </a:solidFill>
                    <a:latin typeface="+mn-lt"/>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No</c:v>
                </c:pt>
                <c:pt idx="1">
                  <c:v>Yes</c:v>
                </c:pt>
              </c:strCache>
            </c:strRef>
          </c:cat>
          <c:val>
            <c:numRef>
              <c:f>Sheet1!$C$2:$C$3</c:f>
              <c:numCache>
                <c:formatCode>0%</c:formatCode>
                <c:ptCount val="2"/>
                <c:pt idx="0">
                  <c:v>0.83</c:v>
                </c:pt>
                <c:pt idx="1">
                  <c:v>0.17</c:v>
                </c:pt>
              </c:numCache>
            </c:numRef>
          </c:val>
          <c:extLst>
            <c:ext xmlns:c16="http://schemas.microsoft.com/office/drawing/2014/chart" uri="{C3380CC4-5D6E-409C-BE32-E72D297353CC}">
              <c16:uniqueId val="{00000005-BFFD-4D68-90A8-BC502BA7781F}"/>
            </c:ext>
          </c:extLst>
        </c:ser>
        <c:ser>
          <c:idx val="2"/>
          <c:order val="2"/>
          <c:tx>
            <c:strRef>
              <c:f>Sheet1!$D$1</c:f>
              <c:strCache>
                <c:ptCount val="1"/>
                <c:pt idx="0">
                  <c:v>2023</c:v>
                </c:pt>
              </c:strCache>
            </c:strRef>
          </c:tx>
          <c:spPr>
            <a:solidFill>
              <a:srgbClr val="002060"/>
            </a:solidFill>
            <a:ln w="19050">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bg1"/>
                    </a:solidFill>
                    <a:latin typeface="+mn-lt"/>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No</c:v>
                </c:pt>
                <c:pt idx="1">
                  <c:v>Yes</c:v>
                </c:pt>
              </c:strCache>
            </c:strRef>
          </c:cat>
          <c:val>
            <c:numRef>
              <c:f>Sheet1!$D$2:$D$3</c:f>
              <c:numCache>
                <c:formatCode>0%</c:formatCode>
                <c:ptCount val="2"/>
                <c:pt idx="0">
                  <c:v>0.86</c:v>
                </c:pt>
                <c:pt idx="1">
                  <c:v>0.14000000000000001</c:v>
                </c:pt>
              </c:numCache>
            </c:numRef>
          </c:val>
          <c:extLst>
            <c:ext xmlns:c16="http://schemas.microsoft.com/office/drawing/2014/chart" uri="{C3380CC4-5D6E-409C-BE32-E72D297353CC}">
              <c16:uniqueId val="{00000006-BFFD-4D68-90A8-BC502BA7781F}"/>
            </c:ext>
          </c:extLst>
        </c:ser>
        <c:dLbls>
          <c:showLegendKey val="0"/>
          <c:showVal val="0"/>
          <c:showCatName val="0"/>
          <c:showSerName val="0"/>
          <c:showPercent val="0"/>
          <c:showBubbleSize val="0"/>
        </c:dLbls>
        <c:gapWidth val="80"/>
        <c:overlap val="-25"/>
        <c:axId val="436949952"/>
        <c:axId val="436951128"/>
      </c:barChart>
      <c:valAx>
        <c:axId val="436951128"/>
        <c:scaling>
          <c:orientation val="minMax"/>
        </c:scaling>
        <c:delete val="0"/>
        <c:axPos val="b"/>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one"/>
        <c:spPr>
          <a:noFill/>
          <a:ln>
            <a:no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Calibri" panose="020F0502020204030204" pitchFamily="34" charset="0"/>
                <a:ea typeface="+mn-ea"/>
                <a:cs typeface="DINPro" panose="020B0504020101020102" pitchFamily="34" charset="0"/>
              </a:defRPr>
            </a:pPr>
            <a:endParaRPr lang="en-US"/>
          </a:p>
        </c:txPr>
        <c:crossAx val="436949952"/>
        <c:crosses val="autoZero"/>
        <c:crossBetween val="between"/>
        <c:majorUnit val="0.2"/>
      </c:valAx>
      <c:catAx>
        <c:axId val="436949952"/>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DINPro" panose="020B0504020101020102" pitchFamily="34" charset="0"/>
              </a:defRPr>
            </a:pPr>
            <a:endParaRPr lang="en-US"/>
          </a:p>
        </c:txPr>
        <c:crossAx val="436951128"/>
        <c:crosses val="autoZero"/>
        <c:auto val="1"/>
        <c:lblAlgn val="ctr"/>
        <c:lblOffset val="100"/>
        <c:noMultiLvlLbl val="0"/>
      </c:catAx>
      <c:spPr>
        <a:noFill/>
        <a:ln>
          <a:noFill/>
        </a:ln>
        <a:effectLst/>
      </c:spPr>
    </c:plotArea>
    <c:legend>
      <c:legendPos val="b"/>
      <c:legendEntry>
        <c:idx val="2"/>
        <c:txPr>
          <a:bodyPr rot="0" spcFirstLastPara="1" vertOverflow="ellipsis" vert="horz" wrap="square" anchor="ctr" anchorCtr="1"/>
          <a:lstStyle/>
          <a:p>
            <a:pPr>
              <a:defRPr sz="1100" b="0" i="0" u="none" strike="noStrike" kern="1200" baseline="0">
                <a:solidFill>
                  <a:schemeClr val="tx1">
                    <a:lumMod val="65000"/>
                    <a:lumOff val="35000"/>
                  </a:schemeClr>
                </a:solidFill>
                <a:latin typeface="+mn-lt"/>
                <a:ea typeface="+mn-ea"/>
                <a:cs typeface="DINPro" panose="020B0504020101020102" pitchFamily="34" charset="0"/>
              </a:defRPr>
            </a:pPr>
            <a:endParaRPr lang="en-US"/>
          </a:p>
        </c:txPr>
      </c:legendEntry>
      <c:layout>
        <c:manualLayout>
          <c:xMode val="edge"/>
          <c:yMode val="edge"/>
          <c:x val="0.29408135888561071"/>
          <c:y val="0.89713707174049429"/>
          <c:w val="0.41183728222877863"/>
          <c:h val="8.9022178257961798E-2"/>
        </c:manualLayout>
      </c:layout>
      <c:overlay val="0"/>
      <c:spPr>
        <a:noFill/>
        <a:ln>
          <a:noFill/>
        </a:ln>
        <a:effectLst/>
      </c:spPr>
      <c:txPr>
        <a:bodyPr rot="0" spcFirstLastPara="1" vertOverflow="ellipsis" vert="horz" wrap="square" anchor="ctr" anchorCtr="1"/>
        <a:lstStyle/>
        <a:p>
          <a:pPr>
            <a:defRPr sz="1100" b="0" i="0" u="none" strike="noStrike" kern="1200" baseline="0">
              <a:solidFill>
                <a:schemeClr val="tx1">
                  <a:lumMod val="65000"/>
                  <a:lumOff val="35000"/>
                </a:schemeClr>
              </a:solidFill>
              <a:latin typeface="+mn-lt"/>
              <a:ea typeface="+mn-ea"/>
              <a:cs typeface="DINPro" panose="020B0504020101020102" pitchFamily="34" charset="0"/>
            </a:defRPr>
          </a:pPr>
          <a:endParaRPr lang="en-US"/>
        </a:p>
      </c:txPr>
    </c:legend>
    <c:plotVisOnly val="1"/>
    <c:dispBlanksAs val="gap"/>
    <c:showDLblsOverMax val="0"/>
  </c:chart>
  <c:spPr>
    <a:noFill/>
    <a:ln>
      <a:noFill/>
    </a:ln>
    <a:effectLst/>
  </c:spPr>
  <c:txPr>
    <a:bodyPr/>
    <a:lstStyle/>
    <a:p>
      <a:pPr>
        <a:defRPr>
          <a:latin typeface="Calibri" panose="020F0502020204030204" pitchFamily="34" charset="0"/>
          <a:cs typeface="DINPro" panose="020B0504020101020102" pitchFamily="34" charset="0"/>
        </a:defRPr>
      </a:pPr>
      <a:endParaRPr lang="en-US"/>
    </a:p>
  </c:txPr>
  <c:externalData r:id="rId3">
    <c:autoUpdate val="0"/>
  </c:externalData>
</c:chartSpace>
</file>

<file path=ppt/charts/chart9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1985081491765648"/>
          <c:y val="2.5849118173450709E-2"/>
          <c:w val="0.73296171170596214"/>
          <c:h val="0.77942025884564559"/>
        </c:manualLayout>
      </c:layout>
      <c:barChart>
        <c:barDir val="bar"/>
        <c:grouping val="clustered"/>
        <c:varyColors val="0"/>
        <c:ser>
          <c:idx val="0"/>
          <c:order val="0"/>
          <c:tx>
            <c:strRef>
              <c:f>Sheet1!$B$1</c:f>
              <c:strCache>
                <c:ptCount val="1"/>
                <c:pt idx="0">
                  <c:v>2025</c:v>
                </c:pt>
              </c:strCache>
            </c:strRef>
          </c:tx>
          <c:spPr>
            <a:solidFill>
              <a:schemeClr val="accent1"/>
            </a:solidFill>
            <a:ln w="19050">
              <a:noFill/>
            </a:ln>
            <a:effectLst/>
          </c:spPr>
          <c:invertIfNegative val="0"/>
          <c:dLbls>
            <c:dLbl>
              <c:idx val="3"/>
              <c:layout>
                <c:manualLayout>
                  <c:x val="-5.4009413702298281E-2"/>
                  <c:y val="-3.3057859844565587E-3"/>
                </c:manualLayout>
              </c:layout>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1F56-494F-9AF1-A60EFFB5A941}"/>
                </c:ext>
              </c:extLst>
            </c:dLbl>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mn-lt"/>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None</c:v>
                </c:pt>
                <c:pt idx="1">
                  <c:v>Some</c:v>
                </c:pt>
                <c:pt idx="2">
                  <c:v>Most of them</c:v>
                </c:pt>
                <c:pt idx="3">
                  <c:v>Nearly all</c:v>
                </c:pt>
              </c:strCache>
            </c:strRef>
          </c:cat>
          <c:val>
            <c:numRef>
              <c:f>Sheet1!$B$2:$B$5</c:f>
              <c:numCache>
                <c:formatCode>0%</c:formatCode>
                <c:ptCount val="4"/>
                <c:pt idx="0">
                  <c:v>0.46</c:v>
                </c:pt>
                <c:pt idx="1">
                  <c:v>0.41</c:v>
                </c:pt>
                <c:pt idx="2">
                  <c:v>0.1</c:v>
                </c:pt>
                <c:pt idx="3">
                  <c:v>0.03</c:v>
                </c:pt>
              </c:numCache>
            </c:numRef>
          </c:val>
          <c:extLst>
            <c:ext xmlns:c16="http://schemas.microsoft.com/office/drawing/2014/chart" uri="{C3380CC4-5D6E-409C-BE32-E72D297353CC}">
              <c16:uniqueId val="{00000007-249C-4E17-8B8A-EA4738894524}"/>
            </c:ext>
          </c:extLst>
        </c:ser>
        <c:ser>
          <c:idx val="1"/>
          <c:order val="1"/>
          <c:tx>
            <c:strRef>
              <c:f>Sheet1!$C$1</c:f>
              <c:strCache>
                <c:ptCount val="1"/>
                <c:pt idx="0">
                  <c:v>2024</c:v>
                </c:pt>
              </c:strCache>
            </c:strRef>
          </c:tx>
          <c:spPr>
            <a:solidFill>
              <a:srgbClr val="008E91"/>
            </a:solidFill>
            <a:ln w="19050">
              <a:noFill/>
            </a:ln>
            <a:effectLst/>
          </c:spPr>
          <c:invertIfNegative val="0"/>
          <c:dLbls>
            <c:dLbl>
              <c:idx val="3"/>
              <c:layout>
                <c:manualLayout>
                  <c:x val="-5.1501462806792006E-2"/>
                  <c:y val="-3.3057859844565587E-3"/>
                </c:manualLayout>
              </c:layout>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E934-4D93-8112-CB7CD9ABE89C}"/>
                </c:ext>
              </c:extLst>
            </c:dLbl>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mn-lt"/>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None</c:v>
                </c:pt>
                <c:pt idx="1">
                  <c:v>Some</c:v>
                </c:pt>
                <c:pt idx="2">
                  <c:v>Most of them</c:v>
                </c:pt>
                <c:pt idx="3">
                  <c:v>Nearly all</c:v>
                </c:pt>
              </c:strCache>
            </c:strRef>
          </c:cat>
          <c:val>
            <c:numRef>
              <c:f>Sheet1!$C$2:$C$5</c:f>
              <c:numCache>
                <c:formatCode>0%</c:formatCode>
                <c:ptCount val="4"/>
                <c:pt idx="0">
                  <c:v>0.41</c:v>
                </c:pt>
                <c:pt idx="1">
                  <c:v>0.43</c:v>
                </c:pt>
                <c:pt idx="2">
                  <c:v>0.13</c:v>
                </c:pt>
                <c:pt idx="3">
                  <c:v>0.03</c:v>
                </c:pt>
              </c:numCache>
            </c:numRef>
          </c:val>
          <c:extLst>
            <c:ext xmlns:c16="http://schemas.microsoft.com/office/drawing/2014/chart" uri="{C3380CC4-5D6E-409C-BE32-E72D297353CC}">
              <c16:uniqueId val="{00000006-AFEA-4190-B491-6E6BA85C354E}"/>
            </c:ext>
          </c:extLst>
        </c:ser>
        <c:ser>
          <c:idx val="2"/>
          <c:order val="2"/>
          <c:tx>
            <c:strRef>
              <c:f>Sheet1!$D$1</c:f>
              <c:strCache>
                <c:ptCount val="1"/>
                <c:pt idx="0">
                  <c:v>2023</c:v>
                </c:pt>
              </c:strCache>
            </c:strRef>
          </c:tx>
          <c:spPr>
            <a:solidFill>
              <a:schemeClr val="accent1">
                <a:lumMod val="50000"/>
              </a:schemeClr>
            </a:solidFill>
            <a:ln w="19050">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mn-lt"/>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None</c:v>
                </c:pt>
                <c:pt idx="1">
                  <c:v>Some</c:v>
                </c:pt>
                <c:pt idx="2">
                  <c:v>Most of them</c:v>
                </c:pt>
                <c:pt idx="3">
                  <c:v>Nearly all</c:v>
                </c:pt>
              </c:strCache>
            </c:strRef>
          </c:cat>
          <c:val>
            <c:numRef>
              <c:f>Sheet1!$D$2:$D$5</c:f>
              <c:numCache>
                <c:formatCode>0%</c:formatCode>
                <c:ptCount val="4"/>
                <c:pt idx="0">
                  <c:v>0.39</c:v>
                </c:pt>
                <c:pt idx="1">
                  <c:v>0.43</c:v>
                </c:pt>
                <c:pt idx="2">
                  <c:v>0.14000000000000001</c:v>
                </c:pt>
                <c:pt idx="3">
                  <c:v>0.04</c:v>
                </c:pt>
              </c:numCache>
            </c:numRef>
          </c:val>
          <c:extLst>
            <c:ext xmlns:c16="http://schemas.microsoft.com/office/drawing/2014/chart" uri="{C3380CC4-5D6E-409C-BE32-E72D297353CC}">
              <c16:uniqueId val="{00000007-AC92-46C9-B6F7-FFF8BE24D314}"/>
            </c:ext>
          </c:extLst>
        </c:ser>
        <c:dLbls>
          <c:showLegendKey val="0"/>
          <c:showVal val="0"/>
          <c:showCatName val="0"/>
          <c:showSerName val="0"/>
          <c:showPercent val="0"/>
          <c:showBubbleSize val="0"/>
        </c:dLbls>
        <c:gapWidth val="80"/>
        <c:overlap val="-25"/>
        <c:axId val="517183128"/>
        <c:axId val="517181560"/>
      </c:barChart>
      <c:valAx>
        <c:axId val="517181560"/>
        <c:scaling>
          <c:orientation val="minMax"/>
        </c:scaling>
        <c:delete val="0"/>
        <c:axPos val="b"/>
        <c:majorGridlines>
          <c:spPr>
            <a:ln w="9525" cap="flat" cmpd="sng" algn="ctr">
              <a:solidFill>
                <a:schemeClr val="tx1">
                  <a:lumMod val="15000"/>
                  <a:lumOff val="85000"/>
                </a:schemeClr>
              </a:solidFill>
              <a:round/>
            </a:ln>
            <a:effectLst/>
          </c:spPr>
        </c:majorGridlines>
        <c:numFmt formatCode="0%" sourceLinked="0"/>
        <c:majorTickMark val="out"/>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tx1">
                    <a:lumMod val="75000"/>
                    <a:lumOff val="25000"/>
                  </a:schemeClr>
                </a:solidFill>
                <a:latin typeface="+mn-lt"/>
                <a:ea typeface="+mn-ea"/>
                <a:cs typeface="DINPro" panose="020B0504020101020102" pitchFamily="34" charset="0"/>
              </a:defRPr>
            </a:pPr>
            <a:endParaRPr lang="en-US"/>
          </a:p>
        </c:txPr>
        <c:crossAx val="517183128"/>
        <c:crosses val="autoZero"/>
        <c:crossBetween val="between"/>
      </c:valAx>
      <c:catAx>
        <c:axId val="517183128"/>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chemeClr val="tx1">
                    <a:lumMod val="75000"/>
                    <a:lumOff val="25000"/>
                  </a:schemeClr>
                </a:solidFill>
                <a:latin typeface="+mn-lt"/>
                <a:ea typeface="+mn-ea"/>
                <a:cs typeface="DINPro" panose="020B0504020101020102" pitchFamily="34" charset="0"/>
              </a:defRPr>
            </a:pPr>
            <a:endParaRPr lang="en-US"/>
          </a:p>
        </c:txPr>
        <c:crossAx val="517181560"/>
        <c:crosses val="autoZero"/>
        <c:auto val="1"/>
        <c:lblAlgn val="ctr"/>
        <c:lblOffset val="100"/>
        <c:noMultiLvlLbl val="0"/>
      </c:catAx>
      <c:spPr>
        <a:noFill/>
        <a:ln>
          <a:noFill/>
        </a:ln>
        <a:effectLst/>
      </c:spPr>
    </c:plotArea>
    <c:legend>
      <c:legendPos val="b"/>
      <c:layout>
        <c:manualLayout>
          <c:xMode val="edge"/>
          <c:yMode val="edge"/>
          <c:x val="0.42599264005276571"/>
          <c:y val="0.90907917201253907"/>
          <c:w val="0.33861879047650079"/>
          <c:h val="6.7780326096265012E-2"/>
        </c:manualLayout>
      </c:layout>
      <c:overlay val="0"/>
      <c:spPr>
        <a:solidFill>
          <a:schemeClr val="bg1"/>
        </a:solidFill>
        <a:ln>
          <a:noFill/>
        </a:ln>
        <a:effectLst/>
      </c:spPr>
      <c:txPr>
        <a:bodyPr rot="0" spcFirstLastPara="1" vertOverflow="ellipsis" vert="horz" wrap="square" anchor="ctr" anchorCtr="1"/>
        <a:lstStyle/>
        <a:p>
          <a:pPr>
            <a:defRPr sz="1000" b="0" i="0" u="none" strike="noStrike" kern="1200" baseline="0">
              <a:solidFill>
                <a:schemeClr val="tx1">
                  <a:lumMod val="75000"/>
                  <a:lumOff val="25000"/>
                </a:schemeClr>
              </a:solidFill>
              <a:latin typeface="+mn-lt"/>
              <a:ea typeface="+mn-ea"/>
              <a:cs typeface="DINPro" panose="020B0504020101020102" pitchFamily="34" charset="0"/>
            </a:defRPr>
          </a:pPr>
          <a:endParaRPr lang="en-US"/>
        </a:p>
      </c:txPr>
    </c:legend>
    <c:plotVisOnly val="1"/>
    <c:dispBlanksAs val="gap"/>
    <c:showDLblsOverMax val="0"/>
  </c:chart>
  <c:spPr>
    <a:noFill/>
    <a:ln>
      <a:noFill/>
    </a:ln>
    <a:effectLst/>
  </c:spPr>
  <c:txPr>
    <a:bodyPr/>
    <a:lstStyle/>
    <a:p>
      <a:pPr>
        <a:defRPr>
          <a:latin typeface="Calibri" panose="020F0502020204030204" pitchFamily="34" charset="0"/>
          <a:cs typeface="DINPro" panose="020B0504020101020102" pitchFamily="34" charset="0"/>
        </a:defRPr>
      </a:pPr>
      <a:endParaRPr lang="en-US"/>
    </a:p>
  </c:txPr>
  <c:externalData r:id="rId3">
    <c:autoUpdate val="0"/>
  </c:externalData>
</c:chartSpace>
</file>

<file path=ppt/charts/chart9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1222519501073972"/>
          <c:y val="7.6441254367068242E-3"/>
          <c:w val="0.73296171170596214"/>
          <c:h val="0.75318875539773367"/>
        </c:manualLayout>
      </c:layout>
      <c:barChart>
        <c:barDir val="bar"/>
        <c:grouping val="clustered"/>
        <c:varyColors val="0"/>
        <c:ser>
          <c:idx val="0"/>
          <c:order val="0"/>
          <c:tx>
            <c:strRef>
              <c:f>Sheet1!$B$1</c:f>
              <c:strCache>
                <c:ptCount val="1"/>
                <c:pt idx="0">
                  <c:v>2025</c:v>
                </c:pt>
              </c:strCache>
            </c:strRef>
          </c:tx>
          <c:spPr>
            <a:solidFill>
              <a:schemeClr val="accent1"/>
            </a:solidFill>
            <a:ln w="19050">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mn-lt"/>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No</c:v>
                </c:pt>
                <c:pt idx="1">
                  <c:v>Yes</c:v>
                </c:pt>
              </c:strCache>
            </c:strRef>
          </c:cat>
          <c:val>
            <c:numRef>
              <c:f>Sheet1!$B$2:$B$3</c:f>
              <c:numCache>
                <c:formatCode>0%</c:formatCode>
                <c:ptCount val="2"/>
                <c:pt idx="0">
                  <c:v>0.88</c:v>
                </c:pt>
                <c:pt idx="1">
                  <c:v>0.12</c:v>
                </c:pt>
              </c:numCache>
            </c:numRef>
          </c:val>
          <c:extLst>
            <c:ext xmlns:c16="http://schemas.microsoft.com/office/drawing/2014/chart" uri="{C3380CC4-5D6E-409C-BE32-E72D297353CC}">
              <c16:uniqueId val="{00000007-7B78-4E83-85E8-91909D2FD617}"/>
            </c:ext>
          </c:extLst>
        </c:ser>
        <c:ser>
          <c:idx val="1"/>
          <c:order val="1"/>
          <c:tx>
            <c:strRef>
              <c:f>Sheet1!$C$1</c:f>
              <c:strCache>
                <c:ptCount val="1"/>
                <c:pt idx="0">
                  <c:v>2024</c:v>
                </c:pt>
              </c:strCache>
            </c:strRef>
          </c:tx>
          <c:spPr>
            <a:solidFill>
              <a:srgbClr val="008E91"/>
            </a:solidFill>
            <a:ln w="19050">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mn-lt"/>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No</c:v>
                </c:pt>
                <c:pt idx="1">
                  <c:v>Yes</c:v>
                </c:pt>
              </c:strCache>
            </c:strRef>
          </c:cat>
          <c:val>
            <c:numRef>
              <c:f>Sheet1!$C$2:$C$3</c:f>
              <c:numCache>
                <c:formatCode>0%</c:formatCode>
                <c:ptCount val="2"/>
                <c:pt idx="0">
                  <c:v>0.83</c:v>
                </c:pt>
                <c:pt idx="1">
                  <c:v>0.17</c:v>
                </c:pt>
              </c:numCache>
            </c:numRef>
          </c:val>
          <c:extLst>
            <c:ext xmlns:c16="http://schemas.microsoft.com/office/drawing/2014/chart" uri="{C3380CC4-5D6E-409C-BE32-E72D297353CC}">
              <c16:uniqueId val="{00000008-7B78-4E83-85E8-91909D2FD617}"/>
            </c:ext>
          </c:extLst>
        </c:ser>
        <c:ser>
          <c:idx val="2"/>
          <c:order val="2"/>
          <c:tx>
            <c:strRef>
              <c:f>Sheet1!$D$1</c:f>
              <c:strCache>
                <c:ptCount val="1"/>
                <c:pt idx="0">
                  <c:v>2023</c:v>
                </c:pt>
              </c:strCache>
            </c:strRef>
          </c:tx>
          <c:spPr>
            <a:solidFill>
              <a:schemeClr val="accent1">
                <a:lumMod val="50000"/>
              </a:schemeClr>
            </a:solidFill>
            <a:ln w="19050">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mn-lt"/>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No</c:v>
                </c:pt>
                <c:pt idx="1">
                  <c:v>Yes</c:v>
                </c:pt>
              </c:strCache>
            </c:strRef>
          </c:cat>
          <c:val>
            <c:numRef>
              <c:f>Sheet1!$D$2:$D$3</c:f>
              <c:numCache>
                <c:formatCode>0%</c:formatCode>
                <c:ptCount val="2"/>
                <c:pt idx="0">
                  <c:v>0.86</c:v>
                </c:pt>
                <c:pt idx="1">
                  <c:v>0.14000000000000001</c:v>
                </c:pt>
              </c:numCache>
            </c:numRef>
          </c:val>
          <c:extLst>
            <c:ext xmlns:c16="http://schemas.microsoft.com/office/drawing/2014/chart" uri="{C3380CC4-5D6E-409C-BE32-E72D297353CC}">
              <c16:uniqueId val="{00000005-062D-4DE8-BC54-65D24A9DC391}"/>
            </c:ext>
          </c:extLst>
        </c:ser>
        <c:dLbls>
          <c:showLegendKey val="0"/>
          <c:showVal val="0"/>
          <c:showCatName val="0"/>
          <c:showSerName val="0"/>
          <c:showPercent val="0"/>
          <c:showBubbleSize val="0"/>
        </c:dLbls>
        <c:gapWidth val="80"/>
        <c:overlap val="-25"/>
        <c:axId val="517186264"/>
        <c:axId val="517188224"/>
      </c:barChart>
      <c:valAx>
        <c:axId val="517188224"/>
        <c:scaling>
          <c:orientation val="minMax"/>
        </c:scaling>
        <c:delete val="0"/>
        <c:axPos val="b"/>
        <c:majorGridlines>
          <c:spPr>
            <a:ln w="9525" cap="flat" cmpd="sng" algn="ctr">
              <a:solidFill>
                <a:schemeClr val="tx1">
                  <a:lumMod val="15000"/>
                  <a:lumOff val="85000"/>
                </a:schemeClr>
              </a:solidFill>
              <a:round/>
            </a:ln>
            <a:effectLst/>
          </c:spPr>
        </c:majorGridlines>
        <c:numFmt formatCode="0%" sourceLinked="0"/>
        <c:majorTickMark val="out"/>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tx1">
                    <a:lumMod val="75000"/>
                    <a:lumOff val="25000"/>
                  </a:schemeClr>
                </a:solidFill>
                <a:latin typeface="+mn-lt"/>
                <a:ea typeface="+mn-ea"/>
                <a:cs typeface="DINPro" panose="020B0504020101020102" pitchFamily="34" charset="0"/>
              </a:defRPr>
            </a:pPr>
            <a:endParaRPr lang="en-US"/>
          </a:p>
        </c:txPr>
        <c:crossAx val="517186264"/>
        <c:crosses val="autoZero"/>
        <c:crossBetween val="between"/>
      </c:valAx>
      <c:catAx>
        <c:axId val="517186264"/>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chemeClr val="tx1">
                    <a:lumMod val="75000"/>
                    <a:lumOff val="25000"/>
                  </a:schemeClr>
                </a:solidFill>
                <a:latin typeface="+mn-lt"/>
                <a:ea typeface="+mn-ea"/>
                <a:cs typeface="DINPro" panose="020B0504020101020102" pitchFamily="34" charset="0"/>
              </a:defRPr>
            </a:pPr>
            <a:endParaRPr lang="en-US"/>
          </a:p>
        </c:txPr>
        <c:crossAx val="517188224"/>
        <c:crosses val="autoZero"/>
        <c:auto val="1"/>
        <c:lblAlgn val="ctr"/>
        <c:lblOffset val="100"/>
        <c:noMultiLvlLbl val="0"/>
      </c:catAx>
      <c:spPr>
        <a:noFill/>
        <a:ln>
          <a:noFill/>
        </a:ln>
        <a:effectLst/>
      </c:spPr>
    </c:plotArea>
    <c:legend>
      <c:legendPos val="b"/>
      <c:legendEntry>
        <c:idx val="2"/>
        <c:txPr>
          <a:bodyPr rot="0" spcFirstLastPara="1" vertOverflow="ellipsis" vert="horz" wrap="square" anchor="ctr" anchorCtr="1"/>
          <a:lstStyle/>
          <a:p>
            <a:pPr>
              <a:defRPr sz="1000" b="0" i="0" u="none" strike="noStrike" kern="1200" baseline="0">
                <a:solidFill>
                  <a:schemeClr val="tx1">
                    <a:lumMod val="75000"/>
                    <a:lumOff val="25000"/>
                  </a:schemeClr>
                </a:solidFill>
                <a:latin typeface="+mn-lt"/>
                <a:ea typeface="+mn-ea"/>
                <a:cs typeface="DINPro" panose="020B0504020101020102" pitchFamily="34" charset="0"/>
              </a:defRPr>
            </a:pPr>
            <a:endParaRPr lang="en-US"/>
          </a:p>
        </c:txPr>
      </c:legendEntry>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75000"/>
                  <a:lumOff val="25000"/>
                </a:schemeClr>
              </a:solidFill>
              <a:latin typeface="+mn-lt"/>
              <a:ea typeface="+mn-ea"/>
              <a:cs typeface="DINPro" panose="020B0504020101020102" pitchFamily="34" charset="0"/>
            </a:defRPr>
          </a:pPr>
          <a:endParaRPr lang="en-US"/>
        </a:p>
      </c:txPr>
    </c:legend>
    <c:plotVisOnly val="1"/>
    <c:dispBlanksAs val="gap"/>
    <c:showDLblsOverMax val="0"/>
  </c:chart>
  <c:spPr>
    <a:noFill/>
    <a:ln>
      <a:noFill/>
    </a:ln>
    <a:effectLst/>
  </c:spPr>
  <c:txPr>
    <a:bodyPr/>
    <a:lstStyle/>
    <a:p>
      <a:pPr>
        <a:defRPr>
          <a:latin typeface="Calibri" panose="020F0502020204030204" pitchFamily="34" charset="0"/>
          <a:cs typeface="DINPro" panose="020B0504020101020102" pitchFamily="34" charset="0"/>
        </a:defRPr>
      </a:pPr>
      <a:endParaRPr lang="en-US"/>
    </a:p>
  </c:txPr>
  <c:externalData r:id="rId3">
    <c:autoUpdate val="0"/>
  </c:externalData>
</c:chartSpace>
</file>

<file path=ppt/charts/chart9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3392107729040668"/>
          <c:y val="2.5849118173450709E-2"/>
          <c:w val="0.71889145702365431"/>
          <c:h val="0.83088349182790788"/>
        </c:manualLayout>
      </c:layout>
      <c:barChart>
        <c:barDir val="bar"/>
        <c:grouping val="clustered"/>
        <c:varyColors val="0"/>
        <c:ser>
          <c:idx val="0"/>
          <c:order val="0"/>
          <c:tx>
            <c:strRef>
              <c:f>Sheet1!$B$1</c:f>
              <c:strCache>
                <c:ptCount val="1"/>
                <c:pt idx="0">
                  <c:v>2025</c:v>
                </c:pt>
              </c:strCache>
            </c:strRef>
          </c:tx>
          <c:spPr>
            <a:solidFill>
              <a:schemeClr val="accent1"/>
            </a:solidFill>
            <a:ln w="19050">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bg1"/>
                    </a:solidFill>
                    <a:latin typeface="Calibri" panose="020F0502020204030204" pitchFamily="34" charset="0"/>
                    <a:ea typeface="+mn-ea"/>
                    <a:cs typeface="Calibri" panose="020F0502020204030204"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Sheet1!$A$2:$A$9</c:f>
              <c:strCache>
                <c:ptCount val="8"/>
                <c:pt idx="0">
                  <c:v>Other alcoholic drinks</c:v>
                </c:pt>
                <c:pt idx="1">
                  <c:v>Port, martini, sherry etc.</c:v>
                </c:pt>
                <c:pt idx="2">
                  <c:v>Wine</c:v>
                </c:pt>
                <c:pt idx="3">
                  <c:v>Shooters/shots/jelly</c:v>
                </c:pt>
                <c:pt idx="4">
                  <c:v>Beer or lager</c:v>
                </c:pt>
                <c:pt idx="5">
                  <c:v>Cider</c:v>
                </c:pt>
                <c:pt idx="6">
                  <c:v>Spirits </c:v>
                </c:pt>
                <c:pt idx="7">
                  <c:v>Pre-mixed drinks</c:v>
                </c:pt>
              </c:strCache>
            </c:strRef>
          </c:cat>
          <c:val>
            <c:numRef>
              <c:f>Sheet1!$B$2:$B$9</c:f>
              <c:numCache>
                <c:formatCode>0%</c:formatCode>
                <c:ptCount val="8"/>
                <c:pt idx="0">
                  <c:v>0.28999999999999998</c:v>
                </c:pt>
                <c:pt idx="1">
                  <c:v>0.17</c:v>
                </c:pt>
                <c:pt idx="2">
                  <c:v>0.2</c:v>
                </c:pt>
                <c:pt idx="3">
                  <c:v>0.33</c:v>
                </c:pt>
                <c:pt idx="4">
                  <c:v>0.38</c:v>
                </c:pt>
                <c:pt idx="5">
                  <c:v>0.35</c:v>
                </c:pt>
                <c:pt idx="6">
                  <c:v>0.43</c:v>
                </c:pt>
                <c:pt idx="7">
                  <c:v>0.56999999999999995</c:v>
                </c:pt>
              </c:numCache>
            </c:numRef>
          </c:val>
          <c:extLst>
            <c:ext xmlns:c16="http://schemas.microsoft.com/office/drawing/2014/chart" uri="{C3380CC4-5D6E-409C-BE32-E72D297353CC}">
              <c16:uniqueId val="{00000006-C224-40AD-97C6-56418AEDD11D}"/>
            </c:ext>
          </c:extLst>
        </c:ser>
        <c:ser>
          <c:idx val="1"/>
          <c:order val="1"/>
          <c:tx>
            <c:strRef>
              <c:f>Sheet1!$C$1</c:f>
              <c:strCache>
                <c:ptCount val="1"/>
                <c:pt idx="0">
                  <c:v>2024</c:v>
                </c:pt>
              </c:strCache>
            </c:strRef>
          </c:tx>
          <c:spPr>
            <a:solidFill>
              <a:srgbClr val="008E91"/>
            </a:solidFill>
            <a:ln w="19050">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bg1"/>
                    </a:solidFill>
                    <a:latin typeface="Calibri" panose="020F0502020204030204" pitchFamily="34" charset="0"/>
                    <a:ea typeface="+mn-ea"/>
                    <a:cs typeface="Calibri" panose="020F0502020204030204"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Sheet1!$A$2:$A$9</c:f>
              <c:strCache>
                <c:ptCount val="8"/>
                <c:pt idx="0">
                  <c:v>Other alcoholic drinks</c:v>
                </c:pt>
                <c:pt idx="1">
                  <c:v>Port, martini, sherry etc.</c:v>
                </c:pt>
                <c:pt idx="2">
                  <c:v>Wine</c:v>
                </c:pt>
                <c:pt idx="3">
                  <c:v>Shooters/shots/jelly</c:v>
                </c:pt>
                <c:pt idx="4">
                  <c:v>Beer or lager</c:v>
                </c:pt>
                <c:pt idx="5">
                  <c:v>Cider</c:v>
                </c:pt>
                <c:pt idx="6">
                  <c:v>Spirits </c:v>
                </c:pt>
                <c:pt idx="7">
                  <c:v>Pre-mixed drinks</c:v>
                </c:pt>
              </c:strCache>
            </c:strRef>
          </c:cat>
          <c:val>
            <c:numRef>
              <c:f>Sheet1!$C$2:$C$9</c:f>
              <c:numCache>
                <c:formatCode>0%</c:formatCode>
                <c:ptCount val="8"/>
                <c:pt idx="0">
                  <c:v>0.22</c:v>
                </c:pt>
                <c:pt idx="1">
                  <c:v>0.15</c:v>
                </c:pt>
                <c:pt idx="2">
                  <c:v>0.19</c:v>
                </c:pt>
                <c:pt idx="3">
                  <c:v>0.31</c:v>
                </c:pt>
                <c:pt idx="4">
                  <c:v>0.36</c:v>
                </c:pt>
                <c:pt idx="5">
                  <c:v>0.34</c:v>
                </c:pt>
                <c:pt idx="6">
                  <c:v>0.44</c:v>
                </c:pt>
                <c:pt idx="7">
                  <c:v>0.54</c:v>
                </c:pt>
              </c:numCache>
            </c:numRef>
          </c:val>
          <c:extLst>
            <c:ext xmlns:c16="http://schemas.microsoft.com/office/drawing/2014/chart" uri="{C3380CC4-5D6E-409C-BE32-E72D297353CC}">
              <c16:uniqueId val="{00000006-BAE6-4C21-A120-B6707B76CF57}"/>
            </c:ext>
          </c:extLst>
        </c:ser>
        <c:ser>
          <c:idx val="2"/>
          <c:order val="2"/>
          <c:tx>
            <c:strRef>
              <c:f>Sheet1!$D$1</c:f>
              <c:strCache>
                <c:ptCount val="1"/>
                <c:pt idx="0">
                  <c:v>2023</c:v>
                </c:pt>
              </c:strCache>
            </c:strRef>
          </c:tx>
          <c:spPr>
            <a:solidFill>
              <a:schemeClr val="accent1">
                <a:lumMod val="50000"/>
              </a:schemeClr>
            </a:solidFill>
            <a:ln w="19050">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bg1"/>
                    </a:solidFill>
                    <a:latin typeface="Calibri" panose="020F0502020204030204" pitchFamily="34" charset="0"/>
                    <a:ea typeface="+mn-ea"/>
                    <a:cs typeface="Calibri" panose="020F0502020204030204"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Sheet1!$A$2:$A$9</c:f>
              <c:strCache>
                <c:ptCount val="8"/>
                <c:pt idx="0">
                  <c:v>Other alcoholic drinks</c:v>
                </c:pt>
                <c:pt idx="1">
                  <c:v>Port, martini, sherry etc.</c:v>
                </c:pt>
                <c:pt idx="2">
                  <c:v>Wine</c:v>
                </c:pt>
                <c:pt idx="3">
                  <c:v>Shooters/shots/jelly</c:v>
                </c:pt>
                <c:pt idx="4">
                  <c:v>Beer or lager</c:v>
                </c:pt>
                <c:pt idx="5">
                  <c:v>Cider</c:v>
                </c:pt>
                <c:pt idx="6">
                  <c:v>Spirits </c:v>
                </c:pt>
                <c:pt idx="7">
                  <c:v>Pre-mixed drinks</c:v>
                </c:pt>
              </c:strCache>
            </c:strRef>
          </c:cat>
          <c:val>
            <c:numRef>
              <c:f>Sheet1!$D$2:$D$9</c:f>
              <c:numCache>
                <c:formatCode>0%</c:formatCode>
                <c:ptCount val="8"/>
                <c:pt idx="0">
                  <c:v>0.37</c:v>
                </c:pt>
                <c:pt idx="1">
                  <c:v>0.27</c:v>
                </c:pt>
                <c:pt idx="2">
                  <c:v>0.32</c:v>
                </c:pt>
                <c:pt idx="3">
                  <c:v>0.39</c:v>
                </c:pt>
                <c:pt idx="4">
                  <c:v>0.44</c:v>
                </c:pt>
                <c:pt idx="5">
                  <c:v>0.46</c:v>
                </c:pt>
                <c:pt idx="6">
                  <c:v>0.5</c:v>
                </c:pt>
                <c:pt idx="7">
                  <c:v>0.6</c:v>
                </c:pt>
              </c:numCache>
            </c:numRef>
          </c:val>
          <c:extLst>
            <c:ext xmlns:c16="http://schemas.microsoft.com/office/drawing/2014/chart" uri="{C3380CC4-5D6E-409C-BE32-E72D297353CC}">
              <c16:uniqueId val="{00000007-7A0B-4A94-9684-839A19FADFE8}"/>
            </c:ext>
          </c:extLst>
        </c:ser>
        <c:dLbls>
          <c:dLblPos val="inEnd"/>
          <c:showLegendKey val="0"/>
          <c:showVal val="1"/>
          <c:showCatName val="0"/>
          <c:showSerName val="0"/>
          <c:showPercent val="0"/>
          <c:showBubbleSize val="0"/>
        </c:dLbls>
        <c:gapWidth val="80"/>
        <c:overlap val="-25"/>
        <c:axId val="517189008"/>
        <c:axId val="517185872"/>
      </c:barChart>
      <c:valAx>
        <c:axId val="517185872"/>
        <c:scaling>
          <c:orientation val="minMax"/>
        </c:scaling>
        <c:delete val="0"/>
        <c:axPos val="b"/>
        <c:majorGridlines>
          <c:spPr>
            <a:ln w="9525" cap="flat" cmpd="sng" algn="ctr">
              <a:solidFill>
                <a:schemeClr val="tx1">
                  <a:lumMod val="15000"/>
                  <a:lumOff val="85000"/>
                </a:schemeClr>
              </a:solidFill>
              <a:round/>
            </a:ln>
            <a:effectLst/>
          </c:spPr>
        </c:majorGridlines>
        <c:numFmt formatCode="0%" sourceLinked="0"/>
        <c:majorTickMark val="out"/>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tx1">
                    <a:lumMod val="75000"/>
                    <a:lumOff val="25000"/>
                  </a:schemeClr>
                </a:solidFill>
                <a:latin typeface="Calibri" panose="020F0502020204030204" pitchFamily="34" charset="0"/>
                <a:ea typeface="+mn-ea"/>
                <a:cs typeface="DINPro" panose="020B0504020101020102" pitchFamily="34" charset="0"/>
              </a:defRPr>
            </a:pPr>
            <a:endParaRPr lang="en-US"/>
          </a:p>
        </c:txPr>
        <c:crossAx val="517189008"/>
        <c:crosses val="autoZero"/>
        <c:crossBetween val="between"/>
      </c:valAx>
      <c:catAx>
        <c:axId val="517189008"/>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chemeClr val="tx1">
                    <a:lumMod val="75000"/>
                    <a:lumOff val="25000"/>
                  </a:schemeClr>
                </a:solidFill>
                <a:latin typeface="+mn-lt"/>
                <a:ea typeface="+mn-ea"/>
                <a:cs typeface="DINPro" panose="020B0504020101020102" pitchFamily="34" charset="0"/>
              </a:defRPr>
            </a:pPr>
            <a:endParaRPr lang="en-US"/>
          </a:p>
        </c:txPr>
        <c:crossAx val="517185872"/>
        <c:crosses val="autoZero"/>
        <c:auto val="1"/>
        <c:lblAlgn val="ctr"/>
        <c:lblOffset val="100"/>
        <c:noMultiLvlLbl val="0"/>
      </c:catAx>
      <c:spPr>
        <a:noFill/>
        <a:ln>
          <a:noFill/>
        </a:ln>
        <a:effectLst/>
      </c:spPr>
    </c:plotArea>
    <c:legend>
      <c:legendPos val="b"/>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75000"/>
                  <a:lumOff val="25000"/>
                </a:schemeClr>
              </a:solidFill>
              <a:latin typeface="Calibri" panose="020F0502020204030204" pitchFamily="34" charset="0"/>
              <a:ea typeface="+mn-ea"/>
              <a:cs typeface="Calibri" panose="020F0502020204030204" pitchFamily="34" charset="0"/>
            </a:defRPr>
          </a:pPr>
          <a:endParaRPr lang="en-US"/>
        </a:p>
      </c:txPr>
    </c:legend>
    <c:plotVisOnly val="1"/>
    <c:dispBlanksAs val="gap"/>
    <c:showDLblsOverMax val="0"/>
  </c:chart>
  <c:spPr>
    <a:noFill/>
    <a:ln>
      <a:noFill/>
    </a:ln>
    <a:effectLst/>
  </c:spPr>
  <c:txPr>
    <a:bodyPr/>
    <a:lstStyle/>
    <a:p>
      <a:pPr>
        <a:defRPr>
          <a:latin typeface="DINPro" panose="020B0504020101020102" pitchFamily="34" charset="0"/>
          <a:cs typeface="DINPro" panose="020B0504020101020102" pitchFamily="34" charset="0"/>
        </a:defRPr>
      </a:pPr>
      <a:endParaRPr lang="en-US"/>
    </a:p>
  </c:txPr>
  <c:externalData r:id="rId3">
    <c:autoUpdate val="0"/>
  </c:externalData>
</c:chartSpace>
</file>

<file path=ppt/charts/chart9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0759615719542354"/>
          <c:y val="0.22464148759749075"/>
          <c:w val="0.56993776122474249"/>
          <c:h val="0.59052855179307762"/>
        </c:manualLayout>
      </c:layout>
      <c:doughnutChart>
        <c:varyColors val="1"/>
        <c:dLbls>
          <c:showLegendKey val="0"/>
          <c:showVal val="0"/>
          <c:showCatName val="0"/>
          <c:showSerName val="0"/>
          <c:showPercent val="0"/>
          <c:showBubbleSize val="0"/>
          <c:showLeaderLines val="0"/>
        </c:dLbls>
        <c:firstSliceAng val="0"/>
        <c:holeSize val="43"/>
      </c:doughnutChart>
      <c:spPr>
        <a:noFill/>
        <a:ln>
          <a:noFill/>
        </a:ln>
        <a:effectLst/>
      </c:spPr>
    </c:plotArea>
    <c:legend>
      <c:legendPos val="b"/>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DINPro" panose="020B0504020101020102" pitchFamily="34" charset="0"/>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9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30010515620880762"/>
          <c:y val="2.5849118173450709E-2"/>
          <c:w val="0.65270725400111973"/>
          <c:h val="0.82001294906291622"/>
        </c:manualLayout>
      </c:layout>
      <c:barChart>
        <c:barDir val="bar"/>
        <c:grouping val="clustered"/>
        <c:varyColors val="0"/>
        <c:ser>
          <c:idx val="0"/>
          <c:order val="0"/>
          <c:tx>
            <c:strRef>
              <c:f>Sheet1!$B$1</c:f>
              <c:strCache>
                <c:ptCount val="1"/>
                <c:pt idx="0">
                  <c:v>2025</c:v>
                </c:pt>
              </c:strCache>
            </c:strRef>
          </c:tx>
          <c:spPr>
            <a:solidFill>
              <a:schemeClr val="accent1"/>
            </a:solidFill>
            <a:ln w="19050">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mn-lt"/>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Sheet1!$A$2:$A$8</c:f>
              <c:strCache>
                <c:ptCount val="7"/>
                <c:pt idx="0">
                  <c:v>Somewhere else</c:v>
                </c:pt>
                <c:pt idx="1">
                  <c:v>At school</c:v>
                </c:pt>
                <c:pt idx="2">
                  <c:v>Outside in a public place (street, park, bus shelter etc.)</c:v>
                </c:pt>
                <c:pt idx="3">
                  <c:v>In a pub or bar</c:v>
                </c:pt>
                <c:pt idx="4">
                  <c:v>At a party or nightclub</c:v>
                </c:pt>
                <c:pt idx="5">
                  <c:v>At a friend's or relation's home</c:v>
                </c:pt>
                <c:pt idx="6">
                  <c:v>At home</c:v>
                </c:pt>
              </c:strCache>
            </c:strRef>
          </c:cat>
          <c:val>
            <c:numRef>
              <c:f>Sheet1!$B$2:$B$8</c:f>
              <c:numCache>
                <c:formatCode>0%</c:formatCode>
                <c:ptCount val="7"/>
                <c:pt idx="0">
                  <c:v>0.11</c:v>
                </c:pt>
                <c:pt idx="1">
                  <c:v>7.0000000000000007E-2</c:v>
                </c:pt>
                <c:pt idx="2">
                  <c:v>0.16</c:v>
                </c:pt>
                <c:pt idx="3">
                  <c:v>0.15</c:v>
                </c:pt>
                <c:pt idx="4">
                  <c:v>0.16</c:v>
                </c:pt>
                <c:pt idx="5">
                  <c:v>0.28999999999999998</c:v>
                </c:pt>
                <c:pt idx="6">
                  <c:v>0.68</c:v>
                </c:pt>
              </c:numCache>
            </c:numRef>
          </c:val>
          <c:extLst>
            <c:ext xmlns:c16="http://schemas.microsoft.com/office/drawing/2014/chart" uri="{C3380CC4-5D6E-409C-BE32-E72D297353CC}">
              <c16:uniqueId val="{00000004-6BBF-405F-B452-4626ACE1B5A7}"/>
            </c:ext>
          </c:extLst>
        </c:ser>
        <c:ser>
          <c:idx val="1"/>
          <c:order val="1"/>
          <c:tx>
            <c:strRef>
              <c:f>Sheet1!$C$1</c:f>
              <c:strCache>
                <c:ptCount val="1"/>
                <c:pt idx="0">
                  <c:v>2024</c:v>
                </c:pt>
              </c:strCache>
            </c:strRef>
          </c:tx>
          <c:spPr>
            <a:solidFill>
              <a:srgbClr val="008E91"/>
            </a:solidFill>
            <a:ln w="19050">
              <a:noFill/>
            </a:ln>
            <a:effectLst/>
          </c:spPr>
          <c:invertIfNegative val="0"/>
          <c:dLbls>
            <c:dLbl>
              <c:idx val="1"/>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1">
                          <a:lumMod val="75000"/>
                          <a:lumOff val="25000"/>
                        </a:schemeClr>
                      </a:solidFill>
                      <a:latin typeface="+mn-lt"/>
                      <a:ea typeface="+mn-ea"/>
                      <a:cs typeface="DINPro" panose="020B0504020101020102" pitchFamily="34" charset="0"/>
                    </a:defRPr>
                  </a:pPr>
                  <a:endParaRPr lang="en-US"/>
                </a:p>
              </c:txPr>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AE51-46EE-AA3B-BD7C593EE981}"/>
                </c:ext>
              </c:extLst>
            </c:dLbl>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mn-lt"/>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Sheet1!$A$2:$A$8</c:f>
              <c:strCache>
                <c:ptCount val="7"/>
                <c:pt idx="0">
                  <c:v>Somewhere else</c:v>
                </c:pt>
                <c:pt idx="1">
                  <c:v>At school</c:v>
                </c:pt>
                <c:pt idx="2">
                  <c:v>Outside in a public place (street, park, bus shelter etc.)</c:v>
                </c:pt>
                <c:pt idx="3">
                  <c:v>In a pub or bar</c:v>
                </c:pt>
                <c:pt idx="4">
                  <c:v>At a party or nightclub</c:v>
                </c:pt>
                <c:pt idx="5">
                  <c:v>At a friend's or relation's home</c:v>
                </c:pt>
                <c:pt idx="6">
                  <c:v>At home</c:v>
                </c:pt>
              </c:strCache>
            </c:strRef>
          </c:cat>
          <c:val>
            <c:numRef>
              <c:f>Sheet1!$C$2:$C$8</c:f>
              <c:numCache>
                <c:formatCode>0%</c:formatCode>
                <c:ptCount val="7"/>
                <c:pt idx="0">
                  <c:v>0.14000000000000001</c:v>
                </c:pt>
                <c:pt idx="1">
                  <c:v>0.02</c:v>
                </c:pt>
                <c:pt idx="2">
                  <c:v>0.1</c:v>
                </c:pt>
                <c:pt idx="3">
                  <c:v>0.16</c:v>
                </c:pt>
                <c:pt idx="4">
                  <c:v>0.12</c:v>
                </c:pt>
                <c:pt idx="5">
                  <c:v>0.28999999999999998</c:v>
                </c:pt>
                <c:pt idx="6">
                  <c:v>0.59</c:v>
                </c:pt>
              </c:numCache>
            </c:numRef>
          </c:val>
          <c:extLst>
            <c:ext xmlns:c16="http://schemas.microsoft.com/office/drawing/2014/chart" uri="{C3380CC4-5D6E-409C-BE32-E72D297353CC}">
              <c16:uniqueId val="{00000004-E4F0-4425-A819-E2B294ABB1E9}"/>
            </c:ext>
          </c:extLst>
        </c:ser>
        <c:ser>
          <c:idx val="2"/>
          <c:order val="2"/>
          <c:tx>
            <c:strRef>
              <c:f>Sheet1!$D$1</c:f>
              <c:strCache>
                <c:ptCount val="1"/>
                <c:pt idx="0">
                  <c:v>2023</c:v>
                </c:pt>
              </c:strCache>
            </c:strRef>
          </c:tx>
          <c:spPr>
            <a:solidFill>
              <a:schemeClr val="accent1">
                <a:lumMod val="50000"/>
              </a:schemeClr>
            </a:solidFill>
            <a:ln w="19050">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mn-lt"/>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Sheet1!$A$2:$A$8</c:f>
              <c:strCache>
                <c:ptCount val="7"/>
                <c:pt idx="0">
                  <c:v>Somewhere else</c:v>
                </c:pt>
                <c:pt idx="1">
                  <c:v>At school</c:v>
                </c:pt>
                <c:pt idx="2">
                  <c:v>Outside in a public place (street, park, bus shelter etc.)</c:v>
                </c:pt>
                <c:pt idx="3">
                  <c:v>In a pub or bar</c:v>
                </c:pt>
                <c:pt idx="4">
                  <c:v>At a party or nightclub</c:v>
                </c:pt>
                <c:pt idx="5">
                  <c:v>At a friend's or relation's home</c:v>
                </c:pt>
                <c:pt idx="6">
                  <c:v>At home</c:v>
                </c:pt>
              </c:strCache>
            </c:strRef>
          </c:cat>
          <c:val>
            <c:numRef>
              <c:f>Sheet1!$D$2:$D$8</c:f>
              <c:numCache>
                <c:formatCode>0%</c:formatCode>
                <c:ptCount val="7"/>
                <c:pt idx="0">
                  <c:v>0.15</c:v>
                </c:pt>
                <c:pt idx="1">
                  <c:v>0.06</c:v>
                </c:pt>
                <c:pt idx="2">
                  <c:v>0.12</c:v>
                </c:pt>
                <c:pt idx="3">
                  <c:v>0.12</c:v>
                </c:pt>
                <c:pt idx="4">
                  <c:v>0.22</c:v>
                </c:pt>
                <c:pt idx="5">
                  <c:v>0.23</c:v>
                </c:pt>
                <c:pt idx="6">
                  <c:v>0.66</c:v>
                </c:pt>
              </c:numCache>
            </c:numRef>
          </c:val>
          <c:extLst>
            <c:ext xmlns:c16="http://schemas.microsoft.com/office/drawing/2014/chart" uri="{C3380CC4-5D6E-409C-BE32-E72D297353CC}">
              <c16:uniqueId val="{00000005-E769-45D6-8C21-7FB3CBD5786E}"/>
            </c:ext>
          </c:extLst>
        </c:ser>
        <c:dLbls>
          <c:showLegendKey val="0"/>
          <c:showVal val="0"/>
          <c:showCatName val="0"/>
          <c:showSerName val="0"/>
          <c:showPercent val="0"/>
          <c:showBubbleSize val="0"/>
        </c:dLbls>
        <c:gapWidth val="80"/>
        <c:overlap val="-25"/>
        <c:axId val="491750240"/>
        <c:axId val="447344136"/>
      </c:barChart>
      <c:valAx>
        <c:axId val="447344136"/>
        <c:scaling>
          <c:orientation val="minMax"/>
        </c:scaling>
        <c:delete val="0"/>
        <c:axPos val="b"/>
        <c:majorGridlines>
          <c:spPr>
            <a:ln w="9525" cap="flat" cmpd="sng" algn="ctr">
              <a:solidFill>
                <a:schemeClr val="tx1">
                  <a:lumMod val="15000"/>
                  <a:lumOff val="85000"/>
                </a:schemeClr>
              </a:solidFill>
              <a:round/>
            </a:ln>
            <a:effectLst/>
          </c:spPr>
        </c:majorGridlines>
        <c:numFmt formatCode="0%" sourceLinked="0"/>
        <c:majorTickMark val="out"/>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tx1">
                    <a:lumMod val="75000"/>
                    <a:lumOff val="25000"/>
                  </a:schemeClr>
                </a:solidFill>
                <a:latin typeface="+mn-lt"/>
                <a:ea typeface="+mn-ea"/>
                <a:cs typeface="DINPro" panose="020B0504020101020102" pitchFamily="34" charset="0"/>
              </a:defRPr>
            </a:pPr>
            <a:endParaRPr lang="en-US"/>
          </a:p>
        </c:txPr>
        <c:crossAx val="491750240"/>
        <c:crosses val="autoZero"/>
        <c:crossBetween val="between"/>
      </c:valAx>
      <c:catAx>
        <c:axId val="491750240"/>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chemeClr val="tx1">
                    <a:lumMod val="75000"/>
                    <a:lumOff val="25000"/>
                  </a:schemeClr>
                </a:solidFill>
                <a:latin typeface="+mn-lt"/>
                <a:ea typeface="+mn-ea"/>
                <a:cs typeface="DINPro" panose="020B0504020101020102" pitchFamily="34" charset="0"/>
              </a:defRPr>
            </a:pPr>
            <a:endParaRPr lang="en-US"/>
          </a:p>
        </c:txPr>
        <c:crossAx val="447344136"/>
        <c:crosses val="autoZero"/>
        <c:auto val="1"/>
        <c:lblAlgn val="ctr"/>
        <c:lblOffset val="100"/>
        <c:noMultiLvlLbl val="0"/>
      </c:catAx>
      <c:spPr>
        <a:noFill/>
        <a:ln>
          <a:noFill/>
        </a:ln>
        <a:effectLst/>
      </c:spPr>
    </c:plotArea>
    <c:legend>
      <c:legendPos val="b"/>
      <c:layout>
        <c:manualLayout>
          <c:xMode val="edge"/>
          <c:yMode val="edge"/>
          <c:x val="0.40365654267496448"/>
          <c:y val="0.93725428168396896"/>
          <c:w val="0.21193224502747859"/>
          <c:h val="5.0273013512814886E-2"/>
        </c:manualLayout>
      </c:layout>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75000"/>
                  <a:lumOff val="25000"/>
                </a:schemeClr>
              </a:solidFill>
              <a:latin typeface="+mn-lt"/>
              <a:ea typeface="+mn-ea"/>
              <a:cs typeface="DINPro" panose="020B0504020101020102" pitchFamily="34" charset="0"/>
            </a:defRPr>
          </a:pPr>
          <a:endParaRPr lang="en-US"/>
        </a:p>
      </c:txPr>
    </c:legend>
    <c:plotVisOnly val="1"/>
    <c:dispBlanksAs val="gap"/>
    <c:showDLblsOverMax val="0"/>
  </c:chart>
  <c:spPr>
    <a:noFill/>
    <a:ln>
      <a:noFill/>
    </a:ln>
    <a:effectLst/>
  </c:spPr>
  <c:txPr>
    <a:bodyPr/>
    <a:lstStyle/>
    <a:p>
      <a:pPr>
        <a:defRPr>
          <a:latin typeface="Calibri" panose="020F0502020204030204" pitchFamily="34" charset="0"/>
          <a:cs typeface="DINPro" panose="020B0504020101020102" pitchFamily="34" charset="0"/>
        </a:defRPr>
      </a:pPr>
      <a:endParaRPr lang="en-US"/>
    </a:p>
  </c:txPr>
  <c:externalData r:id="rId3">
    <c:autoUpdate val="0"/>
  </c:externalData>
</c:chartSpace>
</file>

<file path=ppt/charts/chart9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0759615719542354"/>
          <c:y val="0.22464148759749075"/>
          <c:w val="0.56993776122474249"/>
          <c:h val="0.59052855179307762"/>
        </c:manualLayout>
      </c:layout>
      <c:doughnutChart>
        <c:varyColors val="1"/>
        <c:dLbls>
          <c:showLegendKey val="0"/>
          <c:showVal val="0"/>
          <c:showCatName val="0"/>
          <c:showSerName val="0"/>
          <c:showPercent val="0"/>
          <c:showBubbleSize val="0"/>
          <c:showLeaderLines val="0"/>
        </c:dLbls>
        <c:firstSliceAng val="0"/>
        <c:holeSize val="43"/>
      </c:doughnutChart>
      <c:spPr>
        <a:noFill/>
        <a:ln>
          <a:noFill/>
        </a:ln>
        <a:effectLst/>
      </c:spPr>
    </c:plotArea>
    <c:legend>
      <c:legendPos val="b"/>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DINPro" panose="020B0504020101020102" pitchFamily="34" charset="0"/>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9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38055409274054769"/>
          <c:y val="2.5849118173450709E-2"/>
          <c:w val="0.57225826354403642"/>
          <c:h val="0.82408025677005214"/>
        </c:manualLayout>
      </c:layout>
      <c:barChart>
        <c:barDir val="bar"/>
        <c:grouping val="clustered"/>
        <c:varyColors val="0"/>
        <c:ser>
          <c:idx val="0"/>
          <c:order val="0"/>
          <c:tx>
            <c:strRef>
              <c:f>Sheet1!$B$1</c:f>
              <c:strCache>
                <c:ptCount val="1"/>
                <c:pt idx="0">
                  <c:v>2025</c:v>
                </c:pt>
              </c:strCache>
            </c:strRef>
          </c:tx>
          <c:spPr>
            <a:solidFill>
              <a:schemeClr val="accent1"/>
            </a:solidFill>
            <a:ln w="19050">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bg1"/>
                    </a:solidFill>
                    <a:latin typeface="+mn-lt"/>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Sheet1!$A$2:$A$12</c:f>
              <c:strCache>
                <c:ptCount val="11"/>
                <c:pt idx="0">
                  <c:v>I obtain alcohol in other ways</c:v>
                </c:pt>
                <c:pt idx="1">
                  <c:v>Stolen from a supermarket/off-licence</c:v>
                </c:pt>
                <c:pt idx="2">
                  <c:v>I get adults outside shops to buy it for me</c:v>
                </c:pt>
                <c:pt idx="3">
                  <c:v>Buy it myself from a supermarket</c:v>
                </c:pt>
                <c:pt idx="4">
                  <c:v>Buy it myself from a pub/nightclub</c:v>
                </c:pt>
                <c:pt idx="5">
                  <c:v>Friends/family under 18 buy it, then give it to me</c:v>
                </c:pt>
                <c:pt idx="6">
                  <c:v>Buy it myself from an off-licence</c:v>
                </c:pt>
                <c:pt idx="7">
                  <c:v>Keep my own supply of alcohol at home</c:v>
                </c:pt>
                <c:pt idx="8">
                  <c:v>Take it from my parents/carers without their consent</c:v>
                </c:pt>
                <c:pt idx="9">
                  <c:v>Friends/family over 18 buy it, then give it to me</c:v>
                </c:pt>
                <c:pt idx="10">
                  <c:v>Parents/carers buy it, then give it to me</c:v>
                </c:pt>
              </c:strCache>
            </c:strRef>
          </c:cat>
          <c:val>
            <c:numRef>
              <c:f>Sheet1!$B$2:$B$12</c:f>
              <c:numCache>
                <c:formatCode>0%</c:formatCode>
                <c:ptCount val="11"/>
                <c:pt idx="0">
                  <c:v>0.33</c:v>
                </c:pt>
                <c:pt idx="1">
                  <c:v>0.05</c:v>
                </c:pt>
                <c:pt idx="2">
                  <c:v>0.05</c:v>
                </c:pt>
                <c:pt idx="3">
                  <c:v>0.06</c:v>
                </c:pt>
                <c:pt idx="4">
                  <c:v>0.08</c:v>
                </c:pt>
                <c:pt idx="5">
                  <c:v>0.09</c:v>
                </c:pt>
                <c:pt idx="6">
                  <c:v>0.1</c:v>
                </c:pt>
                <c:pt idx="7">
                  <c:v>0.11</c:v>
                </c:pt>
                <c:pt idx="8">
                  <c:v>0.15</c:v>
                </c:pt>
                <c:pt idx="9">
                  <c:v>0.23</c:v>
                </c:pt>
                <c:pt idx="10">
                  <c:v>0.41</c:v>
                </c:pt>
              </c:numCache>
            </c:numRef>
          </c:val>
          <c:extLst>
            <c:ext xmlns:c16="http://schemas.microsoft.com/office/drawing/2014/chart" uri="{C3380CC4-5D6E-409C-BE32-E72D297353CC}">
              <c16:uniqueId val="{00000004-12B5-4D6C-920E-5D6D7F427696}"/>
            </c:ext>
          </c:extLst>
        </c:ser>
        <c:ser>
          <c:idx val="1"/>
          <c:order val="1"/>
          <c:tx>
            <c:strRef>
              <c:f>Sheet1!$C$1</c:f>
              <c:strCache>
                <c:ptCount val="1"/>
                <c:pt idx="0">
                  <c:v>2024</c:v>
                </c:pt>
              </c:strCache>
            </c:strRef>
          </c:tx>
          <c:spPr>
            <a:solidFill>
              <a:srgbClr val="008E91"/>
            </a:solidFill>
            <a:ln w="19050">
              <a:noFill/>
            </a:ln>
            <a:effectLst/>
          </c:spPr>
          <c:invertIfNegative val="0"/>
          <c:dLbls>
            <c:dLbl>
              <c:idx val="1"/>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DINPro" panose="020B0504020101020102" pitchFamily="34" charset="0"/>
                    </a:defRPr>
                  </a:pPr>
                  <a:endParaRPr lang="en-US"/>
                </a:p>
              </c:txPr>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975B-45B6-96E0-9B7607B97147}"/>
                </c:ext>
              </c:extLst>
            </c:dLbl>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bg1"/>
                    </a:solidFill>
                    <a:latin typeface="+mn-lt"/>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Sheet1!$A$2:$A$12</c:f>
              <c:strCache>
                <c:ptCount val="11"/>
                <c:pt idx="0">
                  <c:v>I obtain alcohol in other ways</c:v>
                </c:pt>
                <c:pt idx="1">
                  <c:v>Stolen from a supermarket/off-licence</c:v>
                </c:pt>
                <c:pt idx="2">
                  <c:v>I get adults outside shops to buy it for me</c:v>
                </c:pt>
                <c:pt idx="3">
                  <c:v>Buy it myself from a supermarket</c:v>
                </c:pt>
                <c:pt idx="4">
                  <c:v>Buy it myself from a pub/nightclub</c:v>
                </c:pt>
                <c:pt idx="5">
                  <c:v>Friends/family under 18 buy it, then give it to me</c:v>
                </c:pt>
                <c:pt idx="6">
                  <c:v>Buy it myself from an off-licence</c:v>
                </c:pt>
                <c:pt idx="7">
                  <c:v>Keep my own supply of alcohol at home</c:v>
                </c:pt>
                <c:pt idx="8">
                  <c:v>Take it from my parents/carers without their consent</c:v>
                </c:pt>
                <c:pt idx="9">
                  <c:v>Friends/family over 18 buy it, then give it to me</c:v>
                </c:pt>
                <c:pt idx="10">
                  <c:v>Parents/carers buy it, then give it to me</c:v>
                </c:pt>
              </c:strCache>
            </c:strRef>
          </c:cat>
          <c:val>
            <c:numRef>
              <c:f>Sheet1!$C$2:$C$12</c:f>
              <c:numCache>
                <c:formatCode>0%</c:formatCode>
                <c:ptCount val="11"/>
                <c:pt idx="0">
                  <c:v>0.3</c:v>
                </c:pt>
                <c:pt idx="1">
                  <c:v>0.01</c:v>
                </c:pt>
                <c:pt idx="2">
                  <c:v>0.02</c:v>
                </c:pt>
                <c:pt idx="3">
                  <c:v>0.02</c:v>
                </c:pt>
                <c:pt idx="4">
                  <c:v>0.04</c:v>
                </c:pt>
                <c:pt idx="5">
                  <c:v>7.0000000000000007E-2</c:v>
                </c:pt>
                <c:pt idx="6">
                  <c:v>0.08</c:v>
                </c:pt>
                <c:pt idx="7">
                  <c:v>0.06</c:v>
                </c:pt>
                <c:pt idx="8">
                  <c:v>0.11</c:v>
                </c:pt>
                <c:pt idx="9">
                  <c:v>0.18</c:v>
                </c:pt>
                <c:pt idx="10">
                  <c:v>0.4</c:v>
                </c:pt>
              </c:numCache>
            </c:numRef>
          </c:val>
          <c:extLst>
            <c:ext xmlns:c16="http://schemas.microsoft.com/office/drawing/2014/chart" uri="{C3380CC4-5D6E-409C-BE32-E72D297353CC}">
              <c16:uniqueId val="{00000006-CDD3-4655-A0E0-686ED911A97E}"/>
            </c:ext>
          </c:extLst>
        </c:ser>
        <c:ser>
          <c:idx val="2"/>
          <c:order val="2"/>
          <c:tx>
            <c:strRef>
              <c:f>Sheet1!$D$1</c:f>
              <c:strCache>
                <c:ptCount val="1"/>
                <c:pt idx="0">
                  <c:v>2023</c:v>
                </c:pt>
              </c:strCache>
            </c:strRef>
          </c:tx>
          <c:spPr>
            <a:solidFill>
              <a:schemeClr val="accent1">
                <a:lumMod val="50000"/>
              </a:schemeClr>
            </a:solidFill>
            <a:ln w="19050">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bg1"/>
                    </a:solidFill>
                    <a:latin typeface="+mn-lt"/>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Sheet1!$A$2:$A$12</c:f>
              <c:strCache>
                <c:ptCount val="11"/>
                <c:pt idx="0">
                  <c:v>I obtain alcohol in other ways</c:v>
                </c:pt>
                <c:pt idx="1">
                  <c:v>Stolen from a supermarket/off-licence</c:v>
                </c:pt>
                <c:pt idx="2">
                  <c:v>I get adults outside shops to buy it for me</c:v>
                </c:pt>
                <c:pt idx="3">
                  <c:v>Buy it myself from a supermarket</c:v>
                </c:pt>
                <c:pt idx="4">
                  <c:v>Buy it myself from a pub/nightclub</c:v>
                </c:pt>
                <c:pt idx="5">
                  <c:v>Friends/family under 18 buy it, then give it to me</c:v>
                </c:pt>
                <c:pt idx="6">
                  <c:v>Buy it myself from an off-licence</c:v>
                </c:pt>
                <c:pt idx="7">
                  <c:v>Keep my own supply of alcohol at home</c:v>
                </c:pt>
                <c:pt idx="8">
                  <c:v>Take it from my parents/carers without their consent</c:v>
                </c:pt>
                <c:pt idx="9">
                  <c:v>Friends/family over 18 buy it, then give it to me</c:v>
                </c:pt>
                <c:pt idx="10">
                  <c:v>Parents/carers buy it, then give it to me</c:v>
                </c:pt>
              </c:strCache>
            </c:strRef>
          </c:cat>
          <c:val>
            <c:numRef>
              <c:f>Sheet1!$D$2:$D$12</c:f>
              <c:numCache>
                <c:formatCode>0%</c:formatCode>
                <c:ptCount val="11"/>
                <c:pt idx="0">
                  <c:v>0.3</c:v>
                </c:pt>
                <c:pt idx="1">
                  <c:v>0.06</c:v>
                </c:pt>
                <c:pt idx="2">
                  <c:v>0.09</c:v>
                </c:pt>
                <c:pt idx="3">
                  <c:v>0.11</c:v>
                </c:pt>
                <c:pt idx="4">
                  <c:v>0.11</c:v>
                </c:pt>
                <c:pt idx="5">
                  <c:v>0.11</c:v>
                </c:pt>
                <c:pt idx="6">
                  <c:v>0.13</c:v>
                </c:pt>
                <c:pt idx="7">
                  <c:v>0.15</c:v>
                </c:pt>
                <c:pt idx="8">
                  <c:v>0.17</c:v>
                </c:pt>
                <c:pt idx="9">
                  <c:v>0.23</c:v>
                </c:pt>
                <c:pt idx="10">
                  <c:v>0.38</c:v>
                </c:pt>
              </c:numCache>
            </c:numRef>
          </c:val>
          <c:extLst>
            <c:ext xmlns:c16="http://schemas.microsoft.com/office/drawing/2014/chart" uri="{C3380CC4-5D6E-409C-BE32-E72D297353CC}">
              <c16:uniqueId val="{00000007-1594-4DC8-9942-5FEBFFD7399E}"/>
            </c:ext>
          </c:extLst>
        </c:ser>
        <c:dLbls>
          <c:showLegendKey val="0"/>
          <c:showVal val="0"/>
          <c:showCatName val="0"/>
          <c:showSerName val="0"/>
          <c:showPercent val="0"/>
          <c:showBubbleSize val="0"/>
        </c:dLbls>
        <c:gapWidth val="80"/>
        <c:overlap val="-25"/>
        <c:axId val="516866304"/>
        <c:axId val="516871400"/>
      </c:barChart>
      <c:valAx>
        <c:axId val="516871400"/>
        <c:scaling>
          <c:orientation val="minMax"/>
        </c:scaling>
        <c:delete val="0"/>
        <c:axPos val="b"/>
        <c:majorGridlines>
          <c:spPr>
            <a:ln w="9525" cap="flat" cmpd="sng" algn="ctr">
              <a:solidFill>
                <a:schemeClr val="tx1">
                  <a:lumMod val="15000"/>
                  <a:lumOff val="85000"/>
                </a:schemeClr>
              </a:solidFill>
              <a:round/>
            </a:ln>
            <a:effectLst/>
          </c:spPr>
        </c:majorGridlines>
        <c:numFmt formatCode="0%" sourceLinked="0"/>
        <c:majorTickMark val="out"/>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tx1">
                    <a:lumMod val="75000"/>
                    <a:lumOff val="25000"/>
                  </a:schemeClr>
                </a:solidFill>
                <a:latin typeface="+mn-lt"/>
                <a:ea typeface="+mn-ea"/>
                <a:cs typeface="DINPro" panose="020B0504020101020102" pitchFamily="34" charset="0"/>
              </a:defRPr>
            </a:pPr>
            <a:endParaRPr lang="en-US"/>
          </a:p>
        </c:txPr>
        <c:crossAx val="516866304"/>
        <c:crosses val="autoZero"/>
        <c:crossBetween val="between"/>
      </c:valAx>
      <c:catAx>
        <c:axId val="516866304"/>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chemeClr val="tx1">
                    <a:lumMod val="75000"/>
                    <a:lumOff val="25000"/>
                  </a:schemeClr>
                </a:solidFill>
                <a:latin typeface="+mn-lt"/>
                <a:ea typeface="+mn-ea"/>
                <a:cs typeface="DINPro" panose="020B0504020101020102" pitchFamily="34" charset="0"/>
              </a:defRPr>
            </a:pPr>
            <a:endParaRPr lang="en-US"/>
          </a:p>
        </c:txPr>
        <c:crossAx val="516871400"/>
        <c:crosses val="autoZero"/>
        <c:auto val="1"/>
        <c:lblAlgn val="ctr"/>
        <c:lblOffset val="100"/>
        <c:noMultiLvlLbl val="0"/>
      </c:catAx>
      <c:spPr>
        <a:noFill/>
        <a:ln>
          <a:noFill/>
        </a:ln>
        <a:effectLst/>
      </c:spPr>
    </c:plotArea>
    <c:legend>
      <c:legendPos val="b"/>
      <c:layout>
        <c:manualLayout>
          <c:xMode val="edge"/>
          <c:yMode val="edge"/>
          <c:x val="0.42454415423226988"/>
          <c:y val="0.93833708327285048"/>
          <c:w val="0.16598468049093715"/>
          <c:h val="4.9405453137852606E-2"/>
        </c:manualLayout>
      </c:layout>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75000"/>
                  <a:lumOff val="25000"/>
                </a:schemeClr>
              </a:solidFill>
              <a:latin typeface="+mn-lt"/>
              <a:ea typeface="+mn-ea"/>
              <a:cs typeface="DINPro" panose="020B0504020101020102" pitchFamily="34" charset="0"/>
            </a:defRPr>
          </a:pPr>
          <a:endParaRPr lang="en-US"/>
        </a:p>
      </c:txPr>
    </c:legend>
    <c:plotVisOnly val="1"/>
    <c:dispBlanksAs val="gap"/>
    <c:showDLblsOverMax val="0"/>
  </c:chart>
  <c:spPr>
    <a:noFill/>
    <a:ln>
      <a:noFill/>
    </a:ln>
    <a:effectLst/>
  </c:spPr>
  <c:txPr>
    <a:bodyPr/>
    <a:lstStyle/>
    <a:p>
      <a:pPr>
        <a:defRPr sz="1000">
          <a:latin typeface="+mn-lt"/>
          <a:cs typeface="DINPro" panose="020B0504020101020102" pitchFamily="34" charset="0"/>
        </a:defRPr>
      </a:pPr>
      <a:endParaRPr lang="en-US"/>
    </a:p>
  </c:txPr>
  <c:externalData r:id="rId3">
    <c:autoUpdate val="0"/>
  </c:externalData>
</c:chartSpace>
</file>

<file path=ppt/charts/chart9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0759615719542354"/>
          <c:y val="0.22464148759749075"/>
          <c:w val="0.56993776122474249"/>
          <c:h val="0.59052855179307762"/>
        </c:manualLayout>
      </c:layout>
      <c:doughnutChart>
        <c:varyColors val="1"/>
        <c:dLbls>
          <c:showLegendKey val="0"/>
          <c:showVal val="0"/>
          <c:showCatName val="0"/>
          <c:showSerName val="0"/>
          <c:showPercent val="0"/>
          <c:showBubbleSize val="0"/>
          <c:showLeaderLines val="0"/>
        </c:dLbls>
        <c:firstSliceAng val="0"/>
        <c:holeSize val="43"/>
      </c:doughnutChart>
      <c:spPr>
        <a:noFill/>
        <a:ln>
          <a:noFill/>
        </a:ln>
        <a:effectLst/>
      </c:spPr>
    </c:plotArea>
    <c:legend>
      <c:legendPos val="b"/>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DINPro" panose="020B0504020101020102" pitchFamily="34" charset="0"/>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9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0759615719542354"/>
          <c:y val="0.22464148759749075"/>
          <c:w val="0.56993776122474249"/>
          <c:h val="0.59052855179307762"/>
        </c:manualLayout>
      </c:layout>
      <c:doughnutChart>
        <c:varyColors val="1"/>
        <c:dLbls>
          <c:showLegendKey val="0"/>
          <c:showVal val="0"/>
          <c:showCatName val="0"/>
          <c:showSerName val="0"/>
          <c:showPercent val="0"/>
          <c:showBubbleSize val="0"/>
          <c:showLeaderLines val="0"/>
        </c:dLbls>
        <c:firstSliceAng val="0"/>
        <c:holeSize val="43"/>
      </c:doughnutChart>
      <c:spPr>
        <a:noFill/>
        <a:ln>
          <a:noFill/>
        </a:ln>
        <a:effectLst/>
      </c:spPr>
    </c:plotArea>
    <c:legend>
      <c:legendPos val="b"/>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DINPro" panose="020B0504020101020102" pitchFamily="34" charset="0"/>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9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200" b="0" i="0" u="none" strike="noStrike" kern="1200" spc="0" baseline="0">
                <a:solidFill>
                  <a:schemeClr val="tx1">
                    <a:lumMod val="65000"/>
                    <a:lumOff val="35000"/>
                  </a:schemeClr>
                </a:solidFill>
                <a:latin typeface="+mn-lt"/>
                <a:ea typeface="+mn-ea"/>
                <a:cs typeface="+mn-cs"/>
              </a:defRPr>
            </a:pPr>
            <a:r>
              <a:rPr lang="en-GB" sz="1200"/>
              <a:t>Parent/Carer</a:t>
            </a:r>
            <a:r>
              <a:rPr lang="en-GB" sz="1200" baseline="0"/>
              <a:t> drinks alcohol</a:t>
            </a:r>
            <a:endParaRPr lang="en-GB" sz="1200"/>
          </a:p>
        </c:rich>
      </c:tx>
      <c:overlay val="0"/>
      <c:spPr>
        <a:noFill/>
        <a:ln>
          <a:noFill/>
        </a:ln>
        <a:effectLst/>
      </c:spPr>
      <c:txPr>
        <a:bodyPr rot="0" spcFirstLastPara="1" vertOverflow="ellipsis" vert="horz" wrap="square" anchor="ctr" anchorCtr="1"/>
        <a:lstStyle/>
        <a:p>
          <a:pPr>
            <a:defRPr sz="1200" b="0" i="0" u="none" strike="noStrike" kern="1200" spc="0" baseline="0">
              <a:solidFill>
                <a:schemeClr val="tx1">
                  <a:lumMod val="65000"/>
                  <a:lumOff val="35000"/>
                </a:schemeClr>
              </a:solidFill>
              <a:latin typeface="+mn-lt"/>
              <a:ea typeface="+mn-ea"/>
              <a:cs typeface="+mn-cs"/>
            </a:defRPr>
          </a:pPr>
          <a:endParaRPr lang="en-US"/>
        </a:p>
      </c:txPr>
    </c:title>
    <c:autoTitleDeleted val="0"/>
    <c:plotArea>
      <c:layout>
        <c:manualLayout>
          <c:layoutTarget val="inner"/>
          <c:xMode val="edge"/>
          <c:yMode val="edge"/>
          <c:x val="0.20759615719542354"/>
          <c:y val="0.12532735421333333"/>
          <c:w val="0.56993776122474249"/>
          <c:h val="0.68984263537736745"/>
        </c:manualLayout>
      </c:layout>
      <c:barChart>
        <c:barDir val="bar"/>
        <c:grouping val="clustered"/>
        <c:varyColors val="0"/>
        <c:ser>
          <c:idx val="0"/>
          <c:order val="0"/>
          <c:tx>
            <c:strRef>
              <c:f>Sheet1!$B$1</c:f>
              <c:strCache>
                <c:ptCount val="1"/>
                <c:pt idx="0">
                  <c:v>2025</c:v>
                </c:pt>
              </c:strCache>
            </c:strRef>
          </c:tx>
          <c:spPr>
            <a:solidFill>
              <a:schemeClr val="accent1"/>
            </a:solidFill>
            <a:ln w="19050">
              <a:noFill/>
            </a:ln>
            <a:effectLst/>
          </c:spPr>
          <c:invertIfNegative val="0"/>
          <c:dLbls>
            <c:dLbl>
              <c:idx val="0"/>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1">
                          <a:lumMod val="75000"/>
                          <a:lumOff val="25000"/>
                        </a:schemeClr>
                      </a:solidFill>
                      <a:latin typeface="+mn-lt"/>
                      <a:ea typeface="+mn-ea"/>
                      <a:cs typeface="+mn-cs"/>
                    </a:defRPr>
                  </a:pPr>
                  <a:endParaRPr lang="en-US"/>
                </a:p>
              </c:txPr>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FF2A-4616-AE55-FAF71E84EC7C}"/>
                </c:ext>
              </c:extLst>
            </c:dLbl>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mn-lt"/>
                    <a:ea typeface="+mn-ea"/>
                    <a:cs typeface="+mn-cs"/>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Don't want to say</c:v>
                </c:pt>
                <c:pt idx="1">
                  <c:v>No</c:v>
                </c:pt>
                <c:pt idx="2">
                  <c:v>Yes</c:v>
                </c:pt>
              </c:strCache>
            </c:strRef>
          </c:cat>
          <c:val>
            <c:numRef>
              <c:f>Sheet1!$B$2:$B$4</c:f>
              <c:numCache>
                <c:formatCode>0%</c:formatCode>
                <c:ptCount val="3"/>
                <c:pt idx="0">
                  <c:v>0.06</c:v>
                </c:pt>
                <c:pt idx="1">
                  <c:v>0.31</c:v>
                </c:pt>
                <c:pt idx="2">
                  <c:v>0.63</c:v>
                </c:pt>
              </c:numCache>
            </c:numRef>
          </c:val>
          <c:extLst>
            <c:ext xmlns:c16="http://schemas.microsoft.com/office/drawing/2014/chart" uri="{C3380CC4-5D6E-409C-BE32-E72D297353CC}">
              <c16:uniqueId val="{00000006-2C5C-4AE7-AA4F-79AFAFC22177}"/>
            </c:ext>
          </c:extLst>
        </c:ser>
        <c:ser>
          <c:idx val="1"/>
          <c:order val="1"/>
          <c:tx>
            <c:strRef>
              <c:f>Sheet1!$C$1</c:f>
              <c:strCache>
                <c:ptCount val="1"/>
                <c:pt idx="0">
                  <c:v>2024</c:v>
                </c:pt>
              </c:strCache>
            </c:strRef>
          </c:tx>
          <c:spPr>
            <a:solidFill>
              <a:srgbClr val="008E91"/>
            </a:solidFill>
            <a:ln w="19050">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mn-lt"/>
                    <a:ea typeface="+mn-ea"/>
                    <a:cs typeface="+mn-cs"/>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Don't want to say</c:v>
                </c:pt>
                <c:pt idx="1">
                  <c:v>No</c:v>
                </c:pt>
                <c:pt idx="2">
                  <c:v>Yes</c:v>
                </c:pt>
              </c:strCache>
            </c:strRef>
          </c:cat>
          <c:val>
            <c:numRef>
              <c:f>Sheet1!$C$2:$C$4</c:f>
              <c:numCache>
                <c:formatCode>0%</c:formatCode>
                <c:ptCount val="3"/>
                <c:pt idx="0">
                  <c:v>7.0000000000000007E-2</c:v>
                </c:pt>
                <c:pt idx="1">
                  <c:v>0.28000000000000003</c:v>
                </c:pt>
                <c:pt idx="2">
                  <c:v>0.65</c:v>
                </c:pt>
              </c:numCache>
            </c:numRef>
          </c:val>
          <c:extLst>
            <c:ext xmlns:c16="http://schemas.microsoft.com/office/drawing/2014/chart" uri="{C3380CC4-5D6E-409C-BE32-E72D297353CC}">
              <c16:uniqueId val="{00000007-6B37-49AC-AE50-4F3B15341C14}"/>
            </c:ext>
          </c:extLst>
        </c:ser>
        <c:ser>
          <c:idx val="2"/>
          <c:order val="2"/>
          <c:tx>
            <c:strRef>
              <c:f>Sheet1!$D$1</c:f>
              <c:strCache>
                <c:ptCount val="1"/>
                <c:pt idx="0">
                  <c:v>2023</c:v>
                </c:pt>
              </c:strCache>
            </c:strRef>
          </c:tx>
          <c:spPr>
            <a:solidFill>
              <a:schemeClr val="accent1">
                <a:lumMod val="50000"/>
              </a:schemeClr>
            </a:solidFill>
            <a:ln w="19050">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mn-lt"/>
                    <a:ea typeface="+mn-ea"/>
                    <a:cs typeface="+mn-cs"/>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Don't want to say</c:v>
                </c:pt>
                <c:pt idx="1">
                  <c:v>No</c:v>
                </c:pt>
                <c:pt idx="2">
                  <c:v>Yes</c:v>
                </c:pt>
              </c:strCache>
            </c:strRef>
          </c:cat>
          <c:val>
            <c:numRef>
              <c:f>Sheet1!$D$2:$D$4</c:f>
              <c:numCache>
                <c:formatCode>0%</c:formatCode>
                <c:ptCount val="3"/>
                <c:pt idx="0">
                  <c:v>7.0000000000000007E-2</c:v>
                </c:pt>
                <c:pt idx="1">
                  <c:v>0.23</c:v>
                </c:pt>
                <c:pt idx="2">
                  <c:v>0.7</c:v>
                </c:pt>
              </c:numCache>
            </c:numRef>
          </c:val>
          <c:extLst>
            <c:ext xmlns:c16="http://schemas.microsoft.com/office/drawing/2014/chart" uri="{C3380CC4-5D6E-409C-BE32-E72D297353CC}">
              <c16:uniqueId val="{00000006-36C2-4193-8091-1F3A6247C107}"/>
            </c:ext>
          </c:extLst>
        </c:ser>
        <c:dLbls>
          <c:dLblPos val="inEnd"/>
          <c:showLegendKey val="0"/>
          <c:showVal val="1"/>
          <c:showCatName val="0"/>
          <c:showSerName val="0"/>
          <c:showPercent val="0"/>
          <c:showBubbleSize val="0"/>
        </c:dLbls>
        <c:gapWidth val="100"/>
        <c:overlap val="-25"/>
        <c:axId val="516868264"/>
        <c:axId val="516867872"/>
      </c:barChart>
      <c:valAx>
        <c:axId val="516867872"/>
        <c:scaling>
          <c:orientation val="minMax"/>
        </c:scaling>
        <c:delete val="0"/>
        <c:axPos val="b"/>
        <c:majorGridlines>
          <c:spPr>
            <a:ln w="9525" cap="flat" cmpd="sng" algn="ctr">
              <a:solidFill>
                <a:schemeClr val="tx1">
                  <a:lumMod val="15000"/>
                  <a:lumOff val="85000"/>
                </a:schemeClr>
              </a:solidFill>
              <a:round/>
            </a:ln>
            <a:effectLst/>
          </c:spPr>
        </c:majorGridlines>
        <c:numFmt formatCode="0%" sourceLinked="0"/>
        <c:majorTickMark val="out"/>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tx1">
                    <a:lumMod val="75000"/>
                    <a:lumOff val="25000"/>
                  </a:schemeClr>
                </a:solidFill>
                <a:latin typeface="+mn-lt"/>
                <a:ea typeface="+mn-ea"/>
                <a:cs typeface="+mn-cs"/>
              </a:defRPr>
            </a:pPr>
            <a:endParaRPr lang="en-US"/>
          </a:p>
        </c:txPr>
        <c:crossAx val="516868264"/>
        <c:crosses val="autoZero"/>
        <c:crossBetween val="between"/>
      </c:valAx>
      <c:catAx>
        <c:axId val="516868264"/>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chemeClr val="tx1">
                    <a:lumMod val="75000"/>
                    <a:lumOff val="25000"/>
                  </a:schemeClr>
                </a:solidFill>
                <a:latin typeface="+mn-lt"/>
                <a:ea typeface="+mn-ea"/>
                <a:cs typeface="+mn-cs"/>
              </a:defRPr>
            </a:pPr>
            <a:endParaRPr lang="en-US"/>
          </a:p>
        </c:txPr>
        <c:crossAx val="516867872"/>
        <c:crosses val="autoZero"/>
        <c:auto val="1"/>
        <c:lblAlgn val="ctr"/>
        <c:lblOffset val="100"/>
        <c:noMultiLvlLbl val="0"/>
      </c:catAx>
      <c:spPr>
        <a:noFill/>
        <a:ln>
          <a:noFill/>
        </a:ln>
        <a:effectLst/>
      </c:spPr>
    </c:plotArea>
    <c:legend>
      <c:legendPos val="b"/>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75000"/>
                  <a:lumOff val="25000"/>
                </a:schemeClr>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0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0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0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0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0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0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0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0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0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0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1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1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1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1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1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1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1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1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1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1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2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2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2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2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2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2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2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2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2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2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3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3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3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3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3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3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8.xml><?xml version="1.0" encoding="utf-8"?>
<cs:colorStyle xmlns:cs="http://schemas.microsoft.com/office/drawing/2012/chartStyle" xmlns:a="http://schemas.openxmlformats.org/drawingml/2006/main" meth="cycle" id="13">
  <a:schemeClr val="accent6"/>
  <a:schemeClr val="accent5"/>
  <a:schemeClr val="accent4"/>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9.xml><?xml version="1.0" encoding="utf-8"?>
<cs:colorStyle xmlns:cs="http://schemas.microsoft.com/office/drawing/2012/chartStyle" xmlns:a="http://schemas.openxmlformats.org/drawingml/2006/main" meth="cycle" id="13">
  <a:schemeClr val="accent6"/>
  <a:schemeClr val="accent5"/>
  <a:schemeClr val="accent4"/>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2.xml><?xml version="1.0" encoding="utf-8"?>
<cs:colorStyle xmlns:cs="http://schemas.microsoft.com/office/drawing/2012/chartStyle" xmlns:a="http://schemas.openxmlformats.org/drawingml/2006/main" meth="cycle" id="13">
  <a:schemeClr val="accent6"/>
  <a:schemeClr val="accent5"/>
  <a:schemeClr val="accent4"/>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3.xml><?xml version="1.0" encoding="utf-8"?>
<cs:colorStyle xmlns:cs="http://schemas.microsoft.com/office/drawing/2012/chartStyle" xmlns:a="http://schemas.openxmlformats.org/drawingml/2006/main" meth="cycle" id="13">
  <a:schemeClr val="accent6"/>
  <a:schemeClr val="accent5"/>
  <a:schemeClr val="accent4"/>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xml><?xml version="1.0" encoding="utf-8"?>
<cs:colorStyle xmlns:cs="http://schemas.microsoft.com/office/drawing/2012/chartStyle" xmlns:a="http://schemas.openxmlformats.org/drawingml/2006/main" meth="cycle" id="13">
  <a:schemeClr val="accent6"/>
  <a:schemeClr val="accent5"/>
  <a:schemeClr val="accent4"/>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5.xml><?xml version="1.0" encoding="utf-8"?>
<cs:colorStyle xmlns:cs="http://schemas.microsoft.com/office/drawing/2012/chartStyle" xmlns:a="http://schemas.openxmlformats.org/drawingml/2006/main" meth="cycle" id="13">
  <a:schemeClr val="accent6"/>
  <a:schemeClr val="accent5"/>
  <a:schemeClr val="accent4"/>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6.xml><?xml version="1.0" encoding="utf-8"?>
<cs:colorStyle xmlns:cs="http://schemas.microsoft.com/office/drawing/2012/chartStyle" xmlns:a="http://schemas.openxmlformats.org/drawingml/2006/main" meth="cycle" id="13">
  <a:schemeClr val="accent6"/>
  <a:schemeClr val="accent5"/>
  <a:schemeClr val="accent4"/>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1.xml><?xml version="1.0" encoding="utf-8"?>
<cs:colorStyle xmlns:cs="http://schemas.microsoft.com/office/drawing/2012/chartStyle" xmlns:a="http://schemas.openxmlformats.org/drawingml/2006/main" meth="cycle" id="13">
  <a:schemeClr val="accent6"/>
  <a:schemeClr val="accent5"/>
  <a:schemeClr val="accent4"/>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4.xml><?xml version="1.0" encoding="utf-8"?>
<cs:colorStyle xmlns:cs="http://schemas.microsoft.com/office/drawing/2012/chartStyle" xmlns:a="http://schemas.openxmlformats.org/drawingml/2006/main" meth="cycle" id="13">
  <a:schemeClr val="accent6"/>
  <a:schemeClr val="accent5"/>
  <a:schemeClr val="accent4"/>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6.xml><?xml version="1.0" encoding="utf-8"?>
<cs:colorStyle xmlns:cs="http://schemas.microsoft.com/office/drawing/2012/chartStyle" xmlns:a="http://schemas.openxmlformats.org/drawingml/2006/main" meth="cycle" id="13">
  <a:schemeClr val="accent6"/>
  <a:schemeClr val="accent5"/>
  <a:schemeClr val="accent4"/>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7.xml><?xml version="1.0" encoding="utf-8"?>
<cs:colorStyle xmlns:cs="http://schemas.microsoft.com/office/drawing/2012/chartStyle" xmlns:a="http://schemas.openxmlformats.org/drawingml/2006/main" meth="cycle" id="13">
  <a:schemeClr val="accent6"/>
  <a:schemeClr val="accent5"/>
  <a:schemeClr val="accent4"/>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8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8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8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8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8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8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8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8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8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8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9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9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9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9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9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9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9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9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9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9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0.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00.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01.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02.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03.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04.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05.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06.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07.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08.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09.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1.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10.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11.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12.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13.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14.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15.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16.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17.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18.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19.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2.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20.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21.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22.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23.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24.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25.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26.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27.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28.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29.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3.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30.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31.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32.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33.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34.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35.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4.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5.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6.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7.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8.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9.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0.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1.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2.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3.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4.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5.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6.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7.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8.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9.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0.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1.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2.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3.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4.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5.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6.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7.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8.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9.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0.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1.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2.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3.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4.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5.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6.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7.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8.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9.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0.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1.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2.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3.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4.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5.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6.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7.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8.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9.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6.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60.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61.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62.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63.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64.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65.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66.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67.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68.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69.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7.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70.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71.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72.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73.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74.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75.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76.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77.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78.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79.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8.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80.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81.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82.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83.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84.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85.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86.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87.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88.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89.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9.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90.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91.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92.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93.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94.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95.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96.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97.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98.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99.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omments/modernComment_205_89A172FD.xml><?xml version="1.0" encoding="utf-8"?>
<p188:cmLst xmlns:a="http://schemas.openxmlformats.org/drawingml/2006/main" xmlns:r="http://schemas.openxmlformats.org/officeDocument/2006/relationships" xmlns:p188="http://schemas.microsoft.com/office/powerpoint/2018/8/main">
  <p188:cm id="{40BDA72D-DD50-41CF-B290-7D15E8CFEB78}" authorId="{2ABF78CC-BA75-5503-2312-2824AE7556B6}" status="resolved" created="2025-10-15T13:50:50.689" complete="100000">
    <ac:txMkLst xmlns:ac="http://schemas.microsoft.com/office/drawing/2013/main/command">
      <pc:docMk xmlns:pc="http://schemas.microsoft.com/office/powerpoint/2013/main/command"/>
      <pc:sldMk xmlns:pc="http://schemas.microsoft.com/office/powerpoint/2013/main/command" cId="2309059325" sldId="517"/>
      <ac:spMk id="2" creationId="{00000000-0000-0000-0000-000000000000}"/>
      <ac:txMk cp="142" len="68">
        <ac:context len="287" hash="3284682754"/>
      </ac:txMk>
    </ac:txMkLst>
    <p188:pos x="3703182" y="487512"/>
    <p188:txBody>
      <a:bodyPr/>
      <a:lstStyle/>
      <a:p>
        <a:r>
          <a:rPr lang="en-GB"/>
          <a:t>Missing a number or word?</a:t>
        </a:r>
      </a:p>
    </p188:txBody>
  </p188:cm>
</p188:cmLst>
</file>

<file path=ppt/comments/modernComment_209_173A0FCD.xml><?xml version="1.0" encoding="utf-8"?>
<p188:cmLst xmlns:a="http://schemas.openxmlformats.org/drawingml/2006/main" xmlns:r="http://schemas.openxmlformats.org/officeDocument/2006/relationships" xmlns:p188="http://schemas.microsoft.com/office/powerpoint/2018/8/main">
  <p188:cm id="{A7EA108F-DF35-47AB-A48B-B61AE68025A4}" authorId="{2ABF78CC-BA75-5503-2312-2824AE7556B6}" status="resolved" created="2025-10-15T14:05:57.147" complete="100000">
    <ac:txMkLst xmlns:ac="http://schemas.microsoft.com/office/drawing/2013/main/command">
      <pc:docMk xmlns:pc="http://schemas.microsoft.com/office/powerpoint/2013/main/command"/>
      <pc:sldMk xmlns:pc="http://schemas.microsoft.com/office/powerpoint/2013/main/command" cId="389681101" sldId="521"/>
      <ac:spMk id="7" creationId="{00000000-0000-0000-0000-000000000000}"/>
      <ac:txMk cp="238" len="35">
        <ac:context len="274" hash="2331508729"/>
      </ac:txMk>
    </ac:txMkLst>
    <p188:pos x="9058172" y="487512"/>
    <p188:txBody>
      <a:bodyPr/>
      <a:lstStyle/>
      <a:p>
        <a:r>
          <a:rPr lang="en-GB"/>
          <a:t>Ethnic minority group higher % for a lot/quite a lot than year 8's or the same overall</a:t>
        </a:r>
      </a:p>
    </p188:txBody>
  </p188:cm>
</p188:cmLst>
</file>

<file path=ppt/comments/modernComment_2C2_39FBF54E.xml><?xml version="1.0" encoding="utf-8"?>
<p188:cmLst xmlns:a="http://schemas.openxmlformats.org/drawingml/2006/main" xmlns:r="http://schemas.openxmlformats.org/officeDocument/2006/relationships" xmlns:p188="http://schemas.microsoft.com/office/powerpoint/2018/8/main">
  <p188:cm id="{914ECA15-88EE-4BB0-A405-0465BC79D399}" authorId="{2ABF78CC-BA75-5503-2312-2824AE7556B6}" status="resolved" created="2025-10-14T14:08:27.091" complete="100000">
    <ac:txMkLst xmlns:ac="http://schemas.microsoft.com/office/drawing/2013/main/command">
      <pc:docMk xmlns:pc="http://schemas.microsoft.com/office/powerpoint/2013/main/command"/>
      <pc:sldMk xmlns:pc="http://schemas.microsoft.com/office/powerpoint/2013/main/command" cId="972813646" sldId="706"/>
      <ac:spMk id="3" creationId="{00000000-0000-0000-0000-000000000000}"/>
      <ac:txMk cp="996" len="3">
        <ac:context len="1343" hash="2773467229"/>
      </ac:txMk>
    </ac:txMkLst>
    <p188:pos x="10672824" y="3227393"/>
    <p188:txBody>
      <a:bodyPr/>
      <a:lstStyle/>
      <a:p>
        <a:r>
          <a:rPr lang="en-GB"/>
          <a:t>35% page 41 and 42 PDF</a:t>
        </a:r>
      </a:p>
    </p188:txBody>
  </p188:cm>
</p188:cmLst>
</file>

<file path=ppt/comments/modernComment_2D0_F05B037E.xml><?xml version="1.0" encoding="utf-8"?>
<p188:cmLst xmlns:a="http://schemas.openxmlformats.org/drawingml/2006/main" xmlns:r="http://schemas.openxmlformats.org/officeDocument/2006/relationships" xmlns:p188="http://schemas.microsoft.com/office/powerpoint/2018/8/main">
  <p188:cm id="{77C5DC5F-C6FC-481A-A225-AAF015DED743}" authorId="{DDAD782C-3FA5-C041-291D-F3E2FDFF7C88}" status="resolved" created="2025-10-23T12:51:51.849" complete="100000">
    <ac:txMkLst xmlns:ac="http://schemas.microsoft.com/office/drawing/2013/main/command">
      <pc:docMk xmlns:pc="http://schemas.microsoft.com/office/powerpoint/2013/main/command"/>
      <pc:sldMk xmlns:pc="http://schemas.microsoft.com/office/powerpoint/2013/main/command" cId="4032496510" sldId="720"/>
      <ac:spMk id="6" creationId="{00000000-0000-0000-0000-000000000000}"/>
      <ac:txMk cp="688" len="35">
        <ac:context len="1681" hash="2070023075"/>
      </ac:txMk>
    </ac:txMkLst>
    <p188:pos x="2405945" y="2305563"/>
    <p188:txBody>
      <a:bodyPr/>
      <a:lstStyle/>
      <a:p>
        <a:r>
          <a:rPr lang="en-GB"/>
          <a:t>This should say 18% of Year 8's and 21% of Year 10s. </a:t>
        </a:r>
      </a:p>
    </p188:txBody>
  </p188:cm>
</p188:cmLst>
</file>

<file path=ppt/comments/modernComment_2D6_4E42E0DD.xml><?xml version="1.0" encoding="utf-8"?>
<p188:cmLst xmlns:a="http://schemas.openxmlformats.org/drawingml/2006/main" xmlns:r="http://schemas.openxmlformats.org/officeDocument/2006/relationships" xmlns:p188="http://schemas.microsoft.com/office/powerpoint/2018/8/main">
  <p188:cm id="{8463D447-112E-4065-BADF-7C3399A1CAB2}" authorId="{2ABF78CC-BA75-5503-2312-2824AE7556B6}" status="resolved" created="2025-10-17T15:07:31.615" complete="100000">
    <ac:txMkLst xmlns:ac="http://schemas.microsoft.com/office/drawing/2013/main/command">
      <pc:docMk xmlns:pc="http://schemas.microsoft.com/office/powerpoint/2013/main/command"/>
      <pc:sldMk xmlns:pc="http://schemas.microsoft.com/office/powerpoint/2013/main/command" cId="1313005789" sldId="726"/>
      <ac:spMk id="6" creationId="{00000000-0000-0000-0000-000000000000}"/>
      <ac:txMk cp="641" len="39">
        <ac:context len="1709" hash="3588443922"/>
      </ac:txMk>
    </ac:txMkLst>
    <p188:pos x="3512681" y="2112156"/>
    <p188:txBody>
      <a:bodyPr/>
      <a:lstStyle/>
      <a:p>
        <a:r>
          <a:rPr lang="en-GB"/>
          <a:t>To be re-worded</a:t>
        </a:r>
      </a:p>
    </p188:txBody>
  </p188:cm>
</p188:cmLst>
</file>

<file path=ppt/comments/modernComment_2D9_9231B341.xml><?xml version="1.0" encoding="utf-8"?>
<p188:cmLst xmlns:a="http://schemas.openxmlformats.org/drawingml/2006/main" xmlns:r="http://schemas.openxmlformats.org/officeDocument/2006/relationships" xmlns:p188="http://schemas.microsoft.com/office/powerpoint/2018/8/main">
  <p188:cm id="{48A467AE-8413-47C0-AF5D-6F8CB7578C4B}" authorId="{67EC4B7D-1F10-EDEA-40FF-D3F7874A9FF7}" status="resolved" created="2025-10-23T14:11:11.365" complete="100000">
    <ac:txMkLst xmlns:ac="http://schemas.microsoft.com/office/drawing/2013/main/command">
      <pc:docMk xmlns:pc="http://schemas.microsoft.com/office/powerpoint/2013/main/command"/>
      <pc:sldMk xmlns:pc="http://schemas.microsoft.com/office/powerpoint/2013/main/command" cId="2452730689" sldId="729"/>
      <ac:spMk id="6" creationId="{00000000-0000-0000-0000-000000000000}"/>
      <ac:txMk cp="309" len="2">
        <ac:context len="1640" hash="485380736"/>
      </ac:txMk>
    </ac:txMkLst>
    <p188:pos x="10598396" y="973291"/>
    <p188:txBody>
      <a:bodyPr/>
      <a:lstStyle/>
      <a:p>
        <a:r>
          <a:rPr lang="en-GB"/>
          <a:t>56%</a:t>
        </a:r>
      </a:p>
    </p188:txBody>
  </p188:cm>
  <p188:cm id="{6E122A05-22DA-49BF-B651-AF00B2BCF520}" authorId="{67EC4B7D-1F10-EDEA-40FF-D3F7874A9FF7}" status="resolved" created="2025-10-24T09:35:52.860" complete="100000">
    <ac:txMkLst xmlns:ac="http://schemas.microsoft.com/office/drawing/2013/main/command">
      <pc:docMk xmlns:pc="http://schemas.microsoft.com/office/powerpoint/2013/main/command"/>
      <pc:sldMk xmlns:pc="http://schemas.microsoft.com/office/powerpoint/2013/main/command" cId="2452730689" sldId="729"/>
      <ac:spMk id="6" creationId="{00000000-0000-0000-0000-000000000000}"/>
      <ac:txMk cp="1586" len="4">
        <ac:context len="1640" hash="485380736"/>
      </ac:txMk>
    </ac:txMkLst>
    <p188:pos x="10463779" y="5192845"/>
    <p188:txBody>
      <a:bodyPr/>
      <a:lstStyle/>
      <a:p>
        <a:r>
          <a:rPr lang="en-GB"/>
          <a:t>64%</a:t>
        </a:r>
      </a:p>
    </p188:txBody>
  </p188:cm>
</p188:cmLst>
</file>

<file path=ppt/comments/modernComment_2DF_ABD88EAE.xml><?xml version="1.0" encoding="utf-8"?>
<p188:cmLst xmlns:a="http://schemas.openxmlformats.org/drawingml/2006/main" xmlns:r="http://schemas.openxmlformats.org/officeDocument/2006/relationships" xmlns:p188="http://schemas.microsoft.com/office/powerpoint/2018/8/main">
  <p188:cm id="{922EFBFB-34FD-434C-87BA-3108F18EC9C4}" authorId="{2ABF78CC-BA75-5503-2312-2824AE7556B6}" status="resolved" created="2025-10-16T12:17:55.396" complete="100000">
    <ac:txMkLst xmlns:ac="http://schemas.microsoft.com/office/drawing/2013/main/command">
      <pc:docMk xmlns:pc="http://schemas.microsoft.com/office/powerpoint/2013/main/command"/>
      <pc:sldMk xmlns:pc="http://schemas.microsoft.com/office/powerpoint/2013/main/command" cId="2883096238" sldId="735"/>
      <ac:spMk id="3" creationId="{00000000-0000-0000-0000-000000000000}"/>
      <ac:txMk cp="862" len="14">
        <ac:context len="1508" hash="1437896305"/>
      </ac:txMk>
    </ac:txMkLst>
    <p188:pos x="6174238" y="3389413"/>
    <p188:txBody>
      <a:bodyPr/>
      <a:lstStyle/>
      <a:p>
        <a:r>
          <a:rPr lang="en-GB"/>
          <a:t>41% for young carers in table page 196 PDF</a:t>
        </a:r>
      </a:p>
    </p188:txBody>
  </p188:cm>
  <p188:cm id="{654B638C-03D9-4333-AE2B-983B4C4B6230}" authorId="{2ABF78CC-BA75-5503-2312-2824AE7556B6}" status="resolved" created="2025-10-16T12:20:17.795" complete="100000">
    <ac:txMkLst xmlns:ac="http://schemas.microsoft.com/office/drawing/2013/main/command">
      <pc:docMk xmlns:pc="http://schemas.microsoft.com/office/powerpoint/2013/main/command"/>
      <pc:sldMk xmlns:pc="http://schemas.microsoft.com/office/powerpoint/2013/main/command" cId="2883096238" sldId="735"/>
      <ac:spMk id="3" creationId="{00000000-0000-0000-0000-000000000000}"/>
      <ac:txMk cp="1236" len="100">
        <ac:context len="1508" hash="1437896305"/>
      </ac:txMk>
    </ac:txMkLst>
    <p188:pos x="10876867" y="4347356"/>
    <p188:txBody>
      <a:bodyPr/>
      <a:lstStyle/>
      <a:p>
        <a:r>
          <a:rPr lang="en-GB"/>
          <a:t>Young carers 37% in table page 200 PDF</a:t>
        </a:r>
      </a:p>
    </p188:txBody>
  </p188:cm>
  <p188:cm id="{C3B9E5B9-84E4-4410-AE00-31A2AD8F7DFF}" authorId="{2ABF78CC-BA75-5503-2312-2824AE7556B6}" status="resolved" created="2025-10-16T12:21:46.736" complete="100000">
    <ac:txMkLst xmlns:ac="http://schemas.microsoft.com/office/drawing/2013/main/command">
      <pc:docMk xmlns:pc="http://schemas.microsoft.com/office/powerpoint/2013/main/command"/>
      <pc:sldMk xmlns:pc="http://schemas.microsoft.com/office/powerpoint/2013/main/command" cId="2883096238" sldId="735"/>
      <ac:spMk id="3" creationId="{00000000-0000-0000-0000-000000000000}"/>
      <ac:txMk cp="1428" len="47">
        <ac:context len="1508" hash="1437896305"/>
      </ac:txMk>
    </ac:txMkLst>
    <p188:pos x="11181667" y="4652156"/>
    <p188:txBody>
      <a:bodyPr/>
      <a:lstStyle/>
      <a:p>
        <a:r>
          <a:rPr lang="en-GB"/>
          <a:t>Young carers 17% LGBTQ 21% in table page 201 PDF</a:t>
        </a:r>
      </a:p>
    </p188:txBody>
  </p188:cm>
</p188:cmLst>
</file>

<file path=ppt/comments/modernComment_2E0_A5F46C1B.xml><?xml version="1.0" encoding="utf-8"?>
<p188:cmLst xmlns:a="http://schemas.openxmlformats.org/drawingml/2006/main" xmlns:r="http://schemas.openxmlformats.org/officeDocument/2006/relationships" xmlns:p188="http://schemas.microsoft.com/office/powerpoint/2018/8/main">
  <p188:cm id="{39A5C1BF-A244-4A64-93B5-81A24181F111}" authorId="{2ABF78CC-BA75-5503-2312-2824AE7556B6}" status="resolved" created="2025-10-16T11:50:04.891" complete="100000">
    <ac:txMkLst xmlns:ac="http://schemas.microsoft.com/office/drawing/2013/main/command">
      <pc:docMk xmlns:pc="http://schemas.microsoft.com/office/powerpoint/2013/main/command"/>
      <pc:sldMk xmlns:pc="http://schemas.microsoft.com/office/powerpoint/2013/main/command" cId="2784259099" sldId="736"/>
      <ac:spMk id="3" creationId="{00000000-0000-0000-0000-000000000000}"/>
      <ac:txMk cp="30" len="160">
        <ac:context len="1858" hash="1416378248"/>
      </ac:txMk>
    </ac:txMkLst>
    <p188:pos x="11225211" y="1386442"/>
    <p188:txBody>
      <a:bodyPr/>
      <a:lstStyle/>
      <a:p>
        <a:r>
          <a:rPr lang="en-GB"/>
          <a:t>Percentages other way round in table on page 180 PDF</a:t>
        </a:r>
      </a:p>
    </p188:txBody>
  </p188:cm>
  <p188:cm id="{3EC1A88C-5F79-4B48-8191-FE88DBA3434D}" authorId="{67EC4B7D-1F10-EDEA-40FF-D3F7874A9FF7}" status="resolved" created="2025-10-21T11:22:21.295" complete="100000">
    <ac:txMkLst xmlns:ac="http://schemas.microsoft.com/office/drawing/2013/main/command">
      <pc:docMk xmlns:pc="http://schemas.microsoft.com/office/powerpoint/2013/main/command"/>
      <pc:sldMk xmlns:pc="http://schemas.microsoft.com/office/powerpoint/2013/main/command" cId="2784259099" sldId="736"/>
      <ac:spMk id="3" creationId="{00000000-0000-0000-0000-000000000000}"/>
      <ac:txMk cp="1347">
        <ac:context len="1858" hash="1416378248"/>
      </ac:txMk>
    </ac:txMkLst>
    <p188:pos x="10098019" y="3984246"/>
    <p188:txBody>
      <a:bodyPr/>
      <a:lstStyle/>
      <a:p>
        <a:r>
          <a:rPr lang="en-GB"/>
          <a:t>FSM has lower score only in owning a laptop.</a:t>
        </a:r>
      </a:p>
    </p188:txBody>
  </p188:cm>
</p188:cmLst>
</file>

<file path=ppt/comments/modernComment_2E5_6EEBF34C.xml><?xml version="1.0" encoding="utf-8"?>
<p188:cmLst xmlns:a="http://schemas.openxmlformats.org/drawingml/2006/main" xmlns:r="http://schemas.openxmlformats.org/officeDocument/2006/relationships" xmlns:p188="http://schemas.microsoft.com/office/powerpoint/2018/8/main">
  <p188:cm id="{DBF7FFF2-F956-42B0-BA4E-B228FE3E8172}" authorId="{67EC4B7D-1F10-EDEA-40FF-D3F7874A9FF7}" status="resolved" created="2025-10-20T09:22:36.992" complete="100000">
    <ac:txMkLst xmlns:ac="http://schemas.microsoft.com/office/drawing/2013/main/command">
      <pc:docMk xmlns:pc="http://schemas.microsoft.com/office/powerpoint/2013/main/command"/>
      <pc:sldMk xmlns:pc="http://schemas.microsoft.com/office/powerpoint/2013/main/command" cId="1860957004" sldId="741"/>
      <ac:spMk id="3" creationId="{00000000-0000-0000-0000-000000000000}"/>
      <ac:txMk cp="275" len="11">
        <ac:context len="1630" hash="1060694845"/>
      </ac:txMk>
    </ac:txMkLst>
    <p188:pos x="1184605" y="1286768"/>
    <p188:txBody>
      <a:bodyPr/>
      <a:lstStyle/>
      <a:p>
        <a:r>
          <a:rPr lang="en-GB"/>
          <a:t>24%</a:t>
        </a:r>
      </a:p>
    </p188:txBody>
  </p188:cm>
  <p188:cm id="{C9BF1128-5694-49F6-95E3-91011416705D}" authorId="{67EC4B7D-1F10-EDEA-40FF-D3F7874A9FF7}" status="resolved" created="2025-10-20T09:29:26.554" complete="100000">
    <ac:txMkLst xmlns:ac="http://schemas.microsoft.com/office/drawing/2013/main/command">
      <pc:docMk xmlns:pc="http://schemas.microsoft.com/office/powerpoint/2013/main/command"/>
      <pc:sldMk xmlns:pc="http://schemas.microsoft.com/office/powerpoint/2013/main/command" cId="1860957004" sldId="741"/>
      <ac:spMk id="3" creationId="{00000000-0000-0000-0000-000000000000}"/>
      <ac:txMk cp="403" len="43">
        <ac:context len="1630" hash="1060694845"/>
      </ac:txMk>
    </ac:txMkLst>
    <p188:pos x="11529252" y="1286768"/>
    <p188:txBody>
      <a:bodyPr/>
      <a:lstStyle/>
      <a:p>
        <a:r>
          <a:rPr lang="en-GB"/>
          <a:t>6/9 %?</a:t>
        </a:r>
      </a:p>
    </p188:txBody>
  </p188:cm>
  <p188:cm id="{46811B54-282B-40F7-A590-1DEB4A7DB853}" authorId="{67EC4B7D-1F10-EDEA-40FF-D3F7874A9FF7}" status="resolved" created="2025-10-21T08:38:57.153" complete="100000">
    <ac:txMkLst xmlns:ac="http://schemas.microsoft.com/office/drawing/2013/main/command">
      <pc:docMk xmlns:pc="http://schemas.microsoft.com/office/powerpoint/2013/main/command"/>
      <pc:sldMk xmlns:pc="http://schemas.microsoft.com/office/powerpoint/2013/main/command" cId="1860957004" sldId="741"/>
      <ac:spMk id="3" creationId="{00000000-0000-0000-0000-000000000000}"/>
      <ac:txMk cp="1076" len="20">
        <ac:context len="1630" hash="1060694845"/>
      </ac:txMk>
    </ac:txMkLst>
    <p188:pos x="7346866" y="2940639"/>
    <p188:txBody>
      <a:bodyPr/>
      <a:lstStyle/>
      <a:p>
        <a:r>
          <a:rPr lang="en-GB"/>
          <a:t>If its boys - 20%</a:t>
        </a:r>
      </a:p>
    </p188:txBody>
  </p188:cm>
</p188:cmLst>
</file>

<file path=ppt/comments/modernComment_30E_40F27F49.xml><?xml version="1.0" encoding="utf-8"?>
<p188:cmLst xmlns:a="http://schemas.openxmlformats.org/drawingml/2006/main" xmlns:r="http://schemas.openxmlformats.org/officeDocument/2006/relationships" xmlns:p188="http://schemas.microsoft.com/office/powerpoint/2018/8/main">
  <p188:cm id="{5A2903FF-B27A-4995-B3A4-48E2450D17A4}" authorId="{DDAD782C-3FA5-C041-291D-F3E2FDFF7C88}" status="resolved" created="2025-10-23T12:46:55.194" complete="100000">
    <ac:txMkLst xmlns:ac="http://schemas.microsoft.com/office/drawing/2013/main/command">
      <pc:docMk xmlns:pc="http://schemas.microsoft.com/office/powerpoint/2013/main/command"/>
      <pc:sldMk xmlns:pc="http://schemas.microsoft.com/office/powerpoint/2013/main/command" cId="1089634121" sldId="782"/>
      <ac:spMk id="7" creationId="{00000000-0000-0000-0000-000000000000}"/>
      <ac:txMk cp="179" len="44">
        <ac:context len="288" hash="1101302363"/>
      </ac:txMk>
    </ac:txMkLst>
    <p188:pos x="4479086" y="527571"/>
    <p188:txBody>
      <a:bodyPr/>
      <a:lstStyle/>
      <a:p>
        <a:r>
          <a:rPr lang="en-GB"/>
          <a:t>And pupils who have a disability (38%)</a:t>
        </a:r>
      </a:p>
    </p188:txBody>
  </p188:cm>
</p188:cmLst>
</file>

<file path=ppt/comments/modernComment_311_39EA2C41.xml><?xml version="1.0" encoding="utf-8"?>
<p188:cmLst xmlns:a="http://schemas.openxmlformats.org/drawingml/2006/main" xmlns:r="http://schemas.openxmlformats.org/officeDocument/2006/relationships" xmlns:p188="http://schemas.microsoft.com/office/powerpoint/2018/8/main">
  <p188:cm id="{89BD311C-958E-450B-B1C4-5A2DC1C53640}" authorId="{2ABF78CC-BA75-5503-2312-2824AE7556B6}" status="resolved" created="2025-10-14T15:00:56.079" complete="100000">
    <ac:txMkLst xmlns:ac="http://schemas.microsoft.com/office/drawing/2013/main/command">
      <pc:docMk xmlns:pc="http://schemas.microsoft.com/office/powerpoint/2013/main/command"/>
      <pc:sldMk xmlns:pc="http://schemas.microsoft.com/office/powerpoint/2013/main/command" cId="971648065" sldId="785"/>
      <ac:spMk id="8" creationId="{00000000-0000-0000-0000-000000000000}"/>
      <ac:txMk cp="68" len="63">
        <ac:context len="150" hash="3466309084"/>
      </ac:txMk>
    </ac:txMkLst>
    <p188:pos x="11023116" y="298465"/>
    <p188:txBody>
      <a:bodyPr/>
      <a:lstStyle/>
      <a:p>
        <a:r>
          <a:rPr lang="en-GB"/>
          <a:t>Young carers 60%, LGBTQ 63%</a:t>
        </a:r>
      </a:p>
    </p188:txBody>
  </p188:cm>
</p188:cmLst>
</file>

<file path=ppt/comments/modernComment_359_9BCC452E.xml><?xml version="1.0" encoding="utf-8"?>
<p188:cmLst xmlns:a="http://schemas.openxmlformats.org/drawingml/2006/main" xmlns:r="http://schemas.openxmlformats.org/officeDocument/2006/relationships" xmlns:p188="http://schemas.microsoft.com/office/powerpoint/2018/8/main">
  <p188:cm id="{8E31E788-D0B5-4CEF-9CFE-E5D5A6BB5EA3}" authorId="{F0085C57-8E10-F6A0-019C-AA3DF6EE4875}" status="resolved" created="2025-10-27T09:53:11.142" complete="100000">
    <ac:txMkLst xmlns:ac="http://schemas.microsoft.com/office/drawing/2013/main/command">
      <pc:docMk xmlns:pc="http://schemas.microsoft.com/office/powerpoint/2013/main/command"/>
      <pc:sldMk xmlns:pc="http://schemas.microsoft.com/office/powerpoint/2013/main/command" cId="2613855534" sldId="857"/>
      <ac:spMk id="6" creationId="{00000000-0000-0000-0000-000000000000}"/>
      <ac:txMk cp="1035" len="3">
        <ac:context len="1496" hash="4254955899"/>
      </ac:txMk>
    </ac:txMkLst>
    <p188:pos x="671593" y="4145796"/>
    <p188:txBody>
      <a:bodyPr/>
      <a:lstStyle/>
      <a:p>
        <a:r>
          <a:rPr lang="en-GB"/>
          <a:t>28% on the table PDF page 84</a:t>
        </a:r>
      </a:p>
    </p188:txBody>
  </p188:cm>
  <p188:cm id="{90624D76-A5FF-48AA-9132-95DF1F936B7B}" authorId="{F0085C57-8E10-F6A0-019C-AA3DF6EE4875}" status="resolved" created="2025-10-27T09:53:26.002" complete="100000">
    <ac:txMkLst xmlns:ac="http://schemas.microsoft.com/office/drawing/2013/main/command">
      <pc:docMk xmlns:pc="http://schemas.microsoft.com/office/powerpoint/2013/main/command"/>
      <pc:sldMk xmlns:pc="http://schemas.microsoft.com/office/powerpoint/2013/main/command" cId="2613855534" sldId="857"/>
      <ac:spMk id="6" creationId="{00000000-0000-0000-0000-000000000000}"/>
      <ac:txMk cp="1133" len="6">
        <ac:context len="1496" hash="4254955899"/>
      </ac:txMk>
    </ac:txMkLst>
    <p188:pos x="8188271" y="4145796"/>
    <p188:txBody>
      <a:bodyPr/>
      <a:lstStyle/>
      <a:p>
        <a:r>
          <a:rPr lang="en-GB"/>
          <a:t>23% on the table PDF page 84</a:t>
        </a:r>
      </a:p>
    </p188:txBody>
  </p188:cm>
</p188:cmLst>
</file>

<file path=ppt/comments/modernComment_35F_83D76F1.xml><?xml version="1.0" encoding="utf-8"?>
<p188:cmLst xmlns:a="http://schemas.openxmlformats.org/drawingml/2006/main" xmlns:r="http://schemas.openxmlformats.org/officeDocument/2006/relationships" xmlns:p188="http://schemas.microsoft.com/office/powerpoint/2018/8/main">
  <p188:cm id="{AB07714B-28A7-4B41-B489-F17F5F354DAB}" authorId="{2ABF78CC-BA75-5503-2312-2824AE7556B6}" status="resolved" created="2025-10-14T14:39:50.805" complete="100000">
    <ac:txMkLst xmlns:ac="http://schemas.microsoft.com/office/drawing/2013/main/command">
      <pc:docMk xmlns:pc="http://schemas.microsoft.com/office/powerpoint/2013/main/command"/>
      <pc:sldMk xmlns:pc="http://schemas.microsoft.com/office/powerpoint/2013/main/command" cId="138245873" sldId="863"/>
      <ac:spMk id="8" creationId="{00000000-0000-0000-0000-000000000000}"/>
      <ac:txMk cp="265" len="39">
        <ac:context len="312" hash="2480856919"/>
      </ac:txMk>
    </ac:txMkLst>
    <p188:pos x="11321409" y="511116"/>
    <p188:txBody>
      <a:bodyPr/>
      <a:lstStyle/>
      <a:p>
        <a:r>
          <a:rPr lang="en-GB"/>
          <a:t>Boys 60% English as 2nd language 63%</a:t>
        </a:r>
      </a:p>
    </p188:txBody>
  </p188:cm>
  <p188:cm id="{AC220893-63AE-4D79-B299-DFBD1529AFE6}" authorId="{2ABF78CC-BA75-5503-2312-2824AE7556B6}" status="resolved" created="2025-10-16T13:54:02.180" complete="100000">
    <ac:txMkLst xmlns:ac="http://schemas.microsoft.com/office/drawing/2013/main/command">
      <pc:docMk xmlns:pc="http://schemas.microsoft.com/office/powerpoint/2013/main/command"/>
      <pc:sldMk xmlns:pc="http://schemas.microsoft.com/office/powerpoint/2013/main/command" cId="138245873" sldId="863"/>
      <ac:graphicFrameMk id="6" creationId="{00000000-0000-0000-0000-000000000000}"/>
      <ac:tblMk/>
      <ac:tcMk rowId="10004" colId="20011"/>
      <ac:txMk cp="0" len="3">
        <ac:context len="4" hash="1961434"/>
      </ac:txMk>
    </ac:txMkLst>
    <p188:pos x="10015082" y="2100117"/>
    <p188:txBody>
      <a:bodyPr/>
      <a:lstStyle/>
      <a:p>
        <a:r>
          <a:rPr lang="en-GB"/>
          <a:t>53% in table, page 7 ethnic minority report</a:t>
        </a:r>
      </a:p>
    </p188:txBody>
  </p188:cm>
</p188:cmLst>
</file>

<file path=ppt/comments/modernComment_374_70F8C42D.xml><?xml version="1.0" encoding="utf-8"?>
<p188:cmLst xmlns:a="http://schemas.openxmlformats.org/drawingml/2006/main" xmlns:r="http://schemas.openxmlformats.org/officeDocument/2006/relationships" xmlns:p188="http://schemas.microsoft.com/office/powerpoint/2018/8/main">
  <p188:cm id="{6394BDC5-14E7-471C-A2BA-6366F23D3AE4}" authorId="{2ABF78CC-BA75-5503-2312-2824AE7556B6}" status="resolved" created="2025-10-14T14:17:02.234" complete="100000">
    <ac:txMkLst xmlns:ac="http://schemas.microsoft.com/office/drawing/2013/main/command">
      <pc:docMk xmlns:pc="http://schemas.microsoft.com/office/powerpoint/2013/main/command"/>
      <pc:sldMk xmlns:pc="http://schemas.microsoft.com/office/powerpoint/2013/main/command" cId="1895351341" sldId="884"/>
      <ac:spMk id="3" creationId="{00000000-0000-0000-0000-000000000000}"/>
      <ac:txMk cp="1031" len="1">
        <ac:context len="2026" hash="2279989355"/>
      </ac:txMk>
    </ac:txMkLst>
    <p188:pos x="10502702" y="2966455"/>
    <p188:txBody>
      <a:bodyPr/>
      <a:lstStyle/>
      <a:p>
        <a:r>
          <a:rPr lang="en-GB"/>
          <a:t>16% page 57 PDF</a:t>
        </a:r>
      </a:p>
    </p188:txBody>
  </p188:cm>
</p188:cmLst>
</file>

<file path=ppt/comments/modernComment_375_BC3BBDD1.xml><?xml version="1.0" encoding="utf-8"?>
<p188:cmLst xmlns:a="http://schemas.openxmlformats.org/drawingml/2006/main" xmlns:r="http://schemas.openxmlformats.org/officeDocument/2006/relationships" xmlns:p188="http://schemas.microsoft.com/office/powerpoint/2018/8/main">
  <p188:cm id="{DAFE0791-62EE-42D6-B5F8-EF1EC5695BD8}" authorId="{DDAD782C-3FA5-C041-291D-F3E2FDFF7C88}" status="resolved" created="2025-10-23T13:13:27.389" complete="100000">
    <ac:txMkLst xmlns:ac="http://schemas.microsoft.com/office/drawing/2013/main/command">
      <pc:docMk xmlns:pc="http://schemas.microsoft.com/office/powerpoint/2013/main/command"/>
      <pc:sldMk xmlns:pc="http://schemas.microsoft.com/office/powerpoint/2013/main/command" cId="3158031825" sldId="885"/>
      <ac:spMk id="6" creationId="{00000000-0000-0000-0000-000000000000}"/>
      <ac:txMk cp="332" len="26">
        <ac:context len="1744" hash="1637599181"/>
      </ac:txMk>
    </ac:txMkLst>
    <p188:pos x="3264681" y="1125802"/>
    <p188:txBody>
      <a:bodyPr/>
      <a:lstStyle/>
      <a:p>
        <a:r>
          <a:rPr lang="en-GB"/>
          <a:t>"Relationship" is missing from this sentence</a:t>
        </a:r>
      </a:p>
    </p188:txBody>
  </p188:cm>
</p188:cmLst>
</file>

<file path=ppt/comments/modernComment_384_1B00F637.xml><?xml version="1.0" encoding="utf-8"?>
<p188:cmLst xmlns:a="http://schemas.openxmlformats.org/drawingml/2006/main" xmlns:r="http://schemas.openxmlformats.org/officeDocument/2006/relationships" xmlns:p188="http://schemas.microsoft.com/office/powerpoint/2018/8/main">
  <p188:cm id="{51421D04-83BC-49F9-888A-5C0F85660981}" authorId="{67EC4B7D-1F10-EDEA-40FF-D3F7874A9FF7}" status="resolved" created="2025-10-24T14:00:53.861" complete="100000">
    <ac:txMkLst xmlns:ac="http://schemas.microsoft.com/office/drawing/2013/main/command">
      <pc:docMk xmlns:pc="http://schemas.microsoft.com/office/powerpoint/2013/main/command"/>
      <pc:sldMk xmlns:pc="http://schemas.microsoft.com/office/powerpoint/2013/main/command" cId="453047863" sldId="900"/>
      <ac:spMk id="3" creationId="{C3F4C1EF-6107-861D-7FA3-7D8A4DF8CC8D}"/>
      <ac:txMk cp="1317" len="3">
        <ac:context len="1594" hash="1020766876"/>
      </ac:txMk>
    </ac:txMkLst>
    <p188:pos x="7505892" y="4270939"/>
    <p188:txBody>
      <a:bodyPr/>
      <a:lstStyle/>
      <a:p>
        <a:r>
          <a:rPr lang="en-GB"/>
          <a:t>40%</a:t>
        </a:r>
      </a:p>
    </p188:txBody>
  </p188:cm>
  <p188:cm id="{9C5E6184-EAF7-4E54-B0F3-DDBB60C91280}" authorId="{67EC4B7D-1F10-EDEA-40FF-D3F7874A9FF7}" status="resolved" created="2025-10-24T14:01:04.727" complete="100000">
    <ac:txMkLst xmlns:ac="http://schemas.microsoft.com/office/drawing/2013/main/command">
      <pc:docMk xmlns:pc="http://schemas.microsoft.com/office/powerpoint/2013/main/command"/>
      <pc:sldMk xmlns:pc="http://schemas.microsoft.com/office/powerpoint/2013/main/command" cId="453047863" sldId="900"/>
      <ac:spMk id="3" creationId="{C3F4C1EF-6107-861D-7FA3-7D8A4DF8CC8D}"/>
      <ac:txMk cp="1389" len="2">
        <ac:context len="1594" hash="1020766876"/>
      </ac:txMk>
    </ac:txMkLst>
    <p188:pos x="1590122" y="4596942"/>
    <p188:txBody>
      <a:bodyPr/>
      <a:lstStyle/>
      <a:p>
        <a:r>
          <a:rPr lang="en-GB"/>
          <a:t>42%</a:t>
        </a:r>
      </a:p>
    </p188:txBody>
  </p188:cm>
</p188:cmLst>
</file>

<file path=ppt/comments/modernComment_38B_53CF02B8.xml><?xml version="1.0" encoding="utf-8"?>
<p188:cmLst xmlns:a="http://schemas.openxmlformats.org/drawingml/2006/main" xmlns:r="http://schemas.openxmlformats.org/officeDocument/2006/relationships" xmlns:p188="http://schemas.microsoft.com/office/powerpoint/2018/8/main">
  <p188:cm id="{F4AA7AAA-5D18-4EC3-B951-B80718407362}" authorId="{2ABF78CC-BA75-5503-2312-2824AE7556B6}" status="resolved" created="2025-10-15T13:31:52.502" complete="100000">
    <ac:txMkLst xmlns:ac="http://schemas.microsoft.com/office/drawing/2013/main/command">
      <pc:docMk xmlns:pc="http://schemas.microsoft.com/office/powerpoint/2013/main/command"/>
      <pc:sldMk xmlns:pc="http://schemas.microsoft.com/office/powerpoint/2013/main/command" cId="1406075576" sldId="907"/>
      <ac:spMk id="2" creationId="{00000000-0000-0000-0000-000000000000}"/>
      <ac:txMk cp="93" len="4">
        <ac:context len="172" hash="3444037135"/>
      </ac:txMk>
    </ac:txMkLst>
    <p188:pos x="8503781" y="268056"/>
    <p188:txBody>
      <a:bodyPr/>
      <a:lstStyle/>
      <a:p>
        <a:r>
          <a:rPr lang="en-GB"/>
          <a:t>24% in table/chart</a:t>
        </a:r>
      </a:p>
    </p188:txBody>
  </p188:cm>
</p188:cmLst>
</file>

<file path=ppt/comments/modernComment_390_6E2BA36D.xml><?xml version="1.0" encoding="utf-8"?>
<p188:cmLst xmlns:a="http://schemas.openxmlformats.org/drawingml/2006/main" xmlns:r="http://schemas.openxmlformats.org/officeDocument/2006/relationships" xmlns:p188="http://schemas.microsoft.com/office/powerpoint/2018/8/main">
  <p188:cm id="{B697BC40-1D3E-4DE2-A119-9B270438E624}" authorId="{2ABF78CC-BA75-5503-2312-2824AE7556B6}" status="resolved" created="2025-10-16T12:40:24.120" complete="100000">
    <ac:txMkLst xmlns:ac="http://schemas.microsoft.com/office/drawing/2013/main/command">
      <pc:docMk xmlns:pc="http://schemas.microsoft.com/office/powerpoint/2013/main/command"/>
      <pc:sldMk xmlns:pc="http://schemas.microsoft.com/office/powerpoint/2013/main/command" cId="1848353645" sldId="912"/>
      <ac:graphicFrameMk id="6" creationId="{00000000-0000-0000-0000-000000000000}"/>
      <ac:tblMk/>
      <ac:tcMk rowId="10004" colId="20008"/>
      <ac:txMk cp="0" len="3">
        <ac:context len="4" hash="1860157"/>
      </ac:txMk>
    </ac:txMkLst>
    <p188:pos x="8133668" y="1746045"/>
    <p188:txBody>
      <a:bodyPr/>
      <a:lstStyle/>
      <a:p>
        <a:r>
          <a:rPr lang="en-GB"/>
          <a:t>33% in statement on page 3 of disability cohort report</a:t>
        </a:r>
      </a:p>
    </p188:txBody>
  </p188:cm>
</p188:cmLst>
</file>

<file path=ppt/drawings/drawing1.xml><?xml version="1.0" encoding="utf-8"?>
<c:userShapes xmlns:c="http://schemas.openxmlformats.org/drawingml/2006/chart">
  <cdr:relSizeAnchor xmlns:cdr="http://schemas.openxmlformats.org/drawingml/2006/chartDrawing">
    <cdr:from>
      <cdr:x>0.74155</cdr:x>
      <cdr:y>0.59802</cdr:y>
    </cdr:from>
    <cdr:to>
      <cdr:x>0.83944</cdr:x>
      <cdr:y>0.68238</cdr:y>
    </cdr:to>
    <cdr:sp macro="" textlink="">
      <cdr:nvSpPr>
        <cdr:cNvPr id="2" name="TextBox 1">
          <a:extLst xmlns:a="http://schemas.openxmlformats.org/drawingml/2006/main">
            <a:ext uri="{FF2B5EF4-FFF2-40B4-BE49-F238E27FC236}">
              <a16:creationId xmlns:a16="http://schemas.microsoft.com/office/drawing/2014/main" id="{8990CFDE-210D-4A69-8728-59F8B619167C}"/>
            </a:ext>
          </a:extLst>
        </cdr:cNvPr>
        <cdr:cNvSpPr txBox="1"/>
      </cdr:nvSpPr>
      <cdr:spPr>
        <a:xfrm xmlns:a="http://schemas.openxmlformats.org/drawingml/2006/main">
          <a:off x="8009534" y="3053010"/>
          <a:ext cx="1057317" cy="430677"/>
        </a:xfrm>
        <a:prstGeom xmlns:a="http://schemas.openxmlformats.org/drawingml/2006/main" prst="rect">
          <a:avLst/>
        </a:prstGeom>
      </cdr:spPr>
      <cdr:txBody>
        <a:bodyPr xmlns:a="http://schemas.openxmlformats.org/drawingml/2006/main" vertOverflow="clip" wrap="square" rtlCol="0"/>
        <a:lstStyle xmlns:a="http://schemas.openxmlformats.org/drawingml/2006/main"/>
        <a:p xmlns:a="http://schemas.openxmlformats.org/drawingml/2006/main">
          <a:r>
            <a:rPr lang="en-GB" sz="1000" b="1" i="1" dirty="0">
              <a:solidFill>
                <a:schemeClr val="tx1">
                  <a:lumMod val="75000"/>
                  <a:lumOff val="25000"/>
                </a:schemeClr>
              </a:solidFill>
            </a:rPr>
            <a:t>*Net harmful behaviours</a:t>
          </a:r>
        </a:p>
      </cdr:txBody>
    </cdr:sp>
  </cdr:relSizeAnchor>
</c:userShapes>
</file>

<file path=ppt/drawings/drawing2.xml><?xml version="1.0" encoding="utf-8"?>
<c:userShapes xmlns:c="http://schemas.openxmlformats.org/drawingml/2006/chart">
  <cdr:relSizeAnchor xmlns:cdr="http://schemas.openxmlformats.org/drawingml/2006/chartDrawing">
    <cdr:from>
      <cdr:x>0.11978</cdr:x>
      <cdr:y>0.03137</cdr:y>
    </cdr:from>
    <cdr:to>
      <cdr:x>0.86005</cdr:x>
      <cdr:y>0.13531</cdr:y>
    </cdr:to>
    <cdr:sp macro="" textlink="">
      <cdr:nvSpPr>
        <cdr:cNvPr id="2" name="TextBox 26">
          <a:extLst xmlns:a="http://schemas.openxmlformats.org/drawingml/2006/main">
            <a:ext uri="{FF2B5EF4-FFF2-40B4-BE49-F238E27FC236}">
              <a16:creationId xmlns:a16="http://schemas.microsoft.com/office/drawing/2014/main" id="{472BC03F-E0F7-43AE-A10F-7E316802DD3A}"/>
            </a:ext>
          </a:extLst>
        </cdr:cNvPr>
        <cdr:cNvSpPr txBox="1"/>
      </cdr:nvSpPr>
      <cdr:spPr>
        <a:xfrm xmlns:a="http://schemas.openxmlformats.org/drawingml/2006/main">
          <a:off x="404259" y="83597"/>
          <a:ext cx="2498424" cy="276999"/>
        </a:xfrm>
        <a:prstGeom xmlns:a="http://schemas.openxmlformats.org/drawingml/2006/main" prst="rect">
          <a:avLst/>
        </a:prstGeom>
        <a:noFill xmlns:a="http://schemas.openxmlformats.org/drawingml/2006/main"/>
      </cdr:spPr>
      <cdr:txBody>
        <a:bodyPr xmlns:a="http://schemas.openxmlformats.org/drawingml/2006/main" wrap="square" rtlCol="0">
          <a:spAutoFit/>
        </a:bodyPr>
        <a:lstStyle xmlns:a="http://schemas.openxmlformats.org/drawingml/2006/main">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xmlns:a="http://schemas.openxmlformats.org/drawingml/2006/main">
          <a:pPr algn="ctr"/>
          <a:r>
            <a:rPr lang="en-GB" sz="1200" dirty="0">
              <a:solidFill>
                <a:schemeClr val="tx1">
                  <a:lumMod val="65000"/>
                  <a:lumOff val="35000"/>
                </a:schemeClr>
              </a:solidFill>
            </a:rPr>
            <a:t>Lied about age</a:t>
          </a:r>
        </a:p>
      </cdr:txBody>
    </cdr:sp>
  </cdr:relSizeAnchor>
</c:userShapes>
</file>

<file path=ppt/drawings/drawing3.xml><?xml version="1.0" encoding="utf-8"?>
<c:userShapes xmlns:c="http://schemas.openxmlformats.org/drawingml/2006/chart">
  <cdr:relSizeAnchor xmlns:cdr="http://schemas.openxmlformats.org/drawingml/2006/chartDrawing">
    <cdr:from>
      <cdr:x>0</cdr:x>
      <cdr:y>0</cdr:y>
    </cdr:from>
    <cdr:to>
      <cdr:x>1</cdr:x>
      <cdr:y>0.08672</cdr:y>
    </cdr:to>
    <cdr:sp macro="" textlink="">
      <cdr:nvSpPr>
        <cdr:cNvPr id="2" name="TextBox 2">
          <a:extLst xmlns:a="http://schemas.openxmlformats.org/drawingml/2006/main">
            <a:ext uri="{FF2B5EF4-FFF2-40B4-BE49-F238E27FC236}">
              <a16:creationId xmlns:a16="http://schemas.microsoft.com/office/drawing/2014/main" id="{6F7B99C0-ED82-441C-847A-8316D04F2495}"/>
            </a:ext>
          </a:extLst>
        </cdr:cNvPr>
        <cdr:cNvSpPr txBox="1"/>
      </cdr:nvSpPr>
      <cdr:spPr>
        <a:xfrm xmlns:a="http://schemas.openxmlformats.org/drawingml/2006/main">
          <a:off x="0" y="0"/>
          <a:ext cx="3219508" cy="276999"/>
        </a:xfrm>
        <a:prstGeom xmlns:a="http://schemas.openxmlformats.org/drawingml/2006/main" prst="rect">
          <a:avLst/>
        </a:prstGeom>
        <a:noFill xmlns:a="http://schemas.openxmlformats.org/drawingml/2006/main"/>
      </cdr:spPr>
      <cdr:txBody>
        <a:bodyPr xmlns:a="http://schemas.openxmlformats.org/drawingml/2006/main" wrap="square" rtlCol="0">
          <a:spAutoFit/>
        </a:bodyPr>
        <a:lstStyle xmlns:a="http://schemas.openxmlformats.org/drawingml/2006/main">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xmlns:a="http://schemas.openxmlformats.org/drawingml/2006/main">
          <a:pPr algn="ctr"/>
          <a:r>
            <a:rPr lang="en-GB" sz="1200" dirty="0">
              <a:solidFill>
                <a:schemeClr val="tx1">
                  <a:lumMod val="75000"/>
                  <a:lumOff val="25000"/>
                </a:schemeClr>
              </a:solidFill>
            </a:rPr>
            <a:t>Sent/posted sexting images themselves</a:t>
          </a:r>
        </a:p>
      </cdr:txBody>
    </cdr:sp>
  </cdr:relSizeAnchor>
</c:userShapes>
</file>

<file path=ppt/drawings/drawing4.xml><?xml version="1.0" encoding="utf-8"?>
<c:userShapes xmlns:c="http://schemas.openxmlformats.org/drawingml/2006/chart">
  <cdr:relSizeAnchor xmlns:cdr="http://schemas.openxmlformats.org/drawingml/2006/chartDrawing">
    <cdr:from>
      <cdr:x>0.07756</cdr:x>
      <cdr:y>0</cdr:y>
    </cdr:from>
    <cdr:to>
      <cdr:x>1</cdr:x>
      <cdr:y>0.14454</cdr:y>
    </cdr:to>
    <cdr:sp macro="" textlink="">
      <cdr:nvSpPr>
        <cdr:cNvPr id="2" name="TextBox 11">
          <a:extLst xmlns:a="http://schemas.openxmlformats.org/drawingml/2006/main">
            <a:ext uri="{FF2B5EF4-FFF2-40B4-BE49-F238E27FC236}">
              <a16:creationId xmlns:a16="http://schemas.microsoft.com/office/drawing/2014/main" id="{4F1CAB31-7A69-4F08-85FB-0C15D30E34BE}"/>
            </a:ext>
          </a:extLst>
        </cdr:cNvPr>
        <cdr:cNvSpPr txBox="1"/>
      </cdr:nvSpPr>
      <cdr:spPr>
        <a:xfrm xmlns:a="http://schemas.openxmlformats.org/drawingml/2006/main">
          <a:off x="273373" y="0"/>
          <a:ext cx="3251289" cy="461665"/>
        </a:xfrm>
        <a:prstGeom xmlns:a="http://schemas.openxmlformats.org/drawingml/2006/main" prst="rect">
          <a:avLst/>
        </a:prstGeom>
        <a:noFill xmlns:a="http://schemas.openxmlformats.org/drawingml/2006/main"/>
      </cdr:spPr>
      <cdr:txBody>
        <a:bodyPr xmlns:a="http://schemas.openxmlformats.org/drawingml/2006/main" wrap="square" rtlCol="0">
          <a:spAutoFit/>
        </a:bodyPr>
        <a:lstStyle xmlns:a="http://schemas.openxmlformats.org/drawingml/2006/main">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xmlns:a="http://schemas.openxmlformats.org/drawingml/2006/main">
          <a:pPr algn="ctr"/>
          <a:r>
            <a:rPr lang="en-GB" sz="1200" dirty="0">
              <a:solidFill>
                <a:schemeClr val="tx1">
                  <a:lumMod val="75000"/>
                  <a:lumOff val="25000"/>
                </a:schemeClr>
              </a:solidFill>
            </a:rPr>
            <a:t>Know someone who sent/posted images of you, </a:t>
          </a:r>
        </a:p>
        <a:p xmlns:a="http://schemas.openxmlformats.org/drawingml/2006/main">
          <a:pPr algn="ctr"/>
          <a:r>
            <a:rPr lang="en-GB" sz="1200" dirty="0">
              <a:solidFill>
                <a:schemeClr val="tx1">
                  <a:lumMod val="75000"/>
                  <a:lumOff val="25000"/>
                </a:schemeClr>
              </a:solidFill>
            </a:rPr>
            <a:t>either real or deepfake*</a:t>
          </a:r>
        </a:p>
      </cdr:txBody>
    </cdr:sp>
  </cdr:relSizeAnchor>
</c:userShapes>
</file>

<file path=ppt/handoutMasters/_rels/handoutMaster1.xml.rels><?xml version="1.0" encoding="UTF-8" standalone="yes"?>
<Relationships xmlns="http://schemas.openxmlformats.org/package/2006/relationships"><Relationship Id="rId1" Type="http://schemas.openxmlformats.org/officeDocument/2006/relationships/theme" Target="../theme/theme3.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3078163" cy="469900"/>
          </a:xfrm>
          <a:prstGeom prst="rect">
            <a:avLst/>
          </a:prstGeom>
        </p:spPr>
        <p:txBody>
          <a:bodyPr vert="horz" lIns="91440" tIns="45720" rIns="91440" bIns="45720" rtlCol="0"/>
          <a:lstStyle>
            <a:lvl1pPr algn="l">
              <a:defRPr sz="1200"/>
            </a:lvl1pPr>
          </a:lstStyle>
          <a:p>
            <a:endParaRPr lang="en-GB"/>
          </a:p>
        </p:txBody>
      </p:sp>
      <p:sp>
        <p:nvSpPr>
          <p:cNvPr id="3" name="Date Placeholder 2"/>
          <p:cNvSpPr>
            <a:spLocks noGrp="1"/>
          </p:cNvSpPr>
          <p:nvPr>
            <p:ph type="dt" sz="quarter" idx="1"/>
          </p:nvPr>
        </p:nvSpPr>
        <p:spPr>
          <a:xfrm>
            <a:off x="4022725" y="0"/>
            <a:ext cx="3078163" cy="469900"/>
          </a:xfrm>
          <a:prstGeom prst="rect">
            <a:avLst/>
          </a:prstGeom>
        </p:spPr>
        <p:txBody>
          <a:bodyPr vert="horz" lIns="91440" tIns="45720" rIns="91440" bIns="45720" rtlCol="0"/>
          <a:lstStyle>
            <a:lvl1pPr algn="r">
              <a:defRPr sz="1200"/>
            </a:lvl1pPr>
          </a:lstStyle>
          <a:p>
            <a:fld id="{C8C4B88F-AE68-466C-B0F5-C575DBDEF460}" type="datetimeFigureOut">
              <a:rPr lang="en-GB" smtClean="0"/>
              <a:t>14/11/2025</a:t>
            </a:fld>
            <a:endParaRPr lang="en-GB"/>
          </a:p>
        </p:txBody>
      </p:sp>
      <p:sp>
        <p:nvSpPr>
          <p:cNvPr id="4" name="Footer Placeholder 3"/>
          <p:cNvSpPr>
            <a:spLocks noGrp="1"/>
          </p:cNvSpPr>
          <p:nvPr>
            <p:ph type="ftr" sz="quarter" idx="2"/>
          </p:nvPr>
        </p:nvSpPr>
        <p:spPr>
          <a:xfrm>
            <a:off x="0" y="8918575"/>
            <a:ext cx="3078163" cy="469900"/>
          </a:xfrm>
          <a:prstGeom prst="rect">
            <a:avLst/>
          </a:prstGeom>
        </p:spPr>
        <p:txBody>
          <a:bodyPr vert="horz" lIns="91440" tIns="45720" rIns="91440" bIns="45720" rtlCol="0" anchor="b"/>
          <a:lstStyle>
            <a:lvl1pPr algn="l">
              <a:defRPr sz="1200"/>
            </a:lvl1pPr>
          </a:lstStyle>
          <a:p>
            <a:endParaRPr lang="en-GB"/>
          </a:p>
        </p:txBody>
      </p:sp>
      <p:sp>
        <p:nvSpPr>
          <p:cNvPr id="5" name="Slide Number Placeholder 4"/>
          <p:cNvSpPr>
            <a:spLocks noGrp="1"/>
          </p:cNvSpPr>
          <p:nvPr>
            <p:ph type="sldNum" sz="quarter" idx="3"/>
          </p:nvPr>
        </p:nvSpPr>
        <p:spPr>
          <a:xfrm>
            <a:off x="4022725" y="8918575"/>
            <a:ext cx="3078163" cy="469900"/>
          </a:xfrm>
          <a:prstGeom prst="rect">
            <a:avLst/>
          </a:prstGeom>
        </p:spPr>
        <p:txBody>
          <a:bodyPr vert="horz" lIns="91440" tIns="45720" rIns="91440" bIns="45720" rtlCol="0" anchor="b"/>
          <a:lstStyle>
            <a:lvl1pPr algn="r">
              <a:defRPr sz="1200"/>
            </a:lvl1pPr>
          </a:lstStyle>
          <a:p>
            <a:fld id="{8C6C9769-461A-4C87-A73B-D5CC88F0B3D0}" type="slidenum">
              <a:rPr lang="en-GB" smtClean="0"/>
              <a:t>‹#›</a:t>
            </a:fld>
            <a:endParaRPr lang="en-GB"/>
          </a:p>
        </p:txBody>
      </p:sp>
    </p:spTree>
    <p:extLst>
      <p:ext uri="{BB962C8B-B14F-4D97-AF65-F5344CB8AC3E}">
        <p14:creationId xmlns:p14="http://schemas.microsoft.com/office/powerpoint/2010/main" val="2113138764"/>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3077740" cy="471055"/>
          </a:xfrm>
          <a:prstGeom prst="rect">
            <a:avLst/>
          </a:prstGeom>
        </p:spPr>
        <p:txBody>
          <a:bodyPr vert="horz" lIns="99060" tIns="49530" rIns="99060" bIns="49530" rtlCol="0"/>
          <a:lstStyle>
            <a:lvl1pPr algn="l">
              <a:defRPr sz="1300">
                <a:latin typeface="Calibri" panose="020F0502020204030204" pitchFamily="34" charset="0"/>
              </a:defRPr>
            </a:lvl1pPr>
          </a:lstStyle>
          <a:p>
            <a:endParaRPr lang="en-GB"/>
          </a:p>
        </p:txBody>
      </p:sp>
      <p:sp>
        <p:nvSpPr>
          <p:cNvPr id="3" name="Date Placeholder 2"/>
          <p:cNvSpPr>
            <a:spLocks noGrp="1"/>
          </p:cNvSpPr>
          <p:nvPr>
            <p:ph type="dt" idx="1"/>
          </p:nvPr>
        </p:nvSpPr>
        <p:spPr>
          <a:xfrm>
            <a:off x="4023092" y="0"/>
            <a:ext cx="3077740" cy="471055"/>
          </a:xfrm>
          <a:prstGeom prst="rect">
            <a:avLst/>
          </a:prstGeom>
        </p:spPr>
        <p:txBody>
          <a:bodyPr vert="horz" lIns="99060" tIns="49530" rIns="99060" bIns="49530" rtlCol="0"/>
          <a:lstStyle>
            <a:lvl1pPr algn="r">
              <a:defRPr sz="1300">
                <a:latin typeface="Calibri" panose="020F0502020204030204" pitchFamily="34" charset="0"/>
              </a:defRPr>
            </a:lvl1pPr>
          </a:lstStyle>
          <a:p>
            <a:fld id="{7193ABA9-045C-4724-8B70-98278BBE93E5}" type="datetimeFigureOut">
              <a:rPr lang="en-GB" smtClean="0"/>
              <a:pPr/>
              <a:t>14/11/2025</a:t>
            </a:fld>
            <a:endParaRPr lang="en-GB"/>
          </a:p>
        </p:txBody>
      </p:sp>
      <p:sp>
        <p:nvSpPr>
          <p:cNvPr id="4" name="Slide Image Placeholder 3"/>
          <p:cNvSpPr>
            <a:spLocks noGrp="1" noRot="1" noChangeAspect="1"/>
          </p:cNvSpPr>
          <p:nvPr>
            <p:ph type="sldImg" idx="2"/>
          </p:nvPr>
        </p:nvSpPr>
        <p:spPr>
          <a:xfrm>
            <a:off x="735013" y="1173163"/>
            <a:ext cx="5632450" cy="3168650"/>
          </a:xfrm>
          <a:prstGeom prst="rect">
            <a:avLst/>
          </a:prstGeom>
          <a:noFill/>
          <a:ln w="12700">
            <a:solidFill>
              <a:prstClr val="black"/>
            </a:solidFill>
          </a:ln>
        </p:spPr>
        <p:txBody>
          <a:bodyPr vert="horz" lIns="99060" tIns="49530" rIns="99060" bIns="49530" rtlCol="0" anchor="ctr"/>
          <a:lstStyle/>
          <a:p>
            <a:endParaRPr lang="en-GB"/>
          </a:p>
        </p:txBody>
      </p:sp>
      <p:sp>
        <p:nvSpPr>
          <p:cNvPr id="5" name="Notes Placeholder 4"/>
          <p:cNvSpPr>
            <a:spLocks noGrp="1"/>
          </p:cNvSpPr>
          <p:nvPr>
            <p:ph type="body" sz="quarter" idx="3"/>
          </p:nvPr>
        </p:nvSpPr>
        <p:spPr>
          <a:xfrm>
            <a:off x="710248" y="4518205"/>
            <a:ext cx="5681980" cy="3696712"/>
          </a:xfrm>
          <a:prstGeom prst="rect">
            <a:avLst/>
          </a:prstGeom>
        </p:spPr>
        <p:txBody>
          <a:bodyPr vert="horz" lIns="99060" tIns="49530" rIns="99060" bIns="4953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6" name="Footer Placeholder 5"/>
          <p:cNvSpPr>
            <a:spLocks noGrp="1"/>
          </p:cNvSpPr>
          <p:nvPr>
            <p:ph type="ftr" sz="quarter" idx="4"/>
          </p:nvPr>
        </p:nvSpPr>
        <p:spPr>
          <a:xfrm>
            <a:off x="0" y="8917423"/>
            <a:ext cx="3077740" cy="471052"/>
          </a:xfrm>
          <a:prstGeom prst="rect">
            <a:avLst/>
          </a:prstGeom>
        </p:spPr>
        <p:txBody>
          <a:bodyPr vert="horz" lIns="99060" tIns="49530" rIns="99060" bIns="49530" rtlCol="0" anchor="b"/>
          <a:lstStyle>
            <a:lvl1pPr algn="l">
              <a:defRPr sz="1300">
                <a:latin typeface="Calibri" panose="020F0502020204030204" pitchFamily="34" charset="0"/>
              </a:defRPr>
            </a:lvl1pPr>
          </a:lstStyle>
          <a:p>
            <a:endParaRPr lang="en-GB"/>
          </a:p>
        </p:txBody>
      </p:sp>
      <p:sp>
        <p:nvSpPr>
          <p:cNvPr id="7" name="Slide Number Placeholder 6"/>
          <p:cNvSpPr>
            <a:spLocks noGrp="1"/>
          </p:cNvSpPr>
          <p:nvPr>
            <p:ph type="sldNum" sz="quarter" idx="5"/>
          </p:nvPr>
        </p:nvSpPr>
        <p:spPr>
          <a:xfrm>
            <a:off x="4023092" y="8917423"/>
            <a:ext cx="3077740" cy="471052"/>
          </a:xfrm>
          <a:prstGeom prst="rect">
            <a:avLst/>
          </a:prstGeom>
        </p:spPr>
        <p:txBody>
          <a:bodyPr vert="horz" lIns="99060" tIns="49530" rIns="99060" bIns="49530" rtlCol="0" anchor="b"/>
          <a:lstStyle>
            <a:lvl1pPr algn="r">
              <a:defRPr sz="1300">
                <a:latin typeface="Calibri" panose="020F0502020204030204" pitchFamily="34" charset="0"/>
              </a:defRPr>
            </a:lvl1pPr>
          </a:lstStyle>
          <a:p>
            <a:fld id="{74EBF720-DE48-4B24-AA24-66B55E2F2580}" type="slidenum">
              <a:rPr lang="en-GB" smtClean="0"/>
              <a:pPr/>
              <a:t>‹#›</a:t>
            </a:fld>
            <a:endParaRPr lang="en-GB"/>
          </a:p>
        </p:txBody>
      </p:sp>
    </p:spTree>
    <p:extLst>
      <p:ext uri="{BB962C8B-B14F-4D97-AF65-F5344CB8AC3E}">
        <p14:creationId xmlns:p14="http://schemas.microsoft.com/office/powerpoint/2010/main" val="3906845445"/>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Calibri" panose="020F0502020204030204" pitchFamily="34" charset="0"/>
        <a:ea typeface="+mn-ea"/>
        <a:cs typeface="+mn-cs"/>
      </a:defRPr>
    </a:lvl1pPr>
    <a:lvl2pPr marL="457200" algn="l" defTabSz="914400" rtl="0" eaLnBrk="1" latinLnBrk="0" hangingPunct="1">
      <a:defRPr sz="1200" kern="1200">
        <a:solidFill>
          <a:schemeClr val="tx1"/>
        </a:solidFill>
        <a:latin typeface="Calibri" panose="020F0502020204030204" pitchFamily="34" charset="0"/>
        <a:ea typeface="+mn-ea"/>
        <a:cs typeface="+mn-cs"/>
      </a:defRPr>
    </a:lvl2pPr>
    <a:lvl3pPr marL="914400" algn="l" defTabSz="914400" rtl="0" eaLnBrk="1" latinLnBrk="0" hangingPunct="1">
      <a:defRPr sz="1200" kern="1200">
        <a:solidFill>
          <a:schemeClr val="tx1"/>
        </a:solidFill>
        <a:latin typeface="Calibri" panose="020F0502020204030204" pitchFamily="34" charset="0"/>
        <a:ea typeface="+mn-ea"/>
        <a:cs typeface="+mn-cs"/>
      </a:defRPr>
    </a:lvl3pPr>
    <a:lvl4pPr marL="1371600" algn="l" defTabSz="914400" rtl="0" eaLnBrk="1" latinLnBrk="0" hangingPunct="1">
      <a:defRPr sz="1200" kern="1200">
        <a:solidFill>
          <a:schemeClr val="tx1"/>
        </a:solidFill>
        <a:latin typeface="Calibri" panose="020F0502020204030204" pitchFamily="34" charset="0"/>
        <a:ea typeface="+mn-ea"/>
        <a:cs typeface="+mn-cs"/>
      </a:defRPr>
    </a:lvl4pPr>
    <a:lvl5pPr marL="1828800" algn="l" defTabSz="914400" rtl="0" eaLnBrk="1" latinLnBrk="0" hangingPunct="1">
      <a:defRPr sz="1200" kern="1200">
        <a:solidFill>
          <a:schemeClr val="tx1"/>
        </a:solidFill>
        <a:latin typeface="Calibri" panose="020F0502020204030204" pitchFamily="34" charset="0"/>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00.xml.rels><?xml version="1.0" encoding="UTF-8" standalone="yes"?>
<Relationships xmlns="http://schemas.openxmlformats.org/package/2006/relationships"><Relationship Id="rId2" Type="http://schemas.openxmlformats.org/officeDocument/2006/relationships/slide" Target="../slides/slide125.xml"/><Relationship Id="rId1" Type="http://schemas.openxmlformats.org/officeDocument/2006/relationships/notesMaster" Target="../notesMasters/notesMaster1.xml"/></Relationships>
</file>

<file path=ppt/notesSlides/_rels/notesSlide101.xml.rels><?xml version="1.0" encoding="UTF-8" standalone="yes"?>
<Relationships xmlns="http://schemas.openxmlformats.org/package/2006/relationships"><Relationship Id="rId2" Type="http://schemas.openxmlformats.org/officeDocument/2006/relationships/slide" Target="../slides/slide126.xml"/><Relationship Id="rId1" Type="http://schemas.openxmlformats.org/officeDocument/2006/relationships/notesMaster" Target="../notesMasters/notesMaster1.xml"/></Relationships>
</file>

<file path=ppt/notesSlides/_rels/notesSlide102.xml.rels><?xml version="1.0" encoding="UTF-8" standalone="yes"?>
<Relationships xmlns="http://schemas.openxmlformats.org/package/2006/relationships"><Relationship Id="rId2" Type="http://schemas.openxmlformats.org/officeDocument/2006/relationships/slide" Target="../slides/slide127.xml"/><Relationship Id="rId1" Type="http://schemas.openxmlformats.org/officeDocument/2006/relationships/notesMaster" Target="../notesMasters/notesMaster1.xml"/></Relationships>
</file>

<file path=ppt/notesSlides/_rels/notesSlide103.xml.rels><?xml version="1.0" encoding="UTF-8" standalone="yes"?>
<Relationships xmlns="http://schemas.openxmlformats.org/package/2006/relationships"><Relationship Id="rId2" Type="http://schemas.openxmlformats.org/officeDocument/2006/relationships/slide" Target="../slides/slide128.xml"/><Relationship Id="rId1" Type="http://schemas.openxmlformats.org/officeDocument/2006/relationships/notesMaster" Target="../notesMasters/notesMaster1.xml"/></Relationships>
</file>

<file path=ppt/notesSlides/_rels/notesSlide104.xml.rels><?xml version="1.0" encoding="UTF-8" standalone="yes"?>
<Relationships xmlns="http://schemas.openxmlformats.org/package/2006/relationships"><Relationship Id="rId2" Type="http://schemas.openxmlformats.org/officeDocument/2006/relationships/slide" Target="../slides/slide129.xml"/><Relationship Id="rId1" Type="http://schemas.openxmlformats.org/officeDocument/2006/relationships/notesMaster" Target="../notesMasters/notesMaster1.xml"/></Relationships>
</file>

<file path=ppt/notesSlides/_rels/notesSlide105.xml.rels><?xml version="1.0" encoding="UTF-8" standalone="yes"?>
<Relationships xmlns="http://schemas.openxmlformats.org/package/2006/relationships"><Relationship Id="rId2" Type="http://schemas.openxmlformats.org/officeDocument/2006/relationships/slide" Target="../slides/slide130.xml"/><Relationship Id="rId1" Type="http://schemas.openxmlformats.org/officeDocument/2006/relationships/notesMaster" Target="../notesMasters/notesMaster1.xml"/></Relationships>
</file>

<file path=ppt/notesSlides/_rels/notesSlide106.xml.rels><?xml version="1.0" encoding="UTF-8" standalone="yes"?>
<Relationships xmlns="http://schemas.openxmlformats.org/package/2006/relationships"><Relationship Id="rId2" Type="http://schemas.openxmlformats.org/officeDocument/2006/relationships/slide" Target="../slides/slide134.xml"/><Relationship Id="rId1" Type="http://schemas.openxmlformats.org/officeDocument/2006/relationships/notesMaster" Target="../notesMasters/notesMaster1.xml"/></Relationships>
</file>

<file path=ppt/notesSlides/_rels/notesSlide107.xml.rels><?xml version="1.0" encoding="UTF-8" standalone="yes"?>
<Relationships xmlns="http://schemas.openxmlformats.org/package/2006/relationships"><Relationship Id="rId2" Type="http://schemas.openxmlformats.org/officeDocument/2006/relationships/slide" Target="../slides/slide140.xml"/><Relationship Id="rId1" Type="http://schemas.openxmlformats.org/officeDocument/2006/relationships/notesMaster" Target="../notesMasters/notesMaster1.xml"/></Relationships>
</file>

<file path=ppt/notesSlides/_rels/notesSlide108.xml.rels><?xml version="1.0" encoding="UTF-8" standalone="yes"?>
<Relationships xmlns="http://schemas.openxmlformats.org/package/2006/relationships"><Relationship Id="rId2" Type="http://schemas.openxmlformats.org/officeDocument/2006/relationships/slide" Target="../slides/slide142.xml"/><Relationship Id="rId1" Type="http://schemas.openxmlformats.org/officeDocument/2006/relationships/notesMaster" Target="../notesMasters/notesMaster1.xml"/></Relationships>
</file>

<file path=ppt/notesSlides/_rels/notesSlide109.xml.rels><?xml version="1.0" encoding="UTF-8" standalone="yes"?>
<Relationships xmlns="http://schemas.openxmlformats.org/package/2006/relationships"><Relationship Id="rId2" Type="http://schemas.openxmlformats.org/officeDocument/2006/relationships/slide" Target="../slides/slide143.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10.xml.rels><?xml version="1.0" encoding="UTF-8" standalone="yes"?>
<Relationships xmlns="http://schemas.openxmlformats.org/package/2006/relationships"><Relationship Id="rId2" Type="http://schemas.openxmlformats.org/officeDocument/2006/relationships/slide" Target="../slides/slide145.xml"/><Relationship Id="rId1" Type="http://schemas.openxmlformats.org/officeDocument/2006/relationships/notesMaster" Target="../notesMasters/notesMaster1.xml"/></Relationships>
</file>

<file path=ppt/notesSlides/_rels/notesSlide111.xml.rels><?xml version="1.0" encoding="UTF-8" standalone="yes"?>
<Relationships xmlns="http://schemas.openxmlformats.org/package/2006/relationships"><Relationship Id="rId2" Type="http://schemas.openxmlformats.org/officeDocument/2006/relationships/slide" Target="../slides/slide146.xml"/><Relationship Id="rId1" Type="http://schemas.openxmlformats.org/officeDocument/2006/relationships/notesMaster" Target="../notesMasters/notesMaster1.xml"/></Relationships>
</file>

<file path=ppt/notesSlides/_rels/notesSlide112.xml.rels><?xml version="1.0" encoding="UTF-8" standalone="yes"?>
<Relationships xmlns="http://schemas.openxmlformats.org/package/2006/relationships"><Relationship Id="rId2" Type="http://schemas.openxmlformats.org/officeDocument/2006/relationships/slide" Target="../slides/slide147.xml"/><Relationship Id="rId1" Type="http://schemas.openxmlformats.org/officeDocument/2006/relationships/notesMaster" Target="../notesMasters/notesMaster1.xml"/></Relationships>
</file>

<file path=ppt/notesSlides/_rels/notesSlide113.xml.rels><?xml version="1.0" encoding="UTF-8" standalone="yes"?>
<Relationships xmlns="http://schemas.openxmlformats.org/package/2006/relationships"><Relationship Id="rId2" Type="http://schemas.openxmlformats.org/officeDocument/2006/relationships/slide" Target="../slides/slide148.xml"/><Relationship Id="rId1" Type="http://schemas.openxmlformats.org/officeDocument/2006/relationships/notesMaster" Target="../notesMasters/notesMaster1.xml"/></Relationships>
</file>

<file path=ppt/notesSlides/_rels/notesSlide114.xml.rels><?xml version="1.0" encoding="UTF-8" standalone="yes"?>
<Relationships xmlns="http://schemas.openxmlformats.org/package/2006/relationships"><Relationship Id="rId2" Type="http://schemas.openxmlformats.org/officeDocument/2006/relationships/slide" Target="../slides/slide149.xml"/><Relationship Id="rId1" Type="http://schemas.openxmlformats.org/officeDocument/2006/relationships/notesMaster" Target="../notesMasters/notesMaster1.xml"/></Relationships>
</file>

<file path=ppt/notesSlides/_rels/notesSlide115.xml.rels><?xml version="1.0" encoding="UTF-8" standalone="yes"?>
<Relationships xmlns="http://schemas.openxmlformats.org/package/2006/relationships"><Relationship Id="rId2" Type="http://schemas.openxmlformats.org/officeDocument/2006/relationships/slide" Target="../slides/slide152.xml"/><Relationship Id="rId1" Type="http://schemas.openxmlformats.org/officeDocument/2006/relationships/notesMaster" Target="../notesMasters/notesMaster1.xml"/></Relationships>
</file>

<file path=ppt/notesSlides/_rels/notesSlide116.xml.rels><?xml version="1.0" encoding="UTF-8" standalone="yes"?>
<Relationships xmlns="http://schemas.openxmlformats.org/package/2006/relationships"><Relationship Id="rId2" Type="http://schemas.openxmlformats.org/officeDocument/2006/relationships/slide" Target="../slides/slide153.xml"/><Relationship Id="rId1" Type="http://schemas.openxmlformats.org/officeDocument/2006/relationships/notesMaster" Target="../notesMasters/notesMaster1.xml"/></Relationships>
</file>

<file path=ppt/notesSlides/_rels/notesSlide117.xml.rels><?xml version="1.0" encoding="UTF-8" standalone="yes"?>
<Relationships xmlns="http://schemas.openxmlformats.org/package/2006/relationships"><Relationship Id="rId2" Type="http://schemas.openxmlformats.org/officeDocument/2006/relationships/slide" Target="../slides/slide159.xml"/><Relationship Id="rId1" Type="http://schemas.openxmlformats.org/officeDocument/2006/relationships/notesMaster" Target="../notesMasters/notesMaster1.xml"/></Relationships>
</file>

<file path=ppt/notesSlides/_rels/notesSlide118.xml.rels><?xml version="1.0" encoding="UTF-8" standalone="yes"?>
<Relationships xmlns="http://schemas.openxmlformats.org/package/2006/relationships"><Relationship Id="rId2" Type="http://schemas.openxmlformats.org/officeDocument/2006/relationships/slide" Target="../slides/slide160.xml"/><Relationship Id="rId1" Type="http://schemas.openxmlformats.org/officeDocument/2006/relationships/notesMaster" Target="../notesMasters/notesMaster1.xml"/></Relationships>
</file>

<file path=ppt/notesSlides/_rels/notesSlide119.xml.rels><?xml version="1.0" encoding="UTF-8" standalone="yes"?>
<Relationships xmlns="http://schemas.openxmlformats.org/package/2006/relationships"><Relationship Id="rId2" Type="http://schemas.openxmlformats.org/officeDocument/2006/relationships/slide" Target="../slides/slide16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20.xml.rels><?xml version="1.0" encoding="UTF-8" standalone="yes"?>
<Relationships xmlns="http://schemas.openxmlformats.org/package/2006/relationships"><Relationship Id="rId2" Type="http://schemas.openxmlformats.org/officeDocument/2006/relationships/slide" Target="../slides/slide164.xml"/><Relationship Id="rId1" Type="http://schemas.openxmlformats.org/officeDocument/2006/relationships/notesMaster" Target="../notesMasters/notesMaster1.xml"/></Relationships>
</file>

<file path=ppt/notesSlides/_rels/notesSlide121.xml.rels><?xml version="1.0" encoding="UTF-8" standalone="yes"?>
<Relationships xmlns="http://schemas.openxmlformats.org/package/2006/relationships"><Relationship Id="rId2" Type="http://schemas.openxmlformats.org/officeDocument/2006/relationships/slide" Target="../slides/slide165.xml"/><Relationship Id="rId1" Type="http://schemas.openxmlformats.org/officeDocument/2006/relationships/notesMaster" Target="../notesMasters/notesMaster1.xml"/></Relationships>
</file>

<file path=ppt/notesSlides/_rels/notesSlide122.xml.rels><?xml version="1.0" encoding="UTF-8" standalone="yes"?>
<Relationships xmlns="http://schemas.openxmlformats.org/package/2006/relationships"><Relationship Id="rId2" Type="http://schemas.openxmlformats.org/officeDocument/2006/relationships/slide" Target="../slides/slide167.xml"/><Relationship Id="rId1" Type="http://schemas.openxmlformats.org/officeDocument/2006/relationships/notesMaster" Target="../notesMasters/notesMaster1.xml"/></Relationships>
</file>

<file path=ppt/notesSlides/_rels/notesSlide123.xml.rels><?xml version="1.0" encoding="UTF-8" standalone="yes"?>
<Relationships xmlns="http://schemas.openxmlformats.org/package/2006/relationships"><Relationship Id="rId2" Type="http://schemas.openxmlformats.org/officeDocument/2006/relationships/slide" Target="../slides/slide168.xml"/><Relationship Id="rId1" Type="http://schemas.openxmlformats.org/officeDocument/2006/relationships/notesMaster" Target="../notesMasters/notesMaster1.xml"/></Relationships>
</file>

<file path=ppt/notesSlides/_rels/notesSlide124.xml.rels><?xml version="1.0" encoding="UTF-8" standalone="yes"?>
<Relationships xmlns="http://schemas.openxmlformats.org/package/2006/relationships"><Relationship Id="rId2" Type="http://schemas.openxmlformats.org/officeDocument/2006/relationships/slide" Target="../slides/slide171.xml"/><Relationship Id="rId1" Type="http://schemas.openxmlformats.org/officeDocument/2006/relationships/notesMaster" Target="../notesMasters/notesMaster1.xml"/></Relationships>
</file>

<file path=ppt/notesSlides/_rels/notesSlide125.xml.rels><?xml version="1.0" encoding="UTF-8" standalone="yes"?>
<Relationships xmlns="http://schemas.openxmlformats.org/package/2006/relationships"><Relationship Id="rId2" Type="http://schemas.openxmlformats.org/officeDocument/2006/relationships/slide" Target="../slides/slide172.xml"/><Relationship Id="rId1" Type="http://schemas.openxmlformats.org/officeDocument/2006/relationships/notesMaster" Target="../notesMasters/notesMaster1.xml"/></Relationships>
</file>

<file path=ppt/notesSlides/_rels/notesSlide126.xml.rels><?xml version="1.0" encoding="UTF-8" standalone="yes"?>
<Relationships xmlns="http://schemas.openxmlformats.org/package/2006/relationships"><Relationship Id="rId2" Type="http://schemas.openxmlformats.org/officeDocument/2006/relationships/slide" Target="../slides/slide175.xml"/><Relationship Id="rId1" Type="http://schemas.openxmlformats.org/officeDocument/2006/relationships/notesMaster" Target="../notesMasters/notesMaster1.xml"/></Relationships>
</file>

<file path=ppt/notesSlides/_rels/notesSlide127.xml.rels><?xml version="1.0" encoding="UTF-8" standalone="yes"?>
<Relationships xmlns="http://schemas.openxmlformats.org/package/2006/relationships"><Relationship Id="rId2" Type="http://schemas.openxmlformats.org/officeDocument/2006/relationships/slide" Target="../slides/slide176.xml"/><Relationship Id="rId1" Type="http://schemas.openxmlformats.org/officeDocument/2006/relationships/notesMaster" Target="../notesMasters/notesMaster1.xml"/></Relationships>
</file>

<file path=ppt/notesSlides/_rels/notesSlide128.xml.rels><?xml version="1.0" encoding="UTF-8" standalone="yes"?>
<Relationships xmlns="http://schemas.openxmlformats.org/package/2006/relationships"><Relationship Id="rId2" Type="http://schemas.openxmlformats.org/officeDocument/2006/relationships/slide" Target="../slides/slide177.xml"/><Relationship Id="rId1" Type="http://schemas.openxmlformats.org/officeDocument/2006/relationships/notesMaster" Target="../notesMasters/notesMaster1.xml"/></Relationships>
</file>

<file path=ppt/notesSlides/_rels/notesSlide129.xml.rels><?xml version="1.0" encoding="UTF-8" standalone="yes"?>
<Relationships xmlns="http://schemas.openxmlformats.org/package/2006/relationships"><Relationship Id="rId2" Type="http://schemas.openxmlformats.org/officeDocument/2006/relationships/slide" Target="../slides/slide178.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30.xml.rels><?xml version="1.0" encoding="UTF-8" standalone="yes"?>
<Relationships xmlns="http://schemas.openxmlformats.org/package/2006/relationships"><Relationship Id="rId2" Type="http://schemas.openxmlformats.org/officeDocument/2006/relationships/slide" Target="../slides/slide179.xml"/><Relationship Id="rId1" Type="http://schemas.openxmlformats.org/officeDocument/2006/relationships/notesMaster" Target="../notesMasters/notesMaster1.xml"/></Relationships>
</file>

<file path=ppt/notesSlides/_rels/notesSlide131.xml.rels><?xml version="1.0" encoding="UTF-8" standalone="yes"?>
<Relationships xmlns="http://schemas.openxmlformats.org/package/2006/relationships"><Relationship Id="rId2" Type="http://schemas.openxmlformats.org/officeDocument/2006/relationships/slide" Target="../slides/slide180.xml"/><Relationship Id="rId1" Type="http://schemas.openxmlformats.org/officeDocument/2006/relationships/notesMaster" Target="../notesMasters/notesMaster1.xml"/></Relationships>
</file>

<file path=ppt/notesSlides/_rels/notesSlide132.xml.rels><?xml version="1.0" encoding="UTF-8" standalone="yes"?>
<Relationships xmlns="http://schemas.openxmlformats.org/package/2006/relationships"><Relationship Id="rId2" Type="http://schemas.openxmlformats.org/officeDocument/2006/relationships/slide" Target="../slides/slide181.xml"/><Relationship Id="rId1" Type="http://schemas.openxmlformats.org/officeDocument/2006/relationships/notesMaster" Target="../notesMasters/notesMaster1.xml"/></Relationships>
</file>

<file path=ppt/notesSlides/_rels/notesSlide133.xml.rels><?xml version="1.0" encoding="UTF-8" standalone="yes"?>
<Relationships xmlns="http://schemas.openxmlformats.org/package/2006/relationships"><Relationship Id="rId2" Type="http://schemas.openxmlformats.org/officeDocument/2006/relationships/slide" Target="../slides/slide183.xml"/><Relationship Id="rId1" Type="http://schemas.openxmlformats.org/officeDocument/2006/relationships/notesMaster" Target="../notesMasters/notesMaster1.xml"/></Relationships>
</file>

<file path=ppt/notesSlides/_rels/notesSlide134.xml.rels><?xml version="1.0" encoding="UTF-8" standalone="yes"?>
<Relationships xmlns="http://schemas.openxmlformats.org/package/2006/relationships"><Relationship Id="rId2" Type="http://schemas.openxmlformats.org/officeDocument/2006/relationships/slide" Target="../slides/slide184.xml"/><Relationship Id="rId1" Type="http://schemas.openxmlformats.org/officeDocument/2006/relationships/notesMaster" Target="../notesMasters/notesMaster1.xml"/></Relationships>
</file>

<file path=ppt/notesSlides/_rels/notesSlide135.xml.rels><?xml version="1.0" encoding="UTF-8" standalone="yes"?>
<Relationships xmlns="http://schemas.openxmlformats.org/package/2006/relationships"><Relationship Id="rId2" Type="http://schemas.openxmlformats.org/officeDocument/2006/relationships/slide" Target="../slides/slide185.xml"/><Relationship Id="rId1" Type="http://schemas.openxmlformats.org/officeDocument/2006/relationships/notesMaster" Target="../notesMasters/notesMaster1.xml"/></Relationships>
</file>

<file path=ppt/notesSlides/_rels/notesSlide136.xml.rels><?xml version="1.0" encoding="UTF-8" standalone="yes"?>
<Relationships xmlns="http://schemas.openxmlformats.org/package/2006/relationships"><Relationship Id="rId2" Type="http://schemas.openxmlformats.org/officeDocument/2006/relationships/slide" Target="../slides/slide186.xml"/><Relationship Id="rId1" Type="http://schemas.openxmlformats.org/officeDocument/2006/relationships/notesMaster" Target="../notesMasters/notesMaster1.xml"/></Relationships>
</file>

<file path=ppt/notesSlides/_rels/notesSlide137.xml.rels><?xml version="1.0" encoding="UTF-8" standalone="yes"?>
<Relationships xmlns="http://schemas.openxmlformats.org/package/2006/relationships"><Relationship Id="rId2" Type="http://schemas.openxmlformats.org/officeDocument/2006/relationships/slide" Target="../slides/slide187.xml"/><Relationship Id="rId1" Type="http://schemas.openxmlformats.org/officeDocument/2006/relationships/notesMaster" Target="../notesMasters/notesMaster1.xml"/></Relationships>
</file>

<file path=ppt/notesSlides/_rels/notesSlide138.xml.rels><?xml version="1.0" encoding="UTF-8" standalone="yes"?>
<Relationships xmlns="http://schemas.openxmlformats.org/package/2006/relationships"><Relationship Id="rId2" Type="http://schemas.openxmlformats.org/officeDocument/2006/relationships/slide" Target="../slides/slide188.xml"/><Relationship Id="rId1" Type="http://schemas.openxmlformats.org/officeDocument/2006/relationships/notesMaster" Target="../notesMasters/notesMaster1.xml"/></Relationships>
</file>

<file path=ppt/notesSlides/_rels/notesSlide139.xml.rels><?xml version="1.0" encoding="UTF-8" standalone="yes"?>
<Relationships xmlns="http://schemas.openxmlformats.org/package/2006/relationships"><Relationship Id="rId2" Type="http://schemas.openxmlformats.org/officeDocument/2006/relationships/slide" Target="../slides/slide189.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40.xml.rels><?xml version="1.0" encoding="UTF-8" standalone="yes"?>
<Relationships xmlns="http://schemas.openxmlformats.org/package/2006/relationships"><Relationship Id="rId2" Type="http://schemas.openxmlformats.org/officeDocument/2006/relationships/slide" Target="../slides/slide190.xml"/><Relationship Id="rId1" Type="http://schemas.openxmlformats.org/officeDocument/2006/relationships/notesMaster" Target="../notesMasters/notesMaster1.xml"/></Relationships>
</file>

<file path=ppt/notesSlides/_rels/notesSlide141.xml.rels><?xml version="1.0" encoding="UTF-8" standalone="yes"?>
<Relationships xmlns="http://schemas.openxmlformats.org/package/2006/relationships"><Relationship Id="rId2" Type="http://schemas.openxmlformats.org/officeDocument/2006/relationships/slide" Target="../slides/slide191.xml"/><Relationship Id="rId1" Type="http://schemas.openxmlformats.org/officeDocument/2006/relationships/notesMaster" Target="../notesMasters/notesMaster1.xml"/></Relationships>
</file>

<file path=ppt/notesSlides/_rels/notesSlide142.xml.rels><?xml version="1.0" encoding="UTF-8" standalone="yes"?>
<Relationships xmlns="http://schemas.openxmlformats.org/package/2006/relationships"><Relationship Id="rId2" Type="http://schemas.openxmlformats.org/officeDocument/2006/relationships/slide" Target="../slides/slide192.xml"/><Relationship Id="rId1" Type="http://schemas.openxmlformats.org/officeDocument/2006/relationships/notesMaster" Target="../notesMasters/notesMaster1.xml"/></Relationships>
</file>

<file path=ppt/notesSlides/_rels/notesSlide143.xml.rels><?xml version="1.0" encoding="UTF-8" standalone="yes"?>
<Relationships xmlns="http://schemas.openxmlformats.org/package/2006/relationships"><Relationship Id="rId2" Type="http://schemas.openxmlformats.org/officeDocument/2006/relationships/slide" Target="../slides/slide193.xml"/><Relationship Id="rId1" Type="http://schemas.openxmlformats.org/officeDocument/2006/relationships/notesMaster" Target="../notesMasters/notesMaster1.xml"/></Relationships>
</file>

<file path=ppt/notesSlides/_rels/notesSlide144.xml.rels><?xml version="1.0" encoding="UTF-8" standalone="yes"?>
<Relationships xmlns="http://schemas.openxmlformats.org/package/2006/relationships"><Relationship Id="rId2" Type="http://schemas.openxmlformats.org/officeDocument/2006/relationships/slide" Target="../slides/slide194.xml"/><Relationship Id="rId1" Type="http://schemas.openxmlformats.org/officeDocument/2006/relationships/notesMaster" Target="../notesMasters/notesMaster1.xml"/></Relationships>
</file>

<file path=ppt/notesSlides/_rels/notesSlide145.xml.rels><?xml version="1.0" encoding="UTF-8" standalone="yes"?>
<Relationships xmlns="http://schemas.openxmlformats.org/package/2006/relationships"><Relationship Id="rId2" Type="http://schemas.openxmlformats.org/officeDocument/2006/relationships/slide" Target="../slides/slide195.xml"/><Relationship Id="rId1" Type="http://schemas.openxmlformats.org/officeDocument/2006/relationships/notesMaster" Target="../notesMasters/notesMaster1.xml"/></Relationships>
</file>

<file path=ppt/notesSlides/_rels/notesSlide146.xml.rels><?xml version="1.0" encoding="UTF-8" standalone="yes"?>
<Relationships xmlns="http://schemas.openxmlformats.org/package/2006/relationships"><Relationship Id="rId2" Type="http://schemas.openxmlformats.org/officeDocument/2006/relationships/slide" Target="../slides/slide197.xml"/><Relationship Id="rId1" Type="http://schemas.openxmlformats.org/officeDocument/2006/relationships/notesMaster" Target="../notesMasters/notesMaster1.xml"/></Relationships>
</file>

<file path=ppt/notesSlides/_rels/notesSlide147.xml.rels><?xml version="1.0" encoding="UTF-8" standalone="yes"?>
<Relationships xmlns="http://schemas.openxmlformats.org/package/2006/relationships"><Relationship Id="rId2" Type="http://schemas.openxmlformats.org/officeDocument/2006/relationships/slide" Target="../slides/slide199.xml"/><Relationship Id="rId1" Type="http://schemas.openxmlformats.org/officeDocument/2006/relationships/notesMaster" Target="../notesMasters/notesMaster1.xml"/></Relationships>
</file>

<file path=ppt/notesSlides/_rels/notesSlide148.xml.rels><?xml version="1.0" encoding="UTF-8" standalone="yes"?>
<Relationships xmlns="http://schemas.openxmlformats.org/package/2006/relationships"><Relationship Id="rId2" Type="http://schemas.openxmlformats.org/officeDocument/2006/relationships/slide" Target="../slides/slide200.xml"/><Relationship Id="rId1" Type="http://schemas.openxmlformats.org/officeDocument/2006/relationships/notesMaster" Target="../notesMasters/notesMaster1.xml"/></Relationships>
</file>

<file path=ppt/notesSlides/_rels/notesSlide149.xml.rels><?xml version="1.0" encoding="UTF-8" standalone="yes"?>
<Relationships xmlns="http://schemas.openxmlformats.org/package/2006/relationships"><Relationship Id="rId2" Type="http://schemas.openxmlformats.org/officeDocument/2006/relationships/slide" Target="../slides/slide201.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50.xml.rels><?xml version="1.0" encoding="UTF-8" standalone="yes"?>
<Relationships xmlns="http://schemas.openxmlformats.org/package/2006/relationships"><Relationship Id="rId2" Type="http://schemas.openxmlformats.org/officeDocument/2006/relationships/slide" Target="../slides/slide204.xml"/><Relationship Id="rId1" Type="http://schemas.openxmlformats.org/officeDocument/2006/relationships/notesMaster" Target="../notesMasters/notesMaster1.xml"/></Relationships>
</file>

<file path=ppt/notesSlides/_rels/notesSlide151.xml.rels><?xml version="1.0" encoding="UTF-8" standalone="yes"?>
<Relationships xmlns="http://schemas.openxmlformats.org/package/2006/relationships"><Relationship Id="rId2" Type="http://schemas.openxmlformats.org/officeDocument/2006/relationships/slide" Target="../slides/slide205.xml"/><Relationship Id="rId1" Type="http://schemas.openxmlformats.org/officeDocument/2006/relationships/notesMaster" Target="../notesMasters/notesMaster1.xml"/></Relationships>
</file>

<file path=ppt/notesSlides/_rels/notesSlide152.xml.rels><?xml version="1.0" encoding="UTF-8" standalone="yes"?>
<Relationships xmlns="http://schemas.openxmlformats.org/package/2006/relationships"><Relationship Id="rId2" Type="http://schemas.openxmlformats.org/officeDocument/2006/relationships/slide" Target="../slides/slide206.xml"/><Relationship Id="rId1" Type="http://schemas.openxmlformats.org/officeDocument/2006/relationships/notesMaster" Target="../notesMasters/notesMaster1.xml"/></Relationships>
</file>

<file path=ppt/notesSlides/_rels/notesSlide153.xml.rels><?xml version="1.0" encoding="UTF-8" standalone="yes"?>
<Relationships xmlns="http://schemas.openxmlformats.org/package/2006/relationships"><Relationship Id="rId2" Type="http://schemas.openxmlformats.org/officeDocument/2006/relationships/slide" Target="../slides/slide207.xml"/><Relationship Id="rId1" Type="http://schemas.openxmlformats.org/officeDocument/2006/relationships/notesMaster" Target="../notesMasters/notesMaster1.xml"/></Relationships>
</file>

<file path=ppt/notesSlides/_rels/notesSlide154.xml.rels><?xml version="1.0" encoding="UTF-8" standalone="yes"?>
<Relationships xmlns="http://schemas.openxmlformats.org/package/2006/relationships"><Relationship Id="rId2" Type="http://schemas.openxmlformats.org/officeDocument/2006/relationships/slide" Target="../slides/slide208.xml"/><Relationship Id="rId1" Type="http://schemas.openxmlformats.org/officeDocument/2006/relationships/notesMaster" Target="../notesMasters/notesMaster1.xml"/></Relationships>
</file>

<file path=ppt/notesSlides/_rels/notesSlide155.xml.rels><?xml version="1.0" encoding="UTF-8" standalone="yes"?>
<Relationships xmlns="http://schemas.openxmlformats.org/package/2006/relationships"><Relationship Id="rId2" Type="http://schemas.openxmlformats.org/officeDocument/2006/relationships/slide" Target="../slides/slide209.xml"/><Relationship Id="rId1" Type="http://schemas.openxmlformats.org/officeDocument/2006/relationships/notesMaster" Target="../notesMasters/notesMaster1.xml"/></Relationships>
</file>

<file path=ppt/notesSlides/_rels/notesSlide156.xml.rels><?xml version="1.0" encoding="UTF-8" standalone="yes"?>
<Relationships xmlns="http://schemas.openxmlformats.org/package/2006/relationships"><Relationship Id="rId2" Type="http://schemas.openxmlformats.org/officeDocument/2006/relationships/slide" Target="../slides/slide210.xml"/><Relationship Id="rId1" Type="http://schemas.openxmlformats.org/officeDocument/2006/relationships/notesMaster" Target="../notesMasters/notesMaster1.xml"/></Relationships>
</file>

<file path=ppt/notesSlides/_rels/notesSlide157.xml.rels><?xml version="1.0" encoding="UTF-8" standalone="yes"?>
<Relationships xmlns="http://schemas.openxmlformats.org/package/2006/relationships"><Relationship Id="rId2" Type="http://schemas.openxmlformats.org/officeDocument/2006/relationships/slide" Target="../slides/slide211.xml"/><Relationship Id="rId1" Type="http://schemas.openxmlformats.org/officeDocument/2006/relationships/notesMaster" Target="../notesMasters/notesMaster1.xml"/></Relationships>
</file>

<file path=ppt/notesSlides/_rels/notesSlide158.xml.rels><?xml version="1.0" encoding="UTF-8" standalone="yes"?>
<Relationships xmlns="http://schemas.openxmlformats.org/package/2006/relationships"><Relationship Id="rId2" Type="http://schemas.openxmlformats.org/officeDocument/2006/relationships/slide" Target="../slides/slide212.xml"/><Relationship Id="rId1" Type="http://schemas.openxmlformats.org/officeDocument/2006/relationships/notesMaster" Target="../notesMasters/notesMaster1.xml"/></Relationships>
</file>

<file path=ppt/notesSlides/_rels/notesSlide159.xml.rels><?xml version="1.0" encoding="UTF-8" standalone="yes"?>
<Relationships xmlns="http://schemas.openxmlformats.org/package/2006/relationships"><Relationship Id="rId2" Type="http://schemas.openxmlformats.org/officeDocument/2006/relationships/slide" Target="../slides/slide213.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60.xml.rels><?xml version="1.0" encoding="UTF-8" standalone="yes"?>
<Relationships xmlns="http://schemas.openxmlformats.org/package/2006/relationships"><Relationship Id="rId2" Type="http://schemas.openxmlformats.org/officeDocument/2006/relationships/slide" Target="../slides/slide214.xml"/><Relationship Id="rId1" Type="http://schemas.openxmlformats.org/officeDocument/2006/relationships/notesMaster" Target="../notesMasters/notesMaster1.xml"/></Relationships>
</file>

<file path=ppt/notesSlides/_rels/notesSlide161.xml.rels><?xml version="1.0" encoding="UTF-8" standalone="yes"?>
<Relationships xmlns="http://schemas.openxmlformats.org/package/2006/relationships"><Relationship Id="rId2" Type="http://schemas.openxmlformats.org/officeDocument/2006/relationships/slide" Target="../slides/slide215.xml"/><Relationship Id="rId1" Type="http://schemas.openxmlformats.org/officeDocument/2006/relationships/notesMaster" Target="../notesMasters/notesMaster1.xml"/></Relationships>
</file>

<file path=ppt/notesSlides/_rels/notesSlide162.xml.rels><?xml version="1.0" encoding="UTF-8" standalone="yes"?>
<Relationships xmlns="http://schemas.openxmlformats.org/package/2006/relationships"><Relationship Id="rId2" Type="http://schemas.openxmlformats.org/officeDocument/2006/relationships/slide" Target="../slides/slide216.xml"/><Relationship Id="rId1" Type="http://schemas.openxmlformats.org/officeDocument/2006/relationships/notesMaster" Target="../notesMasters/notesMaster1.xml"/></Relationships>
</file>

<file path=ppt/notesSlides/_rels/notesSlide163.xml.rels><?xml version="1.0" encoding="UTF-8" standalone="yes"?>
<Relationships xmlns="http://schemas.openxmlformats.org/package/2006/relationships"><Relationship Id="rId2" Type="http://schemas.openxmlformats.org/officeDocument/2006/relationships/slide" Target="../slides/slide217.xml"/><Relationship Id="rId1" Type="http://schemas.openxmlformats.org/officeDocument/2006/relationships/notesMaster" Target="../notesMasters/notesMaster1.xml"/></Relationships>
</file>

<file path=ppt/notesSlides/_rels/notesSlide164.xml.rels><?xml version="1.0" encoding="UTF-8" standalone="yes"?>
<Relationships xmlns="http://schemas.openxmlformats.org/package/2006/relationships"><Relationship Id="rId2" Type="http://schemas.openxmlformats.org/officeDocument/2006/relationships/slide" Target="../slides/slide218.xml"/><Relationship Id="rId1" Type="http://schemas.openxmlformats.org/officeDocument/2006/relationships/notesMaster" Target="../notesMasters/notesMaster1.xml"/></Relationships>
</file>

<file path=ppt/notesSlides/_rels/notesSlide165.xml.rels><?xml version="1.0" encoding="UTF-8" standalone="yes"?>
<Relationships xmlns="http://schemas.openxmlformats.org/package/2006/relationships"><Relationship Id="rId2" Type="http://schemas.openxmlformats.org/officeDocument/2006/relationships/slide" Target="../slides/slide219.xml"/><Relationship Id="rId1" Type="http://schemas.openxmlformats.org/officeDocument/2006/relationships/notesMaster" Target="../notesMasters/notesMaster1.xml"/></Relationships>
</file>

<file path=ppt/notesSlides/_rels/notesSlide166.xml.rels><?xml version="1.0" encoding="UTF-8" standalone="yes"?>
<Relationships xmlns="http://schemas.openxmlformats.org/package/2006/relationships"><Relationship Id="rId2" Type="http://schemas.openxmlformats.org/officeDocument/2006/relationships/slide" Target="../slides/slide220.xml"/><Relationship Id="rId1" Type="http://schemas.openxmlformats.org/officeDocument/2006/relationships/notesMaster" Target="../notesMasters/notesMaster1.xml"/></Relationships>
</file>

<file path=ppt/notesSlides/_rels/notesSlide167.xml.rels><?xml version="1.0" encoding="UTF-8" standalone="yes"?>
<Relationships xmlns="http://schemas.openxmlformats.org/package/2006/relationships"><Relationship Id="rId2" Type="http://schemas.openxmlformats.org/officeDocument/2006/relationships/slide" Target="../slides/slide221.xml"/><Relationship Id="rId1" Type="http://schemas.openxmlformats.org/officeDocument/2006/relationships/notesMaster" Target="../notesMasters/notesMaster1.xml"/></Relationships>
</file>

<file path=ppt/notesSlides/_rels/notesSlide168.xml.rels><?xml version="1.0" encoding="UTF-8" standalone="yes"?>
<Relationships xmlns="http://schemas.openxmlformats.org/package/2006/relationships"><Relationship Id="rId2" Type="http://schemas.openxmlformats.org/officeDocument/2006/relationships/slide" Target="../slides/slide222.xml"/><Relationship Id="rId1" Type="http://schemas.openxmlformats.org/officeDocument/2006/relationships/notesMaster" Target="../notesMasters/notesMaster1.xml"/></Relationships>
</file>

<file path=ppt/notesSlides/_rels/notesSlide169.xml.rels><?xml version="1.0" encoding="UTF-8" standalone="yes"?>
<Relationships xmlns="http://schemas.openxmlformats.org/package/2006/relationships"><Relationship Id="rId2" Type="http://schemas.openxmlformats.org/officeDocument/2006/relationships/slide" Target="../slides/slide22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70.xml.rels><?xml version="1.0" encoding="UTF-8" standalone="yes"?>
<Relationships xmlns="http://schemas.openxmlformats.org/package/2006/relationships"><Relationship Id="rId2" Type="http://schemas.openxmlformats.org/officeDocument/2006/relationships/slide" Target="../slides/slide227.xml"/><Relationship Id="rId1" Type="http://schemas.openxmlformats.org/officeDocument/2006/relationships/notesMaster" Target="../notesMasters/notesMaster1.xml"/></Relationships>
</file>

<file path=ppt/notesSlides/_rels/notesSlide171.xml.rels><?xml version="1.0" encoding="UTF-8" standalone="yes"?>
<Relationships xmlns="http://schemas.openxmlformats.org/package/2006/relationships"><Relationship Id="rId2" Type="http://schemas.openxmlformats.org/officeDocument/2006/relationships/slide" Target="../slides/slide228.xml"/><Relationship Id="rId1" Type="http://schemas.openxmlformats.org/officeDocument/2006/relationships/notesMaster" Target="../notesMasters/notesMaster1.xml"/></Relationships>
</file>

<file path=ppt/notesSlides/_rels/notesSlide172.xml.rels><?xml version="1.0" encoding="UTF-8" standalone="yes"?>
<Relationships xmlns="http://schemas.openxmlformats.org/package/2006/relationships"><Relationship Id="rId2" Type="http://schemas.openxmlformats.org/officeDocument/2006/relationships/slide" Target="../slides/slide229.xml"/><Relationship Id="rId1" Type="http://schemas.openxmlformats.org/officeDocument/2006/relationships/notesMaster" Target="../notesMasters/notesMaster1.xml"/></Relationships>
</file>

<file path=ppt/notesSlides/_rels/notesSlide173.xml.rels><?xml version="1.0" encoding="UTF-8" standalone="yes"?>
<Relationships xmlns="http://schemas.openxmlformats.org/package/2006/relationships"><Relationship Id="rId2" Type="http://schemas.openxmlformats.org/officeDocument/2006/relationships/slide" Target="../slides/slide230.xml"/><Relationship Id="rId1" Type="http://schemas.openxmlformats.org/officeDocument/2006/relationships/notesMaster" Target="../notesMasters/notesMaster1.xml"/></Relationships>
</file>

<file path=ppt/notesSlides/_rels/notesSlide174.xml.rels><?xml version="1.0" encoding="UTF-8" standalone="yes"?>
<Relationships xmlns="http://schemas.openxmlformats.org/package/2006/relationships"><Relationship Id="rId2" Type="http://schemas.openxmlformats.org/officeDocument/2006/relationships/slide" Target="../slides/slide231.xml"/><Relationship Id="rId1" Type="http://schemas.openxmlformats.org/officeDocument/2006/relationships/notesMaster" Target="../notesMasters/notesMaster1.xml"/></Relationships>
</file>

<file path=ppt/notesSlides/_rels/notesSlide175.xml.rels><?xml version="1.0" encoding="UTF-8" standalone="yes"?>
<Relationships xmlns="http://schemas.openxmlformats.org/package/2006/relationships"><Relationship Id="rId2" Type="http://schemas.openxmlformats.org/officeDocument/2006/relationships/slide" Target="../slides/slide232.xml"/><Relationship Id="rId1" Type="http://schemas.openxmlformats.org/officeDocument/2006/relationships/notesMaster" Target="../notesMasters/notesMaster1.xml"/></Relationships>
</file>

<file path=ppt/notesSlides/_rels/notesSlide176.xml.rels><?xml version="1.0" encoding="UTF-8" standalone="yes"?>
<Relationships xmlns="http://schemas.openxmlformats.org/package/2006/relationships"><Relationship Id="rId2" Type="http://schemas.openxmlformats.org/officeDocument/2006/relationships/slide" Target="../slides/slide233.xml"/><Relationship Id="rId1" Type="http://schemas.openxmlformats.org/officeDocument/2006/relationships/notesMaster" Target="../notesMasters/notesMaster1.xml"/></Relationships>
</file>

<file path=ppt/notesSlides/_rels/notesSlide177.xml.rels><?xml version="1.0" encoding="UTF-8" standalone="yes"?>
<Relationships xmlns="http://schemas.openxmlformats.org/package/2006/relationships"><Relationship Id="rId2" Type="http://schemas.openxmlformats.org/officeDocument/2006/relationships/slide" Target="../slides/slide234.xml"/><Relationship Id="rId1" Type="http://schemas.openxmlformats.org/officeDocument/2006/relationships/notesMaster" Target="../notesMasters/notesMaster1.xml"/></Relationships>
</file>

<file path=ppt/notesSlides/_rels/notesSlide178.xml.rels><?xml version="1.0" encoding="UTF-8" standalone="yes"?>
<Relationships xmlns="http://schemas.openxmlformats.org/package/2006/relationships"><Relationship Id="rId2" Type="http://schemas.openxmlformats.org/officeDocument/2006/relationships/slide" Target="../slides/slide235.xml"/><Relationship Id="rId1" Type="http://schemas.openxmlformats.org/officeDocument/2006/relationships/notesMaster" Target="../notesMasters/notesMaster1.xml"/></Relationships>
</file>

<file path=ppt/notesSlides/_rels/notesSlide179.xml.rels><?xml version="1.0" encoding="UTF-8" standalone="yes"?>
<Relationships xmlns="http://schemas.openxmlformats.org/package/2006/relationships"><Relationship Id="rId2" Type="http://schemas.openxmlformats.org/officeDocument/2006/relationships/slide" Target="../slides/slide236.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80.xml.rels><?xml version="1.0" encoding="UTF-8" standalone="yes"?>
<Relationships xmlns="http://schemas.openxmlformats.org/package/2006/relationships"><Relationship Id="rId2" Type="http://schemas.openxmlformats.org/officeDocument/2006/relationships/slide" Target="../slides/slide237.xml"/><Relationship Id="rId1" Type="http://schemas.openxmlformats.org/officeDocument/2006/relationships/notesMaster" Target="../notesMasters/notesMaster1.xml"/></Relationships>
</file>

<file path=ppt/notesSlides/_rels/notesSlide181.xml.rels><?xml version="1.0" encoding="UTF-8" standalone="yes"?>
<Relationships xmlns="http://schemas.openxmlformats.org/package/2006/relationships"><Relationship Id="rId2" Type="http://schemas.openxmlformats.org/officeDocument/2006/relationships/slide" Target="../slides/slide238.xml"/><Relationship Id="rId1" Type="http://schemas.openxmlformats.org/officeDocument/2006/relationships/notesMaster" Target="../notesMasters/notesMaster1.xml"/></Relationships>
</file>

<file path=ppt/notesSlides/_rels/notesSlide182.xml.rels><?xml version="1.0" encoding="UTF-8" standalone="yes"?>
<Relationships xmlns="http://schemas.openxmlformats.org/package/2006/relationships"><Relationship Id="rId2" Type="http://schemas.openxmlformats.org/officeDocument/2006/relationships/slide" Target="../slides/slide239.xml"/><Relationship Id="rId1" Type="http://schemas.openxmlformats.org/officeDocument/2006/relationships/notesMaster" Target="../notesMasters/notesMaster1.xml"/></Relationships>
</file>

<file path=ppt/notesSlides/_rels/notesSlide183.xml.rels><?xml version="1.0" encoding="UTF-8" standalone="yes"?>
<Relationships xmlns="http://schemas.openxmlformats.org/package/2006/relationships"><Relationship Id="rId2" Type="http://schemas.openxmlformats.org/officeDocument/2006/relationships/slide" Target="../slides/slide240.xml"/><Relationship Id="rId1" Type="http://schemas.openxmlformats.org/officeDocument/2006/relationships/notesMaster" Target="../notesMasters/notesMaster1.xml"/></Relationships>
</file>

<file path=ppt/notesSlides/_rels/notesSlide184.xml.rels><?xml version="1.0" encoding="UTF-8" standalone="yes"?>
<Relationships xmlns="http://schemas.openxmlformats.org/package/2006/relationships"><Relationship Id="rId2" Type="http://schemas.openxmlformats.org/officeDocument/2006/relationships/slide" Target="../slides/slide241.xml"/><Relationship Id="rId1" Type="http://schemas.openxmlformats.org/officeDocument/2006/relationships/notesMaster" Target="../notesMasters/notesMaster1.xml"/></Relationships>
</file>

<file path=ppt/notesSlides/_rels/notesSlide185.xml.rels><?xml version="1.0" encoding="UTF-8" standalone="yes"?>
<Relationships xmlns="http://schemas.openxmlformats.org/package/2006/relationships"><Relationship Id="rId2" Type="http://schemas.openxmlformats.org/officeDocument/2006/relationships/slide" Target="../slides/slide245.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82.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83.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95.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99.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100.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101.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102.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103.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106.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107.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109.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110.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113.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114.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115.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116.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117.xml"/><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2" Type="http://schemas.openxmlformats.org/officeDocument/2006/relationships/slide" Target="../slides/slide118.xml"/><Relationship Id="rId1" Type="http://schemas.openxmlformats.org/officeDocument/2006/relationships/notesMaster" Target="../notesMasters/notesMaster1.xml"/></Relationships>
</file>

<file path=ppt/notesSlides/_rels/notesSlide95.xml.rels><?xml version="1.0" encoding="UTF-8" standalone="yes"?>
<Relationships xmlns="http://schemas.openxmlformats.org/package/2006/relationships"><Relationship Id="rId2" Type="http://schemas.openxmlformats.org/officeDocument/2006/relationships/slide" Target="../slides/slide119.xml"/><Relationship Id="rId1" Type="http://schemas.openxmlformats.org/officeDocument/2006/relationships/notesMaster" Target="../notesMasters/notesMaster1.xml"/></Relationships>
</file>

<file path=ppt/notesSlides/_rels/notesSlide96.xml.rels><?xml version="1.0" encoding="UTF-8" standalone="yes"?>
<Relationships xmlns="http://schemas.openxmlformats.org/package/2006/relationships"><Relationship Id="rId2" Type="http://schemas.openxmlformats.org/officeDocument/2006/relationships/slide" Target="../slides/slide121.xml"/><Relationship Id="rId1" Type="http://schemas.openxmlformats.org/officeDocument/2006/relationships/notesMaster" Target="../notesMasters/notesMaster1.xml"/></Relationships>
</file>

<file path=ppt/notesSlides/_rels/notesSlide97.xml.rels><?xml version="1.0" encoding="UTF-8" standalone="yes"?>
<Relationships xmlns="http://schemas.openxmlformats.org/package/2006/relationships"><Relationship Id="rId2" Type="http://schemas.openxmlformats.org/officeDocument/2006/relationships/slide" Target="../slides/slide122.xml"/><Relationship Id="rId1" Type="http://schemas.openxmlformats.org/officeDocument/2006/relationships/notesMaster" Target="../notesMasters/notesMaster1.xml"/></Relationships>
</file>

<file path=ppt/notesSlides/_rels/notesSlide98.xml.rels><?xml version="1.0" encoding="UTF-8" standalone="yes"?>
<Relationships xmlns="http://schemas.openxmlformats.org/package/2006/relationships"><Relationship Id="rId2" Type="http://schemas.openxmlformats.org/officeDocument/2006/relationships/slide" Target="../slides/slide123.xml"/><Relationship Id="rId1" Type="http://schemas.openxmlformats.org/officeDocument/2006/relationships/notesMaster" Target="../notesMasters/notesMaster1.xml"/></Relationships>
</file>

<file path=ppt/notesSlides/_rels/notesSlide99.xml.rels><?xml version="1.0" encoding="UTF-8" standalone="yes"?>
<Relationships xmlns="http://schemas.openxmlformats.org/package/2006/relationships"><Relationship Id="rId2" Type="http://schemas.openxmlformats.org/officeDocument/2006/relationships/slide" Target="../slides/slide124.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txBody>
          <a:bodyPr/>
          <a:lstStyle/>
          <a:p>
            <a:endParaRPr lang="en-GB"/>
          </a:p>
        </p:txBody>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10"/>
          </p:nvPr>
        </p:nvSpPr>
        <p:spPr/>
        <p:txBody>
          <a:bodyPr/>
          <a:lstStyle/>
          <a:p>
            <a:fld id="{74EBF720-DE48-4B24-AA24-66B55E2F2580}" type="slidenum">
              <a:rPr lang="en-GB" smtClean="0"/>
              <a:t>1</a:t>
            </a:fld>
            <a:endParaRPr lang="en-GB"/>
          </a:p>
        </p:txBody>
      </p:sp>
    </p:spTree>
    <p:extLst>
      <p:ext uri="{BB962C8B-B14F-4D97-AF65-F5344CB8AC3E}">
        <p14:creationId xmlns:p14="http://schemas.microsoft.com/office/powerpoint/2010/main" val="1965846104"/>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txBody>
          <a:bodyPr/>
          <a:lstStyle/>
          <a:p>
            <a:endParaRPr lang="en-GB"/>
          </a:p>
        </p:txBody>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10"/>
          </p:nvPr>
        </p:nvSpPr>
        <p:spPr/>
        <p:txBody>
          <a:bodyPr/>
          <a:lstStyle/>
          <a:p>
            <a:fld id="{74EBF720-DE48-4B24-AA24-66B55E2F2580}" type="slidenum">
              <a:rPr lang="en-GB" smtClean="0"/>
              <a:pPr/>
              <a:t>10</a:t>
            </a:fld>
            <a:endParaRPr lang="en-GB"/>
          </a:p>
        </p:txBody>
      </p:sp>
    </p:spTree>
    <p:extLst>
      <p:ext uri="{BB962C8B-B14F-4D97-AF65-F5344CB8AC3E}">
        <p14:creationId xmlns:p14="http://schemas.microsoft.com/office/powerpoint/2010/main" val="3895752100"/>
      </p:ext>
    </p:extLst>
  </p:cSld>
  <p:clrMapOvr>
    <a:masterClrMapping/>
  </p:clrMapOvr>
</p:notes>
</file>

<file path=ppt/notesSlides/notesSlide1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txBody>
          <a:bodyPr/>
          <a:lstStyle/>
          <a:p>
            <a:endParaRPr lang="en-GB"/>
          </a:p>
        </p:txBody>
      </p:sp>
      <p:sp>
        <p:nvSpPr>
          <p:cNvPr id="3" name="Notes Placeholder 2"/>
          <p:cNvSpPr>
            <a:spLocks noGrp="1"/>
          </p:cNvSpPr>
          <p:nvPr>
            <p:ph type="body" idx="1"/>
          </p:nvPr>
        </p:nvSpPr>
        <p:spPr/>
        <p:txBody>
          <a:bodyPr/>
          <a:lstStyle/>
          <a:p>
            <a:r>
              <a:rPr lang="en-GB"/>
              <a:t>1541</a:t>
            </a:r>
          </a:p>
        </p:txBody>
      </p:sp>
      <p:sp>
        <p:nvSpPr>
          <p:cNvPr id="4" name="Slide Number Placeholder 3"/>
          <p:cNvSpPr>
            <a:spLocks noGrp="1"/>
          </p:cNvSpPr>
          <p:nvPr>
            <p:ph type="sldNum" sz="quarter" idx="10"/>
          </p:nvPr>
        </p:nvSpPr>
        <p:spPr/>
        <p:txBody>
          <a:bodyPr/>
          <a:lstStyle/>
          <a:p>
            <a:fld id="{74EBF720-DE48-4B24-AA24-66B55E2F2580}" type="slidenum">
              <a:rPr lang="en-GB" smtClean="0"/>
              <a:t>125</a:t>
            </a:fld>
            <a:endParaRPr lang="en-GB"/>
          </a:p>
        </p:txBody>
      </p:sp>
    </p:spTree>
    <p:extLst>
      <p:ext uri="{BB962C8B-B14F-4D97-AF65-F5344CB8AC3E}">
        <p14:creationId xmlns:p14="http://schemas.microsoft.com/office/powerpoint/2010/main" val="1838588821"/>
      </p:ext>
    </p:extLst>
  </p:cSld>
  <p:clrMapOvr>
    <a:masterClrMapping/>
  </p:clrMapOvr>
</p:notes>
</file>

<file path=ppt/notesSlides/notesSlide1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txBody>
          <a:bodyPr/>
          <a:lstStyle/>
          <a:p>
            <a:endParaRPr lang="en-GB"/>
          </a:p>
        </p:txBody>
      </p:sp>
      <p:sp>
        <p:nvSpPr>
          <p:cNvPr id="3" name="Notes Placeholder 2"/>
          <p:cNvSpPr>
            <a:spLocks noGrp="1"/>
          </p:cNvSpPr>
          <p:nvPr>
            <p:ph type="body" idx="1"/>
          </p:nvPr>
        </p:nvSpPr>
        <p:spPr/>
        <p:txBody>
          <a:bodyPr/>
          <a:lstStyle/>
          <a:p>
            <a:r>
              <a:rPr lang="en-GB"/>
              <a:t>Row 1541</a:t>
            </a:r>
          </a:p>
        </p:txBody>
      </p:sp>
      <p:sp>
        <p:nvSpPr>
          <p:cNvPr id="4" name="Slide Number Placeholder 3"/>
          <p:cNvSpPr>
            <a:spLocks noGrp="1"/>
          </p:cNvSpPr>
          <p:nvPr>
            <p:ph type="sldNum" sz="quarter" idx="10"/>
          </p:nvPr>
        </p:nvSpPr>
        <p:spPr/>
        <p:txBody>
          <a:bodyPr/>
          <a:lstStyle/>
          <a:p>
            <a:fld id="{74EBF720-DE48-4B24-AA24-66B55E2F2580}" type="slidenum">
              <a:rPr lang="en-GB" smtClean="0"/>
              <a:t>126</a:t>
            </a:fld>
            <a:endParaRPr lang="en-GB"/>
          </a:p>
        </p:txBody>
      </p:sp>
    </p:spTree>
    <p:extLst>
      <p:ext uri="{BB962C8B-B14F-4D97-AF65-F5344CB8AC3E}">
        <p14:creationId xmlns:p14="http://schemas.microsoft.com/office/powerpoint/2010/main" val="156312258"/>
      </p:ext>
    </p:extLst>
  </p:cSld>
  <p:clrMapOvr>
    <a:masterClrMapping/>
  </p:clrMapOvr>
</p:notes>
</file>

<file path=ppt/notesSlides/notesSlide1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txBody>
          <a:bodyPr/>
          <a:lstStyle/>
          <a:p>
            <a:endParaRPr lang="en-GB"/>
          </a:p>
        </p:txBody>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10"/>
          </p:nvPr>
        </p:nvSpPr>
        <p:spPr/>
        <p:txBody>
          <a:bodyPr/>
          <a:lstStyle/>
          <a:p>
            <a:fld id="{74EBF720-DE48-4B24-AA24-66B55E2F2580}" type="slidenum">
              <a:rPr lang="en-GB" smtClean="0"/>
              <a:t>127</a:t>
            </a:fld>
            <a:endParaRPr lang="en-GB"/>
          </a:p>
        </p:txBody>
      </p:sp>
    </p:spTree>
    <p:extLst>
      <p:ext uri="{BB962C8B-B14F-4D97-AF65-F5344CB8AC3E}">
        <p14:creationId xmlns:p14="http://schemas.microsoft.com/office/powerpoint/2010/main" val="3926444364"/>
      </p:ext>
    </p:extLst>
  </p:cSld>
  <p:clrMapOvr>
    <a:masterClrMapping/>
  </p:clrMapOvr>
</p:notes>
</file>

<file path=ppt/notesSlides/notesSlide1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txBody>
          <a:bodyPr/>
          <a:lstStyle/>
          <a:p>
            <a:endParaRPr lang="en-GB"/>
          </a:p>
        </p:txBody>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10"/>
          </p:nvPr>
        </p:nvSpPr>
        <p:spPr/>
        <p:txBody>
          <a:bodyPr/>
          <a:lstStyle/>
          <a:p>
            <a:fld id="{74EBF720-DE48-4B24-AA24-66B55E2F2580}" type="slidenum">
              <a:rPr lang="en-GB" smtClean="0"/>
              <a:t>128</a:t>
            </a:fld>
            <a:endParaRPr lang="en-GB"/>
          </a:p>
        </p:txBody>
      </p:sp>
    </p:spTree>
    <p:extLst>
      <p:ext uri="{BB962C8B-B14F-4D97-AF65-F5344CB8AC3E}">
        <p14:creationId xmlns:p14="http://schemas.microsoft.com/office/powerpoint/2010/main" val="577290065"/>
      </p:ext>
    </p:extLst>
  </p:cSld>
  <p:clrMapOvr>
    <a:masterClrMapping/>
  </p:clrMapOvr>
</p:notes>
</file>

<file path=ppt/notesSlides/notesSlide1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txBody>
          <a:bodyPr/>
          <a:lstStyle/>
          <a:p>
            <a:endParaRPr lang="en-GB"/>
          </a:p>
        </p:txBody>
      </p:sp>
      <p:sp>
        <p:nvSpPr>
          <p:cNvPr id="3" name="Notes Placeholder 2"/>
          <p:cNvSpPr>
            <a:spLocks noGrp="1"/>
          </p:cNvSpPr>
          <p:nvPr>
            <p:ph type="body" idx="1"/>
          </p:nvPr>
        </p:nvSpPr>
        <p:spPr/>
        <p:txBody>
          <a:bodyPr/>
          <a:lstStyle/>
          <a:p>
            <a:r>
              <a:rPr lang="en-GB"/>
              <a:t>1634</a:t>
            </a:r>
          </a:p>
        </p:txBody>
      </p:sp>
      <p:sp>
        <p:nvSpPr>
          <p:cNvPr id="4" name="Slide Number Placeholder 3"/>
          <p:cNvSpPr>
            <a:spLocks noGrp="1"/>
          </p:cNvSpPr>
          <p:nvPr>
            <p:ph type="sldNum" sz="quarter" idx="10"/>
          </p:nvPr>
        </p:nvSpPr>
        <p:spPr/>
        <p:txBody>
          <a:bodyPr/>
          <a:lstStyle/>
          <a:p>
            <a:fld id="{74EBF720-DE48-4B24-AA24-66B55E2F2580}" type="slidenum">
              <a:rPr lang="en-GB" smtClean="0"/>
              <a:t>129</a:t>
            </a:fld>
            <a:endParaRPr lang="en-GB"/>
          </a:p>
        </p:txBody>
      </p:sp>
    </p:spTree>
    <p:extLst>
      <p:ext uri="{BB962C8B-B14F-4D97-AF65-F5344CB8AC3E}">
        <p14:creationId xmlns:p14="http://schemas.microsoft.com/office/powerpoint/2010/main" val="2604908239"/>
      </p:ext>
    </p:extLst>
  </p:cSld>
  <p:clrMapOvr>
    <a:masterClrMapping/>
  </p:clrMapOvr>
</p:notes>
</file>

<file path=ppt/notesSlides/notesSlide1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txBody>
          <a:bodyPr/>
          <a:lstStyle/>
          <a:p>
            <a:endParaRPr lang="en-GB"/>
          </a:p>
        </p:txBody>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10"/>
          </p:nvPr>
        </p:nvSpPr>
        <p:spPr/>
        <p:txBody>
          <a:bodyPr/>
          <a:lstStyle/>
          <a:p>
            <a:fld id="{74EBF720-DE48-4B24-AA24-66B55E2F2580}" type="slidenum">
              <a:rPr lang="en-GB" smtClean="0"/>
              <a:t>130</a:t>
            </a:fld>
            <a:endParaRPr lang="en-GB"/>
          </a:p>
        </p:txBody>
      </p:sp>
    </p:spTree>
    <p:extLst>
      <p:ext uri="{BB962C8B-B14F-4D97-AF65-F5344CB8AC3E}">
        <p14:creationId xmlns:p14="http://schemas.microsoft.com/office/powerpoint/2010/main" val="3881344682"/>
      </p:ext>
    </p:extLst>
  </p:cSld>
  <p:clrMapOvr>
    <a:masterClrMapping/>
  </p:clrMapOvr>
</p:notes>
</file>

<file path=ppt/notesSlides/notesSlide1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txBody>
          <a:bodyPr/>
          <a:lstStyle/>
          <a:p>
            <a:endParaRPr lang="en-GB"/>
          </a:p>
        </p:txBody>
      </p:sp>
      <p:sp>
        <p:nvSpPr>
          <p:cNvPr id="3" name="Notes Placeholder 2"/>
          <p:cNvSpPr>
            <a:spLocks noGrp="1"/>
          </p:cNvSpPr>
          <p:nvPr>
            <p:ph type="body" idx="1"/>
          </p:nvPr>
        </p:nvSpPr>
        <p:spPr/>
        <p:txBody>
          <a:bodyPr/>
          <a:lstStyle/>
          <a:p>
            <a:r>
              <a:rPr lang="en-GB"/>
              <a:t>1725</a:t>
            </a:r>
          </a:p>
        </p:txBody>
      </p:sp>
      <p:sp>
        <p:nvSpPr>
          <p:cNvPr id="4" name="Slide Number Placeholder 3"/>
          <p:cNvSpPr>
            <a:spLocks noGrp="1"/>
          </p:cNvSpPr>
          <p:nvPr>
            <p:ph type="sldNum" sz="quarter" idx="5"/>
          </p:nvPr>
        </p:nvSpPr>
        <p:spPr/>
        <p:txBody>
          <a:bodyPr/>
          <a:lstStyle/>
          <a:p>
            <a:fld id="{74EBF720-DE48-4B24-AA24-66B55E2F2580}" type="slidenum">
              <a:rPr lang="en-GB" smtClean="0"/>
              <a:pPr/>
              <a:t>134</a:t>
            </a:fld>
            <a:endParaRPr lang="en-GB"/>
          </a:p>
        </p:txBody>
      </p:sp>
    </p:spTree>
    <p:extLst>
      <p:ext uri="{BB962C8B-B14F-4D97-AF65-F5344CB8AC3E}">
        <p14:creationId xmlns:p14="http://schemas.microsoft.com/office/powerpoint/2010/main" val="1874294304"/>
      </p:ext>
    </p:extLst>
  </p:cSld>
  <p:clrMapOvr>
    <a:masterClrMapping/>
  </p:clrMapOvr>
</p:notes>
</file>

<file path=ppt/notesSlides/notesSlide1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txBody>
          <a:bodyPr/>
          <a:lstStyle/>
          <a:p>
            <a:endParaRPr lang="en-GB"/>
          </a:p>
        </p:txBody>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5"/>
          </p:nvPr>
        </p:nvSpPr>
        <p:spPr/>
        <p:txBody>
          <a:bodyPr/>
          <a:lstStyle/>
          <a:p>
            <a:fld id="{74EBF720-DE48-4B24-AA24-66B55E2F2580}" type="slidenum">
              <a:rPr lang="en-GB" smtClean="0"/>
              <a:pPr/>
              <a:t>140</a:t>
            </a:fld>
            <a:endParaRPr lang="en-GB"/>
          </a:p>
        </p:txBody>
      </p:sp>
    </p:spTree>
    <p:extLst>
      <p:ext uri="{BB962C8B-B14F-4D97-AF65-F5344CB8AC3E}">
        <p14:creationId xmlns:p14="http://schemas.microsoft.com/office/powerpoint/2010/main" val="1388836295"/>
      </p:ext>
    </p:extLst>
  </p:cSld>
  <p:clrMapOvr>
    <a:masterClrMapping/>
  </p:clrMapOvr>
</p:notes>
</file>

<file path=ppt/notesSlides/notesSlide1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txBody>
          <a:bodyPr/>
          <a:lstStyle/>
          <a:p>
            <a:endParaRPr lang="en-GB"/>
          </a:p>
        </p:txBody>
      </p:sp>
      <p:sp>
        <p:nvSpPr>
          <p:cNvPr id="3" name="Notes Placeholder 2"/>
          <p:cNvSpPr>
            <a:spLocks noGrp="1"/>
          </p:cNvSpPr>
          <p:nvPr>
            <p:ph type="body" idx="1"/>
          </p:nvPr>
        </p:nvSpPr>
        <p:spPr/>
        <p:txBody>
          <a:bodyPr/>
          <a:lstStyle/>
          <a:p>
            <a:r>
              <a:rPr lang="en-GB"/>
              <a:t>Row 1926</a:t>
            </a:r>
          </a:p>
        </p:txBody>
      </p:sp>
      <p:sp>
        <p:nvSpPr>
          <p:cNvPr id="4" name="Slide Number Placeholder 3"/>
          <p:cNvSpPr>
            <a:spLocks noGrp="1"/>
          </p:cNvSpPr>
          <p:nvPr>
            <p:ph type="sldNum" sz="quarter" idx="5"/>
          </p:nvPr>
        </p:nvSpPr>
        <p:spPr/>
        <p:txBody>
          <a:bodyPr/>
          <a:lstStyle/>
          <a:p>
            <a:fld id="{74EBF720-DE48-4B24-AA24-66B55E2F2580}" type="slidenum">
              <a:rPr lang="en-GB" smtClean="0"/>
              <a:pPr/>
              <a:t>142</a:t>
            </a:fld>
            <a:endParaRPr lang="en-GB"/>
          </a:p>
        </p:txBody>
      </p:sp>
    </p:spTree>
    <p:extLst>
      <p:ext uri="{BB962C8B-B14F-4D97-AF65-F5344CB8AC3E}">
        <p14:creationId xmlns:p14="http://schemas.microsoft.com/office/powerpoint/2010/main" val="504536256"/>
      </p:ext>
    </p:extLst>
  </p:cSld>
  <p:clrMapOvr>
    <a:masterClrMapping/>
  </p:clrMapOvr>
</p:notes>
</file>

<file path=ppt/notesSlides/notesSlide1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txBody>
          <a:bodyPr/>
          <a:lstStyle/>
          <a:p>
            <a:endParaRPr lang="en-GB"/>
          </a:p>
        </p:txBody>
      </p:sp>
      <p:sp>
        <p:nvSpPr>
          <p:cNvPr id="3" name="Notes Placeholder 2"/>
          <p:cNvSpPr>
            <a:spLocks noGrp="1"/>
          </p:cNvSpPr>
          <p:nvPr>
            <p:ph type="body" idx="1"/>
          </p:nvPr>
        </p:nvSpPr>
        <p:spPr/>
        <p:txBody>
          <a:bodyPr/>
          <a:lstStyle/>
          <a:p>
            <a:r>
              <a:rPr lang="en-GB"/>
              <a:t>Row 1926</a:t>
            </a:r>
          </a:p>
        </p:txBody>
      </p:sp>
      <p:sp>
        <p:nvSpPr>
          <p:cNvPr id="4" name="Slide Number Placeholder 3"/>
          <p:cNvSpPr>
            <a:spLocks noGrp="1"/>
          </p:cNvSpPr>
          <p:nvPr>
            <p:ph type="sldNum" sz="quarter" idx="5"/>
          </p:nvPr>
        </p:nvSpPr>
        <p:spPr/>
        <p:txBody>
          <a:bodyPr/>
          <a:lstStyle/>
          <a:p>
            <a:fld id="{74EBF720-DE48-4B24-AA24-66B55E2F2580}" type="slidenum">
              <a:rPr lang="en-GB" smtClean="0"/>
              <a:pPr/>
              <a:t>143</a:t>
            </a:fld>
            <a:endParaRPr lang="en-GB"/>
          </a:p>
        </p:txBody>
      </p:sp>
    </p:spTree>
    <p:extLst>
      <p:ext uri="{BB962C8B-B14F-4D97-AF65-F5344CB8AC3E}">
        <p14:creationId xmlns:p14="http://schemas.microsoft.com/office/powerpoint/2010/main" val="4072720216"/>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txBody>
          <a:bodyPr/>
          <a:lstStyle/>
          <a:p>
            <a:endParaRPr lang="en-GB"/>
          </a:p>
        </p:txBody>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10"/>
          </p:nvPr>
        </p:nvSpPr>
        <p:spPr/>
        <p:txBody>
          <a:bodyPr/>
          <a:lstStyle/>
          <a:p>
            <a:fld id="{74EBF720-DE48-4B24-AA24-66B55E2F2580}" type="slidenum">
              <a:rPr lang="en-GB" smtClean="0"/>
              <a:pPr/>
              <a:t>11</a:t>
            </a:fld>
            <a:endParaRPr lang="en-GB"/>
          </a:p>
        </p:txBody>
      </p:sp>
    </p:spTree>
    <p:extLst>
      <p:ext uri="{BB962C8B-B14F-4D97-AF65-F5344CB8AC3E}">
        <p14:creationId xmlns:p14="http://schemas.microsoft.com/office/powerpoint/2010/main" val="2448563829"/>
      </p:ext>
    </p:extLst>
  </p:cSld>
  <p:clrMapOvr>
    <a:masterClrMapping/>
  </p:clrMapOvr>
</p:notes>
</file>

<file path=ppt/notesSlides/notesSlide1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txBody>
          <a:bodyPr/>
          <a:lstStyle/>
          <a:p>
            <a:endParaRPr lang="en-GB"/>
          </a:p>
        </p:txBody>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5"/>
          </p:nvPr>
        </p:nvSpPr>
        <p:spPr/>
        <p:txBody>
          <a:bodyPr/>
          <a:lstStyle/>
          <a:p>
            <a:fld id="{74EBF720-DE48-4B24-AA24-66B55E2F2580}" type="slidenum">
              <a:rPr lang="en-GB" smtClean="0"/>
              <a:pPr/>
              <a:t>145</a:t>
            </a:fld>
            <a:endParaRPr lang="en-GB"/>
          </a:p>
        </p:txBody>
      </p:sp>
    </p:spTree>
    <p:extLst>
      <p:ext uri="{BB962C8B-B14F-4D97-AF65-F5344CB8AC3E}">
        <p14:creationId xmlns:p14="http://schemas.microsoft.com/office/powerpoint/2010/main" val="4092489353"/>
      </p:ext>
    </p:extLst>
  </p:cSld>
  <p:clrMapOvr>
    <a:masterClrMapping/>
  </p:clrMapOvr>
</p:notes>
</file>

<file path=ppt/notesSlides/notesSlide1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txBody>
          <a:bodyPr/>
          <a:lstStyle/>
          <a:p>
            <a:endParaRPr lang="en-GB"/>
          </a:p>
        </p:txBody>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5"/>
          </p:nvPr>
        </p:nvSpPr>
        <p:spPr/>
        <p:txBody>
          <a:bodyPr/>
          <a:lstStyle/>
          <a:p>
            <a:fld id="{74EBF720-DE48-4B24-AA24-66B55E2F2580}" type="slidenum">
              <a:rPr lang="en-GB" smtClean="0"/>
              <a:pPr/>
              <a:t>146</a:t>
            </a:fld>
            <a:endParaRPr lang="en-GB"/>
          </a:p>
        </p:txBody>
      </p:sp>
    </p:spTree>
    <p:extLst>
      <p:ext uri="{BB962C8B-B14F-4D97-AF65-F5344CB8AC3E}">
        <p14:creationId xmlns:p14="http://schemas.microsoft.com/office/powerpoint/2010/main" val="3241790823"/>
      </p:ext>
    </p:extLst>
  </p:cSld>
  <p:clrMapOvr>
    <a:masterClrMapping/>
  </p:clrMapOvr>
</p:notes>
</file>

<file path=ppt/notesSlides/notesSlide1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txBody>
          <a:bodyPr/>
          <a:lstStyle/>
          <a:p>
            <a:endParaRPr lang="en-GB"/>
          </a:p>
        </p:txBody>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5"/>
          </p:nvPr>
        </p:nvSpPr>
        <p:spPr/>
        <p:txBody>
          <a:bodyPr/>
          <a:lstStyle/>
          <a:p>
            <a:fld id="{74EBF720-DE48-4B24-AA24-66B55E2F2580}" type="slidenum">
              <a:rPr lang="en-GB" smtClean="0"/>
              <a:pPr/>
              <a:t>147</a:t>
            </a:fld>
            <a:endParaRPr lang="en-GB"/>
          </a:p>
        </p:txBody>
      </p:sp>
    </p:spTree>
    <p:extLst>
      <p:ext uri="{BB962C8B-B14F-4D97-AF65-F5344CB8AC3E}">
        <p14:creationId xmlns:p14="http://schemas.microsoft.com/office/powerpoint/2010/main" val="755394495"/>
      </p:ext>
    </p:extLst>
  </p:cSld>
  <p:clrMapOvr>
    <a:masterClrMapping/>
  </p:clrMapOvr>
</p:notes>
</file>

<file path=ppt/notesSlides/notesSlide1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txBody>
          <a:bodyPr/>
          <a:lstStyle/>
          <a:p>
            <a:endParaRPr lang="en-GB"/>
          </a:p>
        </p:txBody>
      </p:sp>
      <p:sp>
        <p:nvSpPr>
          <p:cNvPr id="3" name="Notes Placeholder 2"/>
          <p:cNvSpPr>
            <a:spLocks noGrp="1"/>
          </p:cNvSpPr>
          <p:nvPr>
            <p:ph type="body" idx="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en-GB" sz="1200">
              <a:solidFill>
                <a:schemeClr val="tx1">
                  <a:lumMod val="75000"/>
                  <a:lumOff val="25000"/>
                </a:schemeClr>
              </a:solidFill>
            </a:endParaRPr>
          </a:p>
        </p:txBody>
      </p:sp>
      <p:sp>
        <p:nvSpPr>
          <p:cNvPr id="4" name="Slide Number Placeholder 3"/>
          <p:cNvSpPr>
            <a:spLocks noGrp="1"/>
          </p:cNvSpPr>
          <p:nvPr>
            <p:ph type="sldNum" sz="quarter" idx="10"/>
          </p:nvPr>
        </p:nvSpPr>
        <p:spPr/>
        <p:txBody>
          <a:bodyPr/>
          <a:lstStyle/>
          <a:p>
            <a:fld id="{74EBF720-DE48-4B24-AA24-66B55E2F2580}" type="slidenum">
              <a:rPr lang="en-GB" smtClean="0"/>
              <a:t>148</a:t>
            </a:fld>
            <a:endParaRPr lang="en-GB"/>
          </a:p>
        </p:txBody>
      </p:sp>
    </p:spTree>
    <p:extLst>
      <p:ext uri="{BB962C8B-B14F-4D97-AF65-F5344CB8AC3E}">
        <p14:creationId xmlns:p14="http://schemas.microsoft.com/office/powerpoint/2010/main" val="315088691"/>
      </p:ext>
    </p:extLst>
  </p:cSld>
  <p:clrMapOvr>
    <a:masterClrMapping/>
  </p:clrMapOvr>
</p:notes>
</file>

<file path=ppt/notesSlides/notesSlide1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txBody>
          <a:bodyPr/>
          <a:lstStyle/>
          <a:p>
            <a:endParaRPr lang="en-GB"/>
          </a:p>
        </p:txBody>
      </p:sp>
      <p:sp>
        <p:nvSpPr>
          <p:cNvPr id="3" name="Notes Placeholder 2"/>
          <p:cNvSpPr>
            <a:spLocks noGrp="1"/>
          </p:cNvSpPr>
          <p:nvPr>
            <p:ph type="body" idx="1"/>
          </p:nvPr>
        </p:nvSpPr>
        <p:spPr/>
        <p:txBody>
          <a:bodyPr/>
          <a:lstStyle/>
          <a:p>
            <a:r>
              <a:rPr lang="en-GB"/>
              <a:t>2037</a:t>
            </a:r>
          </a:p>
        </p:txBody>
      </p:sp>
      <p:sp>
        <p:nvSpPr>
          <p:cNvPr id="4" name="Slide Number Placeholder 3"/>
          <p:cNvSpPr>
            <a:spLocks noGrp="1"/>
          </p:cNvSpPr>
          <p:nvPr>
            <p:ph type="sldNum" sz="quarter" idx="5"/>
          </p:nvPr>
        </p:nvSpPr>
        <p:spPr/>
        <p:txBody>
          <a:bodyPr/>
          <a:lstStyle/>
          <a:p>
            <a:fld id="{74EBF720-DE48-4B24-AA24-66B55E2F2580}" type="slidenum">
              <a:rPr lang="en-GB" smtClean="0"/>
              <a:pPr/>
              <a:t>149</a:t>
            </a:fld>
            <a:endParaRPr lang="en-GB"/>
          </a:p>
        </p:txBody>
      </p:sp>
    </p:spTree>
    <p:extLst>
      <p:ext uri="{BB962C8B-B14F-4D97-AF65-F5344CB8AC3E}">
        <p14:creationId xmlns:p14="http://schemas.microsoft.com/office/powerpoint/2010/main" val="729407073"/>
      </p:ext>
    </p:extLst>
  </p:cSld>
  <p:clrMapOvr>
    <a:masterClrMapping/>
  </p:clrMapOvr>
</p:notes>
</file>

<file path=ppt/notesSlides/notesSlide1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txBody>
          <a:bodyPr/>
          <a:lstStyle/>
          <a:p>
            <a:endParaRPr lang="en-GB"/>
          </a:p>
        </p:txBody>
      </p:sp>
      <p:sp>
        <p:nvSpPr>
          <p:cNvPr id="3" name="Notes Placeholder 2"/>
          <p:cNvSpPr>
            <a:spLocks noGrp="1"/>
          </p:cNvSpPr>
          <p:nvPr>
            <p:ph type="body" idx="1"/>
          </p:nvPr>
        </p:nvSpPr>
        <p:spPr/>
        <p:txBody>
          <a:bodyPr/>
          <a:lstStyle/>
          <a:p>
            <a:r>
              <a:rPr lang="en-GB"/>
              <a:t>2059 / 2091</a:t>
            </a:r>
          </a:p>
        </p:txBody>
      </p:sp>
      <p:sp>
        <p:nvSpPr>
          <p:cNvPr id="4" name="Slide Number Placeholder 3"/>
          <p:cNvSpPr>
            <a:spLocks noGrp="1"/>
          </p:cNvSpPr>
          <p:nvPr>
            <p:ph type="sldNum" sz="quarter" idx="5"/>
          </p:nvPr>
        </p:nvSpPr>
        <p:spPr/>
        <p:txBody>
          <a:bodyPr/>
          <a:lstStyle/>
          <a:p>
            <a:fld id="{74EBF720-DE48-4B24-AA24-66B55E2F2580}" type="slidenum">
              <a:rPr lang="en-GB" smtClean="0"/>
              <a:pPr/>
              <a:t>152</a:t>
            </a:fld>
            <a:endParaRPr lang="en-GB"/>
          </a:p>
        </p:txBody>
      </p:sp>
    </p:spTree>
    <p:extLst>
      <p:ext uri="{BB962C8B-B14F-4D97-AF65-F5344CB8AC3E}">
        <p14:creationId xmlns:p14="http://schemas.microsoft.com/office/powerpoint/2010/main" val="4082783579"/>
      </p:ext>
    </p:extLst>
  </p:cSld>
  <p:clrMapOvr>
    <a:masterClrMapping/>
  </p:clrMapOvr>
</p:notes>
</file>

<file path=ppt/notesSlides/notesSlide1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txBody>
          <a:bodyPr/>
          <a:lstStyle/>
          <a:p>
            <a:endParaRPr lang="en-GB"/>
          </a:p>
        </p:txBody>
      </p:sp>
      <p:sp>
        <p:nvSpPr>
          <p:cNvPr id="3" name="Notes Placeholder 2"/>
          <p:cNvSpPr>
            <a:spLocks noGrp="1"/>
          </p:cNvSpPr>
          <p:nvPr>
            <p:ph type="body" idx="1"/>
          </p:nvPr>
        </p:nvSpPr>
        <p:spPr/>
        <p:txBody>
          <a:bodyPr/>
          <a:lstStyle/>
          <a:p>
            <a:r>
              <a:rPr lang="en-GB"/>
              <a:t>2037</a:t>
            </a:r>
          </a:p>
        </p:txBody>
      </p:sp>
      <p:sp>
        <p:nvSpPr>
          <p:cNvPr id="4" name="Slide Number Placeholder 3"/>
          <p:cNvSpPr>
            <a:spLocks noGrp="1"/>
          </p:cNvSpPr>
          <p:nvPr>
            <p:ph type="sldNum" sz="quarter" idx="5"/>
          </p:nvPr>
        </p:nvSpPr>
        <p:spPr/>
        <p:txBody>
          <a:bodyPr/>
          <a:lstStyle/>
          <a:p>
            <a:fld id="{74EBF720-DE48-4B24-AA24-66B55E2F2580}" type="slidenum">
              <a:rPr lang="en-GB" smtClean="0"/>
              <a:pPr/>
              <a:t>153</a:t>
            </a:fld>
            <a:endParaRPr lang="en-GB"/>
          </a:p>
        </p:txBody>
      </p:sp>
    </p:spTree>
    <p:extLst>
      <p:ext uri="{BB962C8B-B14F-4D97-AF65-F5344CB8AC3E}">
        <p14:creationId xmlns:p14="http://schemas.microsoft.com/office/powerpoint/2010/main" val="2842417571"/>
      </p:ext>
    </p:extLst>
  </p:cSld>
  <p:clrMapOvr>
    <a:masterClrMapping/>
  </p:clrMapOvr>
</p:notes>
</file>

<file path=ppt/notesSlides/notesSlide1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txBody>
          <a:bodyPr/>
          <a:lstStyle/>
          <a:p>
            <a:endParaRPr lang="en-GB"/>
          </a:p>
        </p:txBody>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10"/>
          </p:nvPr>
        </p:nvSpPr>
        <p:spPr/>
        <p:txBody>
          <a:bodyPr/>
          <a:lstStyle/>
          <a:p>
            <a:fld id="{74EBF720-DE48-4B24-AA24-66B55E2F2580}" type="slidenum">
              <a:rPr lang="en-GB" smtClean="0"/>
              <a:t>159</a:t>
            </a:fld>
            <a:endParaRPr lang="en-GB"/>
          </a:p>
        </p:txBody>
      </p:sp>
    </p:spTree>
    <p:extLst>
      <p:ext uri="{BB962C8B-B14F-4D97-AF65-F5344CB8AC3E}">
        <p14:creationId xmlns:p14="http://schemas.microsoft.com/office/powerpoint/2010/main" val="3961943453"/>
      </p:ext>
    </p:extLst>
  </p:cSld>
  <p:clrMapOvr>
    <a:masterClrMapping/>
  </p:clrMapOvr>
</p:notes>
</file>

<file path=ppt/notesSlides/notesSlide1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txBody>
          <a:bodyPr/>
          <a:lstStyle/>
          <a:p>
            <a:endParaRPr lang="en-GB"/>
          </a:p>
        </p:txBody>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10"/>
          </p:nvPr>
        </p:nvSpPr>
        <p:spPr/>
        <p:txBody>
          <a:bodyPr/>
          <a:lstStyle/>
          <a:p>
            <a:fld id="{74EBF720-DE48-4B24-AA24-66B55E2F2580}" type="slidenum">
              <a:rPr lang="en-GB" smtClean="0"/>
              <a:t>160</a:t>
            </a:fld>
            <a:endParaRPr lang="en-GB"/>
          </a:p>
        </p:txBody>
      </p:sp>
    </p:spTree>
    <p:extLst>
      <p:ext uri="{BB962C8B-B14F-4D97-AF65-F5344CB8AC3E}">
        <p14:creationId xmlns:p14="http://schemas.microsoft.com/office/powerpoint/2010/main" val="4122621256"/>
      </p:ext>
    </p:extLst>
  </p:cSld>
  <p:clrMapOvr>
    <a:masterClrMapping/>
  </p:clrMapOvr>
</p:notes>
</file>

<file path=ppt/notesSlides/notesSlide1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txBody>
          <a:bodyPr/>
          <a:lstStyle/>
          <a:p>
            <a:endParaRPr lang="en-GB"/>
          </a:p>
        </p:txBody>
      </p:sp>
      <p:sp>
        <p:nvSpPr>
          <p:cNvPr id="3" name="Notes Placeholder 2"/>
          <p:cNvSpPr>
            <a:spLocks noGrp="1"/>
          </p:cNvSpPr>
          <p:nvPr>
            <p:ph type="body" idx="1"/>
          </p:nvPr>
        </p:nvSpPr>
        <p:spPr/>
        <p:txBody>
          <a:bodyPr/>
          <a:lstStyle/>
          <a:p>
            <a:r>
              <a:rPr lang="en-GB"/>
              <a:t>2137</a:t>
            </a:r>
          </a:p>
        </p:txBody>
      </p:sp>
      <p:sp>
        <p:nvSpPr>
          <p:cNvPr id="4" name="Slide Number Placeholder 3"/>
          <p:cNvSpPr>
            <a:spLocks noGrp="1"/>
          </p:cNvSpPr>
          <p:nvPr>
            <p:ph type="sldNum" sz="quarter" idx="5"/>
          </p:nvPr>
        </p:nvSpPr>
        <p:spPr/>
        <p:txBody>
          <a:bodyPr/>
          <a:lstStyle/>
          <a:p>
            <a:fld id="{74EBF720-DE48-4B24-AA24-66B55E2F2580}" type="slidenum">
              <a:rPr lang="en-GB" smtClean="0"/>
              <a:pPr/>
              <a:t>161</a:t>
            </a:fld>
            <a:endParaRPr lang="en-GB"/>
          </a:p>
        </p:txBody>
      </p:sp>
    </p:spTree>
    <p:extLst>
      <p:ext uri="{BB962C8B-B14F-4D97-AF65-F5344CB8AC3E}">
        <p14:creationId xmlns:p14="http://schemas.microsoft.com/office/powerpoint/2010/main" val="2343832999"/>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txBody>
          <a:bodyPr/>
          <a:lstStyle/>
          <a:p>
            <a:endParaRPr lang="en-GB"/>
          </a:p>
        </p:txBody>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10"/>
          </p:nvPr>
        </p:nvSpPr>
        <p:spPr/>
        <p:txBody>
          <a:bodyPr/>
          <a:lstStyle/>
          <a:p>
            <a:fld id="{74EBF720-DE48-4B24-AA24-66B55E2F2580}" type="slidenum">
              <a:rPr lang="en-GB" smtClean="0"/>
              <a:pPr/>
              <a:t>12</a:t>
            </a:fld>
            <a:endParaRPr lang="en-GB"/>
          </a:p>
        </p:txBody>
      </p:sp>
    </p:spTree>
    <p:extLst>
      <p:ext uri="{BB962C8B-B14F-4D97-AF65-F5344CB8AC3E}">
        <p14:creationId xmlns:p14="http://schemas.microsoft.com/office/powerpoint/2010/main" val="3602028071"/>
      </p:ext>
    </p:extLst>
  </p:cSld>
  <p:clrMapOvr>
    <a:masterClrMapping/>
  </p:clrMapOvr>
</p:notes>
</file>

<file path=ppt/notesSlides/notesSlide1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txBody>
          <a:bodyPr/>
          <a:lstStyle/>
          <a:p>
            <a:endParaRPr lang="en-GB"/>
          </a:p>
        </p:txBody>
      </p:sp>
      <p:sp>
        <p:nvSpPr>
          <p:cNvPr id="3" name="Notes Placeholder 2"/>
          <p:cNvSpPr>
            <a:spLocks noGrp="1"/>
          </p:cNvSpPr>
          <p:nvPr>
            <p:ph type="body" idx="1"/>
          </p:nvPr>
        </p:nvSpPr>
        <p:spPr/>
        <p:txBody>
          <a:bodyPr/>
          <a:lstStyle/>
          <a:p>
            <a:r>
              <a:rPr lang="en-GB"/>
              <a:t>2157</a:t>
            </a:r>
          </a:p>
        </p:txBody>
      </p:sp>
      <p:sp>
        <p:nvSpPr>
          <p:cNvPr id="4" name="Slide Number Placeholder 3"/>
          <p:cNvSpPr>
            <a:spLocks noGrp="1"/>
          </p:cNvSpPr>
          <p:nvPr>
            <p:ph type="sldNum" sz="quarter" idx="5"/>
          </p:nvPr>
        </p:nvSpPr>
        <p:spPr/>
        <p:txBody>
          <a:bodyPr/>
          <a:lstStyle/>
          <a:p>
            <a:fld id="{74EBF720-DE48-4B24-AA24-66B55E2F2580}" type="slidenum">
              <a:rPr lang="en-GB" smtClean="0"/>
              <a:pPr/>
              <a:t>164</a:t>
            </a:fld>
            <a:endParaRPr lang="en-GB"/>
          </a:p>
        </p:txBody>
      </p:sp>
    </p:spTree>
    <p:extLst>
      <p:ext uri="{BB962C8B-B14F-4D97-AF65-F5344CB8AC3E}">
        <p14:creationId xmlns:p14="http://schemas.microsoft.com/office/powerpoint/2010/main" val="1552645154"/>
      </p:ext>
    </p:extLst>
  </p:cSld>
  <p:clrMapOvr>
    <a:masterClrMapping/>
  </p:clrMapOvr>
</p:notes>
</file>

<file path=ppt/notesSlides/notesSlide1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txBody>
          <a:bodyPr/>
          <a:lstStyle/>
          <a:p>
            <a:endParaRPr lang="en-GB"/>
          </a:p>
        </p:txBody>
      </p:sp>
      <p:sp>
        <p:nvSpPr>
          <p:cNvPr id="3" name="Notes Placeholder 2"/>
          <p:cNvSpPr>
            <a:spLocks noGrp="1"/>
          </p:cNvSpPr>
          <p:nvPr>
            <p:ph type="body" idx="1"/>
          </p:nvPr>
        </p:nvSpPr>
        <p:spPr/>
        <p:txBody>
          <a:bodyPr/>
          <a:lstStyle/>
          <a:p>
            <a:r>
              <a:rPr lang="en-GB"/>
              <a:t>2166</a:t>
            </a:r>
          </a:p>
        </p:txBody>
      </p:sp>
      <p:sp>
        <p:nvSpPr>
          <p:cNvPr id="4" name="Slide Number Placeholder 3"/>
          <p:cNvSpPr>
            <a:spLocks noGrp="1"/>
          </p:cNvSpPr>
          <p:nvPr>
            <p:ph type="sldNum" sz="quarter" idx="5"/>
          </p:nvPr>
        </p:nvSpPr>
        <p:spPr/>
        <p:txBody>
          <a:bodyPr/>
          <a:lstStyle/>
          <a:p>
            <a:fld id="{74EBF720-DE48-4B24-AA24-66B55E2F2580}" type="slidenum">
              <a:rPr lang="en-GB" smtClean="0"/>
              <a:pPr/>
              <a:t>165</a:t>
            </a:fld>
            <a:endParaRPr lang="en-GB"/>
          </a:p>
        </p:txBody>
      </p:sp>
    </p:spTree>
    <p:extLst>
      <p:ext uri="{BB962C8B-B14F-4D97-AF65-F5344CB8AC3E}">
        <p14:creationId xmlns:p14="http://schemas.microsoft.com/office/powerpoint/2010/main" val="3653884937"/>
      </p:ext>
    </p:extLst>
  </p:cSld>
  <p:clrMapOvr>
    <a:masterClrMapping/>
  </p:clrMapOvr>
</p:notes>
</file>

<file path=ppt/notesSlides/notesSlide1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txBody>
          <a:bodyPr/>
          <a:lstStyle/>
          <a:p>
            <a:endParaRPr lang="en-GB"/>
          </a:p>
        </p:txBody>
      </p:sp>
      <p:sp>
        <p:nvSpPr>
          <p:cNvPr id="3" name="Notes Placeholder 2"/>
          <p:cNvSpPr>
            <a:spLocks noGrp="1"/>
          </p:cNvSpPr>
          <p:nvPr>
            <p:ph type="body" idx="1"/>
          </p:nvPr>
        </p:nvSpPr>
        <p:spPr/>
        <p:txBody>
          <a:bodyPr/>
          <a:lstStyle/>
          <a:p>
            <a:r>
              <a:rPr lang="en-GB"/>
              <a:t>Row 2299</a:t>
            </a:r>
          </a:p>
        </p:txBody>
      </p:sp>
      <p:sp>
        <p:nvSpPr>
          <p:cNvPr id="4" name="Slide Number Placeholder 3"/>
          <p:cNvSpPr>
            <a:spLocks noGrp="1"/>
          </p:cNvSpPr>
          <p:nvPr>
            <p:ph type="sldNum" sz="quarter" idx="5"/>
          </p:nvPr>
        </p:nvSpPr>
        <p:spPr/>
        <p:txBody>
          <a:bodyPr/>
          <a:lstStyle/>
          <a:p>
            <a:fld id="{74EBF720-DE48-4B24-AA24-66B55E2F2580}" type="slidenum">
              <a:rPr lang="en-GB" smtClean="0"/>
              <a:pPr/>
              <a:t>167</a:t>
            </a:fld>
            <a:endParaRPr lang="en-GB"/>
          </a:p>
        </p:txBody>
      </p:sp>
    </p:spTree>
    <p:extLst>
      <p:ext uri="{BB962C8B-B14F-4D97-AF65-F5344CB8AC3E}">
        <p14:creationId xmlns:p14="http://schemas.microsoft.com/office/powerpoint/2010/main" val="1518736133"/>
      </p:ext>
    </p:extLst>
  </p:cSld>
  <p:clrMapOvr>
    <a:masterClrMapping/>
  </p:clrMapOvr>
</p:notes>
</file>

<file path=ppt/notesSlides/notesSlide123.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118C6F9-4334-AD32-F1F5-D58260E6D0CC}"/>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2BD97ED8-5394-C53F-A7A8-3F398B94AE49}"/>
              </a:ext>
            </a:extLst>
          </p:cNvPr>
          <p:cNvSpPr>
            <a:spLocks noGrp="1" noRot="1" noChangeAspect="1"/>
          </p:cNvSpPr>
          <p:nvPr>
            <p:ph type="sldImg"/>
          </p:nvPr>
        </p:nvSpPr>
        <p:spPr/>
        <p:txBody>
          <a:bodyPr/>
          <a:lstStyle/>
          <a:p>
            <a:endParaRPr lang="en-GB"/>
          </a:p>
        </p:txBody>
      </p:sp>
      <p:sp>
        <p:nvSpPr>
          <p:cNvPr id="3" name="Notes Placeholder 2">
            <a:extLst>
              <a:ext uri="{FF2B5EF4-FFF2-40B4-BE49-F238E27FC236}">
                <a16:creationId xmlns:a16="http://schemas.microsoft.com/office/drawing/2014/main" id="{D0D9DBD8-00E9-4209-5574-11D3A89E67A5}"/>
              </a:ext>
            </a:extLst>
          </p:cNvPr>
          <p:cNvSpPr>
            <a:spLocks noGrp="1"/>
          </p:cNvSpPr>
          <p:nvPr>
            <p:ph type="body" idx="1"/>
          </p:nvPr>
        </p:nvSpPr>
        <p:spPr/>
        <p:txBody>
          <a:bodyPr/>
          <a:lstStyle/>
          <a:p>
            <a:r>
              <a:rPr lang="en-GB"/>
              <a:t>Row 2646</a:t>
            </a:r>
          </a:p>
        </p:txBody>
      </p:sp>
      <p:sp>
        <p:nvSpPr>
          <p:cNvPr id="4" name="Slide Number Placeholder 3">
            <a:extLst>
              <a:ext uri="{FF2B5EF4-FFF2-40B4-BE49-F238E27FC236}">
                <a16:creationId xmlns:a16="http://schemas.microsoft.com/office/drawing/2014/main" id="{5F2764E3-EAE4-6C77-62E2-7A7B16AD620D}"/>
              </a:ext>
            </a:extLst>
          </p:cNvPr>
          <p:cNvSpPr>
            <a:spLocks noGrp="1"/>
          </p:cNvSpPr>
          <p:nvPr>
            <p:ph type="sldNum" sz="quarter" idx="10"/>
          </p:nvPr>
        </p:nvSpPr>
        <p:spPr/>
        <p:txBody>
          <a:bodyPr/>
          <a:lstStyle/>
          <a:p>
            <a:fld id="{74EBF720-DE48-4B24-AA24-66B55E2F2580}" type="slidenum">
              <a:rPr lang="en-GB" smtClean="0"/>
              <a:t>168</a:t>
            </a:fld>
            <a:endParaRPr lang="en-GB"/>
          </a:p>
        </p:txBody>
      </p:sp>
    </p:spTree>
    <p:extLst>
      <p:ext uri="{BB962C8B-B14F-4D97-AF65-F5344CB8AC3E}">
        <p14:creationId xmlns:p14="http://schemas.microsoft.com/office/powerpoint/2010/main" val="4271774428"/>
      </p:ext>
    </p:extLst>
  </p:cSld>
  <p:clrMapOvr>
    <a:masterClrMapping/>
  </p:clrMapOvr>
</p:notes>
</file>

<file path=ppt/notesSlides/notesSlide1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txBody>
          <a:bodyPr/>
          <a:lstStyle/>
          <a:p>
            <a:endParaRPr lang="en-GB"/>
          </a:p>
        </p:txBody>
      </p:sp>
      <p:sp>
        <p:nvSpPr>
          <p:cNvPr id="3" name="Notes Placeholder 2"/>
          <p:cNvSpPr>
            <a:spLocks noGrp="1"/>
          </p:cNvSpPr>
          <p:nvPr>
            <p:ph type="body" idx="1"/>
          </p:nvPr>
        </p:nvSpPr>
        <p:spPr/>
        <p:txBody>
          <a:bodyPr/>
          <a:lstStyle/>
          <a:p>
            <a:r>
              <a:rPr lang="en-GB"/>
              <a:t>2636</a:t>
            </a:r>
          </a:p>
        </p:txBody>
      </p:sp>
      <p:sp>
        <p:nvSpPr>
          <p:cNvPr id="4" name="Slide Number Placeholder 3"/>
          <p:cNvSpPr>
            <a:spLocks noGrp="1"/>
          </p:cNvSpPr>
          <p:nvPr>
            <p:ph type="sldNum" sz="quarter" idx="5"/>
          </p:nvPr>
        </p:nvSpPr>
        <p:spPr/>
        <p:txBody>
          <a:bodyPr/>
          <a:lstStyle/>
          <a:p>
            <a:fld id="{74EBF720-DE48-4B24-AA24-66B55E2F2580}" type="slidenum">
              <a:rPr lang="en-GB" smtClean="0"/>
              <a:pPr/>
              <a:t>171</a:t>
            </a:fld>
            <a:endParaRPr lang="en-GB"/>
          </a:p>
        </p:txBody>
      </p:sp>
    </p:spTree>
    <p:extLst>
      <p:ext uri="{BB962C8B-B14F-4D97-AF65-F5344CB8AC3E}">
        <p14:creationId xmlns:p14="http://schemas.microsoft.com/office/powerpoint/2010/main" val="2275044481"/>
      </p:ext>
    </p:extLst>
  </p:cSld>
  <p:clrMapOvr>
    <a:masterClrMapping/>
  </p:clrMapOvr>
</p:notes>
</file>

<file path=ppt/notesSlides/notesSlide1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txBody>
          <a:bodyPr/>
          <a:lstStyle/>
          <a:p>
            <a:endParaRPr lang="en-GB"/>
          </a:p>
        </p:txBody>
      </p:sp>
      <p:sp>
        <p:nvSpPr>
          <p:cNvPr id="3" name="Notes Placeholder 2"/>
          <p:cNvSpPr>
            <a:spLocks noGrp="1"/>
          </p:cNvSpPr>
          <p:nvPr>
            <p:ph type="body" idx="1"/>
          </p:nvPr>
        </p:nvSpPr>
        <p:spPr/>
        <p:txBody>
          <a:bodyPr/>
          <a:lstStyle/>
          <a:p>
            <a:r>
              <a:rPr lang="en-GB"/>
              <a:t>Row 2646</a:t>
            </a:r>
          </a:p>
        </p:txBody>
      </p:sp>
      <p:sp>
        <p:nvSpPr>
          <p:cNvPr id="4" name="Slide Number Placeholder 3"/>
          <p:cNvSpPr>
            <a:spLocks noGrp="1"/>
          </p:cNvSpPr>
          <p:nvPr>
            <p:ph type="sldNum" sz="quarter" idx="10"/>
          </p:nvPr>
        </p:nvSpPr>
        <p:spPr/>
        <p:txBody>
          <a:bodyPr/>
          <a:lstStyle/>
          <a:p>
            <a:fld id="{74EBF720-DE48-4B24-AA24-66B55E2F2580}" type="slidenum">
              <a:rPr lang="en-GB" smtClean="0"/>
              <a:t>172</a:t>
            </a:fld>
            <a:endParaRPr lang="en-GB"/>
          </a:p>
        </p:txBody>
      </p:sp>
    </p:spTree>
    <p:extLst>
      <p:ext uri="{BB962C8B-B14F-4D97-AF65-F5344CB8AC3E}">
        <p14:creationId xmlns:p14="http://schemas.microsoft.com/office/powerpoint/2010/main" val="4134880898"/>
      </p:ext>
    </p:extLst>
  </p:cSld>
  <p:clrMapOvr>
    <a:masterClrMapping/>
  </p:clrMapOvr>
</p:notes>
</file>

<file path=ppt/notesSlides/notesSlide1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txBody>
          <a:bodyPr/>
          <a:lstStyle/>
          <a:p>
            <a:endParaRPr lang="en-GB"/>
          </a:p>
        </p:txBody>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10"/>
          </p:nvPr>
        </p:nvSpPr>
        <p:spPr/>
        <p:txBody>
          <a:bodyPr/>
          <a:lstStyle/>
          <a:p>
            <a:fld id="{74EBF720-DE48-4B24-AA24-66B55E2F2580}" type="slidenum">
              <a:rPr lang="en-GB" smtClean="0"/>
              <a:t>175</a:t>
            </a:fld>
            <a:endParaRPr lang="en-GB"/>
          </a:p>
        </p:txBody>
      </p:sp>
    </p:spTree>
    <p:extLst>
      <p:ext uri="{BB962C8B-B14F-4D97-AF65-F5344CB8AC3E}">
        <p14:creationId xmlns:p14="http://schemas.microsoft.com/office/powerpoint/2010/main" val="668626566"/>
      </p:ext>
    </p:extLst>
  </p:cSld>
  <p:clrMapOvr>
    <a:masterClrMapping/>
  </p:clrMapOvr>
</p:notes>
</file>

<file path=ppt/notesSlides/notesSlide1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txBody>
          <a:bodyPr/>
          <a:lstStyle/>
          <a:p>
            <a:endParaRPr lang="en-GB"/>
          </a:p>
        </p:txBody>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10"/>
          </p:nvPr>
        </p:nvSpPr>
        <p:spPr/>
        <p:txBody>
          <a:bodyPr/>
          <a:lstStyle/>
          <a:p>
            <a:fld id="{74EBF720-DE48-4B24-AA24-66B55E2F2580}" type="slidenum">
              <a:rPr lang="en-GB" smtClean="0"/>
              <a:t>176</a:t>
            </a:fld>
            <a:endParaRPr lang="en-GB"/>
          </a:p>
        </p:txBody>
      </p:sp>
    </p:spTree>
    <p:extLst>
      <p:ext uri="{BB962C8B-B14F-4D97-AF65-F5344CB8AC3E}">
        <p14:creationId xmlns:p14="http://schemas.microsoft.com/office/powerpoint/2010/main" val="29183551"/>
      </p:ext>
    </p:extLst>
  </p:cSld>
  <p:clrMapOvr>
    <a:masterClrMapping/>
  </p:clrMapOvr>
</p:notes>
</file>

<file path=ppt/notesSlides/notesSlide1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txBody>
          <a:bodyPr/>
          <a:lstStyle/>
          <a:p>
            <a:endParaRPr lang="en-GB"/>
          </a:p>
        </p:txBody>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10"/>
          </p:nvPr>
        </p:nvSpPr>
        <p:spPr/>
        <p:txBody>
          <a:bodyPr/>
          <a:lstStyle/>
          <a:p>
            <a:fld id="{74EBF720-DE48-4B24-AA24-66B55E2F2580}" type="slidenum">
              <a:rPr lang="en-GB" smtClean="0"/>
              <a:t>177</a:t>
            </a:fld>
            <a:endParaRPr lang="en-GB"/>
          </a:p>
        </p:txBody>
      </p:sp>
    </p:spTree>
    <p:extLst>
      <p:ext uri="{BB962C8B-B14F-4D97-AF65-F5344CB8AC3E}">
        <p14:creationId xmlns:p14="http://schemas.microsoft.com/office/powerpoint/2010/main" val="830882776"/>
      </p:ext>
    </p:extLst>
  </p:cSld>
  <p:clrMapOvr>
    <a:masterClrMapping/>
  </p:clrMapOvr>
</p:notes>
</file>

<file path=ppt/notesSlides/notesSlide1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txBody>
          <a:bodyPr/>
          <a:lstStyle/>
          <a:p>
            <a:endParaRPr lang="en-GB"/>
          </a:p>
        </p:txBody>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10"/>
          </p:nvPr>
        </p:nvSpPr>
        <p:spPr/>
        <p:txBody>
          <a:bodyPr/>
          <a:lstStyle/>
          <a:p>
            <a:fld id="{74EBF720-DE48-4B24-AA24-66B55E2F2580}" type="slidenum">
              <a:rPr lang="en-GB" smtClean="0"/>
              <a:t>178</a:t>
            </a:fld>
            <a:endParaRPr lang="en-GB"/>
          </a:p>
        </p:txBody>
      </p:sp>
    </p:spTree>
    <p:extLst>
      <p:ext uri="{BB962C8B-B14F-4D97-AF65-F5344CB8AC3E}">
        <p14:creationId xmlns:p14="http://schemas.microsoft.com/office/powerpoint/2010/main" val="2694153606"/>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txBody>
          <a:bodyPr/>
          <a:lstStyle/>
          <a:p>
            <a:endParaRPr lang="en-GB"/>
          </a:p>
        </p:txBody>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10"/>
          </p:nvPr>
        </p:nvSpPr>
        <p:spPr/>
        <p:txBody>
          <a:bodyPr/>
          <a:lstStyle/>
          <a:p>
            <a:fld id="{74EBF720-DE48-4B24-AA24-66B55E2F2580}" type="slidenum">
              <a:rPr lang="en-GB" smtClean="0"/>
              <a:pPr/>
              <a:t>13</a:t>
            </a:fld>
            <a:endParaRPr lang="en-GB"/>
          </a:p>
        </p:txBody>
      </p:sp>
    </p:spTree>
    <p:extLst>
      <p:ext uri="{BB962C8B-B14F-4D97-AF65-F5344CB8AC3E}">
        <p14:creationId xmlns:p14="http://schemas.microsoft.com/office/powerpoint/2010/main" val="2890440963"/>
      </p:ext>
    </p:extLst>
  </p:cSld>
  <p:clrMapOvr>
    <a:masterClrMapping/>
  </p:clrMapOvr>
</p:notes>
</file>

<file path=ppt/notesSlides/notesSlide1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txBody>
          <a:bodyPr/>
          <a:lstStyle/>
          <a:p>
            <a:endParaRPr lang="en-GB"/>
          </a:p>
        </p:txBody>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10"/>
          </p:nvPr>
        </p:nvSpPr>
        <p:spPr/>
        <p:txBody>
          <a:bodyPr/>
          <a:lstStyle/>
          <a:p>
            <a:fld id="{74EBF720-DE48-4B24-AA24-66B55E2F2580}" type="slidenum">
              <a:rPr lang="en-GB" smtClean="0"/>
              <a:t>179</a:t>
            </a:fld>
            <a:endParaRPr lang="en-GB"/>
          </a:p>
        </p:txBody>
      </p:sp>
    </p:spTree>
    <p:extLst>
      <p:ext uri="{BB962C8B-B14F-4D97-AF65-F5344CB8AC3E}">
        <p14:creationId xmlns:p14="http://schemas.microsoft.com/office/powerpoint/2010/main" val="916454194"/>
      </p:ext>
    </p:extLst>
  </p:cSld>
  <p:clrMapOvr>
    <a:masterClrMapping/>
  </p:clrMapOvr>
</p:notes>
</file>

<file path=ppt/notesSlides/notesSlide1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txBody>
          <a:bodyPr/>
          <a:lstStyle/>
          <a:p>
            <a:endParaRPr lang="en-GB"/>
          </a:p>
        </p:txBody>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5"/>
          </p:nvPr>
        </p:nvSpPr>
        <p:spPr/>
        <p:txBody>
          <a:bodyPr/>
          <a:lstStyle/>
          <a:p>
            <a:fld id="{74EBF720-DE48-4B24-AA24-66B55E2F2580}" type="slidenum">
              <a:rPr lang="en-GB" smtClean="0"/>
              <a:pPr/>
              <a:t>180</a:t>
            </a:fld>
            <a:endParaRPr lang="en-GB"/>
          </a:p>
        </p:txBody>
      </p:sp>
    </p:spTree>
    <p:extLst>
      <p:ext uri="{BB962C8B-B14F-4D97-AF65-F5344CB8AC3E}">
        <p14:creationId xmlns:p14="http://schemas.microsoft.com/office/powerpoint/2010/main" val="2311135660"/>
      </p:ext>
    </p:extLst>
  </p:cSld>
  <p:clrMapOvr>
    <a:masterClrMapping/>
  </p:clrMapOvr>
</p:notes>
</file>

<file path=ppt/notesSlides/notesSlide132.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9A63291-56EC-4F85-83DC-A686A8654D5A}"/>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33D38C72-53BE-0E26-B8B0-34DE0631B977}"/>
              </a:ext>
            </a:extLst>
          </p:cNvPr>
          <p:cNvSpPr>
            <a:spLocks noGrp="1" noRot="1" noChangeAspect="1"/>
          </p:cNvSpPr>
          <p:nvPr>
            <p:ph type="sldImg"/>
          </p:nvPr>
        </p:nvSpPr>
        <p:spPr/>
        <p:txBody>
          <a:bodyPr/>
          <a:lstStyle/>
          <a:p>
            <a:endParaRPr lang="en-GB"/>
          </a:p>
        </p:txBody>
      </p:sp>
      <p:sp>
        <p:nvSpPr>
          <p:cNvPr id="3" name="Notes Placeholder 2">
            <a:extLst>
              <a:ext uri="{FF2B5EF4-FFF2-40B4-BE49-F238E27FC236}">
                <a16:creationId xmlns:a16="http://schemas.microsoft.com/office/drawing/2014/main" id="{236D7DCB-4780-C310-1555-568CBB6E715F}"/>
              </a:ext>
            </a:extLst>
          </p:cNvPr>
          <p:cNvSpPr>
            <a:spLocks noGrp="1"/>
          </p:cNvSpPr>
          <p:nvPr>
            <p:ph type="body" idx="1"/>
          </p:nvPr>
        </p:nvSpPr>
        <p:spPr/>
        <p:txBody>
          <a:bodyPr/>
          <a:lstStyle/>
          <a:p>
            <a:endParaRPr lang="en-GB"/>
          </a:p>
        </p:txBody>
      </p:sp>
      <p:sp>
        <p:nvSpPr>
          <p:cNvPr id="4" name="Slide Number Placeholder 3">
            <a:extLst>
              <a:ext uri="{FF2B5EF4-FFF2-40B4-BE49-F238E27FC236}">
                <a16:creationId xmlns:a16="http://schemas.microsoft.com/office/drawing/2014/main" id="{921F5C0C-AF43-601C-D871-D80F3AFDAB0F}"/>
              </a:ext>
            </a:extLst>
          </p:cNvPr>
          <p:cNvSpPr>
            <a:spLocks noGrp="1"/>
          </p:cNvSpPr>
          <p:nvPr>
            <p:ph type="sldNum" sz="quarter" idx="10"/>
          </p:nvPr>
        </p:nvSpPr>
        <p:spPr/>
        <p:txBody>
          <a:bodyPr/>
          <a:lstStyle/>
          <a:p>
            <a:fld id="{74EBF720-DE48-4B24-AA24-66B55E2F2580}" type="slidenum">
              <a:rPr lang="en-GB" smtClean="0"/>
              <a:t>181</a:t>
            </a:fld>
            <a:endParaRPr lang="en-GB"/>
          </a:p>
        </p:txBody>
      </p:sp>
    </p:spTree>
    <p:extLst>
      <p:ext uri="{BB962C8B-B14F-4D97-AF65-F5344CB8AC3E}">
        <p14:creationId xmlns:p14="http://schemas.microsoft.com/office/powerpoint/2010/main" val="3507813820"/>
      </p:ext>
    </p:extLst>
  </p:cSld>
  <p:clrMapOvr>
    <a:masterClrMapping/>
  </p:clrMapOvr>
</p:notes>
</file>

<file path=ppt/notesSlides/notesSlide1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txBody>
          <a:bodyPr/>
          <a:lstStyle/>
          <a:p>
            <a:endParaRPr lang="en-GB"/>
          </a:p>
        </p:txBody>
      </p:sp>
      <p:sp>
        <p:nvSpPr>
          <p:cNvPr id="3" name="Notes Placeholder 2"/>
          <p:cNvSpPr>
            <a:spLocks noGrp="1"/>
          </p:cNvSpPr>
          <p:nvPr>
            <p:ph type="body" idx="1"/>
          </p:nvPr>
        </p:nvSpPr>
        <p:spPr/>
        <p:txBody>
          <a:bodyPr/>
          <a:lstStyle/>
          <a:p>
            <a:r>
              <a:rPr lang="en-GB"/>
              <a:t>Row 2789</a:t>
            </a:r>
          </a:p>
        </p:txBody>
      </p:sp>
      <p:sp>
        <p:nvSpPr>
          <p:cNvPr id="4" name="Slide Number Placeholder 3"/>
          <p:cNvSpPr>
            <a:spLocks noGrp="1"/>
          </p:cNvSpPr>
          <p:nvPr>
            <p:ph type="sldNum" sz="quarter" idx="5"/>
          </p:nvPr>
        </p:nvSpPr>
        <p:spPr/>
        <p:txBody>
          <a:bodyPr/>
          <a:lstStyle/>
          <a:p>
            <a:fld id="{74EBF720-DE48-4B24-AA24-66B55E2F2580}" type="slidenum">
              <a:rPr lang="en-GB" smtClean="0"/>
              <a:pPr/>
              <a:t>183</a:t>
            </a:fld>
            <a:endParaRPr lang="en-GB"/>
          </a:p>
        </p:txBody>
      </p:sp>
    </p:spTree>
    <p:extLst>
      <p:ext uri="{BB962C8B-B14F-4D97-AF65-F5344CB8AC3E}">
        <p14:creationId xmlns:p14="http://schemas.microsoft.com/office/powerpoint/2010/main" val="941087956"/>
      </p:ext>
    </p:extLst>
  </p:cSld>
  <p:clrMapOvr>
    <a:masterClrMapping/>
  </p:clrMapOvr>
</p:notes>
</file>

<file path=ppt/notesSlides/notesSlide1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txBody>
          <a:bodyPr/>
          <a:lstStyle/>
          <a:p>
            <a:endParaRPr lang="en-GB"/>
          </a:p>
        </p:txBody>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5"/>
          </p:nvPr>
        </p:nvSpPr>
        <p:spPr/>
        <p:txBody>
          <a:bodyPr/>
          <a:lstStyle/>
          <a:p>
            <a:fld id="{74EBF720-DE48-4B24-AA24-66B55E2F2580}" type="slidenum">
              <a:rPr lang="en-GB" smtClean="0"/>
              <a:pPr/>
              <a:t>184</a:t>
            </a:fld>
            <a:endParaRPr lang="en-GB"/>
          </a:p>
        </p:txBody>
      </p:sp>
    </p:spTree>
    <p:extLst>
      <p:ext uri="{BB962C8B-B14F-4D97-AF65-F5344CB8AC3E}">
        <p14:creationId xmlns:p14="http://schemas.microsoft.com/office/powerpoint/2010/main" val="1712231936"/>
      </p:ext>
    </p:extLst>
  </p:cSld>
  <p:clrMapOvr>
    <a:masterClrMapping/>
  </p:clrMapOvr>
</p:notes>
</file>

<file path=ppt/notesSlides/notesSlide1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txBody>
          <a:bodyPr/>
          <a:lstStyle/>
          <a:p>
            <a:endParaRPr lang="en-GB"/>
          </a:p>
        </p:txBody>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10"/>
          </p:nvPr>
        </p:nvSpPr>
        <p:spPr/>
        <p:txBody>
          <a:bodyPr/>
          <a:lstStyle/>
          <a:p>
            <a:fld id="{74EBF720-DE48-4B24-AA24-66B55E2F2580}" type="slidenum">
              <a:rPr lang="en-GB" smtClean="0"/>
              <a:t>185</a:t>
            </a:fld>
            <a:endParaRPr lang="en-GB"/>
          </a:p>
        </p:txBody>
      </p:sp>
    </p:spTree>
    <p:extLst>
      <p:ext uri="{BB962C8B-B14F-4D97-AF65-F5344CB8AC3E}">
        <p14:creationId xmlns:p14="http://schemas.microsoft.com/office/powerpoint/2010/main" val="1418674807"/>
      </p:ext>
    </p:extLst>
  </p:cSld>
  <p:clrMapOvr>
    <a:masterClrMapping/>
  </p:clrMapOvr>
</p:notes>
</file>

<file path=ppt/notesSlides/notesSlide1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txBody>
          <a:bodyPr/>
          <a:lstStyle/>
          <a:p>
            <a:endParaRPr lang="en-GB"/>
          </a:p>
        </p:txBody>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10"/>
          </p:nvPr>
        </p:nvSpPr>
        <p:spPr/>
        <p:txBody>
          <a:bodyPr/>
          <a:lstStyle/>
          <a:p>
            <a:fld id="{74EBF720-DE48-4B24-AA24-66B55E2F2580}" type="slidenum">
              <a:rPr lang="en-GB" smtClean="0"/>
              <a:t>186</a:t>
            </a:fld>
            <a:endParaRPr lang="en-GB"/>
          </a:p>
        </p:txBody>
      </p:sp>
    </p:spTree>
    <p:extLst>
      <p:ext uri="{BB962C8B-B14F-4D97-AF65-F5344CB8AC3E}">
        <p14:creationId xmlns:p14="http://schemas.microsoft.com/office/powerpoint/2010/main" val="2350911147"/>
      </p:ext>
    </p:extLst>
  </p:cSld>
  <p:clrMapOvr>
    <a:masterClrMapping/>
  </p:clrMapOvr>
</p:notes>
</file>

<file path=ppt/notesSlides/notesSlide1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txBody>
          <a:bodyPr/>
          <a:lstStyle/>
          <a:p>
            <a:endParaRPr lang="en-GB"/>
          </a:p>
        </p:txBody>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10"/>
          </p:nvPr>
        </p:nvSpPr>
        <p:spPr/>
        <p:txBody>
          <a:bodyPr/>
          <a:lstStyle/>
          <a:p>
            <a:fld id="{74EBF720-DE48-4B24-AA24-66B55E2F2580}" type="slidenum">
              <a:rPr lang="en-GB" smtClean="0"/>
              <a:t>187</a:t>
            </a:fld>
            <a:endParaRPr lang="en-GB"/>
          </a:p>
        </p:txBody>
      </p:sp>
    </p:spTree>
    <p:extLst>
      <p:ext uri="{BB962C8B-B14F-4D97-AF65-F5344CB8AC3E}">
        <p14:creationId xmlns:p14="http://schemas.microsoft.com/office/powerpoint/2010/main" val="1849188283"/>
      </p:ext>
    </p:extLst>
  </p:cSld>
  <p:clrMapOvr>
    <a:masterClrMapping/>
  </p:clrMapOvr>
</p:notes>
</file>

<file path=ppt/notesSlides/notesSlide1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txBody>
          <a:bodyPr/>
          <a:lstStyle/>
          <a:p>
            <a:endParaRPr lang="en-GB"/>
          </a:p>
        </p:txBody>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10"/>
          </p:nvPr>
        </p:nvSpPr>
        <p:spPr/>
        <p:txBody>
          <a:bodyPr/>
          <a:lstStyle/>
          <a:p>
            <a:fld id="{74EBF720-DE48-4B24-AA24-66B55E2F2580}" type="slidenum">
              <a:rPr lang="en-GB" smtClean="0"/>
              <a:t>188</a:t>
            </a:fld>
            <a:endParaRPr lang="en-GB"/>
          </a:p>
        </p:txBody>
      </p:sp>
    </p:spTree>
    <p:extLst>
      <p:ext uri="{BB962C8B-B14F-4D97-AF65-F5344CB8AC3E}">
        <p14:creationId xmlns:p14="http://schemas.microsoft.com/office/powerpoint/2010/main" val="3575902567"/>
      </p:ext>
    </p:extLst>
  </p:cSld>
  <p:clrMapOvr>
    <a:masterClrMapping/>
  </p:clrMapOvr>
</p:notes>
</file>

<file path=ppt/notesSlides/notesSlide1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txBody>
          <a:bodyPr/>
          <a:lstStyle/>
          <a:p>
            <a:endParaRPr lang="en-GB"/>
          </a:p>
        </p:txBody>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10"/>
          </p:nvPr>
        </p:nvSpPr>
        <p:spPr/>
        <p:txBody>
          <a:bodyPr/>
          <a:lstStyle/>
          <a:p>
            <a:fld id="{74EBF720-DE48-4B24-AA24-66B55E2F2580}" type="slidenum">
              <a:rPr lang="en-GB" smtClean="0"/>
              <a:t>189</a:t>
            </a:fld>
            <a:endParaRPr lang="en-GB"/>
          </a:p>
        </p:txBody>
      </p:sp>
    </p:spTree>
    <p:extLst>
      <p:ext uri="{BB962C8B-B14F-4D97-AF65-F5344CB8AC3E}">
        <p14:creationId xmlns:p14="http://schemas.microsoft.com/office/powerpoint/2010/main" val="1943756603"/>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txBody>
          <a:bodyPr/>
          <a:lstStyle/>
          <a:p>
            <a:endParaRPr lang="en-GB"/>
          </a:p>
        </p:txBody>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10"/>
          </p:nvPr>
        </p:nvSpPr>
        <p:spPr/>
        <p:txBody>
          <a:bodyPr/>
          <a:lstStyle/>
          <a:p>
            <a:fld id="{74EBF720-DE48-4B24-AA24-66B55E2F2580}" type="slidenum">
              <a:rPr lang="en-GB" smtClean="0"/>
              <a:pPr/>
              <a:t>14</a:t>
            </a:fld>
            <a:endParaRPr lang="en-GB"/>
          </a:p>
        </p:txBody>
      </p:sp>
    </p:spTree>
    <p:extLst>
      <p:ext uri="{BB962C8B-B14F-4D97-AF65-F5344CB8AC3E}">
        <p14:creationId xmlns:p14="http://schemas.microsoft.com/office/powerpoint/2010/main" val="112029262"/>
      </p:ext>
    </p:extLst>
  </p:cSld>
  <p:clrMapOvr>
    <a:masterClrMapping/>
  </p:clrMapOvr>
</p:notes>
</file>

<file path=ppt/notesSlides/notesSlide1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txBody>
          <a:bodyPr/>
          <a:lstStyle/>
          <a:p>
            <a:endParaRPr lang="en-GB"/>
          </a:p>
        </p:txBody>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10"/>
          </p:nvPr>
        </p:nvSpPr>
        <p:spPr/>
        <p:txBody>
          <a:bodyPr/>
          <a:lstStyle/>
          <a:p>
            <a:fld id="{74EBF720-DE48-4B24-AA24-66B55E2F2580}" type="slidenum">
              <a:rPr lang="en-GB" smtClean="0"/>
              <a:t>190</a:t>
            </a:fld>
            <a:endParaRPr lang="en-GB"/>
          </a:p>
        </p:txBody>
      </p:sp>
    </p:spTree>
    <p:extLst>
      <p:ext uri="{BB962C8B-B14F-4D97-AF65-F5344CB8AC3E}">
        <p14:creationId xmlns:p14="http://schemas.microsoft.com/office/powerpoint/2010/main" val="2369920616"/>
      </p:ext>
    </p:extLst>
  </p:cSld>
  <p:clrMapOvr>
    <a:masterClrMapping/>
  </p:clrMapOvr>
</p:notes>
</file>

<file path=ppt/notesSlides/notesSlide1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txBody>
          <a:bodyPr/>
          <a:lstStyle/>
          <a:p>
            <a:endParaRPr lang="en-GB"/>
          </a:p>
        </p:txBody>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10"/>
          </p:nvPr>
        </p:nvSpPr>
        <p:spPr/>
        <p:txBody>
          <a:bodyPr/>
          <a:lstStyle/>
          <a:p>
            <a:fld id="{74EBF720-DE48-4B24-AA24-66B55E2F2580}" type="slidenum">
              <a:rPr lang="en-GB" smtClean="0"/>
              <a:t>191</a:t>
            </a:fld>
            <a:endParaRPr lang="en-GB"/>
          </a:p>
        </p:txBody>
      </p:sp>
    </p:spTree>
    <p:extLst>
      <p:ext uri="{BB962C8B-B14F-4D97-AF65-F5344CB8AC3E}">
        <p14:creationId xmlns:p14="http://schemas.microsoft.com/office/powerpoint/2010/main" val="3244537768"/>
      </p:ext>
    </p:extLst>
  </p:cSld>
  <p:clrMapOvr>
    <a:masterClrMapping/>
  </p:clrMapOvr>
</p:notes>
</file>

<file path=ppt/notesSlides/notesSlide1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txBody>
          <a:bodyPr/>
          <a:lstStyle/>
          <a:p>
            <a:endParaRPr lang="en-GB"/>
          </a:p>
        </p:txBody>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10"/>
          </p:nvPr>
        </p:nvSpPr>
        <p:spPr/>
        <p:txBody>
          <a:bodyPr/>
          <a:lstStyle/>
          <a:p>
            <a:fld id="{74EBF720-DE48-4B24-AA24-66B55E2F2580}" type="slidenum">
              <a:rPr lang="en-GB" smtClean="0"/>
              <a:t>192</a:t>
            </a:fld>
            <a:endParaRPr lang="en-GB"/>
          </a:p>
        </p:txBody>
      </p:sp>
    </p:spTree>
    <p:extLst>
      <p:ext uri="{BB962C8B-B14F-4D97-AF65-F5344CB8AC3E}">
        <p14:creationId xmlns:p14="http://schemas.microsoft.com/office/powerpoint/2010/main" val="2693397720"/>
      </p:ext>
    </p:extLst>
  </p:cSld>
  <p:clrMapOvr>
    <a:masterClrMapping/>
  </p:clrMapOvr>
</p:notes>
</file>

<file path=ppt/notesSlides/notesSlide1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txBody>
          <a:bodyPr/>
          <a:lstStyle/>
          <a:p>
            <a:endParaRPr lang="en-GB"/>
          </a:p>
        </p:txBody>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10"/>
          </p:nvPr>
        </p:nvSpPr>
        <p:spPr/>
        <p:txBody>
          <a:bodyPr/>
          <a:lstStyle/>
          <a:p>
            <a:fld id="{74EBF720-DE48-4B24-AA24-66B55E2F2580}" type="slidenum">
              <a:rPr lang="en-GB" smtClean="0"/>
              <a:t>193</a:t>
            </a:fld>
            <a:endParaRPr lang="en-GB"/>
          </a:p>
        </p:txBody>
      </p:sp>
    </p:spTree>
    <p:extLst>
      <p:ext uri="{BB962C8B-B14F-4D97-AF65-F5344CB8AC3E}">
        <p14:creationId xmlns:p14="http://schemas.microsoft.com/office/powerpoint/2010/main" val="3220517001"/>
      </p:ext>
    </p:extLst>
  </p:cSld>
  <p:clrMapOvr>
    <a:masterClrMapping/>
  </p:clrMapOvr>
</p:notes>
</file>

<file path=ppt/notesSlides/notesSlide1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txBody>
          <a:bodyPr/>
          <a:lstStyle/>
          <a:p>
            <a:endParaRPr lang="en-GB"/>
          </a:p>
        </p:txBody>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10"/>
          </p:nvPr>
        </p:nvSpPr>
        <p:spPr/>
        <p:txBody>
          <a:bodyPr/>
          <a:lstStyle/>
          <a:p>
            <a:fld id="{74EBF720-DE48-4B24-AA24-66B55E2F2580}" type="slidenum">
              <a:rPr lang="en-GB" smtClean="0"/>
              <a:t>194</a:t>
            </a:fld>
            <a:endParaRPr lang="en-GB"/>
          </a:p>
        </p:txBody>
      </p:sp>
    </p:spTree>
    <p:extLst>
      <p:ext uri="{BB962C8B-B14F-4D97-AF65-F5344CB8AC3E}">
        <p14:creationId xmlns:p14="http://schemas.microsoft.com/office/powerpoint/2010/main" val="2958176441"/>
      </p:ext>
    </p:extLst>
  </p:cSld>
  <p:clrMapOvr>
    <a:masterClrMapping/>
  </p:clrMapOvr>
</p:notes>
</file>

<file path=ppt/notesSlides/notesSlide1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txBody>
          <a:bodyPr/>
          <a:lstStyle/>
          <a:p>
            <a:endParaRPr lang="en-GB"/>
          </a:p>
        </p:txBody>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10"/>
          </p:nvPr>
        </p:nvSpPr>
        <p:spPr/>
        <p:txBody>
          <a:bodyPr/>
          <a:lstStyle/>
          <a:p>
            <a:fld id="{74EBF720-DE48-4B24-AA24-66B55E2F2580}" type="slidenum">
              <a:rPr lang="en-GB" smtClean="0"/>
              <a:t>195</a:t>
            </a:fld>
            <a:endParaRPr lang="en-GB"/>
          </a:p>
        </p:txBody>
      </p:sp>
    </p:spTree>
    <p:extLst>
      <p:ext uri="{BB962C8B-B14F-4D97-AF65-F5344CB8AC3E}">
        <p14:creationId xmlns:p14="http://schemas.microsoft.com/office/powerpoint/2010/main" val="628649571"/>
      </p:ext>
    </p:extLst>
  </p:cSld>
  <p:clrMapOvr>
    <a:masterClrMapping/>
  </p:clrMapOvr>
</p:notes>
</file>

<file path=ppt/notesSlides/notesSlide1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txBody>
          <a:bodyPr/>
          <a:lstStyle/>
          <a:p>
            <a:endParaRPr lang="en-GB"/>
          </a:p>
        </p:txBody>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10"/>
          </p:nvPr>
        </p:nvSpPr>
        <p:spPr/>
        <p:txBody>
          <a:bodyPr/>
          <a:lstStyle/>
          <a:p>
            <a:fld id="{74EBF720-DE48-4B24-AA24-66B55E2F2580}" type="slidenum">
              <a:rPr lang="en-GB" smtClean="0"/>
              <a:t>197</a:t>
            </a:fld>
            <a:endParaRPr lang="en-GB"/>
          </a:p>
        </p:txBody>
      </p:sp>
    </p:spTree>
    <p:extLst>
      <p:ext uri="{BB962C8B-B14F-4D97-AF65-F5344CB8AC3E}">
        <p14:creationId xmlns:p14="http://schemas.microsoft.com/office/powerpoint/2010/main" val="741877014"/>
      </p:ext>
    </p:extLst>
  </p:cSld>
  <p:clrMapOvr>
    <a:masterClrMapping/>
  </p:clrMapOvr>
</p:notes>
</file>

<file path=ppt/notesSlides/notesSlide1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txBody>
          <a:bodyPr/>
          <a:lstStyle/>
          <a:p>
            <a:endParaRPr lang="en-GB"/>
          </a:p>
        </p:txBody>
      </p:sp>
      <p:sp>
        <p:nvSpPr>
          <p:cNvPr id="3" name="Notes Placeholder 2"/>
          <p:cNvSpPr>
            <a:spLocks noGrp="1"/>
          </p:cNvSpPr>
          <p:nvPr>
            <p:ph type="body" idx="1"/>
          </p:nvPr>
        </p:nvSpPr>
        <p:spPr/>
        <p:txBody>
          <a:bodyPr/>
          <a:lstStyle/>
          <a:p>
            <a:r>
              <a:rPr lang="en-GB"/>
              <a:t>3186</a:t>
            </a:r>
          </a:p>
        </p:txBody>
      </p:sp>
      <p:sp>
        <p:nvSpPr>
          <p:cNvPr id="4" name="Slide Number Placeholder 3"/>
          <p:cNvSpPr>
            <a:spLocks noGrp="1"/>
          </p:cNvSpPr>
          <p:nvPr>
            <p:ph type="sldNum" sz="quarter" idx="10"/>
          </p:nvPr>
        </p:nvSpPr>
        <p:spPr/>
        <p:txBody>
          <a:bodyPr/>
          <a:lstStyle/>
          <a:p>
            <a:fld id="{74EBF720-DE48-4B24-AA24-66B55E2F2580}" type="slidenum">
              <a:rPr lang="en-GB" smtClean="0"/>
              <a:t>199</a:t>
            </a:fld>
            <a:endParaRPr lang="en-GB"/>
          </a:p>
        </p:txBody>
      </p:sp>
    </p:spTree>
    <p:extLst>
      <p:ext uri="{BB962C8B-B14F-4D97-AF65-F5344CB8AC3E}">
        <p14:creationId xmlns:p14="http://schemas.microsoft.com/office/powerpoint/2010/main" val="615864693"/>
      </p:ext>
    </p:extLst>
  </p:cSld>
  <p:clrMapOvr>
    <a:masterClrMapping/>
  </p:clrMapOvr>
</p:notes>
</file>

<file path=ppt/notesSlides/notesSlide1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txBody>
          <a:bodyPr/>
          <a:lstStyle/>
          <a:p>
            <a:endParaRPr lang="en-GB"/>
          </a:p>
        </p:txBody>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10"/>
          </p:nvPr>
        </p:nvSpPr>
        <p:spPr/>
        <p:txBody>
          <a:bodyPr/>
          <a:lstStyle/>
          <a:p>
            <a:fld id="{74EBF720-DE48-4B24-AA24-66B55E2F2580}" type="slidenum">
              <a:rPr lang="en-GB" smtClean="0"/>
              <a:t>200</a:t>
            </a:fld>
            <a:endParaRPr lang="en-GB"/>
          </a:p>
        </p:txBody>
      </p:sp>
    </p:spTree>
    <p:extLst>
      <p:ext uri="{BB962C8B-B14F-4D97-AF65-F5344CB8AC3E}">
        <p14:creationId xmlns:p14="http://schemas.microsoft.com/office/powerpoint/2010/main" val="191700496"/>
      </p:ext>
    </p:extLst>
  </p:cSld>
  <p:clrMapOvr>
    <a:masterClrMapping/>
  </p:clrMapOvr>
</p:notes>
</file>

<file path=ppt/notesSlides/notesSlide1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txBody>
          <a:bodyPr/>
          <a:lstStyle/>
          <a:p>
            <a:endParaRPr lang="en-GB"/>
          </a:p>
        </p:txBody>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10"/>
          </p:nvPr>
        </p:nvSpPr>
        <p:spPr/>
        <p:txBody>
          <a:bodyPr/>
          <a:lstStyle/>
          <a:p>
            <a:fld id="{74EBF720-DE48-4B24-AA24-66B55E2F2580}" type="slidenum">
              <a:rPr lang="en-GB" smtClean="0"/>
              <a:t>201</a:t>
            </a:fld>
            <a:endParaRPr lang="en-GB"/>
          </a:p>
        </p:txBody>
      </p:sp>
    </p:spTree>
    <p:extLst>
      <p:ext uri="{BB962C8B-B14F-4D97-AF65-F5344CB8AC3E}">
        <p14:creationId xmlns:p14="http://schemas.microsoft.com/office/powerpoint/2010/main" val="1410854979"/>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txBody>
          <a:bodyPr/>
          <a:lstStyle/>
          <a:p>
            <a:endParaRPr lang="en-GB"/>
          </a:p>
        </p:txBody>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10"/>
          </p:nvPr>
        </p:nvSpPr>
        <p:spPr/>
        <p:txBody>
          <a:bodyPr/>
          <a:lstStyle/>
          <a:p>
            <a:fld id="{74EBF720-DE48-4B24-AA24-66B55E2F2580}" type="slidenum">
              <a:rPr lang="en-GB" smtClean="0"/>
              <a:pPr/>
              <a:t>15</a:t>
            </a:fld>
            <a:endParaRPr lang="en-GB"/>
          </a:p>
        </p:txBody>
      </p:sp>
    </p:spTree>
    <p:extLst>
      <p:ext uri="{BB962C8B-B14F-4D97-AF65-F5344CB8AC3E}">
        <p14:creationId xmlns:p14="http://schemas.microsoft.com/office/powerpoint/2010/main" val="2894259249"/>
      </p:ext>
    </p:extLst>
  </p:cSld>
  <p:clrMapOvr>
    <a:masterClrMapping/>
  </p:clrMapOvr>
</p:notes>
</file>

<file path=ppt/notesSlides/notesSlide1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txBody>
          <a:bodyPr/>
          <a:lstStyle/>
          <a:p>
            <a:endParaRPr lang="en-GB"/>
          </a:p>
        </p:txBody>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10"/>
          </p:nvPr>
        </p:nvSpPr>
        <p:spPr/>
        <p:txBody>
          <a:bodyPr/>
          <a:lstStyle/>
          <a:p>
            <a:fld id="{74EBF720-DE48-4B24-AA24-66B55E2F2580}" type="slidenum">
              <a:rPr lang="en-GB" smtClean="0"/>
              <a:t>204</a:t>
            </a:fld>
            <a:endParaRPr lang="en-GB"/>
          </a:p>
        </p:txBody>
      </p:sp>
    </p:spTree>
    <p:extLst>
      <p:ext uri="{BB962C8B-B14F-4D97-AF65-F5344CB8AC3E}">
        <p14:creationId xmlns:p14="http://schemas.microsoft.com/office/powerpoint/2010/main" val="2460713793"/>
      </p:ext>
    </p:extLst>
  </p:cSld>
  <p:clrMapOvr>
    <a:masterClrMapping/>
  </p:clrMapOvr>
</p:notes>
</file>

<file path=ppt/notesSlides/notesSlide1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txBody>
          <a:bodyPr/>
          <a:lstStyle/>
          <a:p>
            <a:endParaRPr lang="en-GB"/>
          </a:p>
        </p:txBody>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10"/>
          </p:nvPr>
        </p:nvSpPr>
        <p:spPr/>
        <p:txBody>
          <a:bodyPr/>
          <a:lstStyle/>
          <a:p>
            <a:fld id="{74EBF720-DE48-4B24-AA24-66B55E2F2580}" type="slidenum">
              <a:rPr lang="en-GB" smtClean="0"/>
              <a:t>205</a:t>
            </a:fld>
            <a:endParaRPr lang="en-GB"/>
          </a:p>
        </p:txBody>
      </p:sp>
    </p:spTree>
    <p:extLst>
      <p:ext uri="{BB962C8B-B14F-4D97-AF65-F5344CB8AC3E}">
        <p14:creationId xmlns:p14="http://schemas.microsoft.com/office/powerpoint/2010/main" val="3217820975"/>
      </p:ext>
    </p:extLst>
  </p:cSld>
  <p:clrMapOvr>
    <a:masterClrMapping/>
  </p:clrMapOvr>
</p:notes>
</file>

<file path=ppt/notesSlides/notesSlide1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txBody>
          <a:bodyPr/>
          <a:lstStyle/>
          <a:p>
            <a:endParaRPr lang="en-GB"/>
          </a:p>
        </p:txBody>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10"/>
          </p:nvPr>
        </p:nvSpPr>
        <p:spPr/>
        <p:txBody>
          <a:bodyPr/>
          <a:lstStyle/>
          <a:p>
            <a:fld id="{74EBF720-DE48-4B24-AA24-66B55E2F2580}" type="slidenum">
              <a:rPr lang="en-GB" smtClean="0"/>
              <a:t>206</a:t>
            </a:fld>
            <a:endParaRPr lang="en-GB"/>
          </a:p>
        </p:txBody>
      </p:sp>
    </p:spTree>
    <p:extLst>
      <p:ext uri="{BB962C8B-B14F-4D97-AF65-F5344CB8AC3E}">
        <p14:creationId xmlns:p14="http://schemas.microsoft.com/office/powerpoint/2010/main" val="3770519199"/>
      </p:ext>
    </p:extLst>
  </p:cSld>
  <p:clrMapOvr>
    <a:masterClrMapping/>
  </p:clrMapOvr>
</p:notes>
</file>

<file path=ppt/notesSlides/notesSlide1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txBody>
          <a:bodyPr/>
          <a:lstStyle/>
          <a:p>
            <a:endParaRPr lang="en-GB"/>
          </a:p>
        </p:txBody>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10"/>
          </p:nvPr>
        </p:nvSpPr>
        <p:spPr/>
        <p:txBody>
          <a:bodyPr/>
          <a:lstStyle/>
          <a:p>
            <a:fld id="{74EBF720-DE48-4B24-AA24-66B55E2F2580}" type="slidenum">
              <a:rPr lang="en-GB" smtClean="0"/>
              <a:t>207</a:t>
            </a:fld>
            <a:endParaRPr lang="en-GB"/>
          </a:p>
        </p:txBody>
      </p:sp>
    </p:spTree>
    <p:extLst>
      <p:ext uri="{BB962C8B-B14F-4D97-AF65-F5344CB8AC3E}">
        <p14:creationId xmlns:p14="http://schemas.microsoft.com/office/powerpoint/2010/main" val="2945841710"/>
      </p:ext>
    </p:extLst>
  </p:cSld>
  <p:clrMapOvr>
    <a:masterClrMapping/>
  </p:clrMapOvr>
</p:notes>
</file>

<file path=ppt/notesSlides/notesSlide1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txBody>
          <a:bodyPr/>
          <a:lstStyle/>
          <a:p>
            <a:endParaRPr lang="en-GB"/>
          </a:p>
        </p:txBody>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10"/>
          </p:nvPr>
        </p:nvSpPr>
        <p:spPr/>
        <p:txBody>
          <a:bodyPr/>
          <a:lstStyle/>
          <a:p>
            <a:fld id="{74EBF720-DE48-4B24-AA24-66B55E2F2580}" type="slidenum">
              <a:rPr lang="en-GB" smtClean="0"/>
              <a:t>208</a:t>
            </a:fld>
            <a:endParaRPr lang="en-GB"/>
          </a:p>
        </p:txBody>
      </p:sp>
    </p:spTree>
    <p:extLst>
      <p:ext uri="{BB962C8B-B14F-4D97-AF65-F5344CB8AC3E}">
        <p14:creationId xmlns:p14="http://schemas.microsoft.com/office/powerpoint/2010/main" val="3925710926"/>
      </p:ext>
    </p:extLst>
  </p:cSld>
  <p:clrMapOvr>
    <a:masterClrMapping/>
  </p:clrMapOvr>
</p:notes>
</file>

<file path=ppt/notesSlides/notesSlide1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txBody>
          <a:bodyPr/>
          <a:lstStyle/>
          <a:p>
            <a:endParaRPr lang="en-GB"/>
          </a:p>
        </p:txBody>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10"/>
          </p:nvPr>
        </p:nvSpPr>
        <p:spPr/>
        <p:txBody>
          <a:bodyPr/>
          <a:lstStyle/>
          <a:p>
            <a:fld id="{74EBF720-DE48-4B24-AA24-66B55E2F2580}" type="slidenum">
              <a:rPr lang="en-GB" smtClean="0"/>
              <a:t>209</a:t>
            </a:fld>
            <a:endParaRPr lang="en-GB"/>
          </a:p>
        </p:txBody>
      </p:sp>
    </p:spTree>
    <p:extLst>
      <p:ext uri="{BB962C8B-B14F-4D97-AF65-F5344CB8AC3E}">
        <p14:creationId xmlns:p14="http://schemas.microsoft.com/office/powerpoint/2010/main" val="1794447323"/>
      </p:ext>
    </p:extLst>
  </p:cSld>
  <p:clrMapOvr>
    <a:masterClrMapping/>
  </p:clrMapOvr>
</p:notes>
</file>

<file path=ppt/notesSlides/notesSlide1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txBody>
          <a:bodyPr/>
          <a:lstStyle/>
          <a:p>
            <a:endParaRPr lang="en-GB"/>
          </a:p>
        </p:txBody>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10"/>
          </p:nvPr>
        </p:nvSpPr>
        <p:spPr/>
        <p:txBody>
          <a:bodyPr/>
          <a:lstStyle/>
          <a:p>
            <a:fld id="{74EBF720-DE48-4B24-AA24-66B55E2F2580}" type="slidenum">
              <a:rPr lang="en-GB" smtClean="0"/>
              <a:t>210</a:t>
            </a:fld>
            <a:endParaRPr lang="en-GB"/>
          </a:p>
        </p:txBody>
      </p:sp>
    </p:spTree>
    <p:extLst>
      <p:ext uri="{BB962C8B-B14F-4D97-AF65-F5344CB8AC3E}">
        <p14:creationId xmlns:p14="http://schemas.microsoft.com/office/powerpoint/2010/main" val="1124478323"/>
      </p:ext>
    </p:extLst>
  </p:cSld>
  <p:clrMapOvr>
    <a:masterClrMapping/>
  </p:clrMapOvr>
</p:notes>
</file>

<file path=ppt/notesSlides/notesSlide1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txBody>
          <a:bodyPr/>
          <a:lstStyle/>
          <a:p>
            <a:endParaRPr lang="en-GB"/>
          </a:p>
        </p:txBody>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10"/>
          </p:nvPr>
        </p:nvSpPr>
        <p:spPr/>
        <p:txBody>
          <a:bodyPr/>
          <a:lstStyle/>
          <a:p>
            <a:fld id="{74EBF720-DE48-4B24-AA24-66B55E2F2580}" type="slidenum">
              <a:rPr lang="en-GB" smtClean="0"/>
              <a:t>211</a:t>
            </a:fld>
            <a:endParaRPr lang="en-GB"/>
          </a:p>
        </p:txBody>
      </p:sp>
    </p:spTree>
    <p:extLst>
      <p:ext uri="{BB962C8B-B14F-4D97-AF65-F5344CB8AC3E}">
        <p14:creationId xmlns:p14="http://schemas.microsoft.com/office/powerpoint/2010/main" val="831428121"/>
      </p:ext>
    </p:extLst>
  </p:cSld>
  <p:clrMapOvr>
    <a:masterClrMapping/>
  </p:clrMapOvr>
</p:notes>
</file>

<file path=ppt/notesSlides/notesSlide1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txBody>
          <a:bodyPr/>
          <a:lstStyle/>
          <a:p>
            <a:endParaRPr lang="en-GB"/>
          </a:p>
        </p:txBody>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10"/>
          </p:nvPr>
        </p:nvSpPr>
        <p:spPr/>
        <p:txBody>
          <a:bodyPr/>
          <a:lstStyle/>
          <a:p>
            <a:fld id="{74EBF720-DE48-4B24-AA24-66B55E2F2580}" type="slidenum">
              <a:rPr lang="en-GB" smtClean="0"/>
              <a:t>212</a:t>
            </a:fld>
            <a:endParaRPr lang="en-GB"/>
          </a:p>
        </p:txBody>
      </p:sp>
    </p:spTree>
    <p:extLst>
      <p:ext uri="{BB962C8B-B14F-4D97-AF65-F5344CB8AC3E}">
        <p14:creationId xmlns:p14="http://schemas.microsoft.com/office/powerpoint/2010/main" val="353797361"/>
      </p:ext>
    </p:extLst>
  </p:cSld>
  <p:clrMapOvr>
    <a:masterClrMapping/>
  </p:clrMapOvr>
</p:notes>
</file>

<file path=ppt/notesSlides/notesSlide1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txBody>
          <a:bodyPr/>
          <a:lstStyle/>
          <a:p>
            <a:endParaRPr lang="en-GB"/>
          </a:p>
        </p:txBody>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10"/>
          </p:nvPr>
        </p:nvSpPr>
        <p:spPr/>
        <p:txBody>
          <a:bodyPr/>
          <a:lstStyle/>
          <a:p>
            <a:fld id="{74EBF720-DE48-4B24-AA24-66B55E2F2580}" type="slidenum">
              <a:rPr lang="en-GB" smtClean="0"/>
              <a:t>213</a:t>
            </a:fld>
            <a:endParaRPr lang="en-GB"/>
          </a:p>
        </p:txBody>
      </p:sp>
    </p:spTree>
    <p:extLst>
      <p:ext uri="{BB962C8B-B14F-4D97-AF65-F5344CB8AC3E}">
        <p14:creationId xmlns:p14="http://schemas.microsoft.com/office/powerpoint/2010/main" val="1720636068"/>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txBody>
          <a:bodyPr/>
          <a:lstStyle/>
          <a:p>
            <a:endParaRPr lang="en-GB"/>
          </a:p>
        </p:txBody>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10"/>
          </p:nvPr>
        </p:nvSpPr>
        <p:spPr/>
        <p:txBody>
          <a:bodyPr/>
          <a:lstStyle/>
          <a:p>
            <a:fld id="{74EBF720-DE48-4B24-AA24-66B55E2F2580}" type="slidenum">
              <a:rPr lang="en-GB" smtClean="0"/>
              <a:pPr/>
              <a:t>16</a:t>
            </a:fld>
            <a:endParaRPr lang="en-GB"/>
          </a:p>
        </p:txBody>
      </p:sp>
    </p:spTree>
    <p:extLst>
      <p:ext uri="{BB962C8B-B14F-4D97-AF65-F5344CB8AC3E}">
        <p14:creationId xmlns:p14="http://schemas.microsoft.com/office/powerpoint/2010/main" val="552712028"/>
      </p:ext>
    </p:extLst>
  </p:cSld>
  <p:clrMapOvr>
    <a:masterClrMapping/>
  </p:clrMapOvr>
</p:notes>
</file>

<file path=ppt/notesSlides/notesSlide1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txBody>
          <a:bodyPr/>
          <a:lstStyle/>
          <a:p>
            <a:endParaRPr lang="en-GB"/>
          </a:p>
        </p:txBody>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10"/>
          </p:nvPr>
        </p:nvSpPr>
        <p:spPr/>
        <p:txBody>
          <a:bodyPr/>
          <a:lstStyle/>
          <a:p>
            <a:fld id="{74EBF720-DE48-4B24-AA24-66B55E2F2580}" type="slidenum">
              <a:rPr lang="en-GB" smtClean="0"/>
              <a:t>214</a:t>
            </a:fld>
            <a:endParaRPr lang="en-GB"/>
          </a:p>
        </p:txBody>
      </p:sp>
    </p:spTree>
    <p:extLst>
      <p:ext uri="{BB962C8B-B14F-4D97-AF65-F5344CB8AC3E}">
        <p14:creationId xmlns:p14="http://schemas.microsoft.com/office/powerpoint/2010/main" val="3822494027"/>
      </p:ext>
    </p:extLst>
  </p:cSld>
  <p:clrMapOvr>
    <a:masterClrMapping/>
  </p:clrMapOvr>
</p:notes>
</file>

<file path=ppt/notesSlides/notesSlide1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txBody>
          <a:bodyPr/>
          <a:lstStyle/>
          <a:p>
            <a:endParaRPr lang="en-GB"/>
          </a:p>
        </p:txBody>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10"/>
          </p:nvPr>
        </p:nvSpPr>
        <p:spPr/>
        <p:txBody>
          <a:bodyPr/>
          <a:lstStyle/>
          <a:p>
            <a:fld id="{74EBF720-DE48-4B24-AA24-66B55E2F2580}" type="slidenum">
              <a:rPr lang="en-GB" smtClean="0"/>
              <a:t>215</a:t>
            </a:fld>
            <a:endParaRPr lang="en-GB"/>
          </a:p>
        </p:txBody>
      </p:sp>
    </p:spTree>
    <p:extLst>
      <p:ext uri="{BB962C8B-B14F-4D97-AF65-F5344CB8AC3E}">
        <p14:creationId xmlns:p14="http://schemas.microsoft.com/office/powerpoint/2010/main" val="883038012"/>
      </p:ext>
    </p:extLst>
  </p:cSld>
  <p:clrMapOvr>
    <a:masterClrMapping/>
  </p:clrMapOvr>
</p:notes>
</file>

<file path=ppt/notesSlides/notesSlide1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txBody>
          <a:bodyPr/>
          <a:lstStyle/>
          <a:p>
            <a:endParaRPr lang="en-GB"/>
          </a:p>
        </p:txBody>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10"/>
          </p:nvPr>
        </p:nvSpPr>
        <p:spPr/>
        <p:txBody>
          <a:bodyPr/>
          <a:lstStyle/>
          <a:p>
            <a:fld id="{74EBF720-DE48-4B24-AA24-66B55E2F2580}" type="slidenum">
              <a:rPr lang="en-GB" smtClean="0"/>
              <a:t>216</a:t>
            </a:fld>
            <a:endParaRPr lang="en-GB"/>
          </a:p>
        </p:txBody>
      </p:sp>
    </p:spTree>
    <p:extLst>
      <p:ext uri="{BB962C8B-B14F-4D97-AF65-F5344CB8AC3E}">
        <p14:creationId xmlns:p14="http://schemas.microsoft.com/office/powerpoint/2010/main" val="1260093710"/>
      </p:ext>
    </p:extLst>
  </p:cSld>
  <p:clrMapOvr>
    <a:masterClrMapping/>
  </p:clrMapOvr>
</p:notes>
</file>

<file path=ppt/notesSlides/notesSlide1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txBody>
          <a:bodyPr/>
          <a:lstStyle/>
          <a:p>
            <a:endParaRPr lang="en-GB"/>
          </a:p>
        </p:txBody>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10"/>
          </p:nvPr>
        </p:nvSpPr>
        <p:spPr/>
        <p:txBody>
          <a:bodyPr/>
          <a:lstStyle/>
          <a:p>
            <a:fld id="{74EBF720-DE48-4B24-AA24-66B55E2F2580}" type="slidenum">
              <a:rPr lang="en-GB" smtClean="0"/>
              <a:t>217</a:t>
            </a:fld>
            <a:endParaRPr lang="en-GB"/>
          </a:p>
        </p:txBody>
      </p:sp>
    </p:spTree>
    <p:extLst>
      <p:ext uri="{BB962C8B-B14F-4D97-AF65-F5344CB8AC3E}">
        <p14:creationId xmlns:p14="http://schemas.microsoft.com/office/powerpoint/2010/main" val="936849577"/>
      </p:ext>
    </p:extLst>
  </p:cSld>
  <p:clrMapOvr>
    <a:masterClrMapping/>
  </p:clrMapOvr>
</p:notes>
</file>

<file path=ppt/notesSlides/notesSlide1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txBody>
          <a:bodyPr/>
          <a:lstStyle/>
          <a:p>
            <a:endParaRPr lang="en-GB"/>
          </a:p>
        </p:txBody>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10"/>
          </p:nvPr>
        </p:nvSpPr>
        <p:spPr/>
        <p:txBody>
          <a:bodyPr/>
          <a:lstStyle/>
          <a:p>
            <a:fld id="{74EBF720-DE48-4B24-AA24-66B55E2F2580}" type="slidenum">
              <a:rPr lang="en-GB" smtClean="0"/>
              <a:t>218</a:t>
            </a:fld>
            <a:endParaRPr lang="en-GB"/>
          </a:p>
        </p:txBody>
      </p:sp>
    </p:spTree>
    <p:extLst>
      <p:ext uri="{BB962C8B-B14F-4D97-AF65-F5344CB8AC3E}">
        <p14:creationId xmlns:p14="http://schemas.microsoft.com/office/powerpoint/2010/main" val="3150868738"/>
      </p:ext>
    </p:extLst>
  </p:cSld>
  <p:clrMapOvr>
    <a:masterClrMapping/>
  </p:clrMapOvr>
</p:notes>
</file>

<file path=ppt/notesSlides/notesSlide1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txBody>
          <a:bodyPr/>
          <a:lstStyle/>
          <a:p>
            <a:endParaRPr lang="en-GB"/>
          </a:p>
        </p:txBody>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10"/>
          </p:nvPr>
        </p:nvSpPr>
        <p:spPr/>
        <p:txBody>
          <a:bodyPr/>
          <a:lstStyle/>
          <a:p>
            <a:fld id="{74EBF720-DE48-4B24-AA24-66B55E2F2580}" type="slidenum">
              <a:rPr lang="en-GB" smtClean="0"/>
              <a:t>219</a:t>
            </a:fld>
            <a:endParaRPr lang="en-GB"/>
          </a:p>
        </p:txBody>
      </p:sp>
    </p:spTree>
    <p:extLst>
      <p:ext uri="{BB962C8B-B14F-4D97-AF65-F5344CB8AC3E}">
        <p14:creationId xmlns:p14="http://schemas.microsoft.com/office/powerpoint/2010/main" val="789877083"/>
      </p:ext>
    </p:extLst>
  </p:cSld>
  <p:clrMapOvr>
    <a:masterClrMapping/>
  </p:clrMapOvr>
</p:notes>
</file>

<file path=ppt/notesSlides/notesSlide1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txBody>
          <a:bodyPr/>
          <a:lstStyle/>
          <a:p>
            <a:endParaRPr lang="en-GB"/>
          </a:p>
        </p:txBody>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10"/>
          </p:nvPr>
        </p:nvSpPr>
        <p:spPr/>
        <p:txBody>
          <a:bodyPr/>
          <a:lstStyle/>
          <a:p>
            <a:fld id="{74EBF720-DE48-4B24-AA24-66B55E2F2580}" type="slidenum">
              <a:rPr lang="en-GB" smtClean="0"/>
              <a:t>220</a:t>
            </a:fld>
            <a:endParaRPr lang="en-GB"/>
          </a:p>
        </p:txBody>
      </p:sp>
    </p:spTree>
    <p:extLst>
      <p:ext uri="{BB962C8B-B14F-4D97-AF65-F5344CB8AC3E}">
        <p14:creationId xmlns:p14="http://schemas.microsoft.com/office/powerpoint/2010/main" val="1343159878"/>
      </p:ext>
    </p:extLst>
  </p:cSld>
  <p:clrMapOvr>
    <a:masterClrMapping/>
  </p:clrMapOvr>
</p:notes>
</file>

<file path=ppt/notesSlides/notesSlide1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txBody>
          <a:bodyPr/>
          <a:lstStyle/>
          <a:p>
            <a:endParaRPr lang="en-GB"/>
          </a:p>
        </p:txBody>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10"/>
          </p:nvPr>
        </p:nvSpPr>
        <p:spPr/>
        <p:txBody>
          <a:bodyPr/>
          <a:lstStyle/>
          <a:p>
            <a:fld id="{74EBF720-DE48-4B24-AA24-66B55E2F2580}" type="slidenum">
              <a:rPr lang="en-GB" smtClean="0"/>
              <a:t>221</a:t>
            </a:fld>
            <a:endParaRPr lang="en-GB"/>
          </a:p>
        </p:txBody>
      </p:sp>
    </p:spTree>
    <p:extLst>
      <p:ext uri="{BB962C8B-B14F-4D97-AF65-F5344CB8AC3E}">
        <p14:creationId xmlns:p14="http://schemas.microsoft.com/office/powerpoint/2010/main" val="689032323"/>
      </p:ext>
    </p:extLst>
  </p:cSld>
  <p:clrMapOvr>
    <a:masterClrMapping/>
  </p:clrMapOvr>
</p:notes>
</file>

<file path=ppt/notesSlides/notesSlide1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txBody>
          <a:bodyPr/>
          <a:lstStyle/>
          <a:p>
            <a:endParaRPr lang="en-GB"/>
          </a:p>
        </p:txBody>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10"/>
          </p:nvPr>
        </p:nvSpPr>
        <p:spPr/>
        <p:txBody>
          <a:bodyPr/>
          <a:lstStyle/>
          <a:p>
            <a:fld id="{74EBF720-DE48-4B24-AA24-66B55E2F2580}" type="slidenum">
              <a:rPr lang="en-GB" smtClean="0"/>
              <a:t>222</a:t>
            </a:fld>
            <a:endParaRPr lang="en-GB"/>
          </a:p>
        </p:txBody>
      </p:sp>
    </p:spTree>
    <p:extLst>
      <p:ext uri="{BB962C8B-B14F-4D97-AF65-F5344CB8AC3E}">
        <p14:creationId xmlns:p14="http://schemas.microsoft.com/office/powerpoint/2010/main" val="281813604"/>
      </p:ext>
    </p:extLst>
  </p:cSld>
  <p:clrMapOvr>
    <a:masterClrMapping/>
  </p:clrMapOvr>
</p:notes>
</file>

<file path=ppt/notesSlides/notesSlide1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txBody>
          <a:bodyPr/>
          <a:lstStyle/>
          <a:p>
            <a:endParaRPr lang="en-GB"/>
          </a:p>
        </p:txBody>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10"/>
          </p:nvPr>
        </p:nvSpPr>
        <p:spPr/>
        <p:txBody>
          <a:bodyPr/>
          <a:lstStyle/>
          <a:p>
            <a:fld id="{74EBF720-DE48-4B24-AA24-66B55E2F2580}" type="slidenum">
              <a:rPr lang="en-GB" smtClean="0"/>
              <a:t>226</a:t>
            </a:fld>
            <a:endParaRPr lang="en-GB"/>
          </a:p>
        </p:txBody>
      </p:sp>
    </p:spTree>
    <p:extLst>
      <p:ext uri="{BB962C8B-B14F-4D97-AF65-F5344CB8AC3E}">
        <p14:creationId xmlns:p14="http://schemas.microsoft.com/office/powerpoint/2010/main" val="4097748293"/>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txBody>
          <a:bodyPr/>
          <a:lstStyle/>
          <a:p>
            <a:endParaRPr lang="en-GB"/>
          </a:p>
        </p:txBody>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10"/>
          </p:nvPr>
        </p:nvSpPr>
        <p:spPr/>
        <p:txBody>
          <a:bodyPr/>
          <a:lstStyle/>
          <a:p>
            <a:fld id="{74EBF720-DE48-4B24-AA24-66B55E2F2580}" type="slidenum">
              <a:rPr lang="en-GB" smtClean="0"/>
              <a:pPr/>
              <a:t>17</a:t>
            </a:fld>
            <a:endParaRPr lang="en-GB"/>
          </a:p>
        </p:txBody>
      </p:sp>
    </p:spTree>
    <p:extLst>
      <p:ext uri="{BB962C8B-B14F-4D97-AF65-F5344CB8AC3E}">
        <p14:creationId xmlns:p14="http://schemas.microsoft.com/office/powerpoint/2010/main" val="4212687127"/>
      </p:ext>
    </p:extLst>
  </p:cSld>
  <p:clrMapOvr>
    <a:masterClrMapping/>
  </p:clrMapOvr>
</p:notes>
</file>

<file path=ppt/notesSlides/notesSlide1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txBody>
          <a:bodyPr/>
          <a:lstStyle/>
          <a:p>
            <a:endParaRPr lang="en-GB"/>
          </a:p>
        </p:txBody>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10"/>
          </p:nvPr>
        </p:nvSpPr>
        <p:spPr/>
        <p:txBody>
          <a:bodyPr/>
          <a:lstStyle/>
          <a:p>
            <a:fld id="{74EBF720-DE48-4B24-AA24-66B55E2F2580}" type="slidenum">
              <a:rPr lang="en-GB" smtClean="0"/>
              <a:t>227</a:t>
            </a:fld>
            <a:endParaRPr lang="en-GB"/>
          </a:p>
        </p:txBody>
      </p:sp>
    </p:spTree>
    <p:extLst>
      <p:ext uri="{BB962C8B-B14F-4D97-AF65-F5344CB8AC3E}">
        <p14:creationId xmlns:p14="http://schemas.microsoft.com/office/powerpoint/2010/main" val="2490949069"/>
      </p:ext>
    </p:extLst>
  </p:cSld>
  <p:clrMapOvr>
    <a:masterClrMapping/>
  </p:clrMapOvr>
</p:notes>
</file>

<file path=ppt/notesSlides/notesSlide1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txBody>
          <a:bodyPr/>
          <a:lstStyle/>
          <a:p>
            <a:endParaRPr lang="en-GB"/>
          </a:p>
        </p:txBody>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10"/>
          </p:nvPr>
        </p:nvSpPr>
        <p:spPr/>
        <p:txBody>
          <a:bodyPr/>
          <a:lstStyle/>
          <a:p>
            <a:fld id="{74EBF720-DE48-4B24-AA24-66B55E2F2580}" type="slidenum">
              <a:rPr lang="en-GB" smtClean="0"/>
              <a:t>228</a:t>
            </a:fld>
            <a:endParaRPr lang="en-GB"/>
          </a:p>
        </p:txBody>
      </p:sp>
    </p:spTree>
    <p:extLst>
      <p:ext uri="{BB962C8B-B14F-4D97-AF65-F5344CB8AC3E}">
        <p14:creationId xmlns:p14="http://schemas.microsoft.com/office/powerpoint/2010/main" val="333121303"/>
      </p:ext>
    </p:extLst>
  </p:cSld>
  <p:clrMapOvr>
    <a:masterClrMapping/>
  </p:clrMapOvr>
</p:notes>
</file>

<file path=ppt/notesSlides/notesSlide172.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AF0C35F-8070-990F-F2AA-54AAE85D5272}"/>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703BE00F-DE8D-A96B-4454-3769FC731C55}"/>
              </a:ext>
            </a:extLst>
          </p:cNvPr>
          <p:cNvSpPr>
            <a:spLocks noGrp="1" noRot="1" noChangeAspect="1"/>
          </p:cNvSpPr>
          <p:nvPr>
            <p:ph type="sldImg"/>
          </p:nvPr>
        </p:nvSpPr>
        <p:spPr/>
        <p:txBody>
          <a:bodyPr/>
          <a:lstStyle/>
          <a:p>
            <a:endParaRPr lang="en-GB"/>
          </a:p>
        </p:txBody>
      </p:sp>
      <p:sp>
        <p:nvSpPr>
          <p:cNvPr id="3" name="Notes Placeholder 2">
            <a:extLst>
              <a:ext uri="{FF2B5EF4-FFF2-40B4-BE49-F238E27FC236}">
                <a16:creationId xmlns:a16="http://schemas.microsoft.com/office/drawing/2014/main" id="{672DE3CC-F130-F691-87AD-E0A47169FD3F}"/>
              </a:ext>
            </a:extLst>
          </p:cNvPr>
          <p:cNvSpPr>
            <a:spLocks noGrp="1"/>
          </p:cNvSpPr>
          <p:nvPr>
            <p:ph type="body" idx="1"/>
          </p:nvPr>
        </p:nvSpPr>
        <p:spPr/>
        <p:txBody>
          <a:bodyPr/>
          <a:lstStyle/>
          <a:p>
            <a:endParaRPr lang="en-GB"/>
          </a:p>
        </p:txBody>
      </p:sp>
      <p:sp>
        <p:nvSpPr>
          <p:cNvPr id="4" name="Slide Number Placeholder 3">
            <a:extLst>
              <a:ext uri="{FF2B5EF4-FFF2-40B4-BE49-F238E27FC236}">
                <a16:creationId xmlns:a16="http://schemas.microsoft.com/office/drawing/2014/main" id="{02554D82-3392-B810-EED6-1DA9F5FD968E}"/>
              </a:ext>
            </a:extLst>
          </p:cNvPr>
          <p:cNvSpPr>
            <a:spLocks noGrp="1"/>
          </p:cNvSpPr>
          <p:nvPr>
            <p:ph type="sldNum" sz="quarter" idx="10"/>
          </p:nvPr>
        </p:nvSpPr>
        <p:spPr/>
        <p:txBody>
          <a:bodyPr/>
          <a:lstStyle/>
          <a:p>
            <a:fld id="{74EBF720-DE48-4B24-AA24-66B55E2F2580}" type="slidenum">
              <a:rPr lang="en-GB" smtClean="0"/>
              <a:t>229</a:t>
            </a:fld>
            <a:endParaRPr lang="en-GB"/>
          </a:p>
        </p:txBody>
      </p:sp>
    </p:spTree>
    <p:extLst>
      <p:ext uri="{BB962C8B-B14F-4D97-AF65-F5344CB8AC3E}">
        <p14:creationId xmlns:p14="http://schemas.microsoft.com/office/powerpoint/2010/main" val="2720651501"/>
      </p:ext>
    </p:extLst>
  </p:cSld>
  <p:clrMapOvr>
    <a:masterClrMapping/>
  </p:clrMapOvr>
</p:notes>
</file>

<file path=ppt/notesSlides/notesSlide1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txBody>
          <a:bodyPr/>
          <a:lstStyle/>
          <a:p>
            <a:endParaRPr lang="en-GB"/>
          </a:p>
        </p:txBody>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10"/>
          </p:nvPr>
        </p:nvSpPr>
        <p:spPr/>
        <p:txBody>
          <a:bodyPr/>
          <a:lstStyle/>
          <a:p>
            <a:fld id="{74EBF720-DE48-4B24-AA24-66B55E2F2580}" type="slidenum">
              <a:rPr lang="en-GB" smtClean="0"/>
              <a:t>230</a:t>
            </a:fld>
            <a:endParaRPr lang="en-GB"/>
          </a:p>
        </p:txBody>
      </p:sp>
    </p:spTree>
    <p:extLst>
      <p:ext uri="{BB962C8B-B14F-4D97-AF65-F5344CB8AC3E}">
        <p14:creationId xmlns:p14="http://schemas.microsoft.com/office/powerpoint/2010/main" val="1931927757"/>
      </p:ext>
    </p:extLst>
  </p:cSld>
  <p:clrMapOvr>
    <a:masterClrMapping/>
  </p:clrMapOvr>
</p:notes>
</file>

<file path=ppt/notesSlides/notesSlide1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txBody>
          <a:bodyPr/>
          <a:lstStyle/>
          <a:p>
            <a:endParaRPr lang="en-GB"/>
          </a:p>
        </p:txBody>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10"/>
          </p:nvPr>
        </p:nvSpPr>
        <p:spPr/>
        <p:txBody>
          <a:bodyPr/>
          <a:lstStyle/>
          <a:p>
            <a:fld id="{74EBF720-DE48-4B24-AA24-66B55E2F2580}" type="slidenum">
              <a:rPr lang="en-GB" smtClean="0"/>
              <a:t>231</a:t>
            </a:fld>
            <a:endParaRPr lang="en-GB"/>
          </a:p>
        </p:txBody>
      </p:sp>
    </p:spTree>
    <p:extLst>
      <p:ext uri="{BB962C8B-B14F-4D97-AF65-F5344CB8AC3E}">
        <p14:creationId xmlns:p14="http://schemas.microsoft.com/office/powerpoint/2010/main" val="2563659398"/>
      </p:ext>
    </p:extLst>
  </p:cSld>
  <p:clrMapOvr>
    <a:masterClrMapping/>
  </p:clrMapOvr>
</p:notes>
</file>

<file path=ppt/notesSlides/notesSlide1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txBody>
          <a:bodyPr/>
          <a:lstStyle/>
          <a:p>
            <a:endParaRPr lang="en-GB"/>
          </a:p>
        </p:txBody>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10"/>
          </p:nvPr>
        </p:nvSpPr>
        <p:spPr/>
        <p:txBody>
          <a:bodyPr/>
          <a:lstStyle/>
          <a:p>
            <a:fld id="{74EBF720-DE48-4B24-AA24-66B55E2F2580}" type="slidenum">
              <a:rPr lang="en-GB" smtClean="0"/>
              <a:t>232</a:t>
            </a:fld>
            <a:endParaRPr lang="en-GB"/>
          </a:p>
        </p:txBody>
      </p:sp>
    </p:spTree>
    <p:extLst>
      <p:ext uri="{BB962C8B-B14F-4D97-AF65-F5344CB8AC3E}">
        <p14:creationId xmlns:p14="http://schemas.microsoft.com/office/powerpoint/2010/main" val="930368185"/>
      </p:ext>
    </p:extLst>
  </p:cSld>
  <p:clrMapOvr>
    <a:masterClrMapping/>
  </p:clrMapOvr>
</p:notes>
</file>

<file path=ppt/notesSlides/notesSlide1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txBody>
          <a:bodyPr/>
          <a:lstStyle/>
          <a:p>
            <a:endParaRPr lang="en-GB"/>
          </a:p>
        </p:txBody>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10"/>
          </p:nvPr>
        </p:nvSpPr>
        <p:spPr/>
        <p:txBody>
          <a:bodyPr/>
          <a:lstStyle/>
          <a:p>
            <a:fld id="{74EBF720-DE48-4B24-AA24-66B55E2F2580}" type="slidenum">
              <a:rPr lang="en-GB" smtClean="0"/>
              <a:t>233</a:t>
            </a:fld>
            <a:endParaRPr lang="en-GB"/>
          </a:p>
        </p:txBody>
      </p:sp>
    </p:spTree>
    <p:extLst>
      <p:ext uri="{BB962C8B-B14F-4D97-AF65-F5344CB8AC3E}">
        <p14:creationId xmlns:p14="http://schemas.microsoft.com/office/powerpoint/2010/main" val="3456360277"/>
      </p:ext>
    </p:extLst>
  </p:cSld>
  <p:clrMapOvr>
    <a:masterClrMapping/>
  </p:clrMapOvr>
</p:notes>
</file>

<file path=ppt/notesSlides/notesSlide1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txBody>
          <a:bodyPr/>
          <a:lstStyle/>
          <a:p>
            <a:endParaRPr lang="en-GB"/>
          </a:p>
        </p:txBody>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10"/>
          </p:nvPr>
        </p:nvSpPr>
        <p:spPr/>
        <p:txBody>
          <a:bodyPr/>
          <a:lstStyle/>
          <a:p>
            <a:fld id="{74EBF720-DE48-4B24-AA24-66B55E2F2580}" type="slidenum">
              <a:rPr lang="en-GB" smtClean="0"/>
              <a:t>234</a:t>
            </a:fld>
            <a:endParaRPr lang="en-GB"/>
          </a:p>
        </p:txBody>
      </p:sp>
    </p:spTree>
    <p:extLst>
      <p:ext uri="{BB962C8B-B14F-4D97-AF65-F5344CB8AC3E}">
        <p14:creationId xmlns:p14="http://schemas.microsoft.com/office/powerpoint/2010/main" val="2363068340"/>
      </p:ext>
    </p:extLst>
  </p:cSld>
  <p:clrMapOvr>
    <a:masterClrMapping/>
  </p:clrMapOvr>
</p:notes>
</file>

<file path=ppt/notesSlides/notesSlide1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txBody>
          <a:bodyPr/>
          <a:lstStyle/>
          <a:p>
            <a:endParaRPr lang="en-GB"/>
          </a:p>
        </p:txBody>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10"/>
          </p:nvPr>
        </p:nvSpPr>
        <p:spPr/>
        <p:txBody>
          <a:bodyPr/>
          <a:lstStyle/>
          <a:p>
            <a:fld id="{74EBF720-DE48-4B24-AA24-66B55E2F2580}" type="slidenum">
              <a:rPr lang="en-GB" smtClean="0"/>
              <a:t>235</a:t>
            </a:fld>
            <a:endParaRPr lang="en-GB"/>
          </a:p>
        </p:txBody>
      </p:sp>
    </p:spTree>
    <p:extLst>
      <p:ext uri="{BB962C8B-B14F-4D97-AF65-F5344CB8AC3E}">
        <p14:creationId xmlns:p14="http://schemas.microsoft.com/office/powerpoint/2010/main" val="1858666802"/>
      </p:ext>
    </p:extLst>
  </p:cSld>
  <p:clrMapOvr>
    <a:masterClrMapping/>
  </p:clrMapOvr>
</p:notes>
</file>

<file path=ppt/notesSlides/notesSlide1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txBody>
          <a:bodyPr/>
          <a:lstStyle/>
          <a:p>
            <a:endParaRPr lang="en-GB"/>
          </a:p>
        </p:txBody>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10"/>
          </p:nvPr>
        </p:nvSpPr>
        <p:spPr/>
        <p:txBody>
          <a:bodyPr/>
          <a:lstStyle/>
          <a:p>
            <a:fld id="{74EBF720-DE48-4B24-AA24-66B55E2F2580}" type="slidenum">
              <a:rPr lang="en-GB" smtClean="0"/>
              <a:t>236</a:t>
            </a:fld>
            <a:endParaRPr lang="en-GB"/>
          </a:p>
        </p:txBody>
      </p:sp>
    </p:spTree>
    <p:extLst>
      <p:ext uri="{BB962C8B-B14F-4D97-AF65-F5344CB8AC3E}">
        <p14:creationId xmlns:p14="http://schemas.microsoft.com/office/powerpoint/2010/main" val="419448362"/>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txBody>
          <a:bodyPr/>
          <a:lstStyle/>
          <a:p>
            <a:endParaRPr lang="en-GB"/>
          </a:p>
        </p:txBody>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10"/>
          </p:nvPr>
        </p:nvSpPr>
        <p:spPr/>
        <p:txBody>
          <a:bodyPr/>
          <a:lstStyle/>
          <a:p>
            <a:fld id="{74EBF720-DE48-4B24-AA24-66B55E2F2580}" type="slidenum">
              <a:rPr lang="en-GB" smtClean="0"/>
              <a:pPr/>
              <a:t>18</a:t>
            </a:fld>
            <a:endParaRPr lang="en-GB"/>
          </a:p>
        </p:txBody>
      </p:sp>
    </p:spTree>
    <p:extLst>
      <p:ext uri="{BB962C8B-B14F-4D97-AF65-F5344CB8AC3E}">
        <p14:creationId xmlns:p14="http://schemas.microsoft.com/office/powerpoint/2010/main" val="1956467815"/>
      </p:ext>
    </p:extLst>
  </p:cSld>
  <p:clrMapOvr>
    <a:masterClrMapping/>
  </p:clrMapOvr>
</p:notes>
</file>

<file path=ppt/notesSlides/notesSlide1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txBody>
          <a:bodyPr/>
          <a:lstStyle/>
          <a:p>
            <a:endParaRPr lang="en-GB"/>
          </a:p>
        </p:txBody>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10"/>
          </p:nvPr>
        </p:nvSpPr>
        <p:spPr/>
        <p:txBody>
          <a:bodyPr/>
          <a:lstStyle/>
          <a:p>
            <a:fld id="{74EBF720-DE48-4B24-AA24-66B55E2F2580}" type="slidenum">
              <a:rPr lang="en-GB" smtClean="0"/>
              <a:t>237</a:t>
            </a:fld>
            <a:endParaRPr lang="en-GB"/>
          </a:p>
        </p:txBody>
      </p:sp>
    </p:spTree>
    <p:extLst>
      <p:ext uri="{BB962C8B-B14F-4D97-AF65-F5344CB8AC3E}">
        <p14:creationId xmlns:p14="http://schemas.microsoft.com/office/powerpoint/2010/main" val="3733692558"/>
      </p:ext>
    </p:extLst>
  </p:cSld>
  <p:clrMapOvr>
    <a:masterClrMapping/>
  </p:clrMapOvr>
</p:notes>
</file>

<file path=ppt/notesSlides/notesSlide1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txBody>
          <a:bodyPr/>
          <a:lstStyle/>
          <a:p>
            <a:endParaRPr lang="en-GB"/>
          </a:p>
        </p:txBody>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10"/>
          </p:nvPr>
        </p:nvSpPr>
        <p:spPr/>
        <p:txBody>
          <a:bodyPr/>
          <a:lstStyle/>
          <a:p>
            <a:fld id="{74EBF720-DE48-4B24-AA24-66B55E2F2580}" type="slidenum">
              <a:rPr lang="en-GB" smtClean="0"/>
              <a:t>238</a:t>
            </a:fld>
            <a:endParaRPr lang="en-GB"/>
          </a:p>
        </p:txBody>
      </p:sp>
    </p:spTree>
    <p:extLst>
      <p:ext uri="{BB962C8B-B14F-4D97-AF65-F5344CB8AC3E}">
        <p14:creationId xmlns:p14="http://schemas.microsoft.com/office/powerpoint/2010/main" val="967773783"/>
      </p:ext>
    </p:extLst>
  </p:cSld>
  <p:clrMapOvr>
    <a:masterClrMapping/>
  </p:clrMapOvr>
</p:notes>
</file>

<file path=ppt/notesSlides/notesSlide1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txBody>
          <a:bodyPr/>
          <a:lstStyle/>
          <a:p>
            <a:endParaRPr lang="en-GB"/>
          </a:p>
        </p:txBody>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10"/>
          </p:nvPr>
        </p:nvSpPr>
        <p:spPr/>
        <p:txBody>
          <a:bodyPr/>
          <a:lstStyle/>
          <a:p>
            <a:fld id="{74EBF720-DE48-4B24-AA24-66B55E2F2580}" type="slidenum">
              <a:rPr lang="en-GB" smtClean="0"/>
              <a:t>239</a:t>
            </a:fld>
            <a:endParaRPr lang="en-GB"/>
          </a:p>
        </p:txBody>
      </p:sp>
    </p:spTree>
    <p:extLst>
      <p:ext uri="{BB962C8B-B14F-4D97-AF65-F5344CB8AC3E}">
        <p14:creationId xmlns:p14="http://schemas.microsoft.com/office/powerpoint/2010/main" val="3821414568"/>
      </p:ext>
    </p:extLst>
  </p:cSld>
  <p:clrMapOvr>
    <a:masterClrMapping/>
  </p:clrMapOvr>
</p:notes>
</file>

<file path=ppt/notesSlides/notesSlide1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txBody>
          <a:bodyPr/>
          <a:lstStyle/>
          <a:p>
            <a:endParaRPr lang="en-GB"/>
          </a:p>
        </p:txBody>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10"/>
          </p:nvPr>
        </p:nvSpPr>
        <p:spPr/>
        <p:txBody>
          <a:bodyPr/>
          <a:lstStyle/>
          <a:p>
            <a:fld id="{74EBF720-DE48-4B24-AA24-66B55E2F2580}" type="slidenum">
              <a:rPr lang="en-GB" smtClean="0"/>
              <a:t>240</a:t>
            </a:fld>
            <a:endParaRPr lang="en-GB"/>
          </a:p>
        </p:txBody>
      </p:sp>
    </p:spTree>
    <p:extLst>
      <p:ext uri="{BB962C8B-B14F-4D97-AF65-F5344CB8AC3E}">
        <p14:creationId xmlns:p14="http://schemas.microsoft.com/office/powerpoint/2010/main" val="4113457258"/>
      </p:ext>
    </p:extLst>
  </p:cSld>
  <p:clrMapOvr>
    <a:masterClrMapping/>
  </p:clrMapOvr>
</p:notes>
</file>

<file path=ppt/notesSlides/notesSlide184.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E54E110-E6EB-0799-EE0A-E96D7E027534}"/>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94C9EC08-C829-8E34-B89D-0D1F461BE068}"/>
              </a:ext>
            </a:extLst>
          </p:cNvPr>
          <p:cNvSpPr>
            <a:spLocks noGrp="1" noRot="1" noChangeAspect="1"/>
          </p:cNvSpPr>
          <p:nvPr>
            <p:ph type="sldImg"/>
          </p:nvPr>
        </p:nvSpPr>
        <p:spPr/>
        <p:txBody>
          <a:bodyPr/>
          <a:lstStyle/>
          <a:p>
            <a:endParaRPr lang="en-GB"/>
          </a:p>
        </p:txBody>
      </p:sp>
      <p:sp>
        <p:nvSpPr>
          <p:cNvPr id="3" name="Notes Placeholder 2">
            <a:extLst>
              <a:ext uri="{FF2B5EF4-FFF2-40B4-BE49-F238E27FC236}">
                <a16:creationId xmlns:a16="http://schemas.microsoft.com/office/drawing/2014/main" id="{3EE8F7C0-0D14-CBC8-8DB6-941E008D19ED}"/>
              </a:ext>
            </a:extLst>
          </p:cNvPr>
          <p:cNvSpPr>
            <a:spLocks noGrp="1"/>
          </p:cNvSpPr>
          <p:nvPr>
            <p:ph type="body" idx="1"/>
          </p:nvPr>
        </p:nvSpPr>
        <p:spPr/>
        <p:txBody>
          <a:bodyPr/>
          <a:lstStyle/>
          <a:p>
            <a:endParaRPr lang="en-GB"/>
          </a:p>
        </p:txBody>
      </p:sp>
      <p:sp>
        <p:nvSpPr>
          <p:cNvPr id="4" name="Slide Number Placeholder 3">
            <a:extLst>
              <a:ext uri="{FF2B5EF4-FFF2-40B4-BE49-F238E27FC236}">
                <a16:creationId xmlns:a16="http://schemas.microsoft.com/office/drawing/2014/main" id="{E76CB336-E811-36C3-248B-A014B2772646}"/>
              </a:ext>
            </a:extLst>
          </p:cNvPr>
          <p:cNvSpPr>
            <a:spLocks noGrp="1"/>
          </p:cNvSpPr>
          <p:nvPr>
            <p:ph type="sldNum" sz="quarter" idx="10"/>
          </p:nvPr>
        </p:nvSpPr>
        <p:spPr/>
        <p:txBody>
          <a:bodyPr/>
          <a:lstStyle/>
          <a:p>
            <a:fld id="{74EBF720-DE48-4B24-AA24-66B55E2F2580}" type="slidenum">
              <a:rPr lang="en-GB" smtClean="0"/>
              <a:t>241</a:t>
            </a:fld>
            <a:endParaRPr lang="en-GB"/>
          </a:p>
        </p:txBody>
      </p:sp>
    </p:spTree>
    <p:extLst>
      <p:ext uri="{BB962C8B-B14F-4D97-AF65-F5344CB8AC3E}">
        <p14:creationId xmlns:p14="http://schemas.microsoft.com/office/powerpoint/2010/main" val="2832705233"/>
      </p:ext>
    </p:extLst>
  </p:cSld>
  <p:clrMapOvr>
    <a:masterClrMapping/>
  </p:clrMapOvr>
</p:notes>
</file>

<file path=ppt/notesSlides/notesSlide1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txBody>
          <a:bodyPr/>
          <a:lstStyle/>
          <a:p>
            <a:endParaRPr lang="en-GB"/>
          </a:p>
        </p:txBody>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10"/>
          </p:nvPr>
        </p:nvSpPr>
        <p:spPr/>
        <p:txBody>
          <a:bodyPr/>
          <a:lstStyle/>
          <a:p>
            <a:fld id="{74EBF720-DE48-4B24-AA24-66B55E2F2580}" type="slidenum">
              <a:rPr lang="en-GB" smtClean="0"/>
              <a:t>245</a:t>
            </a:fld>
            <a:endParaRPr lang="en-GB"/>
          </a:p>
        </p:txBody>
      </p:sp>
    </p:spTree>
    <p:extLst>
      <p:ext uri="{BB962C8B-B14F-4D97-AF65-F5344CB8AC3E}">
        <p14:creationId xmlns:p14="http://schemas.microsoft.com/office/powerpoint/2010/main" val="662637052"/>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txBody>
          <a:bodyPr/>
          <a:lstStyle/>
          <a:p>
            <a:endParaRPr lang="en-GB"/>
          </a:p>
        </p:txBody>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10"/>
          </p:nvPr>
        </p:nvSpPr>
        <p:spPr/>
        <p:txBody>
          <a:bodyPr/>
          <a:lstStyle/>
          <a:p>
            <a:fld id="{74EBF720-DE48-4B24-AA24-66B55E2F2580}" type="slidenum">
              <a:rPr lang="en-GB" smtClean="0"/>
              <a:pPr/>
              <a:t>19</a:t>
            </a:fld>
            <a:endParaRPr lang="en-GB"/>
          </a:p>
        </p:txBody>
      </p:sp>
    </p:spTree>
    <p:extLst>
      <p:ext uri="{BB962C8B-B14F-4D97-AF65-F5344CB8AC3E}">
        <p14:creationId xmlns:p14="http://schemas.microsoft.com/office/powerpoint/2010/main" val="3275210231"/>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txBody>
          <a:bodyPr/>
          <a:lstStyle/>
          <a:p>
            <a:endParaRPr lang="en-GB"/>
          </a:p>
        </p:txBody>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10"/>
          </p:nvPr>
        </p:nvSpPr>
        <p:spPr/>
        <p:txBody>
          <a:bodyPr/>
          <a:lstStyle/>
          <a:p>
            <a:fld id="{74EBF720-DE48-4B24-AA24-66B55E2F2580}" type="slidenum">
              <a:rPr lang="en-GB" smtClean="0"/>
              <a:pPr/>
              <a:t>2</a:t>
            </a:fld>
            <a:endParaRPr lang="en-GB"/>
          </a:p>
        </p:txBody>
      </p:sp>
    </p:spTree>
    <p:extLst>
      <p:ext uri="{BB962C8B-B14F-4D97-AF65-F5344CB8AC3E}">
        <p14:creationId xmlns:p14="http://schemas.microsoft.com/office/powerpoint/2010/main" val="28714414"/>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txBody>
          <a:bodyPr/>
          <a:lstStyle/>
          <a:p>
            <a:endParaRPr lang="en-GB"/>
          </a:p>
        </p:txBody>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10"/>
          </p:nvPr>
        </p:nvSpPr>
        <p:spPr/>
        <p:txBody>
          <a:bodyPr/>
          <a:lstStyle/>
          <a:p>
            <a:fld id="{74EBF720-DE48-4B24-AA24-66B55E2F2580}" type="slidenum">
              <a:rPr lang="en-GB" smtClean="0"/>
              <a:pPr/>
              <a:t>20</a:t>
            </a:fld>
            <a:endParaRPr lang="en-GB"/>
          </a:p>
        </p:txBody>
      </p:sp>
    </p:spTree>
    <p:extLst>
      <p:ext uri="{BB962C8B-B14F-4D97-AF65-F5344CB8AC3E}">
        <p14:creationId xmlns:p14="http://schemas.microsoft.com/office/powerpoint/2010/main" val="878067102"/>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txBody>
          <a:bodyPr/>
          <a:lstStyle/>
          <a:p>
            <a:endParaRPr lang="en-GB"/>
          </a:p>
        </p:txBody>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10"/>
          </p:nvPr>
        </p:nvSpPr>
        <p:spPr/>
        <p:txBody>
          <a:bodyPr/>
          <a:lstStyle/>
          <a:p>
            <a:fld id="{74EBF720-DE48-4B24-AA24-66B55E2F2580}" type="slidenum">
              <a:rPr lang="en-GB" smtClean="0"/>
              <a:pPr/>
              <a:t>21</a:t>
            </a:fld>
            <a:endParaRPr lang="en-GB"/>
          </a:p>
        </p:txBody>
      </p:sp>
    </p:spTree>
    <p:extLst>
      <p:ext uri="{BB962C8B-B14F-4D97-AF65-F5344CB8AC3E}">
        <p14:creationId xmlns:p14="http://schemas.microsoft.com/office/powerpoint/2010/main" val="310903745"/>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txBody>
          <a:bodyPr/>
          <a:lstStyle/>
          <a:p>
            <a:endParaRPr lang="en-GB"/>
          </a:p>
        </p:txBody>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10"/>
          </p:nvPr>
        </p:nvSpPr>
        <p:spPr/>
        <p:txBody>
          <a:bodyPr/>
          <a:lstStyle/>
          <a:p>
            <a:fld id="{74EBF720-DE48-4B24-AA24-66B55E2F2580}" type="slidenum">
              <a:rPr lang="en-GB" smtClean="0"/>
              <a:t>22</a:t>
            </a:fld>
            <a:endParaRPr lang="en-GB"/>
          </a:p>
        </p:txBody>
      </p:sp>
    </p:spTree>
    <p:extLst>
      <p:ext uri="{BB962C8B-B14F-4D97-AF65-F5344CB8AC3E}">
        <p14:creationId xmlns:p14="http://schemas.microsoft.com/office/powerpoint/2010/main" val="308060485"/>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txBody>
          <a:bodyPr/>
          <a:lstStyle/>
          <a:p>
            <a:endParaRPr lang="en-GB"/>
          </a:p>
        </p:txBody>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10"/>
          </p:nvPr>
        </p:nvSpPr>
        <p:spPr/>
        <p:txBody>
          <a:bodyPr/>
          <a:lstStyle/>
          <a:p>
            <a:fld id="{74EBF720-DE48-4B24-AA24-66B55E2F2580}" type="slidenum">
              <a:rPr lang="en-GB" smtClean="0"/>
              <a:t>23</a:t>
            </a:fld>
            <a:endParaRPr lang="en-GB"/>
          </a:p>
        </p:txBody>
      </p:sp>
    </p:spTree>
    <p:extLst>
      <p:ext uri="{BB962C8B-B14F-4D97-AF65-F5344CB8AC3E}">
        <p14:creationId xmlns:p14="http://schemas.microsoft.com/office/powerpoint/2010/main" val="1111855878"/>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txBody>
          <a:bodyPr/>
          <a:lstStyle/>
          <a:p>
            <a:endParaRPr lang="en-GB"/>
          </a:p>
        </p:txBody>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10"/>
          </p:nvPr>
        </p:nvSpPr>
        <p:spPr/>
        <p:txBody>
          <a:bodyPr/>
          <a:lstStyle/>
          <a:p>
            <a:fld id="{74EBF720-DE48-4B24-AA24-66B55E2F2580}" type="slidenum">
              <a:rPr lang="en-GB" smtClean="0"/>
              <a:pPr/>
              <a:t>24</a:t>
            </a:fld>
            <a:endParaRPr lang="en-GB"/>
          </a:p>
        </p:txBody>
      </p:sp>
    </p:spTree>
    <p:extLst>
      <p:ext uri="{BB962C8B-B14F-4D97-AF65-F5344CB8AC3E}">
        <p14:creationId xmlns:p14="http://schemas.microsoft.com/office/powerpoint/2010/main" val="3994390158"/>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txBody>
          <a:bodyPr/>
          <a:lstStyle/>
          <a:p>
            <a:endParaRPr lang="en-GB"/>
          </a:p>
        </p:txBody>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10"/>
          </p:nvPr>
        </p:nvSpPr>
        <p:spPr/>
        <p:txBody>
          <a:bodyPr/>
          <a:lstStyle/>
          <a:p>
            <a:fld id="{74EBF720-DE48-4B24-AA24-66B55E2F2580}" type="slidenum">
              <a:rPr lang="en-GB" smtClean="0"/>
              <a:pPr/>
              <a:t>25</a:t>
            </a:fld>
            <a:endParaRPr lang="en-GB"/>
          </a:p>
        </p:txBody>
      </p:sp>
    </p:spTree>
    <p:extLst>
      <p:ext uri="{BB962C8B-B14F-4D97-AF65-F5344CB8AC3E}">
        <p14:creationId xmlns:p14="http://schemas.microsoft.com/office/powerpoint/2010/main" val="1167052901"/>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txBody>
          <a:bodyPr/>
          <a:lstStyle/>
          <a:p>
            <a:endParaRPr lang="en-GB"/>
          </a:p>
        </p:txBody>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10"/>
          </p:nvPr>
        </p:nvSpPr>
        <p:spPr/>
        <p:txBody>
          <a:bodyPr/>
          <a:lstStyle/>
          <a:p>
            <a:fld id="{74EBF720-DE48-4B24-AA24-66B55E2F2580}" type="slidenum">
              <a:rPr lang="en-GB" smtClean="0"/>
              <a:t>26</a:t>
            </a:fld>
            <a:endParaRPr lang="en-GB"/>
          </a:p>
        </p:txBody>
      </p:sp>
    </p:spTree>
    <p:extLst>
      <p:ext uri="{BB962C8B-B14F-4D97-AF65-F5344CB8AC3E}">
        <p14:creationId xmlns:p14="http://schemas.microsoft.com/office/powerpoint/2010/main" val="3229905908"/>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txBody>
          <a:bodyPr/>
          <a:lstStyle/>
          <a:p>
            <a:endParaRPr lang="en-GB"/>
          </a:p>
        </p:txBody>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10"/>
          </p:nvPr>
        </p:nvSpPr>
        <p:spPr/>
        <p:txBody>
          <a:bodyPr/>
          <a:lstStyle/>
          <a:p>
            <a:fld id="{74EBF720-DE48-4B24-AA24-66B55E2F2580}" type="slidenum">
              <a:rPr lang="en-GB" smtClean="0"/>
              <a:pPr/>
              <a:t>27</a:t>
            </a:fld>
            <a:endParaRPr lang="en-GB"/>
          </a:p>
        </p:txBody>
      </p:sp>
    </p:spTree>
    <p:extLst>
      <p:ext uri="{BB962C8B-B14F-4D97-AF65-F5344CB8AC3E}">
        <p14:creationId xmlns:p14="http://schemas.microsoft.com/office/powerpoint/2010/main" val="2588990099"/>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txBody>
          <a:bodyPr/>
          <a:lstStyle/>
          <a:p>
            <a:endParaRPr lang="en-GB"/>
          </a:p>
        </p:txBody>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10"/>
          </p:nvPr>
        </p:nvSpPr>
        <p:spPr/>
        <p:txBody>
          <a:bodyPr/>
          <a:lstStyle/>
          <a:p>
            <a:fld id="{74EBF720-DE48-4B24-AA24-66B55E2F2580}" type="slidenum">
              <a:rPr lang="en-GB" smtClean="0"/>
              <a:pPr/>
              <a:t>28</a:t>
            </a:fld>
            <a:endParaRPr lang="en-GB"/>
          </a:p>
        </p:txBody>
      </p:sp>
    </p:spTree>
    <p:extLst>
      <p:ext uri="{BB962C8B-B14F-4D97-AF65-F5344CB8AC3E}">
        <p14:creationId xmlns:p14="http://schemas.microsoft.com/office/powerpoint/2010/main" val="1354409491"/>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txBody>
          <a:bodyPr/>
          <a:lstStyle/>
          <a:p>
            <a:endParaRPr lang="en-GB"/>
          </a:p>
        </p:txBody>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10"/>
          </p:nvPr>
        </p:nvSpPr>
        <p:spPr/>
        <p:txBody>
          <a:bodyPr/>
          <a:lstStyle/>
          <a:p>
            <a:fld id="{74EBF720-DE48-4B24-AA24-66B55E2F2580}" type="slidenum">
              <a:rPr lang="en-GB" smtClean="0"/>
              <a:t>29</a:t>
            </a:fld>
            <a:endParaRPr lang="en-GB"/>
          </a:p>
        </p:txBody>
      </p:sp>
    </p:spTree>
    <p:extLst>
      <p:ext uri="{BB962C8B-B14F-4D97-AF65-F5344CB8AC3E}">
        <p14:creationId xmlns:p14="http://schemas.microsoft.com/office/powerpoint/2010/main" val="2478649029"/>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txBody>
          <a:bodyPr/>
          <a:lstStyle/>
          <a:p>
            <a:endParaRPr lang="en-GB"/>
          </a:p>
        </p:txBody>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10"/>
          </p:nvPr>
        </p:nvSpPr>
        <p:spPr/>
        <p:txBody>
          <a:bodyPr/>
          <a:lstStyle/>
          <a:p>
            <a:fld id="{74EBF720-DE48-4B24-AA24-66B55E2F2580}" type="slidenum">
              <a:rPr lang="en-GB" smtClean="0"/>
              <a:pPr/>
              <a:t>3</a:t>
            </a:fld>
            <a:endParaRPr lang="en-GB"/>
          </a:p>
        </p:txBody>
      </p:sp>
    </p:spTree>
    <p:extLst>
      <p:ext uri="{BB962C8B-B14F-4D97-AF65-F5344CB8AC3E}">
        <p14:creationId xmlns:p14="http://schemas.microsoft.com/office/powerpoint/2010/main" val="447284918"/>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txBody>
          <a:bodyPr/>
          <a:lstStyle/>
          <a:p>
            <a:endParaRPr lang="en-GB"/>
          </a:p>
        </p:txBody>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10"/>
          </p:nvPr>
        </p:nvSpPr>
        <p:spPr/>
        <p:txBody>
          <a:bodyPr/>
          <a:lstStyle/>
          <a:p>
            <a:fld id="{74EBF720-DE48-4B24-AA24-66B55E2F2580}" type="slidenum">
              <a:rPr lang="en-GB" smtClean="0"/>
              <a:t>30</a:t>
            </a:fld>
            <a:endParaRPr lang="en-GB"/>
          </a:p>
        </p:txBody>
      </p:sp>
    </p:spTree>
    <p:extLst>
      <p:ext uri="{BB962C8B-B14F-4D97-AF65-F5344CB8AC3E}">
        <p14:creationId xmlns:p14="http://schemas.microsoft.com/office/powerpoint/2010/main" val="4213625475"/>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txBody>
          <a:bodyPr/>
          <a:lstStyle/>
          <a:p>
            <a:endParaRPr lang="en-GB"/>
          </a:p>
        </p:txBody>
      </p:sp>
      <p:sp>
        <p:nvSpPr>
          <p:cNvPr id="3" name="Notes Placeholder 2"/>
          <p:cNvSpPr>
            <a:spLocks noGrp="1"/>
          </p:cNvSpPr>
          <p:nvPr>
            <p:ph type="body" idx="1"/>
          </p:nvPr>
        </p:nvSpPr>
        <p:spPr/>
        <p:txBody>
          <a:bodyPr/>
          <a:lstStyle/>
          <a:p>
            <a:r>
              <a:rPr lang="en-GB"/>
              <a:t>324</a:t>
            </a:r>
          </a:p>
        </p:txBody>
      </p:sp>
      <p:sp>
        <p:nvSpPr>
          <p:cNvPr id="4" name="Slide Number Placeholder 3"/>
          <p:cNvSpPr>
            <a:spLocks noGrp="1"/>
          </p:cNvSpPr>
          <p:nvPr>
            <p:ph type="sldNum" sz="quarter" idx="10"/>
          </p:nvPr>
        </p:nvSpPr>
        <p:spPr/>
        <p:txBody>
          <a:bodyPr/>
          <a:lstStyle/>
          <a:p>
            <a:fld id="{74EBF720-DE48-4B24-AA24-66B55E2F2580}" type="slidenum">
              <a:rPr lang="en-GB" smtClean="0"/>
              <a:t>31</a:t>
            </a:fld>
            <a:endParaRPr lang="en-GB"/>
          </a:p>
        </p:txBody>
      </p:sp>
    </p:spTree>
    <p:extLst>
      <p:ext uri="{BB962C8B-B14F-4D97-AF65-F5344CB8AC3E}">
        <p14:creationId xmlns:p14="http://schemas.microsoft.com/office/powerpoint/2010/main" val="137757008"/>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CDA57E7-1537-E3BC-A207-747C32DCDE48}"/>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0280C73E-FDD7-D16C-8B3F-E13C4C35B862}"/>
              </a:ext>
            </a:extLst>
          </p:cNvPr>
          <p:cNvSpPr>
            <a:spLocks noGrp="1" noRot="1" noChangeAspect="1"/>
          </p:cNvSpPr>
          <p:nvPr>
            <p:ph type="sldImg"/>
          </p:nvPr>
        </p:nvSpPr>
        <p:spPr/>
        <p:txBody>
          <a:bodyPr/>
          <a:lstStyle/>
          <a:p>
            <a:endParaRPr lang="en-GB"/>
          </a:p>
        </p:txBody>
      </p:sp>
      <p:sp>
        <p:nvSpPr>
          <p:cNvPr id="3" name="Notes Placeholder 2">
            <a:extLst>
              <a:ext uri="{FF2B5EF4-FFF2-40B4-BE49-F238E27FC236}">
                <a16:creationId xmlns:a16="http://schemas.microsoft.com/office/drawing/2014/main" id="{ED435C40-D1D4-5155-9695-A6927D0A0766}"/>
              </a:ext>
            </a:extLst>
          </p:cNvPr>
          <p:cNvSpPr>
            <a:spLocks noGrp="1"/>
          </p:cNvSpPr>
          <p:nvPr>
            <p:ph type="body" idx="1"/>
          </p:nvPr>
        </p:nvSpPr>
        <p:spPr/>
        <p:txBody>
          <a:bodyPr/>
          <a:lstStyle/>
          <a:p>
            <a:r>
              <a:rPr lang="en-GB"/>
              <a:t>324</a:t>
            </a:r>
          </a:p>
        </p:txBody>
      </p:sp>
      <p:sp>
        <p:nvSpPr>
          <p:cNvPr id="4" name="Slide Number Placeholder 3">
            <a:extLst>
              <a:ext uri="{FF2B5EF4-FFF2-40B4-BE49-F238E27FC236}">
                <a16:creationId xmlns:a16="http://schemas.microsoft.com/office/drawing/2014/main" id="{C05F4816-DCC8-9A04-A292-37A43A58E497}"/>
              </a:ext>
            </a:extLst>
          </p:cNvPr>
          <p:cNvSpPr>
            <a:spLocks noGrp="1"/>
          </p:cNvSpPr>
          <p:nvPr>
            <p:ph type="sldNum" sz="quarter" idx="10"/>
          </p:nvPr>
        </p:nvSpPr>
        <p:spPr/>
        <p:txBody>
          <a:bodyPr/>
          <a:lstStyle/>
          <a:p>
            <a:fld id="{74EBF720-DE48-4B24-AA24-66B55E2F2580}" type="slidenum">
              <a:rPr lang="en-GB" smtClean="0"/>
              <a:t>32</a:t>
            </a:fld>
            <a:endParaRPr lang="en-GB"/>
          </a:p>
        </p:txBody>
      </p:sp>
    </p:spTree>
    <p:extLst>
      <p:ext uri="{BB962C8B-B14F-4D97-AF65-F5344CB8AC3E}">
        <p14:creationId xmlns:p14="http://schemas.microsoft.com/office/powerpoint/2010/main" val="3138242010"/>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txBody>
          <a:bodyPr/>
          <a:lstStyle/>
          <a:p>
            <a:endParaRPr lang="en-GB"/>
          </a:p>
        </p:txBody>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10"/>
          </p:nvPr>
        </p:nvSpPr>
        <p:spPr/>
        <p:txBody>
          <a:bodyPr/>
          <a:lstStyle/>
          <a:p>
            <a:fld id="{74EBF720-DE48-4B24-AA24-66B55E2F2580}" type="slidenum">
              <a:rPr lang="en-GB" smtClean="0"/>
              <a:t>33</a:t>
            </a:fld>
            <a:endParaRPr lang="en-GB"/>
          </a:p>
        </p:txBody>
      </p:sp>
    </p:spTree>
    <p:extLst>
      <p:ext uri="{BB962C8B-B14F-4D97-AF65-F5344CB8AC3E}">
        <p14:creationId xmlns:p14="http://schemas.microsoft.com/office/powerpoint/2010/main" val="3763146913"/>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txBody>
          <a:bodyPr/>
          <a:lstStyle/>
          <a:p>
            <a:endParaRPr lang="en-GB"/>
          </a:p>
        </p:txBody>
      </p:sp>
      <p:sp>
        <p:nvSpPr>
          <p:cNvPr id="3" name="Notes Placeholder 2"/>
          <p:cNvSpPr>
            <a:spLocks noGrp="1"/>
          </p:cNvSpPr>
          <p:nvPr>
            <p:ph type="body" idx="1"/>
          </p:nvPr>
        </p:nvSpPr>
        <p:spPr/>
        <p:txBody>
          <a:bodyPr/>
          <a:lstStyle/>
          <a:p>
            <a:r>
              <a:rPr lang="en-GB"/>
              <a:t>324</a:t>
            </a:r>
          </a:p>
        </p:txBody>
      </p:sp>
      <p:sp>
        <p:nvSpPr>
          <p:cNvPr id="4" name="Slide Number Placeholder 3"/>
          <p:cNvSpPr>
            <a:spLocks noGrp="1"/>
          </p:cNvSpPr>
          <p:nvPr>
            <p:ph type="sldNum" sz="quarter" idx="10"/>
          </p:nvPr>
        </p:nvSpPr>
        <p:spPr/>
        <p:txBody>
          <a:bodyPr/>
          <a:lstStyle/>
          <a:p>
            <a:fld id="{74EBF720-DE48-4B24-AA24-66B55E2F2580}" type="slidenum">
              <a:rPr lang="en-GB" smtClean="0"/>
              <a:t>34</a:t>
            </a:fld>
            <a:endParaRPr lang="en-GB"/>
          </a:p>
        </p:txBody>
      </p:sp>
    </p:spTree>
    <p:extLst>
      <p:ext uri="{BB962C8B-B14F-4D97-AF65-F5344CB8AC3E}">
        <p14:creationId xmlns:p14="http://schemas.microsoft.com/office/powerpoint/2010/main" val="1195236005"/>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txBody>
          <a:bodyPr/>
          <a:lstStyle/>
          <a:p>
            <a:endParaRPr lang="en-GB"/>
          </a:p>
        </p:txBody>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10"/>
          </p:nvPr>
        </p:nvSpPr>
        <p:spPr/>
        <p:txBody>
          <a:bodyPr/>
          <a:lstStyle/>
          <a:p>
            <a:fld id="{74EBF720-DE48-4B24-AA24-66B55E2F2580}" type="slidenum">
              <a:rPr lang="en-GB" smtClean="0"/>
              <a:t>35</a:t>
            </a:fld>
            <a:endParaRPr lang="en-GB"/>
          </a:p>
        </p:txBody>
      </p:sp>
    </p:spTree>
    <p:extLst>
      <p:ext uri="{BB962C8B-B14F-4D97-AF65-F5344CB8AC3E}">
        <p14:creationId xmlns:p14="http://schemas.microsoft.com/office/powerpoint/2010/main" val="878380727"/>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txBody>
          <a:bodyPr/>
          <a:lstStyle/>
          <a:p>
            <a:endParaRPr lang="en-GB"/>
          </a:p>
        </p:txBody>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10"/>
          </p:nvPr>
        </p:nvSpPr>
        <p:spPr/>
        <p:txBody>
          <a:bodyPr/>
          <a:lstStyle/>
          <a:p>
            <a:fld id="{74EBF720-DE48-4B24-AA24-66B55E2F2580}" type="slidenum">
              <a:rPr lang="en-GB" smtClean="0"/>
              <a:t>36</a:t>
            </a:fld>
            <a:endParaRPr lang="en-GB"/>
          </a:p>
        </p:txBody>
      </p:sp>
    </p:spTree>
    <p:extLst>
      <p:ext uri="{BB962C8B-B14F-4D97-AF65-F5344CB8AC3E}">
        <p14:creationId xmlns:p14="http://schemas.microsoft.com/office/powerpoint/2010/main" val="1615752231"/>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txBody>
          <a:bodyPr/>
          <a:lstStyle/>
          <a:p>
            <a:endParaRPr lang="en-GB"/>
          </a:p>
        </p:txBody>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10"/>
          </p:nvPr>
        </p:nvSpPr>
        <p:spPr/>
        <p:txBody>
          <a:bodyPr/>
          <a:lstStyle/>
          <a:p>
            <a:fld id="{74EBF720-DE48-4B24-AA24-66B55E2F2580}" type="slidenum">
              <a:rPr lang="en-GB" smtClean="0"/>
              <a:t>37</a:t>
            </a:fld>
            <a:endParaRPr lang="en-GB"/>
          </a:p>
        </p:txBody>
      </p:sp>
    </p:spTree>
    <p:extLst>
      <p:ext uri="{BB962C8B-B14F-4D97-AF65-F5344CB8AC3E}">
        <p14:creationId xmlns:p14="http://schemas.microsoft.com/office/powerpoint/2010/main" val="2986761215"/>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txBody>
          <a:bodyPr/>
          <a:lstStyle/>
          <a:p>
            <a:endParaRPr lang="en-GB"/>
          </a:p>
        </p:txBody>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10"/>
          </p:nvPr>
        </p:nvSpPr>
        <p:spPr/>
        <p:txBody>
          <a:bodyPr/>
          <a:lstStyle/>
          <a:p>
            <a:fld id="{74EBF720-DE48-4B24-AA24-66B55E2F2580}" type="slidenum">
              <a:rPr lang="en-GB" smtClean="0"/>
              <a:t>38</a:t>
            </a:fld>
            <a:endParaRPr lang="en-GB"/>
          </a:p>
        </p:txBody>
      </p:sp>
    </p:spTree>
    <p:extLst>
      <p:ext uri="{BB962C8B-B14F-4D97-AF65-F5344CB8AC3E}">
        <p14:creationId xmlns:p14="http://schemas.microsoft.com/office/powerpoint/2010/main" val="3673227944"/>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txBody>
          <a:bodyPr/>
          <a:lstStyle/>
          <a:p>
            <a:endParaRPr lang="en-GB"/>
          </a:p>
        </p:txBody>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10"/>
          </p:nvPr>
        </p:nvSpPr>
        <p:spPr/>
        <p:txBody>
          <a:bodyPr/>
          <a:lstStyle/>
          <a:p>
            <a:fld id="{74EBF720-DE48-4B24-AA24-66B55E2F2580}" type="slidenum">
              <a:rPr lang="en-GB" smtClean="0"/>
              <a:t>39</a:t>
            </a:fld>
            <a:endParaRPr lang="en-GB"/>
          </a:p>
        </p:txBody>
      </p:sp>
    </p:spTree>
    <p:extLst>
      <p:ext uri="{BB962C8B-B14F-4D97-AF65-F5344CB8AC3E}">
        <p14:creationId xmlns:p14="http://schemas.microsoft.com/office/powerpoint/2010/main" val="2081374439"/>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txBody>
          <a:bodyPr/>
          <a:lstStyle/>
          <a:p>
            <a:endParaRPr lang="en-GB"/>
          </a:p>
        </p:txBody>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10"/>
          </p:nvPr>
        </p:nvSpPr>
        <p:spPr/>
        <p:txBody>
          <a:bodyPr/>
          <a:lstStyle/>
          <a:p>
            <a:fld id="{74EBF720-DE48-4B24-AA24-66B55E2F2580}" type="slidenum">
              <a:rPr lang="en-GB" smtClean="0"/>
              <a:t>4</a:t>
            </a:fld>
            <a:endParaRPr lang="en-GB"/>
          </a:p>
        </p:txBody>
      </p:sp>
    </p:spTree>
    <p:extLst>
      <p:ext uri="{BB962C8B-B14F-4D97-AF65-F5344CB8AC3E}">
        <p14:creationId xmlns:p14="http://schemas.microsoft.com/office/powerpoint/2010/main" val="4229156646"/>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txBody>
          <a:bodyPr/>
          <a:lstStyle/>
          <a:p>
            <a:endParaRPr lang="en-GB"/>
          </a:p>
        </p:txBody>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10"/>
          </p:nvPr>
        </p:nvSpPr>
        <p:spPr/>
        <p:txBody>
          <a:bodyPr/>
          <a:lstStyle/>
          <a:p>
            <a:fld id="{74EBF720-DE48-4B24-AA24-66B55E2F2580}" type="slidenum">
              <a:rPr lang="en-GB" smtClean="0"/>
              <a:t>40</a:t>
            </a:fld>
            <a:endParaRPr lang="en-GB"/>
          </a:p>
        </p:txBody>
      </p:sp>
    </p:spTree>
    <p:extLst>
      <p:ext uri="{BB962C8B-B14F-4D97-AF65-F5344CB8AC3E}">
        <p14:creationId xmlns:p14="http://schemas.microsoft.com/office/powerpoint/2010/main" val="1479571573"/>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txBody>
          <a:bodyPr/>
          <a:lstStyle/>
          <a:p>
            <a:endParaRPr lang="en-GB"/>
          </a:p>
        </p:txBody>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10"/>
          </p:nvPr>
        </p:nvSpPr>
        <p:spPr/>
        <p:txBody>
          <a:bodyPr/>
          <a:lstStyle/>
          <a:p>
            <a:fld id="{74EBF720-DE48-4B24-AA24-66B55E2F2580}" type="slidenum">
              <a:rPr lang="en-GB" smtClean="0"/>
              <a:t>41</a:t>
            </a:fld>
            <a:endParaRPr lang="en-GB"/>
          </a:p>
        </p:txBody>
      </p:sp>
    </p:spTree>
    <p:extLst>
      <p:ext uri="{BB962C8B-B14F-4D97-AF65-F5344CB8AC3E}">
        <p14:creationId xmlns:p14="http://schemas.microsoft.com/office/powerpoint/2010/main" val="2489439321"/>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txBody>
          <a:bodyPr/>
          <a:lstStyle/>
          <a:p>
            <a:endParaRPr lang="en-GB"/>
          </a:p>
        </p:txBody>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10"/>
          </p:nvPr>
        </p:nvSpPr>
        <p:spPr/>
        <p:txBody>
          <a:bodyPr/>
          <a:lstStyle/>
          <a:p>
            <a:fld id="{74EBF720-DE48-4B24-AA24-66B55E2F2580}" type="slidenum">
              <a:rPr lang="en-GB" smtClean="0"/>
              <a:t>42</a:t>
            </a:fld>
            <a:endParaRPr lang="en-GB"/>
          </a:p>
        </p:txBody>
      </p:sp>
    </p:spTree>
    <p:extLst>
      <p:ext uri="{BB962C8B-B14F-4D97-AF65-F5344CB8AC3E}">
        <p14:creationId xmlns:p14="http://schemas.microsoft.com/office/powerpoint/2010/main" val="3069530045"/>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txBody>
          <a:bodyPr/>
          <a:lstStyle/>
          <a:p>
            <a:endParaRPr lang="en-GB"/>
          </a:p>
        </p:txBody>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10"/>
          </p:nvPr>
        </p:nvSpPr>
        <p:spPr/>
        <p:txBody>
          <a:bodyPr/>
          <a:lstStyle/>
          <a:p>
            <a:fld id="{74EBF720-DE48-4B24-AA24-66B55E2F2580}" type="slidenum">
              <a:rPr lang="en-GB" smtClean="0"/>
              <a:t>43</a:t>
            </a:fld>
            <a:endParaRPr lang="en-GB"/>
          </a:p>
        </p:txBody>
      </p:sp>
    </p:spTree>
    <p:extLst>
      <p:ext uri="{BB962C8B-B14F-4D97-AF65-F5344CB8AC3E}">
        <p14:creationId xmlns:p14="http://schemas.microsoft.com/office/powerpoint/2010/main" val="1123820164"/>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txBody>
          <a:bodyPr/>
          <a:lstStyle/>
          <a:p>
            <a:endParaRPr lang="en-GB"/>
          </a:p>
        </p:txBody>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10"/>
          </p:nvPr>
        </p:nvSpPr>
        <p:spPr/>
        <p:txBody>
          <a:bodyPr/>
          <a:lstStyle/>
          <a:p>
            <a:fld id="{74EBF720-DE48-4B24-AA24-66B55E2F2580}" type="slidenum">
              <a:rPr lang="en-GB" smtClean="0"/>
              <a:t>44</a:t>
            </a:fld>
            <a:endParaRPr lang="en-GB"/>
          </a:p>
        </p:txBody>
      </p:sp>
    </p:spTree>
    <p:extLst>
      <p:ext uri="{BB962C8B-B14F-4D97-AF65-F5344CB8AC3E}">
        <p14:creationId xmlns:p14="http://schemas.microsoft.com/office/powerpoint/2010/main" val="3611838871"/>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txBody>
          <a:bodyPr/>
          <a:lstStyle/>
          <a:p>
            <a:endParaRPr lang="en-GB"/>
          </a:p>
        </p:txBody>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10"/>
          </p:nvPr>
        </p:nvSpPr>
        <p:spPr/>
        <p:txBody>
          <a:bodyPr/>
          <a:lstStyle/>
          <a:p>
            <a:fld id="{74EBF720-DE48-4B24-AA24-66B55E2F2580}" type="slidenum">
              <a:rPr lang="en-GB" smtClean="0"/>
              <a:t>45</a:t>
            </a:fld>
            <a:endParaRPr lang="en-GB"/>
          </a:p>
        </p:txBody>
      </p:sp>
    </p:spTree>
    <p:extLst>
      <p:ext uri="{BB962C8B-B14F-4D97-AF65-F5344CB8AC3E}">
        <p14:creationId xmlns:p14="http://schemas.microsoft.com/office/powerpoint/2010/main" val="3829893374"/>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txBody>
          <a:bodyPr/>
          <a:lstStyle/>
          <a:p>
            <a:endParaRPr lang="en-GB"/>
          </a:p>
        </p:txBody>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10"/>
          </p:nvPr>
        </p:nvSpPr>
        <p:spPr/>
        <p:txBody>
          <a:bodyPr/>
          <a:lstStyle/>
          <a:p>
            <a:fld id="{74EBF720-DE48-4B24-AA24-66B55E2F2580}" type="slidenum">
              <a:rPr lang="en-GB" smtClean="0"/>
              <a:t>46</a:t>
            </a:fld>
            <a:endParaRPr lang="en-GB"/>
          </a:p>
        </p:txBody>
      </p:sp>
    </p:spTree>
    <p:extLst>
      <p:ext uri="{BB962C8B-B14F-4D97-AF65-F5344CB8AC3E}">
        <p14:creationId xmlns:p14="http://schemas.microsoft.com/office/powerpoint/2010/main" val="993466092"/>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txBody>
          <a:bodyPr/>
          <a:lstStyle/>
          <a:p>
            <a:endParaRPr lang="en-GB"/>
          </a:p>
        </p:txBody>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10"/>
          </p:nvPr>
        </p:nvSpPr>
        <p:spPr/>
        <p:txBody>
          <a:bodyPr/>
          <a:lstStyle/>
          <a:p>
            <a:fld id="{74EBF720-DE48-4B24-AA24-66B55E2F2580}" type="slidenum">
              <a:rPr lang="en-GB" smtClean="0"/>
              <a:t>47</a:t>
            </a:fld>
            <a:endParaRPr lang="en-GB"/>
          </a:p>
        </p:txBody>
      </p:sp>
    </p:spTree>
    <p:extLst>
      <p:ext uri="{BB962C8B-B14F-4D97-AF65-F5344CB8AC3E}">
        <p14:creationId xmlns:p14="http://schemas.microsoft.com/office/powerpoint/2010/main" val="1542395426"/>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txBody>
          <a:bodyPr/>
          <a:lstStyle/>
          <a:p>
            <a:endParaRPr lang="en-GB"/>
          </a:p>
        </p:txBody>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10"/>
          </p:nvPr>
        </p:nvSpPr>
        <p:spPr/>
        <p:txBody>
          <a:bodyPr/>
          <a:lstStyle/>
          <a:p>
            <a:fld id="{74EBF720-DE48-4B24-AA24-66B55E2F2580}" type="slidenum">
              <a:rPr lang="en-GB" smtClean="0"/>
              <a:t>48</a:t>
            </a:fld>
            <a:endParaRPr lang="en-GB"/>
          </a:p>
        </p:txBody>
      </p:sp>
    </p:spTree>
    <p:extLst>
      <p:ext uri="{BB962C8B-B14F-4D97-AF65-F5344CB8AC3E}">
        <p14:creationId xmlns:p14="http://schemas.microsoft.com/office/powerpoint/2010/main" val="533113092"/>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txBody>
          <a:bodyPr/>
          <a:lstStyle/>
          <a:p>
            <a:endParaRPr lang="en-GB"/>
          </a:p>
        </p:txBody>
      </p:sp>
      <p:sp>
        <p:nvSpPr>
          <p:cNvPr id="3" name="Notes Placeholder 2"/>
          <p:cNvSpPr>
            <a:spLocks noGrp="1"/>
          </p:cNvSpPr>
          <p:nvPr>
            <p:ph type="body" idx="1"/>
          </p:nvPr>
        </p:nvSpPr>
        <p:spPr/>
        <p:txBody>
          <a:bodyPr/>
          <a:lstStyle/>
          <a:p>
            <a:r>
              <a:rPr lang="en-GB"/>
              <a:t>481</a:t>
            </a:r>
          </a:p>
        </p:txBody>
      </p:sp>
      <p:sp>
        <p:nvSpPr>
          <p:cNvPr id="4" name="Slide Number Placeholder 3"/>
          <p:cNvSpPr>
            <a:spLocks noGrp="1"/>
          </p:cNvSpPr>
          <p:nvPr>
            <p:ph type="sldNum" sz="quarter" idx="10"/>
          </p:nvPr>
        </p:nvSpPr>
        <p:spPr/>
        <p:txBody>
          <a:bodyPr/>
          <a:lstStyle/>
          <a:p>
            <a:fld id="{74EBF720-DE48-4B24-AA24-66B55E2F2580}" type="slidenum">
              <a:rPr lang="en-GB" smtClean="0"/>
              <a:t>49</a:t>
            </a:fld>
            <a:endParaRPr lang="en-GB"/>
          </a:p>
        </p:txBody>
      </p:sp>
    </p:spTree>
    <p:extLst>
      <p:ext uri="{BB962C8B-B14F-4D97-AF65-F5344CB8AC3E}">
        <p14:creationId xmlns:p14="http://schemas.microsoft.com/office/powerpoint/2010/main" val="991097465"/>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txBody>
          <a:bodyPr/>
          <a:lstStyle/>
          <a:p>
            <a:endParaRPr lang="en-GB"/>
          </a:p>
        </p:txBody>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10"/>
          </p:nvPr>
        </p:nvSpPr>
        <p:spPr/>
        <p:txBody>
          <a:bodyPr/>
          <a:lstStyle/>
          <a:p>
            <a:fld id="{74EBF720-DE48-4B24-AA24-66B55E2F2580}" type="slidenum">
              <a:rPr lang="en-GB" smtClean="0"/>
              <a:pPr/>
              <a:t>5</a:t>
            </a:fld>
            <a:endParaRPr lang="en-GB"/>
          </a:p>
        </p:txBody>
      </p:sp>
    </p:spTree>
    <p:extLst>
      <p:ext uri="{BB962C8B-B14F-4D97-AF65-F5344CB8AC3E}">
        <p14:creationId xmlns:p14="http://schemas.microsoft.com/office/powerpoint/2010/main" val="2453726281"/>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BE64A8F-725B-AFC7-D65C-ABCB99C1EC35}"/>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9ACFF8E8-E413-10F0-97CE-BF7D855FFE74}"/>
              </a:ext>
            </a:extLst>
          </p:cNvPr>
          <p:cNvSpPr>
            <a:spLocks noGrp="1" noRot="1" noChangeAspect="1"/>
          </p:cNvSpPr>
          <p:nvPr>
            <p:ph type="sldImg"/>
          </p:nvPr>
        </p:nvSpPr>
        <p:spPr/>
        <p:txBody>
          <a:bodyPr/>
          <a:lstStyle/>
          <a:p>
            <a:endParaRPr lang="en-GB"/>
          </a:p>
        </p:txBody>
      </p:sp>
      <p:sp>
        <p:nvSpPr>
          <p:cNvPr id="3" name="Notes Placeholder 2">
            <a:extLst>
              <a:ext uri="{FF2B5EF4-FFF2-40B4-BE49-F238E27FC236}">
                <a16:creationId xmlns:a16="http://schemas.microsoft.com/office/drawing/2014/main" id="{B679E98A-3FE1-0EBE-D238-D5E7CD8044E9}"/>
              </a:ext>
            </a:extLst>
          </p:cNvPr>
          <p:cNvSpPr>
            <a:spLocks noGrp="1"/>
          </p:cNvSpPr>
          <p:nvPr>
            <p:ph type="body" idx="1"/>
          </p:nvPr>
        </p:nvSpPr>
        <p:spPr/>
        <p:txBody>
          <a:bodyPr/>
          <a:lstStyle/>
          <a:p>
            <a:r>
              <a:rPr lang="en-GB"/>
              <a:t>455</a:t>
            </a:r>
          </a:p>
        </p:txBody>
      </p:sp>
      <p:sp>
        <p:nvSpPr>
          <p:cNvPr id="4" name="Slide Number Placeholder 3">
            <a:extLst>
              <a:ext uri="{FF2B5EF4-FFF2-40B4-BE49-F238E27FC236}">
                <a16:creationId xmlns:a16="http://schemas.microsoft.com/office/drawing/2014/main" id="{3895D21C-B85A-34AB-C638-5BC5FA4C203B}"/>
              </a:ext>
            </a:extLst>
          </p:cNvPr>
          <p:cNvSpPr>
            <a:spLocks noGrp="1"/>
          </p:cNvSpPr>
          <p:nvPr>
            <p:ph type="sldNum" sz="quarter" idx="10"/>
          </p:nvPr>
        </p:nvSpPr>
        <p:spPr/>
        <p:txBody>
          <a:bodyPr/>
          <a:lstStyle/>
          <a:p>
            <a:fld id="{74EBF720-DE48-4B24-AA24-66B55E2F2580}" type="slidenum">
              <a:rPr lang="en-GB" smtClean="0"/>
              <a:t>50</a:t>
            </a:fld>
            <a:endParaRPr lang="en-GB"/>
          </a:p>
        </p:txBody>
      </p:sp>
    </p:spTree>
    <p:extLst>
      <p:ext uri="{BB962C8B-B14F-4D97-AF65-F5344CB8AC3E}">
        <p14:creationId xmlns:p14="http://schemas.microsoft.com/office/powerpoint/2010/main" val="1944945437"/>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txBody>
          <a:bodyPr/>
          <a:lstStyle/>
          <a:p>
            <a:endParaRPr lang="en-GB"/>
          </a:p>
        </p:txBody>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10"/>
          </p:nvPr>
        </p:nvSpPr>
        <p:spPr/>
        <p:txBody>
          <a:bodyPr/>
          <a:lstStyle/>
          <a:p>
            <a:fld id="{74EBF720-DE48-4B24-AA24-66B55E2F2580}" type="slidenum">
              <a:rPr lang="en-GB" smtClean="0"/>
              <a:t>51</a:t>
            </a:fld>
            <a:endParaRPr lang="en-GB"/>
          </a:p>
        </p:txBody>
      </p:sp>
    </p:spTree>
    <p:extLst>
      <p:ext uri="{BB962C8B-B14F-4D97-AF65-F5344CB8AC3E}">
        <p14:creationId xmlns:p14="http://schemas.microsoft.com/office/powerpoint/2010/main" val="397975734"/>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txBody>
          <a:bodyPr/>
          <a:lstStyle/>
          <a:p>
            <a:endParaRPr lang="en-GB"/>
          </a:p>
        </p:txBody>
      </p:sp>
      <p:sp>
        <p:nvSpPr>
          <p:cNvPr id="3" name="Notes Placeholder 2"/>
          <p:cNvSpPr>
            <a:spLocks noGrp="1"/>
          </p:cNvSpPr>
          <p:nvPr>
            <p:ph type="body" idx="1"/>
          </p:nvPr>
        </p:nvSpPr>
        <p:spPr/>
        <p:txBody>
          <a:bodyPr/>
          <a:lstStyle/>
          <a:p>
            <a:r>
              <a:rPr lang="en-GB"/>
              <a:t>455</a:t>
            </a:r>
          </a:p>
        </p:txBody>
      </p:sp>
      <p:sp>
        <p:nvSpPr>
          <p:cNvPr id="4" name="Slide Number Placeholder 3"/>
          <p:cNvSpPr>
            <a:spLocks noGrp="1"/>
          </p:cNvSpPr>
          <p:nvPr>
            <p:ph type="sldNum" sz="quarter" idx="10"/>
          </p:nvPr>
        </p:nvSpPr>
        <p:spPr/>
        <p:txBody>
          <a:bodyPr/>
          <a:lstStyle/>
          <a:p>
            <a:fld id="{74EBF720-DE48-4B24-AA24-66B55E2F2580}" type="slidenum">
              <a:rPr lang="en-GB" smtClean="0"/>
              <a:t>52</a:t>
            </a:fld>
            <a:endParaRPr lang="en-GB"/>
          </a:p>
        </p:txBody>
      </p:sp>
    </p:spTree>
    <p:extLst>
      <p:ext uri="{BB962C8B-B14F-4D97-AF65-F5344CB8AC3E}">
        <p14:creationId xmlns:p14="http://schemas.microsoft.com/office/powerpoint/2010/main" val="3005748524"/>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txBody>
          <a:bodyPr/>
          <a:lstStyle/>
          <a:p>
            <a:endParaRPr lang="en-GB"/>
          </a:p>
        </p:txBody>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10"/>
          </p:nvPr>
        </p:nvSpPr>
        <p:spPr/>
        <p:txBody>
          <a:bodyPr/>
          <a:lstStyle/>
          <a:p>
            <a:fld id="{74EBF720-DE48-4B24-AA24-66B55E2F2580}" type="slidenum">
              <a:rPr lang="en-GB" smtClean="0"/>
              <a:t>53</a:t>
            </a:fld>
            <a:endParaRPr lang="en-GB"/>
          </a:p>
        </p:txBody>
      </p:sp>
    </p:spTree>
    <p:extLst>
      <p:ext uri="{BB962C8B-B14F-4D97-AF65-F5344CB8AC3E}">
        <p14:creationId xmlns:p14="http://schemas.microsoft.com/office/powerpoint/2010/main" val="500735362"/>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txBody>
          <a:bodyPr/>
          <a:lstStyle/>
          <a:p>
            <a:endParaRPr lang="en-GB"/>
          </a:p>
        </p:txBody>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10"/>
          </p:nvPr>
        </p:nvSpPr>
        <p:spPr/>
        <p:txBody>
          <a:bodyPr/>
          <a:lstStyle/>
          <a:p>
            <a:fld id="{74EBF720-DE48-4B24-AA24-66B55E2F2580}" type="slidenum">
              <a:rPr lang="en-GB" smtClean="0"/>
              <a:t>54</a:t>
            </a:fld>
            <a:endParaRPr lang="en-GB"/>
          </a:p>
        </p:txBody>
      </p:sp>
    </p:spTree>
    <p:extLst>
      <p:ext uri="{BB962C8B-B14F-4D97-AF65-F5344CB8AC3E}">
        <p14:creationId xmlns:p14="http://schemas.microsoft.com/office/powerpoint/2010/main" val="1068775497"/>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txBody>
          <a:bodyPr/>
          <a:lstStyle/>
          <a:p>
            <a:endParaRPr lang="en-GB"/>
          </a:p>
        </p:txBody>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10"/>
          </p:nvPr>
        </p:nvSpPr>
        <p:spPr/>
        <p:txBody>
          <a:bodyPr/>
          <a:lstStyle/>
          <a:p>
            <a:fld id="{74EBF720-DE48-4B24-AA24-66B55E2F2580}" type="slidenum">
              <a:rPr lang="en-GB" smtClean="0"/>
              <a:t>55</a:t>
            </a:fld>
            <a:endParaRPr lang="en-GB"/>
          </a:p>
        </p:txBody>
      </p:sp>
    </p:spTree>
    <p:extLst>
      <p:ext uri="{BB962C8B-B14F-4D97-AF65-F5344CB8AC3E}">
        <p14:creationId xmlns:p14="http://schemas.microsoft.com/office/powerpoint/2010/main" val="1621252175"/>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txBody>
          <a:bodyPr/>
          <a:lstStyle/>
          <a:p>
            <a:endParaRPr lang="en-GB"/>
          </a:p>
        </p:txBody>
      </p:sp>
      <p:sp>
        <p:nvSpPr>
          <p:cNvPr id="3" name="Notes Placeholder 2"/>
          <p:cNvSpPr>
            <a:spLocks noGrp="1"/>
          </p:cNvSpPr>
          <p:nvPr>
            <p:ph type="body" idx="1"/>
          </p:nvPr>
        </p:nvSpPr>
        <p:spPr/>
        <p:txBody>
          <a:bodyPr/>
          <a:lstStyle/>
          <a:p>
            <a:r>
              <a:rPr lang="en-GB"/>
              <a:t>324</a:t>
            </a:r>
          </a:p>
        </p:txBody>
      </p:sp>
      <p:sp>
        <p:nvSpPr>
          <p:cNvPr id="4" name="Slide Number Placeholder 3"/>
          <p:cNvSpPr>
            <a:spLocks noGrp="1"/>
          </p:cNvSpPr>
          <p:nvPr>
            <p:ph type="sldNum" sz="quarter" idx="10"/>
          </p:nvPr>
        </p:nvSpPr>
        <p:spPr/>
        <p:txBody>
          <a:bodyPr/>
          <a:lstStyle/>
          <a:p>
            <a:fld id="{74EBF720-DE48-4B24-AA24-66B55E2F2580}" type="slidenum">
              <a:rPr lang="en-GB" smtClean="0"/>
              <a:t>56</a:t>
            </a:fld>
            <a:endParaRPr lang="en-GB"/>
          </a:p>
        </p:txBody>
      </p:sp>
    </p:spTree>
    <p:extLst>
      <p:ext uri="{BB962C8B-B14F-4D97-AF65-F5344CB8AC3E}">
        <p14:creationId xmlns:p14="http://schemas.microsoft.com/office/powerpoint/2010/main" val="1557164729"/>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txBody>
          <a:bodyPr/>
          <a:lstStyle/>
          <a:p>
            <a:endParaRPr lang="en-GB"/>
          </a:p>
        </p:txBody>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10"/>
          </p:nvPr>
        </p:nvSpPr>
        <p:spPr/>
        <p:txBody>
          <a:bodyPr/>
          <a:lstStyle/>
          <a:p>
            <a:fld id="{74EBF720-DE48-4B24-AA24-66B55E2F2580}" type="slidenum">
              <a:rPr lang="en-GB" smtClean="0"/>
              <a:t>57</a:t>
            </a:fld>
            <a:endParaRPr lang="en-GB"/>
          </a:p>
        </p:txBody>
      </p:sp>
    </p:spTree>
    <p:extLst>
      <p:ext uri="{BB962C8B-B14F-4D97-AF65-F5344CB8AC3E}">
        <p14:creationId xmlns:p14="http://schemas.microsoft.com/office/powerpoint/2010/main" val="1365763623"/>
      </p:ext>
    </p:extLst>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txBody>
          <a:bodyPr/>
          <a:lstStyle/>
          <a:p>
            <a:endParaRPr lang="en-GB"/>
          </a:p>
        </p:txBody>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10"/>
          </p:nvPr>
        </p:nvSpPr>
        <p:spPr/>
        <p:txBody>
          <a:bodyPr/>
          <a:lstStyle/>
          <a:p>
            <a:fld id="{74EBF720-DE48-4B24-AA24-66B55E2F2580}" type="slidenum">
              <a:rPr lang="en-GB" smtClean="0"/>
              <a:t>58</a:t>
            </a:fld>
            <a:endParaRPr lang="en-GB"/>
          </a:p>
        </p:txBody>
      </p:sp>
    </p:spTree>
    <p:extLst>
      <p:ext uri="{BB962C8B-B14F-4D97-AF65-F5344CB8AC3E}">
        <p14:creationId xmlns:p14="http://schemas.microsoft.com/office/powerpoint/2010/main" val="2095578577"/>
      </p:ext>
    </p:extLst>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txBody>
          <a:bodyPr/>
          <a:lstStyle/>
          <a:p>
            <a:endParaRPr lang="en-GB"/>
          </a:p>
        </p:txBody>
      </p:sp>
      <p:sp>
        <p:nvSpPr>
          <p:cNvPr id="3" name="Notes Placeholder 2"/>
          <p:cNvSpPr>
            <a:spLocks noGrp="1"/>
          </p:cNvSpPr>
          <p:nvPr>
            <p:ph type="body" idx="1"/>
          </p:nvPr>
        </p:nvSpPr>
        <p:spPr/>
        <p:txBody>
          <a:bodyPr/>
          <a:lstStyle/>
          <a:p>
            <a:r>
              <a:rPr lang="en-GB"/>
              <a:t>512</a:t>
            </a:r>
          </a:p>
        </p:txBody>
      </p:sp>
      <p:sp>
        <p:nvSpPr>
          <p:cNvPr id="4" name="Slide Number Placeholder 3"/>
          <p:cNvSpPr>
            <a:spLocks noGrp="1"/>
          </p:cNvSpPr>
          <p:nvPr>
            <p:ph type="sldNum" sz="quarter" idx="10"/>
          </p:nvPr>
        </p:nvSpPr>
        <p:spPr/>
        <p:txBody>
          <a:bodyPr/>
          <a:lstStyle/>
          <a:p>
            <a:fld id="{74EBF720-DE48-4B24-AA24-66B55E2F2580}" type="slidenum">
              <a:rPr lang="en-GB" smtClean="0"/>
              <a:t>59</a:t>
            </a:fld>
            <a:endParaRPr lang="en-GB"/>
          </a:p>
        </p:txBody>
      </p:sp>
    </p:spTree>
    <p:extLst>
      <p:ext uri="{BB962C8B-B14F-4D97-AF65-F5344CB8AC3E}">
        <p14:creationId xmlns:p14="http://schemas.microsoft.com/office/powerpoint/2010/main" val="1875173917"/>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txBody>
          <a:bodyPr/>
          <a:lstStyle/>
          <a:p>
            <a:endParaRPr lang="en-GB"/>
          </a:p>
        </p:txBody>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10"/>
          </p:nvPr>
        </p:nvSpPr>
        <p:spPr/>
        <p:txBody>
          <a:bodyPr/>
          <a:lstStyle/>
          <a:p>
            <a:fld id="{74EBF720-DE48-4B24-AA24-66B55E2F2580}" type="slidenum">
              <a:rPr lang="en-GB" smtClean="0"/>
              <a:pPr/>
              <a:t>6</a:t>
            </a:fld>
            <a:endParaRPr lang="en-GB"/>
          </a:p>
        </p:txBody>
      </p:sp>
    </p:spTree>
    <p:extLst>
      <p:ext uri="{BB962C8B-B14F-4D97-AF65-F5344CB8AC3E}">
        <p14:creationId xmlns:p14="http://schemas.microsoft.com/office/powerpoint/2010/main" val="2821293023"/>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txBody>
          <a:bodyPr/>
          <a:lstStyle/>
          <a:p>
            <a:endParaRPr lang="en-GB"/>
          </a:p>
        </p:txBody>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10"/>
          </p:nvPr>
        </p:nvSpPr>
        <p:spPr/>
        <p:txBody>
          <a:bodyPr/>
          <a:lstStyle/>
          <a:p>
            <a:fld id="{74EBF720-DE48-4B24-AA24-66B55E2F2580}" type="slidenum">
              <a:rPr lang="en-GB" smtClean="0"/>
              <a:t>60</a:t>
            </a:fld>
            <a:endParaRPr lang="en-GB"/>
          </a:p>
        </p:txBody>
      </p:sp>
    </p:spTree>
    <p:extLst>
      <p:ext uri="{BB962C8B-B14F-4D97-AF65-F5344CB8AC3E}">
        <p14:creationId xmlns:p14="http://schemas.microsoft.com/office/powerpoint/2010/main" val="407663054"/>
      </p:ext>
    </p:extLst>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txBody>
          <a:bodyPr/>
          <a:lstStyle/>
          <a:p>
            <a:endParaRPr lang="en-GB"/>
          </a:p>
        </p:txBody>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10"/>
          </p:nvPr>
        </p:nvSpPr>
        <p:spPr/>
        <p:txBody>
          <a:bodyPr/>
          <a:lstStyle/>
          <a:p>
            <a:fld id="{74EBF720-DE48-4B24-AA24-66B55E2F2580}" type="slidenum">
              <a:rPr lang="en-GB" smtClean="0"/>
              <a:t>61</a:t>
            </a:fld>
            <a:endParaRPr lang="en-GB"/>
          </a:p>
        </p:txBody>
      </p:sp>
    </p:spTree>
    <p:extLst>
      <p:ext uri="{BB962C8B-B14F-4D97-AF65-F5344CB8AC3E}">
        <p14:creationId xmlns:p14="http://schemas.microsoft.com/office/powerpoint/2010/main" val="2023104360"/>
      </p:ext>
    </p:extLst>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txBody>
          <a:bodyPr/>
          <a:lstStyle/>
          <a:p>
            <a:endParaRPr lang="en-GB"/>
          </a:p>
        </p:txBody>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10"/>
          </p:nvPr>
        </p:nvSpPr>
        <p:spPr/>
        <p:txBody>
          <a:bodyPr/>
          <a:lstStyle/>
          <a:p>
            <a:fld id="{74EBF720-DE48-4B24-AA24-66B55E2F2580}" type="slidenum">
              <a:rPr lang="en-GB" smtClean="0"/>
              <a:t>63</a:t>
            </a:fld>
            <a:endParaRPr lang="en-GB"/>
          </a:p>
        </p:txBody>
      </p:sp>
    </p:spTree>
    <p:extLst>
      <p:ext uri="{BB962C8B-B14F-4D97-AF65-F5344CB8AC3E}">
        <p14:creationId xmlns:p14="http://schemas.microsoft.com/office/powerpoint/2010/main" val="3761104206"/>
      </p:ext>
    </p:extLst>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txBody>
          <a:bodyPr/>
          <a:lstStyle/>
          <a:p>
            <a:endParaRPr lang="en-GB"/>
          </a:p>
        </p:txBody>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10"/>
          </p:nvPr>
        </p:nvSpPr>
        <p:spPr/>
        <p:txBody>
          <a:bodyPr/>
          <a:lstStyle/>
          <a:p>
            <a:fld id="{74EBF720-DE48-4B24-AA24-66B55E2F2580}" type="slidenum">
              <a:rPr lang="en-GB" smtClean="0"/>
              <a:t>68</a:t>
            </a:fld>
            <a:endParaRPr lang="en-GB"/>
          </a:p>
        </p:txBody>
      </p:sp>
    </p:spTree>
    <p:extLst>
      <p:ext uri="{BB962C8B-B14F-4D97-AF65-F5344CB8AC3E}">
        <p14:creationId xmlns:p14="http://schemas.microsoft.com/office/powerpoint/2010/main" val="4036412356"/>
      </p:ext>
    </p:extLst>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txBody>
          <a:bodyPr/>
          <a:lstStyle/>
          <a:p>
            <a:endParaRPr lang="en-GB"/>
          </a:p>
        </p:txBody>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10"/>
          </p:nvPr>
        </p:nvSpPr>
        <p:spPr/>
        <p:txBody>
          <a:bodyPr/>
          <a:lstStyle/>
          <a:p>
            <a:fld id="{74EBF720-DE48-4B24-AA24-66B55E2F2580}" type="slidenum">
              <a:rPr lang="en-GB" smtClean="0"/>
              <a:t>69</a:t>
            </a:fld>
            <a:endParaRPr lang="en-GB"/>
          </a:p>
        </p:txBody>
      </p:sp>
    </p:spTree>
    <p:extLst>
      <p:ext uri="{BB962C8B-B14F-4D97-AF65-F5344CB8AC3E}">
        <p14:creationId xmlns:p14="http://schemas.microsoft.com/office/powerpoint/2010/main" val="209711515"/>
      </p:ext>
    </p:extLst>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txBody>
          <a:bodyPr/>
          <a:lstStyle/>
          <a:p>
            <a:endParaRPr lang="en-GB"/>
          </a:p>
        </p:txBody>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10"/>
          </p:nvPr>
        </p:nvSpPr>
        <p:spPr/>
        <p:txBody>
          <a:bodyPr/>
          <a:lstStyle/>
          <a:p>
            <a:fld id="{74EBF720-DE48-4B24-AA24-66B55E2F2580}" type="slidenum">
              <a:rPr lang="en-GB" smtClean="0"/>
              <a:t>70</a:t>
            </a:fld>
            <a:endParaRPr lang="en-GB"/>
          </a:p>
        </p:txBody>
      </p:sp>
    </p:spTree>
    <p:extLst>
      <p:ext uri="{BB962C8B-B14F-4D97-AF65-F5344CB8AC3E}">
        <p14:creationId xmlns:p14="http://schemas.microsoft.com/office/powerpoint/2010/main" val="2947731044"/>
      </p:ext>
    </p:extLst>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txBody>
          <a:bodyPr/>
          <a:lstStyle/>
          <a:p>
            <a:endParaRPr lang="en-GB"/>
          </a:p>
        </p:txBody>
      </p:sp>
      <p:sp>
        <p:nvSpPr>
          <p:cNvPr id="3" name="Notes Placeholder 2"/>
          <p:cNvSpPr>
            <a:spLocks noGrp="1"/>
          </p:cNvSpPr>
          <p:nvPr>
            <p:ph type="body" idx="1"/>
          </p:nvPr>
        </p:nvSpPr>
        <p:spPr/>
        <p:txBody>
          <a:bodyPr/>
          <a:lstStyle/>
          <a:p>
            <a:r>
              <a:rPr lang="en-GB"/>
              <a:t>619</a:t>
            </a:r>
          </a:p>
        </p:txBody>
      </p:sp>
      <p:sp>
        <p:nvSpPr>
          <p:cNvPr id="4" name="Slide Number Placeholder 3"/>
          <p:cNvSpPr>
            <a:spLocks noGrp="1"/>
          </p:cNvSpPr>
          <p:nvPr>
            <p:ph type="sldNum" sz="quarter" idx="5"/>
          </p:nvPr>
        </p:nvSpPr>
        <p:spPr/>
        <p:txBody>
          <a:bodyPr/>
          <a:lstStyle/>
          <a:p>
            <a:fld id="{74EBF720-DE48-4B24-AA24-66B55E2F2580}" type="slidenum">
              <a:rPr lang="en-GB" smtClean="0"/>
              <a:pPr/>
              <a:t>71</a:t>
            </a:fld>
            <a:endParaRPr lang="en-GB"/>
          </a:p>
        </p:txBody>
      </p:sp>
    </p:spTree>
    <p:extLst>
      <p:ext uri="{BB962C8B-B14F-4D97-AF65-F5344CB8AC3E}">
        <p14:creationId xmlns:p14="http://schemas.microsoft.com/office/powerpoint/2010/main" val="1519148453"/>
      </p:ext>
    </p:extLst>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txBody>
          <a:bodyPr/>
          <a:lstStyle/>
          <a:p>
            <a:endParaRPr lang="en-GB"/>
          </a:p>
        </p:txBody>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5"/>
          </p:nvPr>
        </p:nvSpPr>
        <p:spPr/>
        <p:txBody>
          <a:bodyPr/>
          <a:lstStyle/>
          <a:p>
            <a:fld id="{74EBF720-DE48-4B24-AA24-66B55E2F2580}" type="slidenum">
              <a:rPr lang="en-GB" smtClean="0"/>
              <a:pPr/>
              <a:t>73</a:t>
            </a:fld>
            <a:endParaRPr lang="en-GB"/>
          </a:p>
        </p:txBody>
      </p:sp>
    </p:spTree>
    <p:extLst>
      <p:ext uri="{BB962C8B-B14F-4D97-AF65-F5344CB8AC3E}">
        <p14:creationId xmlns:p14="http://schemas.microsoft.com/office/powerpoint/2010/main" val="2415345307"/>
      </p:ext>
    </p:extLst>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txBody>
          <a:bodyPr/>
          <a:lstStyle/>
          <a:p>
            <a:endParaRPr lang="en-GB"/>
          </a:p>
        </p:txBody>
      </p:sp>
      <p:sp>
        <p:nvSpPr>
          <p:cNvPr id="3" name="Notes Placeholder 2"/>
          <p:cNvSpPr>
            <a:spLocks noGrp="1"/>
          </p:cNvSpPr>
          <p:nvPr>
            <p:ph type="body" idx="1"/>
          </p:nvPr>
        </p:nvSpPr>
        <p:spPr/>
        <p:txBody>
          <a:bodyPr/>
          <a:lstStyle/>
          <a:p>
            <a:r>
              <a:rPr lang="en-GB"/>
              <a:t>649</a:t>
            </a:r>
          </a:p>
        </p:txBody>
      </p:sp>
      <p:sp>
        <p:nvSpPr>
          <p:cNvPr id="4" name="Slide Number Placeholder 3"/>
          <p:cNvSpPr>
            <a:spLocks noGrp="1"/>
          </p:cNvSpPr>
          <p:nvPr>
            <p:ph type="sldNum" sz="quarter" idx="5"/>
          </p:nvPr>
        </p:nvSpPr>
        <p:spPr/>
        <p:txBody>
          <a:bodyPr/>
          <a:lstStyle/>
          <a:p>
            <a:fld id="{74EBF720-DE48-4B24-AA24-66B55E2F2580}" type="slidenum">
              <a:rPr lang="en-GB" smtClean="0"/>
              <a:pPr/>
              <a:t>74</a:t>
            </a:fld>
            <a:endParaRPr lang="en-GB"/>
          </a:p>
        </p:txBody>
      </p:sp>
    </p:spTree>
    <p:extLst>
      <p:ext uri="{BB962C8B-B14F-4D97-AF65-F5344CB8AC3E}">
        <p14:creationId xmlns:p14="http://schemas.microsoft.com/office/powerpoint/2010/main" val="1338542373"/>
      </p:ext>
    </p:extLst>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txBody>
          <a:bodyPr/>
          <a:lstStyle/>
          <a:p>
            <a:endParaRPr lang="en-GB"/>
          </a:p>
        </p:txBody>
      </p:sp>
      <p:sp>
        <p:nvSpPr>
          <p:cNvPr id="3" name="Notes Placeholder 2"/>
          <p:cNvSpPr>
            <a:spLocks noGrp="1"/>
          </p:cNvSpPr>
          <p:nvPr>
            <p:ph type="body" idx="1"/>
          </p:nvPr>
        </p:nvSpPr>
        <p:spPr/>
        <p:txBody>
          <a:bodyPr/>
          <a:lstStyle/>
          <a:p>
            <a:r>
              <a:rPr lang="en-GB"/>
              <a:t>660</a:t>
            </a:r>
          </a:p>
        </p:txBody>
      </p:sp>
      <p:sp>
        <p:nvSpPr>
          <p:cNvPr id="4" name="Slide Number Placeholder 3"/>
          <p:cNvSpPr>
            <a:spLocks noGrp="1"/>
          </p:cNvSpPr>
          <p:nvPr>
            <p:ph type="sldNum" sz="quarter" idx="5"/>
          </p:nvPr>
        </p:nvSpPr>
        <p:spPr/>
        <p:txBody>
          <a:bodyPr/>
          <a:lstStyle/>
          <a:p>
            <a:fld id="{74EBF720-DE48-4B24-AA24-66B55E2F2580}" type="slidenum">
              <a:rPr lang="en-GB" smtClean="0"/>
              <a:pPr/>
              <a:t>75</a:t>
            </a:fld>
            <a:endParaRPr lang="en-GB"/>
          </a:p>
        </p:txBody>
      </p:sp>
    </p:spTree>
    <p:extLst>
      <p:ext uri="{BB962C8B-B14F-4D97-AF65-F5344CB8AC3E}">
        <p14:creationId xmlns:p14="http://schemas.microsoft.com/office/powerpoint/2010/main" val="2102783250"/>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txBody>
          <a:bodyPr/>
          <a:lstStyle/>
          <a:p>
            <a:endParaRPr lang="en-GB"/>
          </a:p>
        </p:txBody>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10"/>
          </p:nvPr>
        </p:nvSpPr>
        <p:spPr/>
        <p:txBody>
          <a:bodyPr/>
          <a:lstStyle/>
          <a:p>
            <a:fld id="{74EBF720-DE48-4B24-AA24-66B55E2F2580}" type="slidenum">
              <a:rPr lang="en-GB" smtClean="0"/>
              <a:pPr/>
              <a:t>7</a:t>
            </a:fld>
            <a:endParaRPr lang="en-GB"/>
          </a:p>
        </p:txBody>
      </p:sp>
    </p:spTree>
    <p:extLst>
      <p:ext uri="{BB962C8B-B14F-4D97-AF65-F5344CB8AC3E}">
        <p14:creationId xmlns:p14="http://schemas.microsoft.com/office/powerpoint/2010/main" val="168671727"/>
      </p:ext>
    </p:extLst>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txBody>
          <a:bodyPr/>
          <a:lstStyle/>
          <a:p>
            <a:endParaRPr lang="en-GB"/>
          </a:p>
        </p:txBody>
      </p:sp>
      <p:sp>
        <p:nvSpPr>
          <p:cNvPr id="3" name="Notes Placeholder 2"/>
          <p:cNvSpPr>
            <a:spLocks noGrp="1"/>
          </p:cNvSpPr>
          <p:nvPr>
            <p:ph type="body" idx="1"/>
          </p:nvPr>
        </p:nvSpPr>
        <p:spPr/>
        <p:txBody>
          <a:bodyPr/>
          <a:lstStyle/>
          <a:p>
            <a:r>
              <a:rPr lang="en-GB"/>
              <a:t>660</a:t>
            </a:r>
          </a:p>
        </p:txBody>
      </p:sp>
      <p:sp>
        <p:nvSpPr>
          <p:cNvPr id="4" name="Slide Number Placeholder 3"/>
          <p:cNvSpPr>
            <a:spLocks noGrp="1"/>
          </p:cNvSpPr>
          <p:nvPr>
            <p:ph type="sldNum" sz="quarter" idx="5"/>
          </p:nvPr>
        </p:nvSpPr>
        <p:spPr/>
        <p:txBody>
          <a:bodyPr/>
          <a:lstStyle/>
          <a:p>
            <a:fld id="{74EBF720-DE48-4B24-AA24-66B55E2F2580}" type="slidenum">
              <a:rPr lang="en-GB" smtClean="0"/>
              <a:pPr/>
              <a:t>76</a:t>
            </a:fld>
            <a:endParaRPr lang="en-GB"/>
          </a:p>
        </p:txBody>
      </p:sp>
    </p:spTree>
    <p:extLst>
      <p:ext uri="{BB962C8B-B14F-4D97-AF65-F5344CB8AC3E}">
        <p14:creationId xmlns:p14="http://schemas.microsoft.com/office/powerpoint/2010/main" val="4282599908"/>
      </p:ext>
    </p:extLst>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txBody>
          <a:bodyPr/>
          <a:lstStyle/>
          <a:p>
            <a:endParaRPr lang="en-GB"/>
          </a:p>
        </p:txBody>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5"/>
          </p:nvPr>
        </p:nvSpPr>
        <p:spPr/>
        <p:txBody>
          <a:bodyPr/>
          <a:lstStyle/>
          <a:p>
            <a:fld id="{74EBF720-DE48-4B24-AA24-66B55E2F2580}" type="slidenum">
              <a:rPr lang="en-GB" smtClean="0"/>
              <a:pPr/>
              <a:t>78</a:t>
            </a:fld>
            <a:endParaRPr lang="en-GB"/>
          </a:p>
        </p:txBody>
      </p:sp>
    </p:spTree>
    <p:extLst>
      <p:ext uri="{BB962C8B-B14F-4D97-AF65-F5344CB8AC3E}">
        <p14:creationId xmlns:p14="http://schemas.microsoft.com/office/powerpoint/2010/main" val="1505409248"/>
      </p:ext>
    </p:extLst>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txBody>
          <a:bodyPr/>
          <a:lstStyle/>
          <a:p>
            <a:endParaRPr lang="en-GB"/>
          </a:p>
        </p:txBody>
      </p:sp>
      <p:sp>
        <p:nvSpPr>
          <p:cNvPr id="3" name="Notes Placeholder 2"/>
          <p:cNvSpPr>
            <a:spLocks noGrp="1"/>
          </p:cNvSpPr>
          <p:nvPr>
            <p:ph type="body" idx="1"/>
          </p:nvPr>
        </p:nvSpPr>
        <p:spPr/>
        <p:txBody>
          <a:bodyPr/>
          <a:lstStyle/>
          <a:p>
            <a:r>
              <a:rPr lang="en-GB"/>
              <a:t>Row 791</a:t>
            </a:r>
          </a:p>
        </p:txBody>
      </p:sp>
      <p:sp>
        <p:nvSpPr>
          <p:cNvPr id="4" name="Slide Number Placeholder 3"/>
          <p:cNvSpPr>
            <a:spLocks noGrp="1"/>
          </p:cNvSpPr>
          <p:nvPr>
            <p:ph type="sldNum" sz="quarter" idx="5"/>
          </p:nvPr>
        </p:nvSpPr>
        <p:spPr/>
        <p:txBody>
          <a:bodyPr/>
          <a:lstStyle/>
          <a:p>
            <a:fld id="{74EBF720-DE48-4B24-AA24-66B55E2F2580}" type="slidenum">
              <a:rPr lang="en-GB" smtClean="0"/>
              <a:pPr/>
              <a:t>80</a:t>
            </a:fld>
            <a:endParaRPr lang="en-GB"/>
          </a:p>
        </p:txBody>
      </p:sp>
    </p:spTree>
    <p:extLst>
      <p:ext uri="{BB962C8B-B14F-4D97-AF65-F5344CB8AC3E}">
        <p14:creationId xmlns:p14="http://schemas.microsoft.com/office/powerpoint/2010/main" val="2382669951"/>
      </p:ext>
    </p:extLst>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txBody>
          <a:bodyPr/>
          <a:lstStyle/>
          <a:p>
            <a:endParaRPr lang="en-GB"/>
          </a:p>
        </p:txBody>
      </p:sp>
      <p:sp>
        <p:nvSpPr>
          <p:cNvPr id="3" name="Notes Placeholder 2"/>
          <p:cNvSpPr>
            <a:spLocks noGrp="1"/>
          </p:cNvSpPr>
          <p:nvPr>
            <p:ph type="body" idx="1"/>
          </p:nvPr>
        </p:nvSpPr>
        <p:spPr/>
        <p:txBody>
          <a:bodyPr/>
          <a:lstStyle/>
          <a:p>
            <a:r>
              <a:rPr lang="en-GB"/>
              <a:t>801</a:t>
            </a:r>
          </a:p>
        </p:txBody>
      </p:sp>
      <p:sp>
        <p:nvSpPr>
          <p:cNvPr id="4" name="Slide Number Placeholder 3"/>
          <p:cNvSpPr>
            <a:spLocks noGrp="1"/>
          </p:cNvSpPr>
          <p:nvPr>
            <p:ph type="sldNum" sz="quarter" idx="5"/>
          </p:nvPr>
        </p:nvSpPr>
        <p:spPr/>
        <p:txBody>
          <a:bodyPr/>
          <a:lstStyle/>
          <a:p>
            <a:fld id="{74EBF720-DE48-4B24-AA24-66B55E2F2580}" type="slidenum">
              <a:rPr lang="en-GB" smtClean="0"/>
              <a:pPr/>
              <a:t>81</a:t>
            </a:fld>
            <a:endParaRPr lang="en-GB"/>
          </a:p>
        </p:txBody>
      </p:sp>
    </p:spTree>
    <p:extLst>
      <p:ext uri="{BB962C8B-B14F-4D97-AF65-F5344CB8AC3E}">
        <p14:creationId xmlns:p14="http://schemas.microsoft.com/office/powerpoint/2010/main" val="1235592222"/>
      </p:ext>
    </p:extLst>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txBody>
          <a:bodyPr/>
          <a:lstStyle/>
          <a:p>
            <a:endParaRPr lang="en-GB"/>
          </a:p>
        </p:txBody>
      </p:sp>
      <p:sp>
        <p:nvSpPr>
          <p:cNvPr id="3" name="Notes Placeholder 2"/>
          <p:cNvSpPr>
            <a:spLocks noGrp="1"/>
          </p:cNvSpPr>
          <p:nvPr>
            <p:ph type="body" idx="1"/>
          </p:nvPr>
        </p:nvSpPr>
        <p:spPr/>
        <p:txBody>
          <a:bodyPr/>
          <a:lstStyle/>
          <a:p>
            <a:r>
              <a:rPr lang="en-GB"/>
              <a:t>801</a:t>
            </a:r>
          </a:p>
        </p:txBody>
      </p:sp>
      <p:sp>
        <p:nvSpPr>
          <p:cNvPr id="4" name="Slide Number Placeholder 3"/>
          <p:cNvSpPr>
            <a:spLocks noGrp="1"/>
          </p:cNvSpPr>
          <p:nvPr>
            <p:ph type="sldNum" sz="quarter" idx="5"/>
          </p:nvPr>
        </p:nvSpPr>
        <p:spPr/>
        <p:txBody>
          <a:bodyPr/>
          <a:lstStyle/>
          <a:p>
            <a:fld id="{74EBF720-DE48-4B24-AA24-66B55E2F2580}" type="slidenum">
              <a:rPr lang="en-GB" smtClean="0"/>
              <a:pPr/>
              <a:t>82</a:t>
            </a:fld>
            <a:endParaRPr lang="en-GB"/>
          </a:p>
        </p:txBody>
      </p:sp>
    </p:spTree>
    <p:extLst>
      <p:ext uri="{BB962C8B-B14F-4D97-AF65-F5344CB8AC3E}">
        <p14:creationId xmlns:p14="http://schemas.microsoft.com/office/powerpoint/2010/main" val="230162842"/>
      </p:ext>
    </p:extLst>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txBody>
          <a:bodyPr/>
          <a:lstStyle/>
          <a:p>
            <a:endParaRPr lang="en-GB"/>
          </a:p>
        </p:txBody>
      </p:sp>
      <p:sp>
        <p:nvSpPr>
          <p:cNvPr id="3" name="Notes Placeholder 2"/>
          <p:cNvSpPr>
            <a:spLocks noGrp="1"/>
          </p:cNvSpPr>
          <p:nvPr>
            <p:ph type="body" idx="1"/>
          </p:nvPr>
        </p:nvSpPr>
        <p:spPr/>
        <p:txBody>
          <a:bodyPr/>
          <a:lstStyle/>
          <a:p>
            <a:r>
              <a:rPr lang="en-GB"/>
              <a:t>801</a:t>
            </a:r>
          </a:p>
        </p:txBody>
      </p:sp>
      <p:sp>
        <p:nvSpPr>
          <p:cNvPr id="4" name="Slide Number Placeholder 3"/>
          <p:cNvSpPr>
            <a:spLocks noGrp="1"/>
          </p:cNvSpPr>
          <p:nvPr>
            <p:ph type="sldNum" sz="quarter" idx="5"/>
          </p:nvPr>
        </p:nvSpPr>
        <p:spPr/>
        <p:txBody>
          <a:bodyPr/>
          <a:lstStyle/>
          <a:p>
            <a:fld id="{74EBF720-DE48-4B24-AA24-66B55E2F2580}" type="slidenum">
              <a:rPr lang="en-GB" smtClean="0"/>
              <a:pPr/>
              <a:t>83</a:t>
            </a:fld>
            <a:endParaRPr lang="en-GB"/>
          </a:p>
        </p:txBody>
      </p:sp>
    </p:spTree>
    <p:extLst>
      <p:ext uri="{BB962C8B-B14F-4D97-AF65-F5344CB8AC3E}">
        <p14:creationId xmlns:p14="http://schemas.microsoft.com/office/powerpoint/2010/main" val="3912266120"/>
      </p:ext>
    </p:extLst>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txBody>
          <a:bodyPr/>
          <a:lstStyle/>
          <a:p>
            <a:endParaRPr lang="en-GB"/>
          </a:p>
        </p:txBody>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10"/>
          </p:nvPr>
        </p:nvSpPr>
        <p:spPr/>
        <p:txBody>
          <a:bodyPr/>
          <a:lstStyle/>
          <a:p>
            <a:fld id="{74EBF720-DE48-4B24-AA24-66B55E2F2580}" type="slidenum">
              <a:rPr lang="en-GB" smtClean="0"/>
              <a:t>85</a:t>
            </a:fld>
            <a:endParaRPr lang="en-GB"/>
          </a:p>
        </p:txBody>
      </p:sp>
    </p:spTree>
    <p:extLst>
      <p:ext uri="{BB962C8B-B14F-4D97-AF65-F5344CB8AC3E}">
        <p14:creationId xmlns:p14="http://schemas.microsoft.com/office/powerpoint/2010/main" val="1850632068"/>
      </p:ext>
    </p:extLst>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txBody>
          <a:bodyPr/>
          <a:lstStyle/>
          <a:p>
            <a:endParaRPr lang="en-GB"/>
          </a:p>
        </p:txBody>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10"/>
          </p:nvPr>
        </p:nvSpPr>
        <p:spPr/>
        <p:txBody>
          <a:bodyPr/>
          <a:lstStyle/>
          <a:p>
            <a:fld id="{74EBF720-DE48-4B24-AA24-66B55E2F2580}" type="slidenum">
              <a:rPr lang="en-GB" smtClean="0"/>
              <a:t>86</a:t>
            </a:fld>
            <a:endParaRPr lang="en-GB"/>
          </a:p>
        </p:txBody>
      </p:sp>
    </p:spTree>
    <p:extLst>
      <p:ext uri="{BB962C8B-B14F-4D97-AF65-F5344CB8AC3E}">
        <p14:creationId xmlns:p14="http://schemas.microsoft.com/office/powerpoint/2010/main" val="3039750942"/>
      </p:ext>
    </p:extLst>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txBody>
          <a:bodyPr/>
          <a:lstStyle/>
          <a:p>
            <a:endParaRPr lang="en-GB"/>
          </a:p>
        </p:txBody>
      </p:sp>
      <p:sp>
        <p:nvSpPr>
          <p:cNvPr id="3" name="Notes Placeholder 2"/>
          <p:cNvSpPr>
            <a:spLocks noGrp="1"/>
          </p:cNvSpPr>
          <p:nvPr>
            <p:ph type="body" idx="1"/>
          </p:nvPr>
        </p:nvSpPr>
        <p:spPr/>
        <p:txBody>
          <a:bodyPr/>
          <a:lstStyle/>
          <a:p>
            <a:r>
              <a:rPr lang="en-GB"/>
              <a:t>824</a:t>
            </a:r>
          </a:p>
        </p:txBody>
      </p:sp>
      <p:sp>
        <p:nvSpPr>
          <p:cNvPr id="4" name="Slide Number Placeholder 3"/>
          <p:cNvSpPr>
            <a:spLocks noGrp="1"/>
          </p:cNvSpPr>
          <p:nvPr>
            <p:ph type="sldNum" sz="quarter" idx="5"/>
          </p:nvPr>
        </p:nvSpPr>
        <p:spPr/>
        <p:txBody>
          <a:bodyPr/>
          <a:lstStyle/>
          <a:p>
            <a:fld id="{74EBF720-DE48-4B24-AA24-66B55E2F2580}" type="slidenum">
              <a:rPr lang="en-GB" smtClean="0"/>
              <a:pPr/>
              <a:t>87</a:t>
            </a:fld>
            <a:endParaRPr lang="en-GB"/>
          </a:p>
        </p:txBody>
      </p:sp>
    </p:spTree>
    <p:extLst>
      <p:ext uri="{BB962C8B-B14F-4D97-AF65-F5344CB8AC3E}">
        <p14:creationId xmlns:p14="http://schemas.microsoft.com/office/powerpoint/2010/main" val="1429240359"/>
      </p:ext>
    </p:extLst>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txBody>
          <a:bodyPr/>
          <a:lstStyle/>
          <a:p>
            <a:endParaRPr lang="en-GB"/>
          </a:p>
        </p:txBody>
      </p:sp>
      <p:sp>
        <p:nvSpPr>
          <p:cNvPr id="3" name="Notes Placeholder 2"/>
          <p:cNvSpPr>
            <a:spLocks noGrp="1"/>
          </p:cNvSpPr>
          <p:nvPr>
            <p:ph type="body" idx="1"/>
          </p:nvPr>
        </p:nvSpPr>
        <p:spPr/>
        <p:txBody>
          <a:bodyPr/>
          <a:lstStyle/>
          <a:p>
            <a:r>
              <a:rPr lang="en-GB"/>
              <a:t>919</a:t>
            </a:r>
          </a:p>
        </p:txBody>
      </p:sp>
      <p:sp>
        <p:nvSpPr>
          <p:cNvPr id="4" name="Slide Number Placeholder 3"/>
          <p:cNvSpPr>
            <a:spLocks noGrp="1"/>
          </p:cNvSpPr>
          <p:nvPr>
            <p:ph type="sldNum" sz="quarter" idx="5"/>
          </p:nvPr>
        </p:nvSpPr>
        <p:spPr/>
        <p:txBody>
          <a:bodyPr/>
          <a:lstStyle/>
          <a:p>
            <a:fld id="{74EBF720-DE48-4B24-AA24-66B55E2F2580}" type="slidenum">
              <a:rPr lang="en-GB" smtClean="0"/>
              <a:pPr/>
              <a:t>95</a:t>
            </a:fld>
            <a:endParaRPr lang="en-GB"/>
          </a:p>
        </p:txBody>
      </p:sp>
    </p:spTree>
    <p:extLst>
      <p:ext uri="{BB962C8B-B14F-4D97-AF65-F5344CB8AC3E}">
        <p14:creationId xmlns:p14="http://schemas.microsoft.com/office/powerpoint/2010/main" val="2107255535"/>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txBody>
          <a:bodyPr/>
          <a:lstStyle/>
          <a:p>
            <a:endParaRPr lang="en-GB"/>
          </a:p>
        </p:txBody>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10"/>
          </p:nvPr>
        </p:nvSpPr>
        <p:spPr/>
        <p:txBody>
          <a:bodyPr/>
          <a:lstStyle/>
          <a:p>
            <a:fld id="{74EBF720-DE48-4B24-AA24-66B55E2F2580}" type="slidenum">
              <a:rPr lang="en-GB" smtClean="0"/>
              <a:pPr/>
              <a:t>8</a:t>
            </a:fld>
            <a:endParaRPr lang="en-GB"/>
          </a:p>
        </p:txBody>
      </p:sp>
    </p:spTree>
    <p:extLst>
      <p:ext uri="{BB962C8B-B14F-4D97-AF65-F5344CB8AC3E}">
        <p14:creationId xmlns:p14="http://schemas.microsoft.com/office/powerpoint/2010/main" val="103173089"/>
      </p:ext>
    </p:extLst>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txBody>
          <a:bodyPr/>
          <a:lstStyle/>
          <a:p>
            <a:endParaRPr lang="en-GB"/>
          </a:p>
        </p:txBody>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10"/>
          </p:nvPr>
        </p:nvSpPr>
        <p:spPr/>
        <p:txBody>
          <a:bodyPr/>
          <a:lstStyle/>
          <a:p>
            <a:fld id="{74EBF720-DE48-4B24-AA24-66B55E2F2580}" type="slidenum">
              <a:rPr lang="en-GB" smtClean="0"/>
              <a:t>99</a:t>
            </a:fld>
            <a:endParaRPr lang="en-GB"/>
          </a:p>
        </p:txBody>
      </p:sp>
    </p:spTree>
    <p:extLst>
      <p:ext uri="{BB962C8B-B14F-4D97-AF65-F5344CB8AC3E}">
        <p14:creationId xmlns:p14="http://schemas.microsoft.com/office/powerpoint/2010/main" val="3307163711"/>
      </p:ext>
    </p:extLst>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txBody>
          <a:bodyPr/>
          <a:lstStyle/>
          <a:p>
            <a:endParaRPr lang="en-GB"/>
          </a:p>
        </p:txBody>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10"/>
          </p:nvPr>
        </p:nvSpPr>
        <p:spPr/>
        <p:txBody>
          <a:bodyPr/>
          <a:lstStyle/>
          <a:p>
            <a:fld id="{74EBF720-DE48-4B24-AA24-66B55E2F2580}" type="slidenum">
              <a:rPr lang="en-GB" smtClean="0"/>
              <a:t>100</a:t>
            </a:fld>
            <a:endParaRPr lang="en-GB"/>
          </a:p>
        </p:txBody>
      </p:sp>
    </p:spTree>
    <p:extLst>
      <p:ext uri="{BB962C8B-B14F-4D97-AF65-F5344CB8AC3E}">
        <p14:creationId xmlns:p14="http://schemas.microsoft.com/office/powerpoint/2010/main" val="3839582970"/>
      </p:ext>
    </p:extLst>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txBody>
          <a:bodyPr/>
          <a:lstStyle/>
          <a:p>
            <a:endParaRPr lang="en-GB"/>
          </a:p>
        </p:txBody>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5"/>
          </p:nvPr>
        </p:nvSpPr>
        <p:spPr/>
        <p:txBody>
          <a:bodyPr/>
          <a:lstStyle/>
          <a:p>
            <a:fld id="{74EBF720-DE48-4B24-AA24-66B55E2F2580}" type="slidenum">
              <a:rPr lang="en-GB" smtClean="0"/>
              <a:pPr/>
              <a:t>101</a:t>
            </a:fld>
            <a:endParaRPr lang="en-GB"/>
          </a:p>
        </p:txBody>
      </p:sp>
    </p:spTree>
    <p:extLst>
      <p:ext uri="{BB962C8B-B14F-4D97-AF65-F5344CB8AC3E}">
        <p14:creationId xmlns:p14="http://schemas.microsoft.com/office/powerpoint/2010/main" val="4156337160"/>
      </p:ext>
    </p:extLst>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txBody>
          <a:bodyPr/>
          <a:lstStyle/>
          <a:p>
            <a:endParaRPr lang="en-GB"/>
          </a:p>
        </p:txBody>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5"/>
          </p:nvPr>
        </p:nvSpPr>
        <p:spPr/>
        <p:txBody>
          <a:bodyPr/>
          <a:lstStyle/>
          <a:p>
            <a:fld id="{74EBF720-DE48-4B24-AA24-66B55E2F2580}" type="slidenum">
              <a:rPr lang="en-GB" smtClean="0"/>
              <a:pPr/>
              <a:t>102</a:t>
            </a:fld>
            <a:endParaRPr lang="en-GB"/>
          </a:p>
        </p:txBody>
      </p:sp>
    </p:spTree>
    <p:extLst>
      <p:ext uri="{BB962C8B-B14F-4D97-AF65-F5344CB8AC3E}">
        <p14:creationId xmlns:p14="http://schemas.microsoft.com/office/powerpoint/2010/main" val="1182264671"/>
      </p:ext>
    </p:extLst>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txBody>
          <a:bodyPr/>
          <a:lstStyle/>
          <a:p>
            <a:endParaRPr lang="en-GB"/>
          </a:p>
        </p:txBody>
      </p:sp>
      <p:sp>
        <p:nvSpPr>
          <p:cNvPr id="3" name="Notes Placeholder 2"/>
          <p:cNvSpPr>
            <a:spLocks noGrp="1"/>
          </p:cNvSpPr>
          <p:nvPr>
            <p:ph type="body" idx="1"/>
          </p:nvPr>
        </p:nvSpPr>
        <p:spPr/>
        <p:txBody>
          <a:bodyPr/>
          <a:lstStyle/>
          <a:p>
            <a:r>
              <a:rPr lang="en-GB"/>
              <a:t>1038</a:t>
            </a:r>
          </a:p>
        </p:txBody>
      </p:sp>
      <p:sp>
        <p:nvSpPr>
          <p:cNvPr id="4" name="Slide Number Placeholder 3"/>
          <p:cNvSpPr>
            <a:spLocks noGrp="1"/>
          </p:cNvSpPr>
          <p:nvPr>
            <p:ph type="sldNum" sz="quarter" idx="5"/>
          </p:nvPr>
        </p:nvSpPr>
        <p:spPr/>
        <p:txBody>
          <a:bodyPr/>
          <a:lstStyle/>
          <a:p>
            <a:fld id="{74EBF720-DE48-4B24-AA24-66B55E2F2580}" type="slidenum">
              <a:rPr lang="en-GB" smtClean="0"/>
              <a:pPr/>
              <a:t>103</a:t>
            </a:fld>
            <a:endParaRPr lang="en-GB"/>
          </a:p>
        </p:txBody>
      </p:sp>
    </p:spTree>
    <p:extLst>
      <p:ext uri="{BB962C8B-B14F-4D97-AF65-F5344CB8AC3E}">
        <p14:creationId xmlns:p14="http://schemas.microsoft.com/office/powerpoint/2010/main" val="629210369"/>
      </p:ext>
    </p:extLst>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203509F-B34A-3E3D-5B83-A537F2F0043F}"/>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181985D5-33EF-2FD9-EAEC-6ACA66A4F73E}"/>
              </a:ext>
            </a:extLst>
          </p:cNvPr>
          <p:cNvSpPr>
            <a:spLocks noGrp="1" noRot="1" noChangeAspect="1"/>
          </p:cNvSpPr>
          <p:nvPr>
            <p:ph type="sldImg"/>
          </p:nvPr>
        </p:nvSpPr>
        <p:spPr/>
        <p:txBody>
          <a:bodyPr/>
          <a:lstStyle/>
          <a:p>
            <a:endParaRPr lang="en-GB"/>
          </a:p>
        </p:txBody>
      </p:sp>
      <p:sp>
        <p:nvSpPr>
          <p:cNvPr id="3" name="Notes Placeholder 2">
            <a:extLst>
              <a:ext uri="{FF2B5EF4-FFF2-40B4-BE49-F238E27FC236}">
                <a16:creationId xmlns:a16="http://schemas.microsoft.com/office/drawing/2014/main" id="{86BBD5FE-56DF-7770-545C-CCCB121AE15C}"/>
              </a:ext>
            </a:extLst>
          </p:cNvPr>
          <p:cNvSpPr>
            <a:spLocks noGrp="1"/>
          </p:cNvSpPr>
          <p:nvPr>
            <p:ph type="body" idx="1"/>
          </p:nvPr>
        </p:nvSpPr>
        <p:spPr/>
        <p:txBody>
          <a:bodyPr/>
          <a:lstStyle/>
          <a:p>
            <a:endParaRPr lang="en-GB"/>
          </a:p>
        </p:txBody>
      </p:sp>
      <p:sp>
        <p:nvSpPr>
          <p:cNvPr id="4" name="Slide Number Placeholder 3">
            <a:extLst>
              <a:ext uri="{FF2B5EF4-FFF2-40B4-BE49-F238E27FC236}">
                <a16:creationId xmlns:a16="http://schemas.microsoft.com/office/drawing/2014/main" id="{FDEAAE71-A692-52E5-53CB-68FA3333CBF2}"/>
              </a:ext>
            </a:extLst>
          </p:cNvPr>
          <p:cNvSpPr>
            <a:spLocks noGrp="1"/>
          </p:cNvSpPr>
          <p:nvPr>
            <p:ph type="sldNum" sz="quarter" idx="10"/>
          </p:nvPr>
        </p:nvSpPr>
        <p:spPr/>
        <p:txBody>
          <a:bodyPr/>
          <a:lstStyle/>
          <a:p>
            <a:fld id="{74EBF720-DE48-4B24-AA24-66B55E2F2580}" type="slidenum">
              <a:rPr lang="en-GB" smtClean="0"/>
              <a:t>106</a:t>
            </a:fld>
            <a:endParaRPr lang="en-GB"/>
          </a:p>
        </p:txBody>
      </p:sp>
    </p:spTree>
    <p:extLst>
      <p:ext uri="{BB962C8B-B14F-4D97-AF65-F5344CB8AC3E}">
        <p14:creationId xmlns:p14="http://schemas.microsoft.com/office/powerpoint/2010/main" val="877675529"/>
      </p:ext>
    </p:extLst>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93EDB69-A026-4C71-D027-1BC9077DD199}"/>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627BAE8A-CA6C-F53D-8F81-E50AADD491E0}"/>
              </a:ext>
            </a:extLst>
          </p:cNvPr>
          <p:cNvSpPr>
            <a:spLocks noGrp="1" noRot="1" noChangeAspect="1"/>
          </p:cNvSpPr>
          <p:nvPr>
            <p:ph type="sldImg"/>
          </p:nvPr>
        </p:nvSpPr>
        <p:spPr/>
        <p:txBody>
          <a:bodyPr/>
          <a:lstStyle/>
          <a:p>
            <a:endParaRPr lang="en-GB"/>
          </a:p>
        </p:txBody>
      </p:sp>
      <p:sp>
        <p:nvSpPr>
          <p:cNvPr id="3" name="Notes Placeholder 2">
            <a:extLst>
              <a:ext uri="{FF2B5EF4-FFF2-40B4-BE49-F238E27FC236}">
                <a16:creationId xmlns:a16="http://schemas.microsoft.com/office/drawing/2014/main" id="{CD73CBB3-F796-CFA4-554D-953B9066192C}"/>
              </a:ext>
            </a:extLst>
          </p:cNvPr>
          <p:cNvSpPr>
            <a:spLocks noGrp="1"/>
          </p:cNvSpPr>
          <p:nvPr>
            <p:ph type="body" idx="1"/>
          </p:nvPr>
        </p:nvSpPr>
        <p:spPr/>
        <p:txBody>
          <a:bodyPr/>
          <a:lstStyle/>
          <a:p>
            <a:endParaRPr lang="en-GB"/>
          </a:p>
        </p:txBody>
      </p:sp>
      <p:sp>
        <p:nvSpPr>
          <p:cNvPr id="4" name="Slide Number Placeholder 3">
            <a:extLst>
              <a:ext uri="{FF2B5EF4-FFF2-40B4-BE49-F238E27FC236}">
                <a16:creationId xmlns:a16="http://schemas.microsoft.com/office/drawing/2014/main" id="{A4C505AB-AE2B-682A-1FDA-ADB06A404578}"/>
              </a:ext>
            </a:extLst>
          </p:cNvPr>
          <p:cNvSpPr>
            <a:spLocks noGrp="1"/>
          </p:cNvSpPr>
          <p:nvPr>
            <p:ph type="sldNum" sz="quarter" idx="10"/>
          </p:nvPr>
        </p:nvSpPr>
        <p:spPr/>
        <p:txBody>
          <a:bodyPr/>
          <a:lstStyle/>
          <a:p>
            <a:fld id="{74EBF720-DE48-4B24-AA24-66B55E2F2580}" type="slidenum">
              <a:rPr lang="en-GB" smtClean="0"/>
              <a:t>107</a:t>
            </a:fld>
            <a:endParaRPr lang="en-GB"/>
          </a:p>
        </p:txBody>
      </p:sp>
    </p:spTree>
    <p:extLst>
      <p:ext uri="{BB962C8B-B14F-4D97-AF65-F5344CB8AC3E}">
        <p14:creationId xmlns:p14="http://schemas.microsoft.com/office/powerpoint/2010/main" val="2312419273"/>
      </p:ext>
    </p:extLst>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txBody>
          <a:bodyPr/>
          <a:lstStyle/>
          <a:p>
            <a:endParaRPr lang="en-GB"/>
          </a:p>
        </p:txBody>
      </p:sp>
      <p:sp>
        <p:nvSpPr>
          <p:cNvPr id="3" name="Notes Placeholder 2"/>
          <p:cNvSpPr>
            <a:spLocks noGrp="1"/>
          </p:cNvSpPr>
          <p:nvPr>
            <p:ph type="body" idx="1"/>
          </p:nvPr>
        </p:nvSpPr>
        <p:spPr/>
        <p:txBody>
          <a:bodyPr/>
          <a:lstStyle/>
          <a:p>
            <a:r>
              <a:rPr lang="en-GB"/>
              <a:t>455</a:t>
            </a:r>
          </a:p>
        </p:txBody>
      </p:sp>
      <p:sp>
        <p:nvSpPr>
          <p:cNvPr id="4" name="Slide Number Placeholder 3"/>
          <p:cNvSpPr>
            <a:spLocks noGrp="1"/>
          </p:cNvSpPr>
          <p:nvPr>
            <p:ph type="sldNum" sz="quarter" idx="10"/>
          </p:nvPr>
        </p:nvSpPr>
        <p:spPr/>
        <p:txBody>
          <a:bodyPr/>
          <a:lstStyle/>
          <a:p>
            <a:fld id="{74EBF720-DE48-4B24-AA24-66B55E2F2580}" type="slidenum">
              <a:rPr lang="en-GB" smtClean="0"/>
              <a:t>109</a:t>
            </a:fld>
            <a:endParaRPr lang="en-GB"/>
          </a:p>
        </p:txBody>
      </p:sp>
    </p:spTree>
    <p:extLst>
      <p:ext uri="{BB962C8B-B14F-4D97-AF65-F5344CB8AC3E}">
        <p14:creationId xmlns:p14="http://schemas.microsoft.com/office/powerpoint/2010/main" val="2614487203"/>
      </p:ext>
    </p:extLst>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txBody>
          <a:bodyPr/>
          <a:lstStyle/>
          <a:p>
            <a:endParaRPr lang="en-GB"/>
          </a:p>
        </p:txBody>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10"/>
          </p:nvPr>
        </p:nvSpPr>
        <p:spPr/>
        <p:txBody>
          <a:bodyPr/>
          <a:lstStyle/>
          <a:p>
            <a:fld id="{74EBF720-DE48-4B24-AA24-66B55E2F2580}" type="slidenum">
              <a:rPr lang="en-GB" smtClean="0"/>
              <a:t>110</a:t>
            </a:fld>
            <a:endParaRPr lang="en-GB"/>
          </a:p>
        </p:txBody>
      </p:sp>
    </p:spTree>
    <p:extLst>
      <p:ext uri="{BB962C8B-B14F-4D97-AF65-F5344CB8AC3E}">
        <p14:creationId xmlns:p14="http://schemas.microsoft.com/office/powerpoint/2010/main" val="1008363340"/>
      </p:ext>
    </p:extLst>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txBody>
          <a:bodyPr/>
          <a:lstStyle/>
          <a:p>
            <a:endParaRPr lang="en-GB"/>
          </a:p>
        </p:txBody>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10"/>
          </p:nvPr>
        </p:nvSpPr>
        <p:spPr/>
        <p:txBody>
          <a:bodyPr/>
          <a:lstStyle/>
          <a:p>
            <a:fld id="{74EBF720-DE48-4B24-AA24-66B55E2F2580}" type="slidenum">
              <a:rPr lang="en-GB" smtClean="0"/>
              <a:t>113</a:t>
            </a:fld>
            <a:endParaRPr lang="en-GB"/>
          </a:p>
        </p:txBody>
      </p:sp>
    </p:spTree>
    <p:extLst>
      <p:ext uri="{BB962C8B-B14F-4D97-AF65-F5344CB8AC3E}">
        <p14:creationId xmlns:p14="http://schemas.microsoft.com/office/powerpoint/2010/main" val="3376278244"/>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txBody>
          <a:bodyPr/>
          <a:lstStyle/>
          <a:p>
            <a:endParaRPr lang="en-GB"/>
          </a:p>
        </p:txBody>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10"/>
          </p:nvPr>
        </p:nvSpPr>
        <p:spPr/>
        <p:txBody>
          <a:bodyPr/>
          <a:lstStyle/>
          <a:p>
            <a:fld id="{74EBF720-DE48-4B24-AA24-66B55E2F2580}" type="slidenum">
              <a:rPr lang="en-GB" smtClean="0"/>
              <a:pPr/>
              <a:t>9</a:t>
            </a:fld>
            <a:endParaRPr lang="en-GB"/>
          </a:p>
        </p:txBody>
      </p:sp>
    </p:spTree>
    <p:extLst>
      <p:ext uri="{BB962C8B-B14F-4D97-AF65-F5344CB8AC3E}">
        <p14:creationId xmlns:p14="http://schemas.microsoft.com/office/powerpoint/2010/main" val="3483074881"/>
      </p:ext>
    </p:extLst>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txBody>
          <a:bodyPr/>
          <a:lstStyle/>
          <a:p>
            <a:endParaRPr lang="en-GB"/>
          </a:p>
        </p:txBody>
      </p:sp>
      <p:sp>
        <p:nvSpPr>
          <p:cNvPr id="3" name="Notes Placeholder 2"/>
          <p:cNvSpPr>
            <a:spLocks noGrp="1"/>
          </p:cNvSpPr>
          <p:nvPr>
            <p:ph type="body" idx="1"/>
          </p:nvPr>
        </p:nvSpPr>
        <p:spPr/>
        <p:txBody>
          <a:bodyPr/>
          <a:lstStyle/>
          <a:p>
            <a:r>
              <a:rPr lang="en-GB"/>
              <a:t>1,108</a:t>
            </a:r>
          </a:p>
        </p:txBody>
      </p:sp>
      <p:sp>
        <p:nvSpPr>
          <p:cNvPr id="4" name="Slide Number Placeholder 3"/>
          <p:cNvSpPr>
            <a:spLocks noGrp="1"/>
          </p:cNvSpPr>
          <p:nvPr>
            <p:ph type="sldNum" sz="quarter" idx="10"/>
          </p:nvPr>
        </p:nvSpPr>
        <p:spPr/>
        <p:txBody>
          <a:bodyPr/>
          <a:lstStyle/>
          <a:p>
            <a:fld id="{74EBF720-DE48-4B24-AA24-66B55E2F2580}" type="slidenum">
              <a:rPr lang="en-GB" smtClean="0"/>
              <a:t>114</a:t>
            </a:fld>
            <a:endParaRPr lang="en-GB"/>
          </a:p>
        </p:txBody>
      </p:sp>
    </p:spTree>
    <p:extLst>
      <p:ext uri="{BB962C8B-B14F-4D97-AF65-F5344CB8AC3E}">
        <p14:creationId xmlns:p14="http://schemas.microsoft.com/office/powerpoint/2010/main" val="2479042339"/>
      </p:ext>
    </p:extLst>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txBody>
          <a:bodyPr/>
          <a:lstStyle/>
          <a:p>
            <a:endParaRPr lang="en-GB"/>
          </a:p>
        </p:txBody>
      </p:sp>
      <p:sp>
        <p:nvSpPr>
          <p:cNvPr id="3" name="Notes Placeholder 2"/>
          <p:cNvSpPr>
            <a:spLocks noGrp="1"/>
          </p:cNvSpPr>
          <p:nvPr>
            <p:ph type="body" idx="1"/>
          </p:nvPr>
        </p:nvSpPr>
        <p:spPr/>
        <p:txBody>
          <a:bodyPr/>
          <a:lstStyle/>
          <a:p>
            <a:r>
              <a:rPr lang="en-GB"/>
              <a:t>Row 1293</a:t>
            </a:r>
          </a:p>
        </p:txBody>
      </p:sp>
      <p:sp>
        <p:nvSpPr>
          <p:cNvPr id="4" name="Slide Number Placeholder 3"/>
          <p:cNvSpPr>
            <a:spLocks noGrp="1"/>
          </p:cNvSpPr>
          <p:nvPr>
            <p:ph type="sldNum" sz="quarter" idx="5"/>
          </p:nvPr>
        </p:nvSpPr>
        <p:spPr/>
        <p:txBody>
          <a:bodyPr/>
          <a:lstStyle/>
          <a:p>
            <a:fld id="{74EBF720-DE48-4B24-AA24-66B55E2F2580}" type="slidenum">
              <a:rPr lang="en-GB" smtClean="0"/>
              <a:pPr/>
              <a:t>115</a:t>
            </a:fld>
            <a:endParaRPr lang="en-GB"/>
          </a:p>
        </p:txBody>
      </p:sp>
    </p:spTree>
    <p:extLst>
      <p:ext uri="{BB962C8B-B14F-4D97-AF65-F5344CB8AC3E}">
        <p14:creationId xmlns:p14="http://schemas.microsoft.com/office/powerpoint/2010/main" val="1611950069"/>
      </p:ext>
    </p:extLst>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txBody>
          <a:bodyPr/>
          <a:lstStyle/>
          <a:p>
            <a:endParaRPr lang="en-GB"/>
          </a:p>
        </p:txBody>
      </p:sp>
      <p:sp>
        <p:nvSpPr>
          <p:cNvPr id="3" name="Notes Placeholder 2"/>
          <p:cNvSpPr>
            <a:spLocks noGrp="1"/>
          </p:cNvSpPr>
          <p:nvPr>
            <p:ph type="body" idx="1"/>
          </p:nvPr>
        </p:nvSpPr>
        <p:spPr/>
        <p:txBody>
          <a:bodyPr/>
          <a:lstStyle/>
          <a:p>
            <a:r>
              <a:rPr lang="en-GB"/>
              <a:t>Row 1369</a:t>
            </a:r>
          </a:p>
        </p:txBody>
      </p:sp>
      <p:sp>
        <p:nvSpPr>
          <p:cNvPr id="4" name="Slide Number Placeholder 3"/>
          <p:cNvSpPr>
            <a:spLocks noGrp="1"/>
          </p:cNvSpPr>
          <p:nvPr>
            <p:ph type="sldNum" sz="quarter" idx="10"/>
          </p:nvPr>
        </p:nvSpPr>
        <p:spPr/>
        <p:txBody>
          <a:bodyPr/>
          <a:lstStyle/>
          <a:p>
            <a:fld id="{74EBF720-DE48-4B24-AA24-66B55E2F2580}" type="slidenum">
              <a:rPr lang="en-GB" smtClean="0"/>
              <a:t>116</a:t>
            </a:fld>
            <a:endParaRPr lang="en-GB"/>
          </a:p>
        </p:txBody>
      </p:sp>
    </p:spTree>
    <p:extLst>
      <p:ext uri="{BB962C8B-B14F-4D97-AF65-F5344CB8AC3E}">
        <p14:creationId xmlns:p14="http://schemas.microsoft.com/office/powerpoint/2010/main" val="2469759669"/>
      </p:ext>
    </p:extLst>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txBody>
          <a:bodyPr/>
          <a:lstStyle/>
          <a:p>
            <a:endParaRPr lang="en-GB"/>
          </a:p>
        </p:txBody>
      </p:sp>
      <p:sp>
        <p:nvSpPr>
          <p:cNvPr id="3" name="Notes Placeholder 2"/>
          <p:cNvSpPr>
            <a:spLocks noGrp="1"/>
          </p:cNvSpPr>
          <p:nvPr>
            <p:ph type="body" idx="1"/>
          </p:nvPr>
        </p:nvSpPr>
        <p:spPr/>
        <p:txBody>
          <a:bodyPr/>
          <a:lstStyle/>
          <a:p>
            <a:r>
              <a:rPr lang="en-GB"/>
              <a:t>Row 1369</a:t>
            </a:r>
          </a:p>
        </p:txBody>
      </p:sp>
      <p:sp>
        <p:nvSpPr>
          <p:cNvPr id="4" name="Slide Number Placeholder 3"/>
          <p:cNvSpPr>
            <a:spLocks noGrp="1"/>
          </p:cNvSpPr>
          <p:nvPr>
            <p:ph type="sldNum" sz="quarter" idx="10"/>
          </p:nvPr>
        </p:nvSpPr>
        <p:spPr/>
        <p:txBody>
          <a:bodyPr/>
          <a:lstStyle/>
          <a:p>
            <a:fld id="{74EBF720-DE48-4B24-AA24-66B55E2F2580}" type="slidenum">
              <a:rPr lang="en-GB" smtClean="0"/>
              <a:t>117</a:t>
            </a:fld>
            <a:endParaRPr lang="en-GB"/>
          </a:p>
        </p:txBody>
      </p:sp>
    </p:spTree>
    <p:extLst>
      <p:ext uri="{BB962C8B-B14F-4D97-AF65-F5344CB8AC3E}">
        <p14:creationId xmlns:p14="http://schemas.microsoft.com/office/powerpoint/2010/main" val="3499570809"/>
      </p:ext>
    </p:extLst>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txBody>
          <a:bodyPr/>
          <a:lstStyle/>
          <a:p>
            <a:endParaRPr lang="en-GB"/>
          </a:p>
        </p:txBody>
      </p:sp>
      <p:sp>
        <p:nvSpPr>
          <p:cNvPr id="3" name="Notes Placeholder 2"/>
          <p:cNvSpPr>
            <a:spLocks noGrp="1"/>
          </p:cNvSpPr>
          <p:nvPr>
            <p:ph type="body" idx="1"/>
          </p:nvPr>
        </p:nvSpPr>
        <p:spPr/>
        <p:txBody>
          <a:bodyPr/>
          <a:lstStyle/>
          <a:p>
            <a:r>
              <a:rPr lang="en-GB"/>
              <a:t>Row 1369</a:t>
            </a:r>
          </a:p>
        </p:txBody>
      </p:sp>
      <p:sp>
        <p:nvSpPr>
          <p:cNvPr id="4" name="Slide Number Placeholder 3"/>
          <p:cNvSpPr>
            <a:spLocks noGrp="1"/>
          </p:cNvSpPr>
          <p:nvPr>
            <p:ph type="sldNum" sz="quarter" idx="10"/>
          </p:nvPr>
        </p:nvSpPr>
        <p:spPr/>
        <p:txBody>
          <a:bodyPr/>
          <a:lstStyle/>
          <a:p>
            <a:fld id="{74EBF720-DE48-4B24-AA24-66B55E2F2580}" type="slidenum">
              <a:rPr lang="en-GB" smtClean="0"/>
              <a:t>118</a:t>
            </a:fld>
            <a:endParaRPr lang="en-GB"/>
          </a:p>
        </p:txBody>
      </p:sp>
    </p:spTree>
    <p:extLst>
      <p:ext uri="{BB962C8B-B14F-4D97-AF65-F5344CB8AC3E}">
        <p14:creationId xmlns:p14="http://schemas.microsoft.com/office/powerpoint/2010/main" val="4219023307"/>
      </p:ext>
    </p:extLst>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txBody>
          <a:bodyPr/>
          <a:lstStyle/>
          <a:p>
            <a:endParaRPr lang="en-GB"/>
          </a:p>
        </p:txBody>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10"/>
          </p:nvPr>
        </p:nvSpPr>
        <p:spPr/>
        <p:txBody>
          <a:bodyPr/>
          <a:lstStyle/>
          <a:p>
            <a:fld id="{74EBF720-DE48-4B24-AA24-66B55E2F2580}" type="slidenum">
              <a:rPr lang="en-GB" smtClean="0"/>
              <a:t>119</a:t>
            </a:fld>
            <a:endParaRPr lang="en-GB"/>
          </a:p>
        </p:txBody>
      </p:sp>
    </p:spTree>
    <p:extLst>
      <p:ext uri="{BB962C8B-B14F-4D97-AF65-F5344CB8AC3E}">
        <p14:creationId xmlns:p14="http://schemas.microsoft.com/office/powerpoint/2010/main" val="1152237231"/>
      </p:ext>
    </p:extLst>
  </p:cSld>
  <p:clrMapOvr>
    <a:masterClrMapping/>
  </p:clrMapOvr>
</p:notes>
</file>

<file path=ppt/notesSlides/notesSlide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txBody>
          <a:bodyPr/>
          <a:lstStyle/>
          <a:p>
            <a:endParaRPr lang="en-GB"/>
          </a:p>
        </p:txBody>
      </p:sp>
      <p:sp>
        <p:nvSpPr>
          <p:cNvPr id="3" name="Notes Placeholder 2"/>
          <p:cNvSpPr>
            <a:spLocks noGrp="1"/>
          </p:cNvSpPr>
          <p:nvPr>
            <p:ph type="body" idx="1"/>
          </p:nvPr>
        </p:nvSpPr>
        <p:spPr/>
        <p:txBody>
          <a:bodyPr/>
          <a:lstStyle/>
          <a:p>
            <a:r>
              <a:rPr lang="en-GB"/>
              <a:t>1468</a:t>
            </a:r>
          </a:p>
        </p:txBody>
      </p:sp>
      <p:sp>
        <p:nvSpPr>
          <p:cNvPr id="4" name="Slide Number Placeholder 3"/>
          <p:cNvSpPr>
            <a:spLocks noGrp="1"/>
          </p:cNvSpPr>
          <p:nvPr>
            <p:ph type="sldNum" sz="quarter" idx="10"/>
          </p:nvPr>
        </p:nvSpPr>
        <p:spPr/>
        <p:txBody>
          <a:bodyPr/>
          <a:lstStyle/>
          <a:p>
            <a:fld id="{74EBF720-DE48-4B24-AA24-66B55E2F2580}" type="slidenum">
              <a:rPr lang="en-GB" smtClean="0"/>
              <a:t>121</a:t>
            </a:fld>
            <a:endParaRPr lang="en-GB"/>
          </a:p>
        </p:txBody>
      </p:sp>
    </p:spTree>
    <p:extLst>
      <p:ext uri="{BB962C8B-B14F-4D97-AF65-F5344CB8AC3E}">
        <p14:creationId xmlns:p14="http://schemas.microsoft.com/office/powerpoint/2010/main" val="1732096528"/>
      </p:ext>
    </p:extLst>
  </p:cSld>
  <p:clrMapOvr>
    <a:masterClrMapping/>
  </p:clrMapOvr>
</p:notes>
</file>

<file path=ppt/notesSlides/notesSlide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txBody>
          <a:bodyPr/>
          <a:lstStyle/>
          <a:p>
            <a:endParaRPr lang="en-GB"/>
          </a:p>
        </p:txBody>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10"/>
          </p:nvPr>
        </p:nvSpPr>
        <p:spPr/>
        <p:txBody>
          <a:bodyPr/>
          <a:lstStyle/>
          <a:p>
            <a:fld id="{74EBF720-DE48-4B24-AA24-66B55E2F2580}" type="slidenum">
              <a:rPr lang="en-GB" smtClean="0"/>
              <a:t>122</a:t>
            </a:fld>
            <a:endParaRPr lang="en-GB"/>
          </a:p>
        </p:txBody>
      </p:sp>
    </p:spTree>
    <p:extLst>
      <p:ext uri="{BB962C8B-B14F-4D97-AF65-F5344CB8AC3E}">
        <p14:creationId xmlns:p14="http://schemas.microsoft.com/office/powerpoint/2010/main" val="1533292746"/>
      </p:ext>
    </p:extLst>
  </p:cSld>
  <p:clrMapOvr>
    <a:masterClrMapping/>
  </p:clrMapOvr>
</p:notes>
</file>

<file path=ppt/notesSlides/notesSlide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txBody>
          <a:bodyPr/>
          <a:lstStyle/>
          <a:p>
            <a:endParaRPr lang="en-GB"/>
          </a:p>
        </p:txBody>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10"/>
          </p:nvPr>
        </p:nvSpPr>
        <p:spPr/>
        <p:txBody>
          <a:bodyPr/>
          <a:lstStyle/>
          <a:p>
            <a:fld id="{74EBF720-DE48-4B24-AA24-66B55E2F2580}" type="slidenum">
              <a:rPr lang="en-GB" smtClean="0"/>
              <a:t>123</a:t>
            </a:fld>
            <a:endParaRPr lang="en-GB"/>
          </a:p>
        </p:txBody>
      </p:sp>
    </p:spTree>
    <p:extLst>
      <p:ext uri="{BB962C8B-B14F-4D97-AF65-F5344CB8AC3E}">
        <p14:creationId xmlns:p14="http://schemas.microsoft.com/office/powerpoint/2010/main" val="3039750942"/>
      </p:ext>
    </p:extLst>
  </p:cSld>
  <p:clrMapOvr>
    <a:masterClrMapping/>
  </p:clrMapOvr>
</p:notes>
</file>

<file path=ppt/notesSlides/notesSlide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txBody>
          <a:bodyPr/>
          <a:lstStyle/>
          <a:p>
            <a:endParaRPr lang="en-GB"/>
          </a:p>
        </p:txBody>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10"/>
          </p:nvPr>
        </p:nvSpPr>
        <p:spPr/>
        <p:txBody>
          <a:bodyPr/>
          <a:lstStyle/>
          <a:p>
            <a:fld id="{74EBF720-DE48-4B24-AA24-66B55E2F2580}" type="slidenum">
              <a:rPr lang="en-GB" smtClean="0"/>
              <a:t>124</a:t>
            </a:fld>
            <a:endParaRPr lang="en-GB"/>
          </a:p>
        </p:txBody>
      </p:sp>
    </p:spTree>
    <p:extLst>
      <p:ext uri="{BB962C8B-B14F-4D97-AF65-F5344CB8AC3E}">
        <p14:creationId xmlns:p14="http://schemas.microsoft.com/office/powerpoint/2010/main" val="1999655938"/>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endParaRPr lang="en-GB"/>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GB"/>
          </a:p>
        </p:txBody>
      </p:sp>
      <p:sp>
        <p:nvSpPr>
          <p:cNvPr id="4" name="Date Placeholder 3"/>
          <p:cNvSpPr>
            <a:spLocks noGrp="1"/>
          </p:cNvSpPr>
          <p:nvPr>
            <p:ph type="dt" sz="half" idx="10"/>
          </p:nvPr>
        </p:nvSpPr>
        <p:spPr/>
        <p:txBody>
          <a:bodyPr/>
          <a:lstStyle/>
          <a:p>
            <a:fld id="{7D675EDB-482D-421C-B984-684890EF835A}" type="datetimeFigureOut">
              <a:rPr lang="en-GB" smtClean="0"/>
              <a:t>14/11/2025</a:t>
            </a:fld>
            <a:endParaRPr lang="en-GB"/>
          </a:p>
        </p:txBody>
      </p:sp>
      <p:sp>
        <p:nvSpPr>
          <p:cNvPr id="5" name="Footer Placeholder 4"/>
          <p:cNvSpPr>
            <a:spLocks noGrp="1"/>
          </p:cNvSpPr>
          <p:nvPr>
            <p:ph type="ftr" sz="quarter" idx="11"/>
          </p:nvPr>
        </p:nvSpPr>
        <p:spPr/>
        <p:txBody>
          <a:bodyPr/>
          <a:lstStyle/>
          <a:p>
            <a:endParaRPr lang="en-GB"/>
          </a:p>
        </p:txBody>
      </p:sp>
    </p:spTree>
    <p:extLst>
      <p:ext uri="{BB962C8B-B14F-4D97-AF65-F5344CB8AC3E}">
        <p14:creationId xmlns:p14="http://schemas.microsoft.com/office/powerpoint/2010/main" val="2515175883"/>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GB"/>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Date Placeholder 3"/>
          <p:cNvSpPr>
            <a:spLocks noGrp="1"/>
          </p:cNvSpPr>
          <p:nvPr>
            <p:ph type="dt" sz="half" idx="10"/>
          </p:nvPr>
        </p:nvSpPr>
        <p:spPr/>
        <p:txBody>
          <a:bodyPr/>
          <a:lstStyle/>
          <a:p>
            <a:fld id="{7D675EDB-482D-421C-B984-684890EF835A}" type="datetimeFigureOut">
              <a:rPr lang="en-GB" smtClean="0"/>
              <a:t>14/11/2025</a:t>
            </a:fld>
            <a:endParaRPr lang="en-GB"/>
          </a:p>
        </p:txBody>
      </p:sp>
      <p:sp>
        <p:nvSpPr>
          <p:cNvPr id="5" name="Footer Placeholder 4"/>
          <p:cNvSpPr>
            <a:spLocks noGrp="1"/>
          </p:cNvSpPr>
          <p:nvPr>
            <p:ph type="ftr" sz="quarter" idx="11"/>
          </p:nvPr>
        </p:nvSpPr>
        <p:spPr/>
        <p:txBody>
          <a:bodyPr/>
          <a:lstStyle/>
          <a:p>
            <a:endParaRPr lang="en-GB"/>
          </a:p>
        </p:txBody>
      </p:sp>
    </p:spTree>
    <p:extLst>
      <p:ext uri="{BB962C8B-B14F-4D97-AF65-F5344CB8AC3E}">
        <p14:creationId xmlns:p14="http://schemas.microsoft.com/office/powerpoint/2010/main" val="2482306584"/>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0" y="365125"/>
            <a:ext cx="2628900" cy="5811838"/>
          </a:xfrm>
        </p:spPr>
        <p:txBody>
          <a:bodyPr vert="eaVert"/>
          <a:lstStyle/>
          <a:p>
            <a:r>
              <a:rPr lang="en-US"/>
              <a:t>Click to edit Master title style</a:t>
            </a:r>
            <a:endParaRPr lang="en-GB"/>
          </a:p>
        </p:txBody>
      </p:sp>
      <p:sp>
        <p:nvSpPr>
          <p:cNvPr id="3" name="Vertical Text Placeholder 2"/>
          <p:cNvSpPr>
            <a:spLocks noGrp="1"/>
          </p:cNvSpPr>
          <p:nvPr>
            <p:ph type="body" orient="vert" idx="1"/>
          </p:nvPr>
        </p:nvSpPr>
        <p:spPr>
          <a:xfrm>
            <a:off x="838200" y="365125"/>
            <a:ext cx="7734300" cy="58118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Date Placeholder 3"/>
          <p:cNvSpPr>
            <a:spLocks noGrp="1"/>
          </p:cNvSpPr>
          <p:nvPr>
            <p:ph type="dt" sz="half" idx="10"/>
          </p:nvPr>
        </p:nvSpPr>
        <p:spPr/>
        <p:txBody>
          <a:bodyPr/>
          <a:lstStyle/>
          <a:p>
            <a:fld id="{7D675EDB-482D-421C-B984-684890EF835A}" type="datetimeFigureOut">
              <a:rPr lang="en-GB" smtClean="0"/>
              <a:t>14/11/2025</a:t>
            </a:fld>
            <a:endParaRPr lang="en-GB"/>
          </a:p>
        </p:txBody>
      </p:sp>
      <p:sp>
        <p:nvSpPr>
          <p:cNvPr id="5" name="Footer Placeholder 4"/>
          <p:cNvSpPr>
            <a:spLocks noGrp="1"/>
          </p:cNvSpPr>
          <p:nvPr>
            <p:ph type="ftr" sz="quarter" idx="11"/>
          </p:nvPr>
        </p:nvSpPr>
        <p:spPr/>
        <p:txBody>
          <a:bodyPr/>
          <a:lstStyle/>
          <a:p>
            <a:endParaRPr lang="en-GB"/>
          </a:p>
        </p:txBody>
      </p:sp>
    </p:spTree>
    <p:extLst>
      <p:ext uri="{BB962C8B-B14F-4D97-AF65-F5344CB8AC3E}">
        <p14:creationId xmlns:p14="http://schemas.microsoft.com/office/powerpoint/2010/main" val="2335486385"/>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183019" y="180000"/>
            <a:ext cx="9900000" cy="900000"/>
          </a:xfrm>
        </p:spPr>
        <p:txBody>
          <a:bodyPr>
            <a:normAutofit/>
          </a:bodyPr>
          <a:lstStyle>
            <a:lvl1pPr>
              <a:defRPr sz="4400">
                <a:solidFill>
                  <a:srgbClr val="008E91"/>
                </a:solidFill>
                <a:latin typeface="Calibri" panose="020F0502020204030204" pitchFamily="34" charset="0"/>
                <a:cs typeface="DINPro" panose="020B0504020101020102" pitchFamily="34" charset="0"/>
              </a:defRPr>
            </a:lvl1pPr>
          </a:lstStyle>
          <a:p>
            <a:r>
              <a:rPr lang="en-US"/>
              <a:t>Click to edit Master title style</a:t>
            </a:r>
            <a:endParaRPr lang="en-GB"/>
          </a:p>
        </p:txBody>
      </p:sp>
      <p:sp>
        <p:nvSpPr>
          <p:cNvPr id="3" name="Content Placeholder 2"/>
          <p:cNvSpPr>
            <a:spLocks noGrp="1"/>
          </p:cNvSpPr>
          <p:nvPr>
            <p:ph idx="1"/>
          </p:nvPr>
        </p:nvSpPr>
        <p:spPr>
          <a:xfrm>
            <a:off x="180000" y="1235689"/>
            <a:ext cx="10515600" cy="4351338"/>
          </a:xfrm>
        </p:spPr>
        <p:txBody>
          <a:bodyPr/>
          <a:lstStyle>
            <a:lvl1pPr>
              <a:defRPr>
                <a:solidFill>
                  <a:srgbClr val="004376"/>
                </a:solidFill>
                <a:latin typeface="Calibri" panose="020F0502020204030204" pitchFamily="34" charset="0"/>
                <a:cs typeface="DINPro" panose="020B0504020101020102" pitchFamily="34" charset="0"/>
              </a:defRPr>
            </a:lvl1pPr>
            <a:lvl2pPr>
              <a:defRPr>
                <a:solidFill>
                  <a:srgbClr val="004376"/>
                </a:solidFill>
                <a:latin typeface="Calibri" panose="020F0502020204030204" pitchFamily="34" charset="0"/>
                <a:cs typeface="DINPro" panose="020B0504020101020102" pitchFamily="34" charset="0"/>
              </a:defRPr>
            </a:lvl2pPr>
            <a:lvl3pPr>
              <a:defRPr>
                <a:solidFill>
                  <a:srgbClr val="004376"/>
                </a:solidFill>
                <a:latin typeface="Calibri" panose="020F0502020204030204" pitchFamily="34" charset="0"/>
                <a:cs typeface="DINPro" panose="020B0504020101020102" pitchFamily="34" charset="0"/>
              </a:defRPr>
            </a:lvl3pPr>
            <a:lvl4pPr>
              <a:defRPr>
                <a:solidFill>
                  <a:srgbClr val="004376"/>
                </a:solidFill>
                <a:latin typeface="Calibri" panose="020F0502020204030204" pitchFamily="34" charset="0"/>
                <a:cs typeface="DINPro" panose="020B0504020101020102" pitchFamily="34" charset="0"/>
              </a:defRPr>
            </a:lvl4pPr>
            <a:lvl5pPr>
              <a:defRPr>
                <a:solidFill>
                  <a:srgbClr val="004376"/>
                </a:solidFill>
                <a:latin typeface="Calibri" panose="020F0502020204030204" pitchFamily="34" charset="0"/>
                <a:cs typeface="DINPro" panose="020B0504020101020102"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Date Placeholder 3"/>
          <p:cNvSpPr>
            <a:spLocks noGrp="1"/>
          </p:cNvSpPr>
          <p:nvPr>
            <p:ph type="dt" sz="half" idx="10"/>
          </p:nvPr>
        </p:nvSpPr>
        <p:spPr/>
        <p:txBody>
          <a:bodyPr/>
          <a:lstStyle/>
          <a:p>
            <a:fld id="{7D675EDB-482D-421C-B984-684890EF835A}" type="datetimeFigureOut">
              <a:rPr lang="en-GB" smtClean="0"/>
              <a:t>14/11/2025</a:t>
            </a:fld>
            <a:endParaRPr lang="en-GB"/>
          </a:p>
        </p:txBody>
      </p:sp>
      <p:sp>
        <p:nvSpPr>
          <p:cNvPr id="5" name="Footer Placeholder 4"/>
          <p:cNvSpPr>
            <a:spLocks noGrp="1"/>
          </p:cNvSpPr>
          <p:nvPr>
            <p:ph type="ftr" sz="quarter" idx="11"/>
          </p:nvPr>
        </p:nvSpPr>
        <p:spPr/>
        <p:txBody>
          <a:bodyPr/>
          <a:lstStyle/>
          <a:p>
            <a:endParaRPr lang="en-GB"/>
          </a:p>
        </p:txBody>
      </p:sp>
    </p:spTree>
    <p:extLst>
      <p:ext uri="{BB962C8B-B14F-4D97-AF65-F5344CB8AC3E}">
        <p14:creationId xmlns:p14="http://schemas.microsoft.com/office/powerpoint/2010/main" val="1377864532"/>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831850" y="1709738"/>
            <a:ext cx="10515600" cy="2852737"/>
          </a:xfrm>
        </p:spPr>
        <p:txBody>
          <a:bodyPr anchor="b"/>
          <a:lstStyle>
            <a:lvl1pPr>
              <a:defRPr sz="6000"/>
            </a:lvl1pPr>
          </a:lstStyle>
          <a:p>
            <a:r>
              <a:rPr lang="en-US"/>
              <a:t>Click to edit Master title style</a:t>
            </a:r>
            <a:endParaRPr lang="en-GB"/>
          </a:p>
        </p:txBody>
      </p:sp>
      <p:sp>
        <p:nvSpPr>
          <p:cNvPr id="3" name="Text Placeholder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7D675EDB-482D-421C-B984-684890EF835A}" type="datetimeFigureOut">
              <a:rPr lang="en-GB" smtClean="0"/>
              <a:t>14/11/2025</a:t>
            </a:fld>
            <a:endParaRPr lang="en-GB"/>
          </a:p>
        </p:txBody>
      </p:sp>
      <p:sp>
        <p:nvSpPr>
          <p:cNvPr id="5" name="Footer Placeholder 4"/>
          <p:cNvSpPr>
            <a:spLocks noGrp="1"/>
          </p:cNvSpPr>
          <p:nvPr>
            <p:ph type="ftr" sz="quarter" idx="11"/>
          </p:nvPr>
        </p:nvSpPr>
        <p:spPr/>
        <p:txBody>
          <a:bodyPr/>
          <a:lstStyle/>
          <a:p>
            <a:endParaRPr lang="en-GB"/>
          </a:p>
        </p:txBody>
      </p:sp>
    </p:spTree>
    <p:extLst>
      <p:ext uri="{BB962C8B-B14F-4D97-AF65-F5344CB8AC3E}">
        <p14:creationId xmlns:p14="http://schemas.microsoft.com/office/powerpoint/2010/main" val="161407893"/>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GB"/>
          </a:p>
        </p:txBody>
      </p:sp>
      <p:sp>
        <p:nvSpPr>
          <p:cNvPr id="3" name="Content Placeholder 2"/>
          <p:cNvSpPr>
            <a:spLocks noGrp="1"/>
          </p:cNvSpPr>
          <p:nvPr>
            <p:ph sz="half" idx="1"/>
          </p:nvPr>
        </p:nvSpPr>
        <p:spPr>
          <a:xfrm>
            <a:off x="838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Content Placeholder 3"/>
          <p:cNvSpPr>
            <a:spLocks noGrp="1"/>
          </p:cNvSpPr>
          <p:nvPr>
            <p:ph sz="half" idx="2"/>
          </p:nvPr>
        </p:nvSpPr>
        <p:spPr>
          <a:xfrm>
            <a:off x="6172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5" name="Date Placeholder 4"/>
          <p:cNvSpPr>
            <a:spLocks noGrp="1"/>
          </p:cNvSpPr>
          <p:nvPr>
            <p:ph type="dt" sz="half" idx="10"/>
          </p:nvPr>
        </p:nvSpPr>
        <p:spPr/>
        <p:txBody>
          <a:bodyPr/>
          <a:lstStyle/>
          <a:p>
            <a:fld id="{7D675EDB-482D-421C-B984-684890EF835A}" type="datetimeFigureOut">
              <a:rPr lang="en-GB" smtClean="0"/>
              <a:t>14/11/2025</a:t>
            </a:fld>
            <a:endParaRPr lang="en-GB"/>
          </a:p>
        </p:txBody>
      </p:sp>
      <p:sp>
        <p:nvSpPr>
          <p:cNvPr id="6" name="Footer Placeholder 5"/>
          <p:cNvSpPr>
            <a:spLocks noGrp="1"/>
          </p:cNvSpPr>
          <p:nvPr>
            <p:ph type="ftr" sz="quarter" idx="11"/>
          </p:nvPr>
        </p:nvSpPr>
        <p:spPr/>
        <p:txBody>
          <a:bodyPr/>
          <a:lstStyle/>
          <a:p>
            <a:endParaRPr lang="en-GB"/>
          </a:p>
        </p:txBody>
      </p:sp>
    </p:spTree>
    <p:extLst>
      <p:ext uri="{BB962C8B-B14F-4D97-AF65-F5344CB8AC3E}">
        <p14:creationId xmlns:p14="http://schemas.microsoft.com/office/powerpoint/2010/main" val="3418566790"/>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5"/>
            <a:ext cx="10515600" cy="1325563"/>
          </a:xfrm>
        </p:spPr>
        <p:txBody>
          <a:bodyPr/>
          <a:lstStyle/>
          <a:p>
            <a:r>
              <a:rPr lang="en-US"/>
              <a:t>Click to edit Master title style</a:t>
            </a:r>
            <a:endParaRPr lang="en-GB"/>
          </a:p>
        </p:txBody>
      </p:sp>
      <p:sp>
        <p:nvSpPr>
          <p:cNvPr id="3" name="Text Placeholder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839788" y="2505075"/>
            <a:ext cx="5157787"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5" name="Text Placeholder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6172200" y="2505075"/>
            <a:ext cx="5183188"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7" name="Date Placeholder 6"/>
          <p:cNvSpPr>
            <a:spLocks noGrp="1"/>
          </p:cNvSpPr>
          <p:nvPr>
            <p:ph type="dt" sz="half" idx="10"/>
          </p:nvPr>
        </p:nvSpPr>
        <p:spPr/>
        <p:txBody>
          <a:bodyPr/>
          <a:lstStyle/>
          <a:p>
            <a:fld id="{7D675EDB-482D-421C-B984-684890EF835A}" type="datetimeFigureOut">
              <a:rPr lang="en-GB" smtClean="0"/>
              <a:t>14/11/2025</a:t>
            </a:fld>
            <a:endParaRPr lang="en-GB"/>
          </a:p>
        </p:txBody>
      </p:sp>
      <p:sp>
        <p:nvSpPr>
          <p:cNvPr id="8" name="Footer Placeholder 7"/>
          <p:cNvSpPr>
            <a:spLocks noGrp="1"/>
          </p:cNvSpPr>
          <p:nvPr>
            <p:ph type="ftr" sz="quarter" idx="11"/>
          </p:nvPr>
        </p:nvSpPr>
        <p:spPr/>
        <p:txBody>
          <a:bodyPr/>
          <a:lstStyle/>
          <a:p>
            <a:endParaRPr lang="en-GB"/>
          </a:p>
        </p:txBody>
      </p:sp>
    </p:spTree>
    <p:extLst>
      <p:ext uri="{BB962C8B-B14F-4D97-AF65-F5344CB8AC3E}">
        <p14:creationId xmlns:p14="http://schemas.microsoft.com/office/powerpoint/2010/main" val="2916460788"/>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GB"/>
          </a:p>
        </p:txBody>
      </p:sp>
      <p:sp>
        <p:nvSpPr>
          <p:cNvPr id="3" name="Date Placeholder 2"/>
          <p:cNvSpPr>
            <a:spLocks noGrp="1"/>
          </p:cNvSpPr>
          <p:nvPr>
            <p:ph type="dt" sz="half" idx="10"/>
          </p:nvPr>
        </p:nvSpPr>
        <p:spPr/>
        <p:txBody>
          <a:bodyPr/>
          <a:lstStyle/>
          <a:p>
            <a:fld id="{7D675EDB-482D-421C-B984-684890EF835A}" type="datetimeFigureOut">
              <a:rPr lang="en-GB" smtClean="0"/>
              <a:t>14/11/2025</a:t>
            </a:fld>
            <a:endParaRPr lang="en-GB"/>
          </a:p>
        </p:txBody>
      </p:sp>
      <p:sp>
        <p:nvSpPr>
          <p:cNvPr id="4" name="Footer Placeholder 3"/>
          <p:cNvSpPr>
            <a:spLocks noGrp="1"/>
          </p:cNvSpPr>
          <p:nvPr>
            <p:ph type="ftr" sz="quarter" idx="11"/>
          </p:nvPr>
        </p:nvSpPr>
        <p:spPr/>
        <p:txBody>
          <a:bodyPr/>
          <a:lstStyle/>
          <a:p>
            <a:endParaRPr lang="en-GB"/>
          </a:p>
        </p:txBody>
      </p:sp>
    </p:spTree>
    <p:extLst>
      <p:ext uri="{BB962C8B-B14F-4D97-AF65-F5344CB8AC3E}">
        <p14:creationId xmlns:p14="http://schemas.microsoft.com/office/powerpoint/2010/main" val="938229806"/>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7D675EDB-482D-421C-B984-684890EF835A}" type="datetimeFigureOut">
              <a:rPr lang="en-GB" smtClean="0"/>
              <a:t>14/11/2025</a:t>
            </a:fld>
            <a:endParaRPr lang="en-GB"/>
          </a:p>
        </p:txBody>
      </p:sp>
      <p:sp>
        <p:nvSpPr>
          <p:cNvPr id="3" name="Footer Placeholder 2"/>
          <p:cNvSpPr>
            <a:spLocks noGrp="1"/>
          </p:cNvSpPr>
          <p:nvPr>
            <p:ph type="ftr" sz="quarter" idx="11"/>
          </p:nvPr>
        </p:nvSpPr>
        <p:spPr/>
        <p:txBody>
          <a:bodyPr/>
          <a:lstStyle/>
          <a:p>
            <a:endParaRPr lang="en-GB"/>
          </a:p>
        </p:txBody>
      </p:sp>
    </p:spTree>
    <p:extLst>
      <p:ext uri="{BB962C8B-B14F-4D97-AF65-F5344CB8AC3E}">
        <p14:creationId xmlns:p14="http://schemas.microsoft.com/office/powerpoint/2010/main" val="4063006972"/>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endParaRPr lang="en-GB"/>
          </a:p>
        </p:txBody>
      </p:sp>
      <p:sp>
        <p:nvSpPr>
          <p:cNvPr id="3" name="Content Placeholder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p:cNvSpPr>
            <a:spLocks noGrp="1"/>
          </p:cNvSpPr>
          <p:nvPr>
            <p:ph type="dt" sz="half" idx="10"/>
          </p:nvPr>
        </p:nvSpPr>
        <p:spPr/>
        <p:txBody>
          <a:bodyPr/>
          <a:lstStyle/>
          <a:p>
            <a:fld id="{7D675EDB-482D-421C-B984-684890EF835A}" type="datetimeFigureOut">
              <a:rPr lang="en-GB" smtClean="0"/>
              <a:t>14/11/2025</a:t>
            </a:fld>
            <a:endParaRPr lang="en-GB"/>
          </a:p>
        </p:txBody>
      </p:sp>
      <p:sp>
        <p:nvSpPr>
          <p:cNvPr id="6" name="Footer Placeholder 5"/>
          <p:cNvSpPr>
            <a:spLocks noGrp="1"/>
          </p:cNvSpPr>
          <p:nvPr>
            <p:ph type="ftr" sz="quarter" idx="11"/>
          </p:nvPr>
        </p:nvSpPr>
        <p:spPr/>
        <p:txBody>
          <a:bodyPr/>
          <a:lstStyle/>
          <a:p>
            <a:endParaRPr lang="en-GB"/>
          </a:p>
        </p:txBody>
      </p:sp>
    </p:spTree>
    <p:extLst>
      <p:ext uri="{BB962C8B-B14F-4D97-AF65-F5344CB8AC3E}">
        <p14:creationId xmlns:p14="http://schemas.microsoft.com/office/powerpoint/2010/main" val="736138524"/>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endParaRPr lang="en-GB"/>
          </a:p>
        </p:txBody>
      </p:sp>
      <p:sp>
        <p:nvSpPr>
          <p:cNvPr id="3" name="Picture Placeholder 2"/>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GB"/>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p:cNvSpPr>
            <a:spLocks noGrp="1"/>
          </p:cNvSpPr>
          <p:nvPr>
            <p:ph type="dt" sz="half" idx="10"/>
          </p:nvPr>
        </p:nvSpPr>
        <p:spPr/>
        <p:txBody>
          <a:bodyPr/>
          <a:lstStyle/>
          <a:p>
            <a:fld id="{7D675EDB-482D-421C-B984-684890EF835A}" type="datetimeFigureOut">
              <a:rPr lang="en-GB" smtClean="0"/>
              <a:t>14/11/2025</a:t>
            </a:fld>
            <a:endParaRPr lang="en-GB"/>
          </a:p>
        </p:txBody>
      </p:sp>
      <p:sp>
        <p:nvSpPr>
          <p:cNvPr id="6" name="Footer Placeholder 5"/>
          <p:cNvSpPr>
            <a:spLocks noGrp="1"/>
          </p:cNvSpPr>
          <p:nvPr>
            <p:ph type="ftr" sz="quarter" idx="11"/>
          </p:nvPr>
        </p:nvSpPr>
        <p:spPr/>
        <p:txBody>
          <a:bodyPr/>
          <a:lstStyle/>
          <a:p>
            <a:endParaRPr lang="en-GB"/>
          </a:p>
        </p:txBody>
      </p:sp>
    </p:spTree>
    <p:extLst>
      <p:ext uri="{BB962C8B-B14F-4D97-AF65-F5344CB8AC3E}">
        <p14:creationId xmlns:p14="http://schemas.microsoft.com/office/powerpoint/2010/main" val="3442529981"/>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endParaRPr lang="en-GB"/>
          </a:p>
        </p:txBody>
      </p:sp>
      <p:sp>
        <p:nvSpPr>
          <p:cNvPr id="3" name="Text Placeholder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Date Placeholder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latin typeface="Calibri" panose="020F0502020204030204" pitchFamily="34" charset="0"/>
              </a:defRPr>
            </a:lvl1pPr>
          </a:lstStyle>
          <a:p>
            <a:fld id="{7D675EDB-482D-421C-B984-684890EF835A}" type="datetimeFigureOut">
              <a:rPr lang="en-GB" smtClean="0"/>
              <a:pPr/>
              <a:t>14/11/2025</a:t>
            </a:fld>
            <a:endParaRPr lang="en-GB"/>
          </a:p>
        </p:txBody>
      </p:sp>
      <p:sp>
        <p:nvSpPr>
          <p:cNvPr id="5" name="Footer Placeholder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latin typeface="Calibri" panose="020F0502020204030204" pitchFamily="34" charset="0"/>
              </a:defRPr>
            </a:lvl1pPr>
          </a:lstStyle>
          <a:p>
            <a:endParaRPr lang="en-GB"/>
          </a:p>
        </p:txBody>
      </p:sp>
      <p:sp>
        <p:nvSpPr>
          <p:cNvPr id="9" name="Slide Number Placeholder 5"/>
          <p:cNvSpPr txBox="1">
            <a:spLocks/>
          </p:cNvSpPr>
          <p:nvPr userDrawn="1"/>
        </p:nvSpPr>
        <p:spPr>
          <a:xfrm>
            <a:off x="11593074" y="6356351"/>
            <a:ext cx="541865" cy="494332"/>
          </a:xfrm>
          <a:prstGeom prst="rect">
            <a:avLst/>
          </a:prstGeom>
          <a:solidFill>
            <a:schemeClr val="bg1"/>
          </a:solidFill>
        </p:spPr>
        <p:txBody>
          <a:bodyPr vert="horz" lIns="91440" tIns="45720" rIns="91440" bIns="45720" rtlCol="0" anchor="ctr"/>
          <a:lstStyle>
            <a:defPPr>
              <a:defRPr lang="en-US"/>
            </a:defPPr>
            <a:lvl1pPr algn="r">
              <a:defRPr sz="1200">
                <a:solidFill>
                  <a:schemeClr val="tx1">
                    <a:tint val="75000"/>
                  </a:schemeClr>
                </a:solidFill>
              </a:defRPr>
            </a:lvl1pPr>
          </a:lstStyle>
          <a:p>
            <a:pPr lvl="0"/>
            <a:fld id="{1791705F-2838-4ADA-8B99-7BA7DB5F2023}" type="slidenum">
              <a:rPr lang="en-GB" sz="1400" smtClean="0">
                <a:solidFill>
                  <a:srgbClr val="004376"/>
                </a:solidFill>
                <a:latin typeface="+mn-lt"/>
                <a:cs typeface="DINPro-Medium" panose="020B0604020101020102" pitchFamily="34" charset="0"/>
              </a:rPr>
              <a:pPr lvl="0"/>
              <a:t>‹#›</a:t>
            </a:fld>
            <a:endParaRPr lang="en-GB" sz="1400">
              <a:solidFill>
                <a:srgbClr val="004376"/>
              </a:solidFill>
              <a:latin typeface="+mn-lt"/>
              <a:cs typeface="DINPro-Medium" panose="020B0604020101020102" pitchFamily="34" charset="0"/>
            </a:endParaRPr>
          </a:p>
        </p:txBody>
      </p:sp>
    </p:spTree>
    <p:extLst>
      <p:ext uri="{BB962C8B-B14F-4D97-AF65-F5344CB8AC3E}">
        <p14:creationId xmlns:p14="http://schemas.microsoft.com/office/powerpoint/2010/main" val="3066644723"/>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Lst>
  <p:txStyles>
    <p:titleStyle>
      <a:lvl1pPr algn="l" defTabSz="914400" rtl="0" eaLnBrk="1" latinLnBrk="0" hangingPunct="1">
        <a:lnSpc>
          <a:spcPct val="90000"/>
        </a:lnSpc>
        <a:spcBef>
          <a:spcPct val="0"/>
        </a:spcBef>
        <a:buNone/>
        <a:defRPr sz="4400" kern="1200">
          <a:solidFill>
            <a:schemeClr val="tx1"/>
          </a:solidFill>
          <a:latin typeface="Calibri" panose="020F0502020204030204" pitchFamily="34" charset="0"/>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Calibri" panose="020F0502020204030204" pitchFamily="34" charset="0"/>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Calibri" panose="020F0502020204030204" pitchFamily="34"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Calibri" panose="020F0502020204030204" pitchFamily="34"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Calibri" panose="020F0502020204030204"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Calibri" panose="020F050202020403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1.emf"/><Relationship Id="rId2" Type="http://schemas.openxmlformats.org/officeDocument/2006/relationships/notesSlide" Target="../notesSlides/notesSlide1.xml"/><Relationship Id="rId1" Type="http://schemas.openxmlformats.org/officeDocument/2006/relationships/slideLayout" Target="../slideLayouts/slideLayout1.xml"/><Relationship Id="rId5" Type="http://schemas.openxmlformats.org/officeDocument/2006/relationships/image" Target="../media/image3.emf"/><Relationship Id="rId4" Type="http://schemas.openxmlformats.org/officeDocument/2006/relationships/image" Target="../media/image2.png"/></Relationships>
</file>

<file path=ppt/slides/_rels/slide10.xml.rels><?xml version="1.0" encoding="UTF-8" standalone="yes"?>
<Relationships xmlns="http://schemas.openxmlformats.org/package/2006/relationships"><Relationship Id="rId3" Type="http://schemas.openxmlformats.org/officeDocument/2006/relationships/chart" Target="../charts/chart9.xml"/><Relationship Id="rId2" Type="http://schemas.openxmlformats.org/officeDocument/2006/relationships/notesSlide" Target="../notesSlides/notesSlide10.xml"/><Relationship Id="rId1" Type="http://schemas.openxmlformats.org/officeDocument/2006/relationships/slideLayout" Target="../slideLayouts/slideLayout2.xml"/><Relationship Id="rId4" Type="http://schemas.openxmlformats.org/officeDocument/2006/relationships/chart" Target="../charts/chart10.xml"/></Relationships>
</file>

<file path=ppt/slides/_rels/slide100.xml.rels><?xml version="1.0" encoding="UTF-8" standalone="yes"?>
<Relationships xmlns="http://schemas.openxmlformats.org/package/2006/relationships"><Relationship Id="rId3" Type="http://schemas.openxmlformats.org/officeDocument/2006/relationships/chart" Target="../charts/chart63.xml"/><Relationship Id="rId2" Type="http://schemas.openxmlformats.org/officeDocument/2006/relationships/notesSlide" Target="../notesSlides/notesSlide81.xml"/><Relationship Id="rId1" Type="http://schemas.openxmlformats.org/officeDocument/2006/relationships/slideLayout" Target="../slideLayouts/slideLayout2.xml"/></Relationships>
</file>

<file path=ppt/slides/_rels/slide101.xml.rels><?xml version="1.0" encoding="UTF-8" standalone="yes"?>
<Relationships xmlns="http://schemas.openxmlformats.org/package/2006/relationships"><Relationship Id="rId2" Type="http://schemas.openxmlformats.org/officeDocument/2006/relationships/notesSlide" Target="../notesSlides/notesSlide82.xml"/><Relationship Id="rId1" Type="http://schemas.openxmlformats.org/officeDocument/2006/relationships/slideLayout" Target="../slideLayouts/slideLayout2.xml"/></Relationships>
</file>

<file path=ppt/slides/_rels/slide102.xml.rels><?xml version="1.0" encoding="UTF-8" standalone="yes"?>
<Relationships xmlns="http://schemas.openxmlformats.org/package/2006/relationships"><Relationship Id="rId2" Type="http://schemas.openxmlformats.org/officeDocument/2006/relationships/notesSlide" Target="../notesSlides/notesSlide83.xml"/><Relationship Id="rId1" Type="http://schemas.openxmlformats.org/officeDocument/2006/relationships/slideLayout" Target="../slideLayouts/slideLayout2.xml"/></Relationships>
</file>

<file path=ppt/slides/_rels/slide103.xml.rels><?xml version="1.0" encoding="UTF-8" standalone="yes"?>
<Relationships xmlns="http://schemas.openxmlformats.org/package/2006/relationships"><Relationship Id="rId3" Type="http://schemas.openxmlformats.org/officeDocument/2006/relationships/chart" Target="../charts/chart64.xml"/><Relationship Id="rId2" Type="http://schemas.openxmlformats.org/officeDocument/2006/relationships/notesSlide" Target="../notesSlides/notesSlide84.xml"/><Relationship Id="rId1" Type="http://schemas.openxmlformats.org/officeDocument/2006/relationships/slideLayout" Target="../slideLayouts/slideLayout2.xml"/></Relationships>
</file>

<file path=ppt/slides/_rels/slide104.xml.rels><?xml version="1.0" encoding="UTF-8" standalone="yes"?>
<Relationships xmlns="http://schemas.openxmlformats.org/package/2006/relationships"><Relationship Id="rId2" Type="http://schemas.openxmlformats.org/officeDocument/2006/relationships/chart" Target="../charts/chart65.xml"/><Relationship Id="rId1" Type="http://schemas.openxmlformats.org/officeDocument/2006/relationships/slideLayout" Target="../slideLayouts/slideLayout2.xml"/></Relationships>
</file>

<file path=ppt/slides/_rels/slide105.xml.rels><?xml version="1.0" encoding="UTF-8" standalone="yes"?>
<Relationships xmlns="http://schemas.openxmlformats.org/package/2006/relationships"><Relationship Id="rId2" Type="http://schemas.openxmlformats.org/officeDocument/2006/relationships/chart" Target="../charts/chart66.xml"/><Relationship Id="rId1" Type="http://schemas.openxmlformats.org/officeDocument/2006/relationships/slideLayout" Target="../slideLayouts/slideLayout2.xml"/></Relationships>
</file>

<file path=ppt/slides/_rels/slide106.xml.rels><?xml version="1.0" encoding="UTF-8" standalone="yes"?>
<Relationships xmlns="http://schemas.openxmlformats.org/package/2006/relationships"><Relationship Id="rId2" Type="http://schemas.openxmlformats.org/officeDocument/2006/relationships/notesSlide" Target="../notesSlides/notesSlide85.xml"/><Relationship Id="rId1" Type="http://schemas.openxmlformats.org/officeDocument/2006/relationships/slideLayout" Target="../slideLayouts/slideLayout2.xml"/></Relationships>
</file>

<file path=ppt/slides/_rels/slide107.xml.rels><?xml version="1.0" encoding="UTF-8" standalone="yes"?>
<Relationships xmlns="http://schemas.openxmlformats.org/package/2006/relationships"><Relationship Id="rId2" Type="http://schemas.openxmlformats.org/officeDocument/2006/relationships/notesSlide" Target="../notesSlides/notesSlide86.xml"/><Relationship Id="rId1" Type="http://schemas.openxmlformats.org/officeDocument/2006/relationships/slideLayout" Target="../slideLayouts/slideLayout2.xml"/></Relationships>
</file>

<file path=ppt/slides/_rels/slide10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09.xml.rels><?xml version="1.0" encoding="UTF-8" standalone="yes"?>
<Relationships xmlns="http://schemas.openxmlformats.org/package/2006/relationships"><Relationship Id="rId3" Type="http://schemas.openxmlformats.org/officeDocument/2006/relationships/chart" Target="../charts/chart67.xml"/><Relationship Id="rId2" Type="http://schemas.openxmlformats.org/officeDocument/2006/relationships/notesSlide" Target="../notesSlides/notesSlide87.xml"/><Relationship Id="rId1" Type="http://schemas.openxmlformats.org/officeDocument/2006/relationships/slideLayout" Target="../slideLayouts/slideLayout2.xml"/><Relationship Id="rId4" Type="http://schemas.openxmlformats.org/officeDocument/2006/relationships/chart" Target="../charts/chart68.xml"/></Relationships>
</file>

<file path=ppt/slides/_rels/slide11.xml.rels><?xml version="1.0" encoding="UTF-8" standalone="yes"?>
<Relationships xmlns="http://schemas.openxmlformats.org/package/2006/relationships"><Relationship Id="rId3" Type="http://schemas.openxmlformats.org/officeDocument/2006/relationships/chart" Target="../charts/chart11.xml"/><Relationship Id="rId2" Type="http://schemas.openxmlformats.org/officeDocument/2006/relationships/notesSlide" Target="../notesSlides/notesSlide11.xml"/><Relationship Id="rId1" Type="http://schemas.openxmlformats.org/officeDocument/2006/relationships/slideLayout" Target="../slideLayouts/slideLayout2.xml"/></Relationships>
</file>

<file path=ppt/slides/_rels/slide110.xml.rels><?xml version="1.0" encoding="UTF-8" standalone="yes"?>
<Relationships xmlns="http://schemas.openxmlformats.org/package/2006/relationships"><Relationship Id="rId3" Type="http://schemas.openxmlformats.org/officeDocument/2006/relationships/image" Target="../media/image1.emf"/><Relationship Id="rId2" Type="http://schemas.openxmlformats.org/officeDocument/2006/relationships/notesSlide" Target="../notesSlides/notesSlide88.xml"/><Relationship Id="rId1" Type="http://schemas.openxmlformats.org/officeDocument/2006/relationships/slideLayout" Target="../slideLayouts/slideLayout1.xml"/><Relationship Id="rId5" Type="http://schemas.openxmlformats.org/officeDocument/2006/relationships/image" Target="../media/image3.emf"/><Relationship Id="rId4" Type="http://schemas.openxmlformats.org/officeDocument/2006/relationships/image" Target="../media/image2.png"/></Relationships>
</file>

<file path=ppt/slides/_rels/slide111.xml.rels><?xml version="1.0" encoding="UTF-8" standalone="yes"?>
<Relationships xmlns="http://schemas.openxmlformats.org/package/2006/relationships"><Relationship Id="rId2" Type="http://schemas.openxmlformats.org/officeDocument/2006/relationships/chart" Target="../charts/chart69.xml"/><Relationship Id="rId1" Type="http://schemas.openxmlformats.org/officeDocument/2006/relationships/slideLayout" Target="../slideLayouts/slideLayout2.xml"/></Relationships>
</file>

<file path=ppt/slides/_rels/slide112.xml.rels><?xml version="1.0" encoding="UTF-8" standalone="yes"?>
<Relationships xmlns="http://schemas.openxmlformats.org/package/2006/relationships"><Relationship Id="rId2" Type="http://schemas.openxmlformats.org/officeDocument/2006/relationships/chart" Target="../charts/chart70.xml"/><Relationship Id="rId1" Type="http://schemas.openxmlformats.org/officeDocument/2006/relationships/slideLayout" Target="../slideLayouts/slideLayout2.xml"/></Relationships>
</file>

<file path=ppt/slides/_rels/slide113.xml.rels><?xml version="1.0" encoding="UTF-8" standalone="yes"?>
<Relationships xmlns="http://schemas.openxmlformats.org/package/2006/relationships"><Relationship Id="rId3" Type="http://schemas.openxmlformats.org/officeDocument/2006/relationships/chart" Target="../charts/chart71.xml"/><Relationship Id="rId2" Type="http://schemas.openxmlformats.org/officeDocument/2006/relationships/notesSlide" Target="../notesSlides/notesSlide89.xml"/><Relationship Id="rId1" Type="http://schemas.openxmlformats.org/officeDocument/2006/relationships/slideLayout" Target="../slideLayouts/slideLayout2.xml"/></Relationships>
</file>

<file path=ppt/slides/_rels/slide114.xml.rels><?xml version="1.0" encoding="UTF-8" standalone="yes"?>
<Relationships xmlns="http://schemas.openxmlformats.org/package/2006/relationships"><Relationship Id="rId2" Type="http://schemas.openxmlformats.org/officeDocument/2006/relationships/notesSlide" Target="../notesSlides/notesSlide90.xml"/><Relationship Id="rId1" Type="http://schemas.openxmlformats.org/officeDocument/2006/relationships/slideLayout" Target="../slideLayouts/slideLayout2.xml"/></Relationships>
</file>

<file path=ppt/slides/_rels/slide115.xml.rels><?xml version="1.0" encoding="UTF-8" standalone="yes"?>
<Relationships xmlns="http://schemas.openxmlformats.org/package/2006/relationships"><Relationship Id="rId3" Type="http://schemas.openxmlformats.org/officeDocument/2006/relationships/chart" Target="../charts/chart72.xml"/><Relationship Id="rId2" Type="http://schemas.openxmlformats.org/officeDocument/2006/relationships/notesSlide" Target="../notesSlides/notesSlide91.xml"/><Relationship Id="rId1" Type="http://schemas.openxmlformats.org/officeDocument/2006/relationships/slideLayout" Target="../slideLayouts/slideLayout2.xml"/></Relationships>
</file>

<file path=ppt/slides/_rels/slide116.xml.rels><?xml version="1.0" encoding="UTF-8" standalone="yes"?>
<Relationships xmlns="http://schemas.openxmlformats.org/package/2006/relationships"><Relationship Id="rId3" Type="http://schemas.openxmlformats.org/officeDocument/2006/relationships/chart" Target="../charts/chart73.xml"/><Relationship Id="rId2" Type="http://schemas.openxmlformats.org/officeDocument/2006/relationships/notesSlide" Target="../notesSlides/notesSlide92.xml"/><Relationship Id="rId1" Type="http://schemas.openxmlformats.org/officeDocument/2006/relationships/slideLayout" Target="../slideLayouts/slideLayout2.xml"/></Relationships>
</file>

<file path=ppt/slides/_rels/slide117.xml.rels><?xml version="1.0" encoding="UTF-8" standalone="yes"?>
<Relationships xmlns="http://schemas.openxmlformats.org/package/2006/relationships"><Relationship Id="rId3" Type="http://schemas.openxmlformats.org/officeDocument/2006/relationships/chart" Target="../charts/chart74.xml"/><Relationship Id="rId2" Type="http://schemas.openxmlformats.org/officeDocument/2006/relationships/notesSlide" Target="../notesSlides/notesSlide93.xml"/><Relationship Id="rId1" Type="http://schemas.openxmlformats.org/officeDocument/2006/relationships/slideLayout" Target="../slideLayouts/slideLayout2.xml"/></Relationships>
</file>

<file path=ppt/slides/_rels/slide118.xml.rels><?xml version="1.0" encoding="UTF-8" standalone="yes"?>
<Relationships xmlns="http://schemas.openxmlformats.org/package/2006/relationships"><Relationship Id="rId2" Type="http://schemas.openxmlformats.org/officeDocument/2006/relationships/notesSlide" Target="../notesSlides/notesSlide94.xml"/><Relationship Id="rId1" Type="http://schemas.openxmlformats.org/officeDocument/2006/relationships/slideLayout" Target="../slideLayouts/slideLayout2.xml"/></Relationships>
</file>

<file path=ppt/slides/_rels/slide119.xml.rels><?xml version="1.0" encoding="UTF-8" standalone="yes"?>
<Relationships xmlns="http://schemas.openxmlformats.org/package/2006/relationships"><Relationship Id="rId2" Type="http://schemas.openxmlformats.org/officeDocument/2006/relationships/notesSlide" Target="../notesSlides/notesSlide95.xml"/><Relationship Id="rId1" Type="http://schemas.openxmlformats.org/officeDocument/2006/relationships/slideLayout" Target="../slideLayouts/slideLayout2.xml"/></Relationships>
</file>

<file path=ppt/slides/_rels/slide12.xml.rels><?xml version="1.0" encoding="UTF-8" standalone="yes"?>
<Relationships xmlns="http://schemas.openxmlformats.org/package/2006/relationships"><Relationship Id="rId3" Type="http://schemas.microsoft.com/office/2018/10/relationships/comments" Target="../comments/modernComment_2C2_39FBF54E.xml"/><Relationship Id="rId2" Type="http://schemas.openxmlformats.org/officeDocument/2006/relationships/notesSlide" Target="../notesSlides/notesSlide12.xml"/><Relationship Id="rId1" Type="http://schemas.openxmlformats.org/officeDocument/2006/relationships/slideLayout" Target="../slideLayouts/slideLayout2.xml"/></Relationships>
</file>

<file path=ppt/slides/_rels/slide120.xml.rels><?xml version="1.0" encoding="UTF-8" standalone="yes"?>
<Relationships xmlns="http://schemas.openxmlformats.org/package/2006/relationships"><Relationship Id="rId2" Type="http://schemas.openxmlformats.org/officeDocument/2006/relationships/chart" Target="../charts/chart75.xml"/><Relationship Id="rId1" Type="http://schemas.openxmlformats.org/officeDocument/2006/relationships/slideLayout" Target="../slideLayouts/slideLayout2.xml"/></Relationships>
</file>

<file path=ppt/slides/_rels/slide121.xml.rels><?xml version="1.0" encoding="UTF-8" standalone="yes"?>
<Relationships xmlns="http://schemas.openxmlformats.org/package/2006/relationships"><Relationship Id="rId3" Type="http://schemas.openxmlformats.org/officeDocument/2006/relationships/chart" Target="../charts/chart76.xml"/><Relationship Id="rId2" Type="http://schemas.openxmlformats.org/officeDocument/2006/relationships/notesSlide" Target="../notesSlides/notesSlide96.xml"/><Relationship Id="rId1" Type="http://schemas.openxmlformats.org/officeDocument/2006/relationships/slideLayout" Target="../slideLayouts/slideLayout2.xml"/></Relationships>
</file>

<file path=ppt/slides/_rels/slide122.xml.rels><?xml version="1.0" encoding="UTF-8" standalone="yes"?>
<Relationships xmlns="http://schemas.openxmlformats.org/package/2006/relationships"><Relationship Id="rId3" Type="http://schemas.openxmlformats.org/officeDocument/2006/relationships/chart" Target="../charts/chart77.xml"/><Relationship Id="rId2" Type="http://schemas.openxmlformats.org/officeDocument/2006/relationships/notesSlide" Target="../notesSlides/notesSlide97.xml"/><Relationship Id="rId1" Type="http://schemas.openxmlformats.org/officeDocument/2006/relationships/slideLayout" Target="../slideLayouts/slideLayout2.xml"/><Relationship Id="rId4" Type="http://schemas.openxmlformats.org/officeDocument/2006/relationships/chart" Target="../charts/chart78.xml"/></Relationships>
</file>

<file path=ppt/slides/_rels/slide123.xml.rels><?xml version="1.0" encoding="UTF-8" standalone="yes"?>
<Relationships xmlns="http://schemas.openxmlformats.org/package/2006/relationships"><Relationship Id="rId2" Type="http://schemas.openxmlformats.org/officeDocument/2006/relationships/notesSlide" Target="../notesSlides/notesSlide98.xml"/><Relationship Id="rId1" Type="http://schemas.openxmlformats.org/officeDocument/2006/relationships/slideLayout" Target="../slideLayouts/slideLayout2.xml"/></Relationships>
</file>

<file path=ppt/slides/_rels/slide124.xml.rels><?xml version="1.0" encoding="UTF-8" standalone="yes"?>
<Relationships xmlns="http://schemas.openxmlformats.org/package/2006/relationships"><Relationship Id="rId2" Type="http://schemas.openxmlformats.org/officeDocument/2006/relationships/notesSlide" Target="../notesSlides/notesSlide99.xml"/><Relationship Id="rId1" Type="http://schemas.openxmlformats.org/officeDocument/2006/relationships/slideLayout" Target="../slideLayouts/slideLayout2.xml"/></Relationships>
</file>

<file path=ppt/slides/_rels/slide125.xml.rels><?xml version="1.0" encoding="UTF-8" standalone="yes"?>
<Relationships xmlns="http://schemas.openxmlformats.org/package/2006/relationships"><Relationship Id="rId3" Type="http://schemas.openxmlformats.org/officeDocument/2006/relationships/chart" Target="../charts/chart79.xml"/><Relationship Id="rId2" Type="http://schemas.openxmlformats.org/officeDocument/2006/relationships/notesSlide" Target="../notesSlides/notesSlide100.xml"/><Relationship Id="rId1" Type="http://schemas.openxmlformats.org/officeDocument/2006/relationships/slideLayout" Target="../slideLayouts/slideLayout2.xml"/><Relationship Id="rId4" Type="http://schemas.openxmlformats.org/officeDocument/2006/relationships/chart" Target="../charts/chart80.xml"/></Relationships>
</file>

<file path=ppt/slides/_rels/slide126.xml.rels><?xml version="1.0" encoding="UTF-8" standalone="yes"?>
<Relationships xmlns="http://schemas.openxmlformats.org/package/2006/relationships"><Relationship Id="rId2" Type="http://schemas.openxmlformats.org/officeDocument/2006/relationships/notesSlide" Target="../notesSlides/notesSlide101.xml"/><Relationship Id="rId1" Type="http://schemas.openxmlformats.org/officeDocument/2006/relationships/slideLayout" Target="../slideLayouts/slideLayout2.xml"/></Relationships>
</file>

<file path=ppt/slides/_rels/slide127.xml.rels><?xml version="1.0" encoding="UTF-8" standalone="yes"?>
<Relationships xmlns="http://schemas.openxmlformats.org/package/2006/relationships"><Relationship Id="rId2" Type="http://schemas.openxmlformats.org/officeDocument/2006/relationships/notesSlide" Target="../notesSlides/notesSlide102.xml"/><Relationship Id="rId1" Type="http://schemas.openxmlformats.org/officeDocument/2006/relationships/slideLayout" Target="../slideLayouts/slideLayout2.xml"/></Relationships>
</file>

<file path=ppt/slides/_rels/slide128.xml.rels><?xml version="1.0" encoding="UTF-8" standalone="yes"?>
<Relationships xmlns="http://schemas.openxmlformats.org/package/2006/relationships"><Relationship Id="rId3" Type="http://schemas.openxmlformats.org/officeDocument/2006/relationships/image" Target="../media/image1.emf"/><Relationship Id="rId2" Type="http://schemas.openxmlformats.org/officeDocument/2006/relationships/notesSlide" Target="../notesSlides/notesSlide103.xml"/><Relationship Id="rId1" Type="http://schemas.openxmlformats.org/officeDocument/2006/relationships/slideLayout" Target="../slideLayouts/slideLayout1.xml"/><Relationship Id="rId5" Type="http://schemas.openxmlformats.org/officeDocument/2006/relationships/image" Target="../media/image3.emf"/><Relationship Id="rId4" Type="http://schemas.openxmlformats.org/officeDocument/2006/relationships/image" Target="../media/image2.png"/></Relationships>
</file>

<file path=ppt/slides/_rels/slide129.xml.rels><?xml version="1.0" encoding="UTF-8" standalone="yes"?>
<Relationships xmlns="http://schemas.openxmlformats.org/package/2006/relationships"><Relationship Id="rId3" Type="http://schemas.openxmlformats.org/officeDocument/2006/relationships/chart" Target="../charts/chart81.xml"/><Relationship Id="rId2" Type="http://schemas.openxmlformats.org/officeDocument/2006/relationships/notesSlide" Target="../notesSlides/notesSlide104.xml"/><Relationship Id="rId1" Type="http://schemas.openxmlformats.org/officeDocument/2006/relationships/slideLayout" Target="../slideLayouts/slideLayout2.xml"/></Relationships>
</file>

<file path=ppt/slides/_rels/slide13.xml.rels><?xml version="1.0" encoding="UTF-8" standalone="yes"?>
<Relationships xmlns="http://schemas.openxmlformats.org/package/2006/relationships"><Relationship Id="rId3" Type="http://schemas.microsoft.com/office/2018/10/relationships/comments" Target="../comments/modernComment_374_70F8C42D.xml"/><Relationship Id="rId2" Type="http://schemas.openxmlformats.org/officeDocument/2006/relationships/notesSlide" Target="../notesSlides/notesSlide13.xml"/><Relationship Id="rId1" Type="http://schemas.openxmlformats.org/officeDocument/2006/relationships/slideLayout" Target="../slideLayouts/slideLayout2.xml"/></Relationships>
</file>

<file path=ppt/slides/_rels/slide130.xml.rels><?xml version="1.0" encoding="UTF-8" standalone="yes"?>
<Relationships xmlns="http://schemas.openxmlformats.org/package/2006/relationships"><Relationship Id="rId3" Type="http://schemas.openxmlformats.org/officeDocument/2006/relationships/chart" Target="../charts/chart82.xml"/><Relationship Id="rId2" Type="http://schemas.openxmlformats.org/officeDocument/2006/relationships/notesSlide" Target="../notesSlides/notesSlide105.xml"/><Relationship Id="rId1" Type="http://schemas.openxmlformats.org/officeDocument/2006/relationships/slideLayout" Target="../slideLayouts/slideLayout2.xml"/></Relationships>
</file>

<file path=ppt/slides/_rels/slide131.xml.rels><?xml version="1.0" encoding="UTF-8" standalone="yes"?>
<Relationships xmlns="http://schemas.openxmlformats.org/package/2006/relationships"><Relationship Id="rId3" Type="http://schemas.openxmlformats.org/officeDocument/2006/relationships/chart" Target="../charts/chart84.xml"/><Relationship Id="rId2" Type="http://schemas.openxmlformats.org/officeDocument/2006/relationships/chart" Target="../charts/chart83.xml"/><Relationship Id="rId1" Type="http://schemas.openxmlformats.org/officeDocument/2006/relationships/slideLayout" Target="../slideLayouts/slideLayout2.xml"/></Relationships>
</file>

<file path=ppt/slides/_rels/slide132.xml.rels><?xml version="1.0" encoding="UTF-8" standalone="yes"?>
<Relationships xmlns="http://schemas.openxmlformats.org/package/2006/relationships"><Relationship Id="rId2" Type="http://schemas.openxmlformats.org/officeDocument/2006/relationships/chart" Target="../charts/chart85.xml"/><Relationship Id="rId1" Type="http://schemas.openxmlformats.org/officeDocument/2006/relationships/slideLayout" Target="../slideLayouts/slideLayout2.xml"/></Relationships>
</file>

<file path=ppt/slides/_rels/slide133.xml.rels><?xml version="1.0" encoding="UTF-8" standalone="yes"?>
<Relationships xmlns="http://schemas.openxmlformats.org/package/2006/relationships"><Relationship Id="rId2" Type="http://schemas.openxmlformats.org/officeDocument/2006/relationships/chart" Target="../charts/chart86.xml"/><Relationship Id="rId1" Type="http://schemas.openxmlformats.org/officeDocument/2006/relationships/slideLayout" Target="../slideLayouts/slideLayout2.xml"/></Relationships>
</file>

<file path=ppt/slides/_rels/slide134.xml.rels><?xml version="1.0" encoding="UTF-8" standalone="yes"?>
<Relationships xmlns="http://schemas.openxmlformats.org/package/2006/relationships"><Relationship Id="rId3" Type="http://schemas.openxmlformats.org/officeDocument/2006/relationships/chart" Target="../charts/chart87.xml"/><Relationship Id="rId2" Type="http://schemas.openxmlformats.org/officeDocument/2006/relationships/notesSlide" Target="../notesSlides/notesSlide106.xml"/><Relationship Id="rId1" Type="http://schemas.openxmlformats.org/officeDocument/2006/relationships/slideLayout" Target="../slideLayouts/slideLayout2.xml"/><Relationship Id="rId4" Type="http://schemas.openxmlformats.org/officeDocument/2006/relationships/chart" Target="../charts/chart88.xml"/></Relationships>
</file>

<file path=ppt/slides/_rels/slide135.xml.rels><?xml version="1.0" encoding="UTF-8" standalone="yes"?>
<Relationships xmlns="http://schemas.openxmlformats.org/package/2006/relationships"><Relationship Id="rId3" Type="http://schemas.openxmlformats.org/officeDocument/2006/relationships/chart" Target="../charts/chart90.xml"/><Relationship Id="rId2" Type="http://schemas.openxmlformats.org/officeDocument/2006/relationships/chart" Target="../charts/chart89.xml"/><Relationship Id="rId1" Type="http://schemas.openxmlformats.org/officeDocument/2006/relationships/slideLayout" Target="../slideLayouts/slideLayout2.xml"/></Relationships>
</file>

<file path=ppt/slides/_rels/slide136.xml.rels><?xml version="1.0" encoding="UTF-8" standalone="yes"?>
<Relationships xmlns="http://schemas.openxmlformats.org/package/2006/relationships"><Relationship Id="rId2" Type="http://schemas.openxmlformats.org/officeDocument/2006/relationships/chart" Target="../charts/chart91.xml"/><Relationship Id="rId1" Type="http://schemas.openxmlformats.org/officeDocument/2006/relationships/slideLayout" Target="../slideLayouts/slideLayout2.xml"/></Relationships>
</file>

<file path=ppt/slides/_rels/slide137.xml.rels><?xml version="1.0" encoding="UTF-8" standalone="yes"?>
<Relationships xmlns="http://schemas.openxmlformats.org/package/2006/relationships"><Relationship Id="rId2" Type="http://schemas.openxmlformats.org/officeDocument/2006/relationships/chart" Target="../charts/chart92.xml"/><Relationship Id="rId1" Type="http://schemas.openxmlformats.org/officeDocument/2006/relationships/slideLayout" Target="../slideLayouts/slideLayout2.xml"/></Relationships>
</file>

<file path=ppt/slides/_rels/slide13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3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2.xml"/></Relationships>
</file>

<file path=ppt/slides/_rels/slide140.xml.rels><?xml version="1.0" encoding="UTF-8" standalone="yes"?>
<Relationships xmlns="http://schemas.openxmlformats.org/package/2006/relationships"><Relationship Id="rId3" Type="http://schemas.openxmlformats.org/officeDocument/2006/relationships/chart" Target="../charts/chart93.xml"/><Relationship Id="rId2" Type="http://schemas.openxmlformats.org/officeDocument/2006/relationships/notesSlide" Target="../notesSlides/notesSlide107.xml"/><Relationship Id="rId1" Type="http://schemas.openxmlformats.org/officeDocument/2006/relationships/slideLayout" Target="../slideLayouts/slideLayout2.xml"/></Relationships>
</file>

<file path=ppt/slides/_rels/slide141.xml.rels><?xml version="1.0" encoding="UTF-8" standalone="yes"?>
<Relationships xmlns="http://schemas.openxmlformats.org/package/2006/relationships"><Relationship Id="rId2" Type="http://schemas.openxmlformats.org/officeDocument/2006/relationships/chart" Target="../charts/chart94.xml"/><Relationship Id="rId1" Type="http://schemas.openxmlformats.org/officeDocument/2006/relationships/slideLayout" Target="../slideLayouts/slideLayout2.xml"/></Relationships>
</file>

<file path=ppt/slides/_rels/slide142.xml.rels><?xml version="1.0" encoding="UTF-8" standalone="yes"?>
<Relationships xmlns="http://schemas.openxmlformats.org/package/2006/relationships"><Relationship Id="rId2" Type="http://schemas.openxmlformats.org/officeDocument/2006/relationships/notesSlide" Target="../notesSlides/notesSlide108.xml"/><Relationship Id="rId1" Type="http://schemas.openxmlformats.org/officeDocument/2006/relationships/slideLayout" Target="../slideLayouts/slideLayout2.xml"/></Relationships>
</file>

<file path=ppt/slides/_rels/slide143.xml.rels><?xml version="1.0" encoding="UTF-8" standalone="yes"?>
<Relationships xmlns="http://schemas.openxmlformats.org/package/2006/relationships"><Relationship Id="rId2" Type="http://schemas.openxmlformats.org/officeDocument/2006/relationships/notesSlide" Target="../notesSlides/notesSlide109.xml"/><Relationship Id="rId1" Type="http://schemas.openxmlformats.org/officeDocument/2006/relationships/slideLayout" Target="../slideLayouts/slideLayout2.xml"/></Relationships>
</file>

<file path=ppt/slides/_rels/slide144.xml.rels><?xml version="1.0" encoding="UTF-8" standalone="yes"?>
<Relationships xmlns="http://schemas.openxmlformats.org/package/2006/relationships"><Relationship Id="rId3" Type="http://schemas.openxmlformats.org/officeDocument/2006/relationships/chart" Target="../charts/chart96.xml"/><Relationship Id="rId2" Type="http://schemas.openxmlformats.org/officeDocument/2006/relationships/chart" Target="../charts/chart95.xml"/><Relationship Id="rId1" Type="http://schemas.openxmlformats.org/officeDocument/2006/relationships/slideLayout" Target="../slideLayouts/slideLayout2.xml"/></Relationships>
</file>

<file path=ppt/slides/_rels/slide145.xml.rels><?xml version="1.0" encoding="UTF-8" standalone="yes"?>
<Relationships xmlns="http://schemas.openxmlformats.org/package/2006/relationships"><Relationship Id="rId3" Type="http://schemas.openxmlformats.org/officeDocument/2006/relationships/chart" Target="../charts/chart97.xml"/><Relationship Id="rId2" Type="http://schemas.openxmlformats.org/officeDocument/2006/relationships/notesSlide" Target="../notesSlides/notesSlide110.xml"/><Relationship Id="rId1" Type="http://schemas.openxmlformats.org/officeDocument/2006/relationships/slideLayout" Target="../slideLayouts/slideLayout2.xml"/></Relationships>
</file>

<file path=ppt/slides/_rels/slide146.xml.rels><?xml version="1.0" encoding="UTF-8" standalone="yes"?>
<Relationships xmlns="http://schemas.openxmlformats.org/package/2006/relationships"><Relationship Id="rId3" Type="http://schemas.openxmlformats.org/officeDocument/2006/relationships/chart" Target="../charts/chart98.xml"/><Relationship Id="rId2" Type="http://schemas.openxmlformats.org/officeDocument/2006/relationships/notesSlide" Target="../notesSlides/notesSlide111.xml"/><Relationship Id="rId1" Type="http://schemas.openxmlformats.org/officeDocument/2006/relationships/slideLayout" Target="../slideLayouts/slideLayout2.xml"/></Relationships>
</file>

<file path=ppt/slides/_rels/slide147.xml.rels><?xml version="1.0" encoding="UTF-8" standalone="yes"?>
<Relationships xmlns="http://schemas.openxmlformats.org/package/2006/relationships"><Relationship Id="rId3" Type="http://schemas.openxmlformats.org/officeDocument/2006/relationships/chart" Target="../charts/chart99.xml"/><Relationship Id="rId2" Type="http://schemas.openxmlformats.org/officeDocument/2006/relationships/notesSlide" Target="../notesSlides/notesSlide112.xml"/><Relationship Id="rId1" Type="http://schemas.openxmlformats.org/officeDocument/2006/relationships/slideLayout" Target="../slideLayouts/slideLayout2.xml"/><Relationship Id="rId4" Type="http://schemas.openxmlformats.org/officeDocument/2006/relationships/chart" Target="../charts/chart100.xml"/></Relationships>
</file>

<file path=ppt/slides/_rels/slide148.xml.rels><?xml version="1.0" encoding="UTF-8" standalone="yes"?>
<Relationships xmlns="http://schemas.openxmlformats.org/package/2006/relationships"><Relationship Id="rId2" Type="http://schemas.openxmlformats.org/officeDocument/2006/relationships/notesSlide" Target="../notesSlides/notesSlide113.xml"/><Relationship Id="rId1" Type="http://schemas.openxmlformats.org/officeDocument/2006/relationships/slideLayout" Target="../slideLayouts/slideLayout2.xml"/></Relationships>
</file>

<file path=ppt/slides/_rels/slide149.xml.rels><?xml version="1.0" encoding="UTF-8" standalone="yes"?>
<Relationships xmlns="http://schemas.openxmlformats.org/package/2006/relationships"><Relationship Id="rId3" Type="http://schemas.openxmlformats.org/officeDocument/2006/relationships/chart" Target="../charts/chart101.xml"/><Relationship Id="rId2" Type="http://schemas.openxmlformats.org/officeDocument/2006/relationships/notesSlide" Target="../notesSlides/notesSlide114.xml"/><Relationship Id="rId1" Type="http://schemas.openxmlformats.org/officeDocument/2006/relationships/slideLayout" Target="../slideLayouts/slideLayout2.xml"/><Relationship Id="rId4" Type="http://schemas.openxmlformats.org/officeDocument/2006/relationships/chart" Target="../charts/chart102.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2.xml"/></Relationships>
</file>

<file path=ppt/slides/_rels/slide150.xml.rels><?xml version="1.0" encoding="UTF-8" standalone="yes"?>
<Relationships xmlns="http://schemas.openxmlformats.org/package/2006/relationships"><Relationship Id="rId3" Type="http://schemas.openxmlformats.org/officeDocument/2006/relationships/chart" Target="../charts/chart104.xml"/><Relationship Id="rId2" Type="http://schemas.openxmlformats.org/officeDocument/2006/relationships/chart" Target="../charts/chart103.xml"/><Relationship Id="rId1" Type="http://schemas.openxmlformats.org/officeDocument/2006/relationships/slideLayout" Target="../slideLayouts/slideLayout2.xml"/></Relationships>
</file>

<file path=ppt/slides/_rels/slide15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52.xml.rels><?xml version="1.0" encoding="UTF-8" standalone="yes"?>
<Relationships xmlns="http://schemas.openxmlformats.org/package/2006/relationships"><Relationship Id="rId3" Type="http://schemas.openxmlformats.org/officeDocument/2006/relationships/chart" Target="../charts/chart105.xml"/><Relationship Id="rId2" Type="http://schemas.openxmlformats.org/officeDocument/2006/relationships/notesSlide" Target="../notesSlides/notesSlide115.xml"/><Relationship Id="rId1" Type="http://schemas.openxmlformats.org/officeDocument/2006/relationships/slideLayout" Target="../slideLayouts/slideLayout2.xml"/><Relationship Id="rId5" Type="http://schemas.openxmlformats.org/officeDocument/2006/relationships/chart" Target="../charts/chart107.xml"/><Relationship Id="rId4" Type="http://schemas.openxmlformats.org/officeDocument/2006/relationships/chart" Target="../charts/chart106.xml"/></Relationships>
</file>

<file path=ppt/slides/_rels/slide153.xml.rels><?xml version="1.0" encoding="UTF-8" standalone="yes"?>
<Relationships xmlns="http://schemas.openxmlformats.org/package/2006/relationships"><Relationship Id="rId3" Type="http://schemas.openxmlformats.org/officeDocument/2006/relationships/chart" Target="../charts/chart108.xml"/><Relationship Id="rId2" Type="http://schemas.openxmlformats.org/officeDocument/2006/relationships/notesSlide" Target="../notesSlides/notesSlide116.xml"/><Relationship Id="rId1" Type="http://schemas.openxmlformats.org/officeDocument/2006/relationships/slideLayout" Target="../slideLayouts/slideLayout2.xml"/><Relationship Id="rId4" Type="http://schemas.openxmlformats.org/officeDocument/2006/relationships/chart" Target="../charts/chart109.xml"/></Relationships>
</file>

<file path=ppt/slides/_rels/slide154.xml.rels><?xml version="1.0" encoding="UTF-8" standalone="yes"?>
<Relationships xmlns="http://schemas.openxmlformats.org/package/2006/relationships"><Relationship Id="rId2" Type="http://schemas.openxmlformats.org/officeDocument/2006/relationships/chart" Target="../charts/chart110.xml"/><Relationship Id="rId1" Type="http://schemas.openxmlformats.org/officeDocument/2006/relationships/slideLayout" Target="../slideLayouts/slideLayout2.xml"/></Relationships>
</file>

<file path=ppt/slides/_rels/slide155.xml.rels><?xml version="1.0" encoding="UTF-8" standalone="yes"?>
<Relationships xmlns="http://schemas.openxmlformats.org/package/2006/relationships"><Relationship Id="rId2" Type="http://schemas.openxmlformats.org/officeDocument/2006/relationships/chart" Target="../charts/chart111.xml"/><Relationship Id="rId1" Type="http://schemas.openxmlformats.org/officeDocument/2006/relationships/slideLayout" Target="../slideLayouts/slideLayout2.xml"/></Relationships>
</file>

<file path=ppt/slides/_rels/slide156.xml.rels><?xml version="1.0" encoding="UTF-8" standalone="yes"?>
<Relationships xmlns="http://schemas.openxmlformats.org/package/2006/relationships"><Relationship Id="rId2" Type="http://schemas.openxmlformats.org/officeDocument/2006/relationships/chart" Target="../charts/chart112.xml"/><Relationship Id="rId1" Type="http://schemas.openxmlformats.org/officeDocument/2006/relationships/slideLayout" Target="../slideLayouts/slideLayout2.xml"/></Relationships>
</file>

<file path=ppt/slides/_rels/slide15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5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59.xml.rels><?xml version="1.0" encoding="UTF-8" standalone="yes"?>
<Relationships xmlns="http://schemas.openxmlformats.org/package/2006/relationships"><Relationship Id="rId3" Type="http://schemas.openxmlformats.org/officeDocument/2006/relationships/chart" Target="../charts/chart113.xml"/><Relationship Id="rId2" Type="http://schemas.openxmlformats.org/officeDocument/2006/relationships/notesSlide" Target="../notesSlides/notesSlide117.xml"/><Relationship Id="rId1" Type="http://schemas.openxmlformats.org/officeDocument/2006/relationships/slideLayout" Target="../slideLayouts/slideLayout2.xml"/><Relationship Id="rId5" Type="http://schemas.openxmlformats.org/officeDocument/2006/relationships/chart" Target="../charts/chart115.xml"/><Relationship Id="rId4" Type="http://schemas.openxmlformats.org/officeDocument/2006/relationships/chart" Target="../charts/chart114.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2.xml"/></Relationships>
</file>

<file path=ppt/slides/_rels/slide160.xml.rels><?xml version="1.0" encoding="UTF-8" standalone="yes"?>
<Relationships xmlns="http://schemas.openxmlformats.org/package/2006/relationships"><Relationship Id="rId2" Type="http://schemas.openxmlformats.org/officeDocument/2006/relationships/notesSlide" Target="../notesSlides/notesSlide118.xml"/><Relationship Id="rId1" Type="http://schemas.openxmlformats.org/officeDocument/2006/relationships/slideLayout" Target="../slideLayouts/slideLayout2.xml"/></Relationships>
</file>

<file path=ppt/slides/_rels/slide161.xml.rels><?xml version="1.0" encoding="UTF-8" standalone="yes"?>
<Relationships xmlns="http://schemas.openxmlformats.org/package/2006/relationships"><Relationship Id="rId3" Type="http://schemas.openxmlformats.org/officeDocument/2006/relationships/chart" Target="../charts/chart116.xml"/><Relationship Id="rId2" Type="http://schemas.openxmlformats.org/officeDocument/2006/relationships/notesSlide" Target="../notesSlides/notesSlide119.xml"/><Relationship Id="rId1" Type="http://schemas.openxmlformats.org/officeDocument/2006/relationships/slideLayout" Target="../slideLayouts/slideLayout2.xml"/></Relationships>
</file>

<file path=ppt/slides/_rels/slide162.xml.rels><?xml version="1.0" encoding="UTF-8" standalone="yes"?>
<Relationships xmlns="http://schemas.openxmlformats.org/package/2006/relationships"><Relationship Id="rId2" Type="http://schemas.openxmlformats.org/officeDocument/2006/relationships/chart" Target="../charts/chart117.xml"/><Relationship Id="rId1" Type="http://schemas.openxmlformats.org/officeDocument/2006/relationships/slideLayout" Target="../slideLayouts/slideLayout2.xml"/></Relationships>
</file>

<file path=ppt/slides/_rels/slide163.xml.rels><?xml version="1.0" encoding="UTF-8" standalone="yes"?>
<Relationships xmlns="http://schemas.openxmlformats.org/package/2006/relationships"><Relationship Id="rId2" Type="http://schemas.openxmlformats.org/officeDocument/2006/relationships/chart" Target="../charts/chart118.xml"/><Relationship Id="rId1" Type="http://schemas.openxmlformats.org/officeDocument/2006/relationships/slideLayout" Target="../slideLayouts/slideLayout2.xml"/></Relationships>
</file>

<file path=ppt/slides/_rels/slide164.xml.rels><?xml version="1.0" encoding="UTF-8" standalone="yes"?>
<Relationships xmlns="http://schemas.openxmlformats.org/package/2006/relationships"><Relationship Id="rId3" Type="http://schemas.openxmlformats.org/officeDocument/2006/relationships/chart" Target="../charts/chart119.xml"/><Relationship Id="rId2" Type="http://schemas.openxmlformats.org/officeDocument/2006/relationships/notesSlide" Target="../notesSlides/notesSlide120.xml"/><Relationship Id="rId1" Type="http://schemas.openxmlformats.org/officeDocument/2006/relationships/slideLayout" Target="../slideLayouts/slideLayout2.xml"/></Relationships>
</file>

<file path=ppt/slides/_rels/slide165.xml.rels><?xml version="1.0" encoding="UTF-8" standalone="yes"?>
<Relationships xmlns="http://schemas.openxmlformats.org/package/2006/relationships"><Relationship Id="rId3" Type="http://schemas.openxmlformats.org/officeDocument/2006/relationships/chart" Target="../charts/chart120.xml"/><Relationship Id="rId2" Type="http://schemas.openxmlformats.org/officeDocument/2006/relationships/notesSlide" Target="../notesSlides/notesSlide121.xml"/><Relationship Id="rId1" Type="http://schemas.openxmlformats.org/officeDocument/2006/relationships/slideLayout" Target="../slideLayouts/slideLayout2.xml"/></Relationships>
</file>

<file path=ppt/slides/_rels/slide16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67.xml.rels><?xml version="1.0" encoding="UTF-8" standalone="yes"?>
<Relationships xmlns="http://schemas.openxmlformats.org/package/2006/relationships"><Relationship Id="rId3" Type="http://schemas.openxmlformats.org/officeDocument/2006/relationships/chart" Target="../charts/chart121.xml"/><Relationship Id="rId2" Type="http://schemas.openxmlformats.org/officeDocument/2006/relationships/notesSlide" Target="../notesSlides/notesSlide122.xml"/><Relationship Id="rId1" Type="http://schemas.openxmlformats.org/officeDocument/2006/relationships/slideLayout" Target="../slideLayouts/slideLayout2.xml"/></Relationships>
</file>

<file path=ppt/slides/_rels/slide168.xml.rels><?xml version="1.0" encoding="UTF-8" standalone="yes"?>
<Relationships xmlns="http://schemas.openxmlformats.org/package/2006/relationships"><Relationship Id="rId3" Type="http://schemas.openxmlformats.org/officeDocument/2006/relationships/chart" Target="../charts/chart122.xml"/><Relationship Id="rId2" Type="http://schemas.openxmlformats.org/officeDocument/2006/relationships/notesSlide" Target="../notesSlides/notesSlide123.xml"/><Relationship Id="rId1" Type="http://schemas.openxmlformats.org/officeDocument/2006/relationships/slideLayout" Target="../slideLayouts/slideLayout2.xml"/><Relationship Id="rId4" Type="http://schemas.openxmlformats.org/officeDocument/2006/relationships/chart" Target="../charts/chart123.xml"/></Relationships>
</file>

<file path=ppt/slides/_rels/slide16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7.xml.rels><?xml version="1.0" encoding="UTF-8" standalone="yes"?>
<Relationships xmlns="http://schemas.openxmlformats.org/package/2006/relationships"><Relationship Id="rId3" Type="http://schemas.microsoft.com/office/2018/10/relationships/comments" Target="../comments/modernComment_2E5_6EEBF34C.xml"/><Relationship Id="rId2" Type="http://schemas.openxmlformats.org/officeDocument/2006/relationships/notesSlide" Target="../notesSlides/notesSlide17.xml"/><Relationship Id="rId1" Type="http://schemas.openxmlformats.org/officeDocument/2006/relationships/slideLayout" Target="../slideLayouts/slideLayout2.xml"/></Relationships>
</file>

<file path=ppt/slides/_rels/slide17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71.xml.rels><?xml version="1.0" encoding="UTF-8" standalone="yes"?>
<Relationships xmlns="http://schemas.openxmlformats.org/package/2006/relationships"><Relationship Id="rId3" Type="http://schemas.openxmlformats.org/officeDocument/2006/relationships/chart" Target="../charts/chart124.xml"/><Relationship Id="rId2" Type="http://schemas.openxmlformats.org/officeDocument/2006/relationships/notesSlide" Target="../notesSlides/notesSlide124.xml"/><Relationship Id="rId1" Type="http://schemas.openxmlformats.org/officeDocument/2006/relationships/slideLayout" Target="../slideLayouts/slideLayout2.xml"/></Relationships>
</file>

<file path=ppt/slides/_rels/slide172.xml.rels><?xml version="1.0" encoding="UTF-8" standalone="yes"?>
<Relationships xmlns="http://schemas.openxmlformats.org/package/2006/relationships"><Relationship Id="rId3" Type="http://schemas.openxmlformats.org/officeDocument/2006/relationships/chart" Target="../charts/chart125.xml"/><Relationship Id="rId2" Type="http://schemas.openxmlformats.org/officeDocument/2006/relationships/notesSlide" Target="../notesSlides/notesSlide125.xml"/><Relationship Id="rId1" Type="http://schemas.openxmlformats.org/officeDocument/2006/relationships/slideLayout" Target="../slideLayouts/slideLayout2.xml"/><Relationship Id="rId4" Type="http://schemas.openxmlformats.org/officeDocument/2006/relationships/chart" Target="../charts/chart126.xml"/></Relationships>
</file>

<file path=ppt/slides/_rels/slide17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7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75.xml.rels><?xml version="1.0" encoding="UTF-8" standalone="yes"?>
<Relationships xmlns="http://schemas.openxmlformats.org/package/2006/relationships"><Relationship Id="rId3" Type="http://schemas.openxmlformats.org/officeDocument/2006/relationships/chart" Target="../charts/chart127.xml"/><Relationship Id="rId2" Type="http://schemas.openxmlformats.org/officeDocument/2006/relationships/notesSlide" Target="../notesSlides/notesSlide126.xml"/><Relationship Id="rId1" Type="http://schemas.openxmlformats.org/officeDocument/2006/relationships/slideLayout" Target="../slideLayouts/slideLayout2.xml"/></Relationships>
</file>

<file path=ppt/slides/_rels/slide176.xml.rels><?xml version="1.0" encoding="UTF-8" standalone="yes"?>
<Relationships xmlns="http://schemas.openxmlformats.org/package/2006/relationships"><Relationship Id="rId2" Type="http://schemas.openxmlformats.org/officeDocument/2006/relationships/notesSlide" Target="../notesSlides/notesSlide127.xml"/><Relationship Id="rId1" Type="http://schemas.openxmlformats.org/officeDocument/2006/relationships/slideLayout" Target="../slideLayouts/slideLayout2.xml"/></Relationships>
</file>

<file path=ppt/slides/_rels/slide177.xml.rels><?xml version="1.0" encoding="UTF-8" standalone="yes"?>
<Relationships xmlns="http://schemas.openxmlformats.org/package/2006/relationships"><Relationship Id="rId2" Type="http://schemas.openxmlformats.org/officeDocument/2006/relationships/notesSlide" Target="../notesSlides/notesSlide128.xml"/><Relationship Id="rId1" Type="http://schemas.openxmlformats.org/officeDocument/2006/relationships/slideLayout" Target="../slideLayouts/slideLayout2.xml"/></Relationships>
</file>

<file path=ppt/slides/_rels/slide178.xml.rels><?xml version="1.0" encoding="UTF-8" standalone="yes"?>
<Relationships xmlns="http://schemas.openxmlformats.org/package/2006/relationships"><Relationship Id="rId3" Type="http://schemas.openxmlformats.org/officeDocument/2006/relationships/chart" Target="../charts/chart128.xml"/><Relationship Id="rId2" Type="http://schemas.openxmlformats.org/officeDocument/2006/relationships/notesSlide" Target="../notesSlides/notesSlide129.xml"/><Relationship Id="rId1" Type="http://schemas.openxmlformats.org/officeDocument/2006/relationships/slideLayout" Target="../slideLayouts/slideLayout2.xml"/><Relationship Id="rId4" Type="http://schemas.openxmlformats.org/officeDocument/2006/relationships/chart" Target="../charts/chart129.xml"/></Relationships>
</file>

<file path=ppt/slides/_rels/slide179.xml.rels><?xml version="1.0" encoding="UTF-8" standalone="yes"?>
<Relationships xmlns="http://schemas.openxmlformats.org/package/2006/relationships"><Relationship Id="rId3" Type="http://schemas.openxmlformats.org/officeDocument/2006/relationships/image" Target="../media/image1.emf"/><Relationship Id="rId2" Type="http://schemas.openxmlformats.org/officeDocument/2006/relationships/notesSlide" Target="../notesSlides/notesSlide130.xml"/><Relationship Id="rId1" Type="http://schemas.openxmlformats.org/officeDocument/2006/relationships/slideLayout" Target="../slideLayouts/slideLayout1.xml"/><Relationship Id="rId5" Type="http://schemas.openxmlformats.org/officeDocument/2006/relationships/image" Target="../media/image3.emf"/><Relationship Id="rId4" Type="http://schemas.openxmlformats.org/officeDocument/2006/relationships/image" Target="../media/image2.png"/></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2.xml"/></Relationships>
</file>

<file path=ppt/slides/_rels/slide180.xml.rels><?xml version="1.0" encoding="UTF-8" standalone="yes"?>
<Relationships xmlns="http://schemas.openxmlformats.org/package/2006/relationships"><Relationship Id="rId3" Type="http://schemas.openxmlformats.org/officeDocument/2006/relationships/chart" Target="../charts/chart130.xml"/><Relationship Id="rId2" Type="http://schemas.openxmlformats.org/officeDocument/2006/relationships/notesSlide" Target="../notesSlides/notesSlide131.xml"/><Relationship Id="rId1" Type="http://schemas.openxmlformats.org/officeDocument/2006/relationships/slideLayout" Target="../slideLayouts/slideLayout2.xml"/></Relationships>
</file>

<file path=ppt/slides/_rels/slide181.xml.rels><?xml version="1.0" encoding="UTF-8" standalone="yes"?>
<Relationships xmlns="http://schemas.openxmlformats.org/package/2006/relationships"><Relationship Id="rId3" Type="http://schemas.openxmlformats.org/officeDocument/2006/relationships/chart" Target="../charts/chart131.xml"/><Relationship Id="rId2" Type="http://schemas.openxmlformats.org/officeDocument/2006/relationships/notesSlide" Target="../notesSlides/notesSlide132.xml"/><Relationship Id="rId1" Type="http://schemas.openxmlformats.org/officeDocument/2006/relationships/slideLayout" Target="../slideLayouts/slideLayout2.xml"/><Relationship Id="rId4" Type="http://schemas.openxmlformats.org/officeDocument/2006/relationships/chart" Target="../charts/chart132.xml"/></Relationships>
</file>

<file path=ppt/slides/_rels/slide182.xml.rels><?xml version="1.0" encoding="UTF-8" standalone="yes"?>
<Relationships xmlns="http://schemas.openxmlformats.org/package/2006/relationships"><Relationship Id="rId2" Type="http://schemas.openxmlformats.org/officeDocument/2006/relationships/chart" Target="../charts/chart133.xml"/><Relationship Id="rId1" Type="http://schemas.openxmlformats.org/officeDocument/2006/relationships/slideLayout" Target="../slideLayouts/slideLayout2.xml"/></Relationships>
</file>

<file path=ppt/slides/_rels/slide183.xml.rels><?xml version="1.0" encoding="UTF-8" standalone="yes"?>
<Relationships xmlns="http://schemas.openxmlformats.org/package/2006/relationships"><Relationship Id="rId2" Type="http://schemas.openxmlformats.org/officeDocument/2006/relationships/notesSlide" Target="../notesSlides/notesSlide133.xml"/><Relationship Id="rId1" Type="http://schemas.openxmlformats.org/officeDocument/2006/relationships/slideLayout" Target="../slideLayouts/slideLayout2.xml"/></Relationships>
</file>

<file path=ppt/slides/_rels/slide184.xml.rels><?xml version="1.0" encoding="UTF-8" standalone="yes"?>
<Relationships xmlns="http://schemas.openxmlformats.org/package/2006/relationships"><Relationship Id="rId3" Type="http://schemas.openxmlformats.org/officeDocument/2006/relationships/chart" Target="../charts/chart134.xml"/><Relationship Id="rId2" Type="http://schemas.openxmlformats.org/officeDocument/2006/relationships/notesSlide" Target="../notesSlides/notesSlide134.xml"/><Relationship Id="rId1" Type="http://schemas.openxmlformats.org/officeDocument/2006/relationships/slideLayout" Target="../slideLayouts/slideLayout2.xml"/></Relationships>
</file>

<file path=ppt/slides/_rels/slide185.xml.rels><?xml version="1.0" encoding="UTF-8" standalone="yes"?>
<Relationships xmlns="http://schemas.openxmlformats.org/package/2006/relationships"><Relationship Id="rId3" Type="http://schemas.openxmlformats.org/officeDocument/2006/relationships/image" Target="../media/image1.emf"/><Relationship Id="rId2" Type="http://schemas.openxmlformats.org/officeDocument/2006/relationships/notesSlide" Target="../notesSlides/notesSlide135.xml"/><Relationship Id="rId1" Type="http://schemas.openxmlformats.org/officeDocument/2006/relationships/slideLayout" Target="../slideLayouts/slideLayout1.xml"/><Relationship Id="rId5" Type="http://schemas.openxmlformats.org/officeDocument/2006/relationships/image" Target="../media/image3.emf"/><Relationship Id="rId4" Type="http://schemas.openxmlformats.org/officeDocument/2006/relationships/image" Target="../media/image2.png"/></Relationships>
</file>

<file path=ppt/slides/_rels/slide186.xml.rels><?xml version="1.0" encoding="UTF-8" standalone="yes"?>
<Relationships xmlns="http://schemas.openxmlformats.org/package/2006/relationships"><Relationship Id="rId3" Type="http://schemas.openxmlformats.org/officeDocument/2006/relationships/chart" Target="../charts/chart135.xml"/><Relationship Id="rId2" Type="http://schemas.openxmlformats.org/officeDocument/2006/relationships/notesSlide" Target="../notesSlides/notesSlide136.xml"/><Relationship Id="rId1" Type="http://schemas.openxmlformats.org/officeDocument/2006/relationships/slideLayout" Target="../slideLayouts/slideLayout2.xml"/></Relationships>
</file>

<file path=ppt/slides/_rels/slide187.xml.rels><?xml version="1.0" encoding="UTF-8" standalone="yes"?>
<Relationships xmlns="http://schemas.openxmlformats.org/package/2006/relationships"><Relationship Id="rId2" Type="http://schemas.openxmlformats.org/officeDocument/2006/relationships/notesSlide" Target="../notesSlides/notesSlide137.xml"/><Relationship Id="rId1" Type="http://schemas.openxmlformats.org/officeDocument/2006/relationships/slideLayout" Target="../slideLayouts/slideLayout2.xml"/></Relationships>
</file>

<file path=ppt/slides/_rels/slide188.xml.rels><?xml version="1.0" encoding="UTF-8" standalone="yes"?>
<Relationships xmlns="http://schemas.openxmlformats.org/package/2006/relationships"><Relationship Id="rId3" Type="http://schemas.openxmlformats.org/officeDocument/2006/relationships/chart" Target="../charts/chart136.xml"/><Relationship Id="rId2" Type="http://schemas.openxmlformats.org/officeDocument/2006/relationships/notesSlide" Target="../notesSlides/notesSlide138.xml"/><Relationship Id="rId1" Type="http://schemas.openxmlformats.org/officeDocument/2006/relationships/slideLayout" Target="../slideLayouts/slideLayout2.xml"/></Relationships>
</file>

<file path=ppt/slides/_rels/slide189.xml.rels><?xml version="1.0" encoding="UTF-8" standalone="yes"?>
<Relationships xmlns="http://schemas.openxmlformats.org/package/2006/relationships"><Relationship Id="rId2" Type="http://schemas.openxmlformats.org/officeDocument/2006/relationships/notesSlide" Target="../notesSlides/notesSlide139.xml"/><Relationship Id="rId1" Type="http://schemas.openxmlformats.org/officeDocument/2006/relationships/slideLayout" Target="../slideLayouts/slideLayout2.xml"/></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2.xml"/></Relationships>
</file>

<file path=ppt/slides/_rels/slide190.xml.rels><?xml version="1.0" encoding="UTF-8" standalone="yes"?>
<Relationships xmlns="http://schemas.openxmlformats.org/package/2006/relationships"><Relationship Id="rId3" Type="http://schemas.openxmlformats.org/officeDocument/2006/relationships/chart" Target="../charts/chart137.xml"/><Relationship Id="rId2" Type="http://schemas.openxmlformats.org/officeDocument/2006/relationships/notesSlide" Target="../notesSlides/notesSlide140.xml"/><Relationship Id="rId1" Type="http://schemas.openxmlformats.org/officeDocument/2006/relationships/slideLayout" Target="../slideLayouts/slideLayout2.xml"/></Relationships>
</file>

<file path=ppt/slides/_rels/slide191.xml.rels><?xml version="1.0" encoding="UTF-8" standalone="yes"?>
<Relationships xmlns="http://schemas.openxmlformats.org/package/2006/relationships"><Relationship Id="rId2" Type="http://schemas.openxmlformats.org/officeDocument/2006/relationships/notesSlide" Target="../notesSlides/notesSlide141.xml"/><Relationship Id="rId1" Type="http://schemas.openxmlformats.org/officeDocument/2006/relationships/slideLayout" Target="../slideLayouts/slideLayout2.xml"/></Relationships>
</file>

<file path=ppt/slides/_rels/slide192.xml.rels><?xml version="1.0" encoding="UTF-8" standalone="yes"?>
<Relationships xmlns="http://schemas.openxmlformats.org/package/2006/relationships"><Relationship Id="rId3" Type="http://schemas.openxmlformats.org/officeDocument/2006/relationships/chart" Target="../charts/chart138.xml"/><Relationship Id="rId2" Type="http://schemas.openxmlformats.org/officeDocument/2006/relationships/notesSlide" Target="../notesSlides/notesSlide142.xml"/><Relationship Id="rId1" Type="http://schemas.openxmlformats.org/officeDocument/2006/relationships/slideLayout" Target="../slideLayouts/slideLayout2.xml"/></Relationships>
</file>

<file path=ppt/slides/_rels/slide193.xml.rels><?xml version="1.0" encoding="UTF-8" standalone="yes"?>
<Relationships xmlns="http://schemas.openxmlformats.org/package/2006/relationships"><Relationship Id="rId2" Type="http://schemas.openxmlformats.org/officeDocument/2006/relationships/notesSlide" Target="../notesSlides/notesSlide143.xml"/><Relationship Id="rId1" Type="http://schemas.openxmlformats.org/officeDocument/2006/relationships/slideLayout" Target="../slideLayouts/slideLayout2.xml"/></Relationships>
</file>

<file path=ppt/slides/_rels/slide194.xml.rels><?xml version="1.0" encoding="UTF-8" standalone="yes"?>
<Relationships xmlns="http://schemas.openxmlformats.org/package/2006/relationships"><Relationship Id="rId2" Type="http://schemas.openxmlformats.org/officeDocument/2006/relationships/notesSlide" Target="../notesSlides/notesSlide144.xml"/><Relationship Id="rId1" Type="http://schemas.openxmlformats.org/officeDocument/2006/relationships/slideLayout" Target="../slideLayouts/slideLayout2.xml"/></Relationships>
</file>

<file path=ppt/slides/_rels/slide195.xml.rels><?xml version="1.0" encoding="UTF-8" standalone="yes"?>
<Relationships xmlns="http://schemas.openxmlformats.org/package/2006/relationships"><Relationship Id="rId3" Type="http://schemas.openxmlformats.org/officeDocument/2006/relationships/chart" Target="../charts/chart139.xml"/><Relationship Id="rId2" Type="http://schemas.openxmlformats.org/officeDocument/2006/relationships/notesSlide" Target="../notesSlides/notesSlide145.xml"/><Relationship Id="rId1" Type="http://schemas.openxmlformats.org/officeDocument/2006/relationships/slideLayout" Target="../slideLayouts/slideLayout2.xml"/><Relationship Id="rId4" Type="http://schemas.openxmlformats.org/officeDocument/2006/relationships/chart" Target="../charts/chart140.xml"/></Relationships>
</file>

<file path=ppt/slides/_rels/slide196.xml.rels><?xml version="1.0" encoding="UTF-8" standalone="yes"?>
<Relationships xmlns="http://schemas.openxmlformats.org/package/2006/relationships"><Relationship Id="rId3" Type="http://schemas.openxmlformats.org/officeDocument/2006/relationships/chart" Target="../charts/chart142.xml"/><Relationship Id="rId2" Type="http://schemas.openxmlformats.org/officeDocument/2006/relationships/chart" Target="../charts/chart141.xml"/><Relationship Id="rId1" Type="http://schemas.openxmlformats.org/officeDocument/2006/relationships/slideLayout" Target="../slideLayouts/slideLayout2.xml"/><Relationship Id="rId6" Type="http://schemas.openxmlformats.org/officeDocument/2006/relationships/chart" Target="../charts/chart145.xml"/><Relationship Id="rId5" Type="http://schemas.openxmlformats.org/officeDocument/2006/relationships/chart" Target="../charts/chart144.xml"/><Relationship Id="rId4" Type="http://schemas.openxmlformats.org/officeDocument/2006/relationships/chart" Target="../charts/chart143.xml"/></Relationships>
</file>

<file path=ppt/slides/_rels/slide197.xml.rels><?xml version="1.0" encoding="UTF-8" standalone="yes"?>
<Relationships xmlns="http://schemas.openxmlformats.org/package/2006/relationships"><Relationship Id="rId2" Type="http://schemas.openxmlformats.org/officeDocument/2006/relationships/notesSlide" Target="../notesSlides/notesSlide146.xml"/><Relationship Id="rId1" Type="http://schemas.openxmlformats.org/officeDocument/2006/relationships/slideLayout" Target="../slideLayouts/slideLayout2.xml"/></Relationships>
</file>

<file path=ppt/slides/_rels/slide198.xml.rels><?xml version="1.0" encoding="UTF-8" standalone="yes"?>
<Relationships xmlns="http://schemas.openxmlformats.org/package/2006/relationships"><Relationship Id="rId3" Type="http://schemas.openxmlformats.org/officeDocument/2006/relationships/chart" Target="../charts/chart147.xml"/><Relationship Id="rId2" Type="http://schemas.openxmlformats.org/officeDocument/2006/relationships/chart" Target="../charts/chart146.xml"/><Relationship Id="rId1" Type="http://schemas.openxmlformats.org/officeDocument/2006/relationships/slideLayout" Target="../slideLayouts/slideLayout2.xml"/><Relationship Id="rId4" Type="http://schemas.openxmlformats.org/officeDocument/2006/relationships/chart" Target="../charts/chart148.xml"/></Relationships>
</file>

<file path=ppt/slides/_rels/slide199.xml.rels><?xml version="1.0" encoding="UTF-8" standalone="yes"?>
<Relationships xmlns="http://schemas.openxmlformats.org/package/2006/relationships"><Relationship Id="rId2" Type="http://schemas.openxmlformats.org/officeDocument/2006/relationships/notesSlide" Target="../notesSlides/notesSlide147.xml"/><Relationship Id="rId1" Type="http://schemas.openxmlformats.org/officeDocument/2006/relationships/slideLayout" Target="../slideLayouts/slideLayout2.xml"/></Relationships>
</file>

<file path=ppt/slides/_rels/slide2.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2.xml"/><Relationship Id="rId1" Type="http://schemas.openxmlformats.org/officeDocument/2006/relationships/slideLayout" Target="../slideLayouts/slideLayout2.xml"/></Relationships>
</file>

<file path=ppt/slides/_rels/slide20.xml.rels><?xml version="1.0" encoding="UTF-8" standalone="yes"?>
<Relationships xmlns="http://schemas.openxmlformats.org/package/2006/relationships"><Relationship Id="rId3" Type="http://schemas.microsoft.com/office/2018/10/relationships/comments" Target="../comments/modernComment_2E0_A5F46C1B.xml"/><Relationship Id="rId2" Type="http://schemas.openxmlformats.org/officeDocument/2006/relationships/notesSlide" Target="../notesSlides/notesSlide20.xml"/><Relationship Id="rId1" Type="http://schemas.openxmlformats.org/officeDocument/2006/relationships/slideLayout" Target="../slideLayouts/slideLayout2.xml"/></Relationships>
</file>

<file path=ppt/slides/_rels/slide200.xml.rels><?xml version="1.0" encoding="UTF-8" standalone="yes"?>
<Relationships xmlns="http://schemas.openxmlformats.org/package/2006/relationships"><Relationship Id="rId3" Type="http://schemas.openxmlformats.org/officeDocument/2006/relationships/chart" Target="../charts/chart149.xml"/><Relationship Id="rId2" Type="http://schemas.openxmlformats.org/officeDocument/2006/relationships/notesSlide" Target="../notesSlides/notesSlide148.xml"/><Relationship Id="rId1" Type="http://schemas.openxmlformats.org/officeDocument/2006/relationships/slideLayout" Target="../slideLayouts/slideLayout2.xml"/><Relationship Id="rId4" Type="http://schemas.openxmlformats.org/officeDocument/2006/relationships/chart" Target="../charts/chart150.xml"/></Relationships>
</file>

<file path=ppt/slides/_rels/slide201.xml.rels><?xml version="1.0" encoding="UTF-8" standalone="yes"?>
<Relationships xmlns="http://schemas.openxmlformats.org/package/2006/relationships"><Relationship Id="rId2" Type="http://schemas.openxmlformats.org/officeDocument/2006/relationships/notesSlide" Target="../notesSlides/notesSlide149.xml"/><Relationship Id="rId1" Type="http://schemas.openxmlformats.org/officeDocument/2006/relationships/slideLayout" Target="../slideLayouts/slideLayout2.xml"/></Relationships>
</file>

<file path=ppt/slides/_rels/slide202.xml.rels><?xml version="1.0" encoding="UTF-8" standalone="yes"?>
<Relationships xmlns="http://schemas.openxmlformats.org/package/2006/relationships"><Relationship Id="rId2" Type="http://schemas.openxmlformats.org/officeDocument/2006/relationships/chart" Target="../charts/chart151.xml"/><Relationship Id="rId1" Type="http://schemas.openxmlformats.org/officeDocument/2006/relationships/slideLayout" Target="../slideLayouts/slideLayout2.xml"/></Relationships>
</file>

<file path=ppt/slides/_rels/slide203.xml.rels><?xml version="1.0" encoding="UTF-8" standalone="yes"?>
<Relationships xmlns="http://schemas.openxmlformats.org/package/2006/relationships"><Relationship Id="rId2" Type="http://schemas.openxmlformats.org/officeDocument/2006/relationships/chart" Target="../charts/chart152.xml"/><Relationship Id="rId1" Type="http://schemas.openxmlformats.org/officeDocument/2006/relationships/slideLayout" Target="../slideLayouts/slideLayout2.xml"/></Relationships>
</file>

<file path=ppt/slides/_rels/slide204.xml.rels><?xml version="1.0" encoding="UTF-8" standalone="yes"?>
<Relationships xmlns="http://schemas.openxmlformats.org/package/2006/relationships"><Relationship Id="rId3" Type="http://schemas.openxmlformats.org/officeDocument/2006/relationships/image" Target="../media/image1.emf"/><Relationship Id="rId2" Type="http://schemas.openxmlformats.org/officeDocument/2006/relationships/notesSlide" Target="../notesSlides/notesSlide150.xml"/><Relationship Id="rId1" Type="http://schemas.openxmlformats.org/officeDocument/2006/relationships/slideLayout" Target="../slideLayouts/slideLayout1.xml"/><Relationship Id="rId5" Type="http://schemas.openxmlformats.org/officeDocument/2006/relationships/image" Target="../media/image3.emf"/><Relationship Id="rId4" Type="http://schemas.openxmlformats.org/officeDocument/2006/relationships/image" Target="../media/image2.png"/></Relationships>
</file>

<file path=ppt/slides/_rels/slide205.xml.rels><?xml version="1.0" encoding="UTF-8" standalone="yes"?>
<Relationships xmlns="http://schemas.openxmlformats.org/package/2006/relationships"><Relationship Id="rId2" Type="http://schemas.openxmlformats.org/officeDocument/2006/relationships/notesSlide" Target="../notesSlides/notesSlide151.xml"/><Relationship Id="rId1" Type="http://schemas.openxmlformats.org/officeDocument/2006/relationships/slideLayout" Target="../slideLayouts/slideLayout2.xml"/></Relationships>
</file>

<file path=ppt/slides/_rels/slide206.xml.rels><?xml version="1.0" encoding="UTF-8" standalone="yes"?>
<Relationships xmlns="http://schemas.openxmlformats.org/package/2006/relationships"><Relationship Id="rId3" Type="http://schemas.microsoft.com/office/2018/10/relationships/comments" Target="../comments/modernComment_2D0_F05B037E.xml"/><Relationship Id="rId2" Type="http://schemas.openxmlformats.org/officeDocument/2006/relationships/notesSlide" Target="../notesSlides/notesSlide152.xml"/><Relationship Id="rId1" Type="http://schemas.openxmlformats.org/officeDocument/2006/relationships/slideLayout" Target="../slideLayouts/slideLayout2.xml"/></Relationships>
</file>

<file path=ppt/slides/_rels/slide207.xml.rels><?xml version="1.0" encoding="UTF-8" standalone="yes"?>
<Relationships xmlns="http://schemas.openxmlformats.org/package/2006/relationships"><Relationship Id="rId2" Type="http://schemas.openxmlformats.org/officeDocument/2006/relationships/notesSlide" Target="../notesSlides/notesSlide153.xml"/><Relationship Id="rId1" Type="http://schemas.openxmlformats.org/officeDocument/2006/relationships/slideLayout" Target="../slideLayouts/slideLayout2.xml"/></Relationships>
</file>

<file path=ppt/slides/_rels/slide208.xml.rels><?xml version="1.0" encoding="UTF-8" standalone="yes"?>
<Relationships xmlns="http://schemas.openxmlformats.org/package/2006/relationships"><Relationship Id="rId2" Type="http://schemas.openxmlformats.org/officeDocument/2006/relationships/notesSlide" Target="../notesSlides/notesSlide154.xml"/><Relationship Id="rId1" Type="http://schemas.openxmlformats.org/officeDocument/2006/relationships/slideLayout" Target="../slideLayouts/slideLayout2.xml"/></Relationships>
</file>

<file path=ppt/slides/_rels/slide209.xml.rels><?xml version="1.0" encoding="UTF-8" standalone="yes"?>
<Relationships xmlns="http://schemas.openxmlformats.org/package/2006/relationships"><Relationship Id="rId2" Type="http://schemas.openxmlformats.org/officeDocument/2006/relationships/notesSlide" Target="../notesSlides/notesSlide155.xml"/><Relationship Id="rId1" Type="http://schemas.openxmlformats.org/officeDocument/2006/relationships/slideLayout" Target="../slideLayouts/slideLayout2.xml"/></Relationships>
</file>

<file path=ppt/slides/_rels/slide21.xml.rels><?xml version="1.0" encoding="UTF-8" standalone="yes"?>
<Relationships xmlns="http://schemas.openxmlformats.org/package/2006/relationships"><Relationship Id="rId3" Type="http://schemas.microsoft.com/office/2018/10/relationships/comments" Target="../comments/modernComment_2DF_ABD88EAE.xml"/><Relationship Id="rId2" Type="http://schemas.openxmlformats.org/officeDocument/2006/relationships/notesSlide" Target="../notesSlides/notesSlide21.xml"/><Relationship Id="rId1" Type="http://schemas.openxmlformats.org/officeDocument/2006/relationships/slideLayout" Target="../slideLayouts/slideLayout2.xml"/></Relationships>
</file>

<file path=ppt/slides/_rels/slide210.xml.rels><?xml version="1.0" encoding="UTF-8" standalone="yes"?>
<Relationships xmlns="http://schemas.openxmlformats.org/package/2006/relationships"><Relationship Id="rId2" Type="http://schemas.openxmlformats.org/officeDocument/2006/relationships/notesSlide" Target="../notesSlides/notesSlide156.xml"/><Relationship Id="rId1" Type="http://schemas.openxmlformats.org/officeDocument/2006/relationships/slideLayout" Target="../slideLayouts/slideLayout2.xml"/></Relationships>
</file>

<file path=ppt/slides/_rels/slide211.xml.rels><?xml version="1.0" encoding="UTF-8" standalone="yes"?>
<Relationships xmlns="http://schemas.openxmlformats.org/package/2006/relationships"><Relationship Id="rId3" Type="http://schemas.microsoft.com/office/2018/10/relationships/comments" Target="../comments/modernComment_2D6_4E42E0DD.xml"/><Relationship Id="rId2" Type="http://schemas.openxmlformats.org/officeDocument/2006/relationships/notesSlide" Target="../notesSlides/notesSlide157.xml"/><Relationship Id="rId1" Type="http://schemas.openxmlformats.org/officeDocument/2006/relationships/slideLayout" Target="../slideLayouts/slideLayout2.xml"/></Relationships>
</file>

<file path=ppt/slides/_rels/slide212.xml.rels><?xml version="1.0" encoding="UTF-8" standalone="yes"?>
<Relationships xmlns="http://schemas.openxmlformats.org/package/2006/relationships"><Relationship Id="rId2" Type="http://schemas.openxmlformats.org/officeDocument/2006/relationships/notesSlide" Target="../notesSlides/notesSlide158.xml"/><Relationship Id="rId1" Type="http://schemas.openxmlformats.org/officeDocument/2006/relationships/slideLayout" Target="../slideLayouts/slideLayout2.xml"/></Relationships>
</file>

<file path=ppt/slides/_rels/slide213.xml.rels><?xml version="1.0" encoding="UTF-8" standalone="yes"?>
<Relationships xmlns="http://schemas.openxmlformats.org/package/2006/relationships"><Relationship Id="rId3" Type="http://schemas.microsoft.com/office/2018/10/relationships/comments" Target="../comments/modernComment_375_BC3BBDD1.xml"/><Relationship Id="rId2" Type="http://schemas.openxmlformats.org/officeDocument/2006/relationships/notesSlide" Target="../notesSlides/notesSlide159.xml"/><Relationship Id="rId1" Type="http://schemas.openxmlformats.org/officeDocument/2006/relationships/slideLayout" Target="../slideLayouts/slideLayout2.xml"/></Relationships>
</file>

<file path=ppt/slides/_rels/slide214.xml.rels><?xml version="1.0" encoding="UTF-8" standalone="yes"?>
<Relationships xmlns="http://schemas.openxmlformats.org/package/2006/relationships"><Relationship Id="rId2" Type="http://schemas.openxmlformats.org/officeDocument/2006/relationships/notesSlide" Target="../notesSlides/notesSlide160.xml"/><Relationship Id="rId1" Type="http://schemas.openxmlformats.org/officeDocument/2006/relationships/slideLayout" Target="../slideLayouts/slideLayout2.xml"/></Relationships>
</file>

<file path=ppt/slides/_rels/slide215.xml.rels><?xml version="1.0" encoding="UTF-8" standalone="yes"?>
<Relationships xmlns="http://schemas.openxmlformats.org/package/2006/relationships"><Relationship Id="rId3" Type="http://schemas.microsoft.com/office/2018/10/relationships/comments" Target="../comments/modernComment_2D9_9231B341.xml"/><Relationship Id="rId2" Type="http://schemas.openxmlformats.org/officeDocument/2006/relationships/notesSlide" Target="../notesSlides/notesSlide161.xml"/><Relationship Id="rId1" Type="http://schemas.openxmlformats.org/officeDocument/2006/relationships/slideLayout" Target="../slideLayouts/slideLayout2.xml"/></Relationships>
</file>

<file path=ppt/slides/_rels/slide216.xml.rels><?xml version="1.0" encoding="UTF-8" standalone="yes"?>
<Relationships xmlns="http://schemas.openxmlformats.org/package/2006/relationships"><Relationship Id="rId2" Type="http://schemas.openxmlformats.org/officeDocument/2006/relationships/notesSlide" Target="../notesSlides/notesSlide162.xml"/><Relationship Id="rId1" Type="http://schemas.openxmlformats.org/officeDocument/2006/relationships/slideLayout" Target="../slideLayouts/slideLayout2.xml"/></Relationships>
</file>

<file path=ppt/slides/_rels/slide217.xml.rels><?xml version="1.0" encoding="UTF-8" standalone="yes"?>
<Relationships xmlns="http://schemas.openxmlformats.org/package/2006/relationships"><Relationship Id="rId2" Type="http://schemas.openxmlformats.org/officeDocument/2006/relationships/notesSlide" Target="../notesSlides/notesSlide163.xml"/><Relationship Id="rId1" Type="http://schemas.openxmlformats.org/officeDocument/2006/relationships/slideLayout" Target="../slideLayouts/slideLayout2.xml"/></Relationships>
</file>

<file path=ppt/slides/_rels/slide218.xml.rels><?xml version="1.0" encoding="UTF-8" standalone="yes"?>
<Relationships xmlns="http://schemas.openxmlformats.org/package/2006/relationships"><Relationship Id="rId2" Type="http://schemas.openxmlformats.org/officeDocument/2006/relationships/notesSlide" Target="../notesSlides/notesSlide164.xml"/><Relationship Id="rId1" Type="http://schemas.openxmlformats.org/officeDocument/2006/relationships/slideLayout" Target="../slideLayouts/slideLayout2.xml"/></Relationships>
</file>

<file path=ppt/slides/_rels/slide219.xml.rels><?xml version="1.0" encoding="UTF-8" standalone="yes"?>
<Relationships xmlns="http://schemas.openxmlformats.org/package/2006/relationships"><Relationship Id="rId2" Type="http://schemas.openxmlformats.org/officeDocument/2006/relationships/notesSlide" Target="../notesSlides/notesSlide165.xml"/><Relationship Id="rId1" Type="http://schemas.openxmlformats.org/officeDocument/2006/relationships/slideLayout" Target="../slideLayouts/slideLayout2.xml"/></Relationships>
</file>

<file path=ppt/slides/_rels/slide22.xml.rels><?xml version="1.0" encoding="UTF-8" standalone="yes"?>
<Relationships xmlns="http://schemas.openxmlformats.org/package/2006/relationships"><Relationship Id="rId3" Type="http://schemas.openxmlformats.org/officeDocument/2006/relationships/image" Target="../media/image1.emf"/><Relationship Id="rId2" Type="http://schemas.openxmlformats.org/officeDocument/2006/relationships/notesSlide" Target="../notesSlides/notesSlide22.xml"/><Relationship Id="rId1" Type="http://schemas.openxmlformats.org/officeDocument/2006/relationships/slideLayout" Target="../slideLayouts/slideLayout1.xml"/><Relationship Id="rId5" Type="http://schemas.openxmlformats.org/officeDocument/2006/relationships/image" Target="../media/image3.emf"/><Relationship Id="rId4" Type="http://schemas.openxmlformats.org/officeDocument/2006/relationships/image" Target="../media/image2.png"/></Relationships>
</file>

<file path=ppt/slides/_rels/slide220.xml.rels><?xml version="1.0" encoding="UTF-8" standalone="yes"?>
<Relationships xmlns="http://schemas.openxmlformats.org/package/2006/relationships"><Relationship Id="rId2" Type="http://schemas.openxmlformats.org/officeDocument/2006/relationships/notesSlide" Target="../notesSlides/notesSlide166.xml"/><Relationship Id="rId1" Type="http://schemas.openxmlformats.org/officeDocument/2006/relationships/slideLayout" Target="../slideLayouts/slideLayout2.xml"/></Relationships>
</file>

<file path=ppt/slides/_rels/slide221.xml.rels><?xml version="1.0" encoding="UTF-8" standalone="yes"?>
<Relationships xmlns="http://schemas.openxmlformats.org/package/2006/relationships"><Relationship Id="rId2" Type="http://schemas.openxmlformats.org/officeDocument/2006/relationships/notesSlide" Target="../notesSlides/notesSlide167.xml"/><Relationship Id="rId1" Type="http://schemas.openxmlformats.org/officeDocument/2006/relationships/slideLayout" Target="../slideLayouts/slideLayout2.xml"/></Relationships>
</file>

<file path=ppt/slides/_rels/slide222.xml.rels><?xml version="1.0" encoding="UTF-8" standalone="yes"?>
<Relationships xmlns="http://schemas.openxmlformats.org/package/2006/relationships"><Relationship Id="rId2" Type="http://schemas.openxmlformats.org/officeDocument/2006/relationships/notesSlide" Target="../notesSlides/notesSlide168.xml"/><Relationship Id="rId1" Type="http://schemas.openxmlformats.org/officeDocument/2006/relationships/slideLayout" Target="../slideLayouts/slideLayout2.xml"/></Relationships>
</file>

<file path=ppt/slides/_rels/slide22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24.xml.rels><?xml version="1.0" encoding="UTF-8" standalone="yes"?>
<Relationships xmlns="http://schemas.openxmlformats.org/package/2006/relationships"><Relationship Id="rId2" Type="http://schemas.microsoft.com/office/2018/10/relationships/comments" Target="../comments/modernComment_384_1B00F637.xml"/><Relationship Id="rId1" Type="http://schemas.openxmlformats.org/officeDocument/2006/relationships/slideLayout" Target="../slideLayouts/slideLayout2.xml"/></Relationships>
</file>

<file path=ppt/slides/_rels/slide22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26.xml.rels><?xml version="1.0" encoding="UTF-8" standalone="yes"?>
<Relationships xmlns="http://schemas.openxmlformats.org/package/2006/relationships"><Relationship Id="rId2" Type="http://schemas.openxmlformats.org/officeDocument/2006/relationships/notesSlide" Target="../notesSlides/notesSlide169.xml"/><Relationship Id="rId1" Type="http://schemas.openxmlformats.org/officeDocument/2006/relationships/slideLayout" Target="../slideLayouts/slideLayout2.xml"/></Relationships>
</file>

<file path=ppt/slides/_rels/slide227.xml.rels><?xml version="1.0" encoding="UTF-8" standalone="yes"?>
<Relationships xmlns="http://schemas.openxmlformats.org/package/2006/relationships"><Relationship Id="rId3" Type="http://schemas.microsoft.com/office/2018/10/relationships/comments" Target="../comments/modernComment_359_9BCC452E.xml"/><Relationship Id="rId2" Type="http://schemas.openxmlformats.org/officeDocument/2006/relationships/notesSlide" Target="../notesSlides/notesSlide170.xml"/><Relationship Id="rId1" Type="http://schemas.openxmlformats.org/officeDocument/2006/relationships/slideLayout" Target="../slideLayouts/slideLayout2.xml"/></Relationships>
</file>

<file path=ppt/slides/_rels/slide228.xml.rels><?xml version="1.0" encoding="UTF-8" standalone="yes"?>
<Relationships xmlns="http://schemas.openxmlformats.org/package/2006/relationships"><Relationship Id="rId2" Type="http://schemas.openxmlformats.org/officeDocument/2006/relationships/notesSlide" Target="../notesSlides/notesSlide171.xml"/><Relationship Id="rId1" Type="http://schemas.openxmlformats.org/officeDocument/2006/relationships/slideLayout" Target="../slideLayouts/slideLayout2.xml"/></Relationships>
</file>

<file path=ppt/slides/_rels/slide229.xml.rels><?xml version="1.0" encoding="UTF-8" standalone="yes"?>
<Relationships xmlns="http://schemas.openxmlformats.org/package/2006/relationships"><Relationship Id="rId2" Type="http://schemas.openxmlformats.org/officeDocument/2006/relationships/notesSlide" Target="../notesSlides/notesSlide172.xml"/><Relationship Id="rId1" Type="http://schemas.openxmlformats.org/officeDocument/2006/relationships/slideLayout" Target="../slideLayouts/slideLayout2.xml"/></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2.xml"/></Relationships>
</file>

<file path=ppt/slides/_rels/slide230.xml.rels><?xml version="1.0" encoding="UTF-8" standalone="yes"?>
<Relationships xmlns="http://schemas.openxmlformats.org/package/2006/relationships"><Relationship Id="rId2" Type="http://schemas.openxmlformats.org/officeDocument/2006/relationships/notesSlide" Target="../notesSlides/notesSlide173.xml"/><Relationship Id="rId1" Type="http://schemas.openxmlformats.org/officeDocument/2006/relationships/slideLayout" Target="../slideLayouts/slideLayout2.xml"/></Relationships>
</file>

<file path=ppt/slides/_rels/slide231.xml.rels><?xml version="1.0" encoding="UTF-8" standalone="yes"?>
<Relationships xmlns="http://schemas.openxmlformats.org/package/2006/relationships"><Relationship Id="rId2" Type="http://schemas.openxmlformats.org/officeDocument/2006/relationships/notesSlide" Target="../notesSlides/notesSlide174.xml"/><Relationship Id="rId1" Type="http://schemas.openxmlformats.org/officeDocument/2006/relationships/slideLayout" Target="../slideLayouts/slideLayout2.xml"/></Relationships>
</file>

<file path=ppt/slides/_rels/slide232.xml.rels><?xml version="1.0" encoding="UTF-8" standalone="yes"?>
<Relationships xmlns="http://schemas.openxmlformats.org/package/2006/relationships"><Relationship Id="rId2" Type="http://schemas.openxmlformats.org/officeDocument/2006/relationships/notesSlide" Target="../notesSlides/notesSlide175.xml"/><Relationship Id="rId1" Type="http://schemas.openxmlformats.org/officeDocument/2006/relationships/slideLayout" Target="../slideLayouts/slideLayout2.xml"/></Relationships>
</file>

<file path=ppt/slides/_rels/slide233.xml.rels><?xml version="1.0" encoding="UTF-8" standalone="yes"?>
<Relationships xmlns="http://schemas.openxmlformats.org/package/2006/relationships"><Relationship Id="rId2" Type="http://schemas.openxmlformats.org/officeDocument/2006/relationships/notesSlide" Target="../notesSlides/notesSlide176.xml"/><Relationship Id="rId1" Type="http://schemas.openxmlformats.org/officeDocument/2006/relationships/slideLayout" Target="../slideLayouts/slideLayout2.xml"/></Relationships>
</file>

<file path=ppt/slides/_rels/slide234.xml.rels><?xml version="1.0" encoding="UTF-8" standalone="yes"?>
<Relationships xmlns="http://schemas.openxmlformats.org/package/2006/relationships"><Relationship Id="rId2" Type="http://schemas.openxmlformats.org/officeDocument/2006/relationships/notesSlide" Target="../notesSlides/notesSlide177.xml"/><Relationship Id="rId1" Type="http://schemas.openxmlformats.org/officeDocument/2006/relationships/slideLayout" Target="../slideLayouts/slideLayout2.xml"/></Relationships>
</file>

<file path=ppt/slides/_rels/slide235.xml.rels><?xml version="1.0" encoding="UTF-8" standalone="yes"?>
<Relationships xmlns="http://schemas.openxmlformats.org/package/2006/relationships"><Relationship Id="rId2" Type="http://schemas.openxmlformats.org/officeDocument/2006/relationships/notesSlide" Target="../notesSlides/notesSlide178.xml"/><Relationship Id="rId1" Type="http://schemas.openxmlformats.org/officeDocument/2006/relationships/slideLayout" Target="../slideLayouts/slideLayout2.xml"/></Relationships>
</file>

<file path=ppt/slides/_rels/slide236.xml.rels><?xml version="1.0" encoding="UTF-8" standalone="yes"?>
<Relationships xmlns="http://schemas.openxmlformats.org/package/2006/relationships"><Relationship Id="rId2" Type="http://schemas.openxmlformats.org/officeDocument/2006/relationships/notesSlide" Target="../notesSlides/notesSlide179.xml"/><Relationship Id="rId1" Type="http://schemas.openxmlformats.org/officeDocument/2006/relationships/slideLayout" Target="../slideLayouts/slideLayout2.xml"/></Relationships>
</file>

<file path=ppt/slides/_rels/slide237.xml.rels><?xml version="1.0" encoding="UTF-8" standalone="yes"?>
<Relationships xmlns="http://schemas.openxmlformats.org/package/2006/relationships"><Relationship Id="rId2" Type="http://schemas.openxmlformats.org/officeDocument/2006/relationships/notesSlide" Target="../notesSlides/notesSlide180.xml"/><Relationship Id="rId1" Type="http://schemas.openxmlformats.org/officeDocument/2006/relationships/slideLayout" Target="../slideLayouts/slideLayout2.xml"/></Relationships>
</file>

<file path=ppt/slides/_rels/slide238.xml.rels><?xml version="1.0" encoding="UTF-8" standalone="yes"?>
<Relationships xmlns="http://schemas.openxmlformats.org/package/2006/relationships"><Relationship Id="rId2" Type="http://schemas.openxmlformats.org/officeDocument/2006/relationships/notesSlide" Target="../notesSlides/notesSlide181.xml"/><Relationship Id="rId1" Type="http://schemas.openxmlformats.org/officeDocument/2006/relationships/slideLayout" Target="../slideLayouts/slideLayout2.xml"/></Relationships>
</file>

<file path=ppt/slides/_rels/slide239.xml.rels><?xml version="1.0" encoding="UTF-8" standalone="yes"?>
<Relationships xmlns="http://schemas.openxmlformats.org/package/2006/relationships"><Relationship Id="rId2" Type="http://schemas.openxmlformats.org/officeDocument/2006/relationships/notesSlide" Target="../notesSlides/notesSlide182.xml"/><Relationship Id="rId1" Type="http://schemas.openxmlformats.org/officeDocument/2006/relationships/slideLayout" Target="../slideLayouts/slideLayout2.xm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2.xml"/></Relationships>
</file>

<file path=ppt/slides/_rels/slide240.xml.rels><?xml version="1.0" encoding="UTF-8" standalone="yes"?>
<Relationships xmlns="http://schemas.openxmlformats.org/package/2006/relationships"><Relationship Id="rId2" Type="http://schemas.openxmlformats.org/officeDocument/2006/relationships/notesSlide" Target="../notesSlides/notesSlide183.xml"/><Relationship Id="rId1" Type="http://schemas.openxmlformats.org/officeDocument/2006/relationships/slideLayout" Target="../slideLayouts/slideLayout2.xml"/></Relationships>
</file>

<file path=ppt/slides/_rels/slide241.xml.rels><?xml version="1.0" encoding="UTF-8" standalone="yes"?>
<Relationships xmlns="http://schemas.openxmlformats.org/package/2006/relationships"><Relationship Id="rId2" Type="http://schemas.openxmlformats.org/officeDocument/2006/relationships/notesSlide" Target="../notesSlides/notesSlide184.xml"/><Relationship Id="rId1" Type="http://schemas.openxmlformats.org/officeDocument/2006/relationships/slideLayout" Target="../slideLayouts/slideLayout2.xml"/></Relationships>
</file>

<file path=ppt/slides/_rels/slide24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4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4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45.xml.rels><?xml version="1.0" encoding="UTF-8" standalone="yes"?>
<Relationships xmlns="http://schemas.openxmlformats.org/package/2006/relationships"><Relationship Id="rId3" Type="http://schemas.openxmlformats.org/officeDocument/2006/relationships/image" Target="../media/image1.emf"/><Relationship Id="rId2" Type="http://schemas.openxmlformats.org/officeDocument/2006/relationships/notesSlide" Target="../notesSlides/notesSlide185.xml"/><Relationship Id="rId1" Type="http://schemas.openxmlformats.org/officeDocument/2006/relationships/slideLayout" Target="../slideLayouts/slideLayout1.xml"/><Relationship Id="rId5" Type="http://schemas.openxmlformats.org/officeDocument/2006/relationships/image" Target="../media/image3.emf"/><Relationship Id="rId4" Type="http://schemas.openxmlformats.org/officeDocument/2006/relationships/image" Target="../media/image2.png"/></Relationships>
</file>

<file path=ppt/slides/_rels/slide25.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2.xml"/></Relationships>
</file>

<file path=ppt/slides/_rels/slide26.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2.xml"/></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2.xml"/></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2.xml"/></Relationships>
</file>

<file path=ppt/slides/_rels/slide29.xml.rels><?xml version="1.0" encoding="UTF-8" standalone="yes"?>
<Relationships xmlns="http://schemas.openxmlformats.org/package/2006/relationships"><Relationship Id="rId3" Type="http://schemas.openxmlformats.org/officeDocument/2006/relationships/image" Target="../media/image1.emf"/><Relationship Id="rId2" Type="http://schemas.openxmlformats.org/officeDocument/2006/relationships/notesSlide" Target="../notesSlides/notesSlide29.xml"/><Relationship Id="rId1" Type="http://schemas.openxmlformats.org/officeDocument/2006/relationships/slideLayout" Target="../slideLayouts/slideLayout1.xml"/><Relationship Id="rId5" Type="http://schemas.openxmlformats.org/officeDocument/2006/relationships/image" Target="../media/image3.emf"/><Relationship Id="rId4" Type="http://schemas.openxmlformats.org/officeDocument/2006/relationships/image" Target="../media/image2.png"/></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2.xml"/></Relationships>
</file>

<file path=ppt/slides/_rels/slide30.xml.rels><?xml version="1.0" encoding="UTF-8" standalone="yes"?>
<Relationships xmlns="http://schemas.openxmlformats.org/package/2006/relationships"><Relationship Id="rId3" Type="http://schemas.openxmlformats.org/officeDocument/2006/relationships/image" Target="../media/image1.emf"/><Relationship Id="rId2" Type="http://schemas.openxmlformats.org/officeDocument/2006/relationships/notesSlide" Target="../notesSlides/notesSlide30.xml"/><Relationship Id="rId1" Type="http://schemas.openxmlformats.org/officeDocument/2006/relationships/slideLayout" Target="../slideLayouts/slideLayout1.xml"/><Relationship Id="rId5" Type="http://schemas.openxmlformats.org/officeDocument/2006/relationships/image" Target="../media/image3.emf"/><Relationship Id="rId4" Type="http://schemas.openxmlformats.org/officeDocument/2006/relationships/image" Target="../media/image2.png"/></Relationships>
</file>

<file path=ppt/slides/_rels/slide31.xml.rels><?xml version="1.0" encoding="UTF-8" standalone="yes"?>
<Relationships xmlns="http://schemas.openxmlformats.org/package/2006/relationships"><Relationship Id="rId3" Type="http://schemas.openxmlformats.org/officeDocument/2006/relationships/chart" Target="../charts/chart12.xml"/><Relationship Id="rId2" Type="http://schemas.openxmlformats.org/officeDocument/2006/relationships/notesSlide" Target="../notesSlides/notesSlide31.xml"/><Relationship Id="rId1" Type="http://schemas.openxmlformats.org/officeDocument/2006/relationships/slideLayout" Target="../slideLayouts/slideLayout2.xml"/></Relationships>
</file>

<file path=ppt/slides/_rels/slide32.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2.xml"/></Relationships>
</file>

<file path=ppt/slides/_rels/slide33.xml.rels><?xml version="1.0" encoding="UTF-8" standalone="yes"?>
<Relationships xmlns="http://schemas.openxmlformats.org/package/2006/relationships"><Relationship Id="rId3" Type="http://schemas.openxmlformats.org/officeDocument/2006/relationships/chart" Target="../charts/chart13.xml"/><Relationship Id="rId2" Type="http://schemas.openxmlformats.org/officeDocument/2006/relationships/notesSlide" Target="../notesSlides/notesSlide33.xml"/><Relationship Id="rId1" Type="http://schemas.openxmlformats.org/officeDocument/2006/relationships/slideLayout" Target="../slideLayouts/slideLayout2.xml"/></Relationships>
</file>

<file path=ppt/slides/_rels/slide34.xml.rels><?xml version="1.0" encoding="UTF-8" standalone="yes"?>
<Relationships xmlns="http://schemas.openxmlformats.org/package/2006/relationships"><Relationship Id="rId3" Type="http://schemas.openxmlformats.org/officeDocument/2006/relationships/chart" Target="../charts/chart14.xml"/><Relationship Id="rId2" Type="http://schemas.openxmlformats.org/officeDocument/2006/relationships/notesSlide" Target="../notesSlides/notesSlide34.xml"/><Relationship Id="rId1" Type="http://schemas.openxmlformats.org/officeDocument/2006/relationships/slideLayout" Target="../slideLayouts/slideLayout2.xml"/></Relationships>
</file>

<file path=ppt/slides/_rels/slide35.xml.rels><?xml version="1.0" encoding="UTF-8" standalone="yes"?>
<Relationships xmlns="http://schemas.openxmlformats.org/package/2006/relationships"><Relationship Id="rId3" Type="http://schemas.openxmlformats.org/officeDocument/2006/relationships/chart" Target="../charts/chart15.xml"/><Relationship Id="rId2" Type="http://schemas.openxmlformats.org/officeDocument/2006/relationships/notesSlide" Target="../notesSlides/notesSlide35.xml"/><Relationship Id="rId1" Type="http://schemas.openxmlformats.org/officeDocument/2006/relationships/slideLayout" Target="../slideLayouts/slideLayout2.xml"/></Relationships>
</file>

<file path=ppt/slides/_rels/slide36.xml.rels><?xml version="1.0" encoding="UTF-8" standalone="yes"?>
<Relationships xmlns="http://schemas.openxmlformats.org/package/2006/relationships"><Relationship Id="rId2" Type="http://schemas.openxmlformats.org/officeDocument/2006/relationships/notesSlide" Target="../notesSlides/notesSlide36.xml"/><Relationship Id="rId1" Type="http://schemas.openxmlformats.org/officeDocument/2006/relationships/slideLayout" Target="../slideLayouts/slideLayout2.xml"/></Relationships>
</file>

<file path=ppt/slides/_rels/slide37.xml.rels><?xml version="1.0" encoding="UTF-8" standalone="yes"?>
<Relationships xmlns="http://schemas.openxmlformats.org/package/2006/relationships"><Relationship Id="rId3" Type="http://schemas.openxmlformats.org/officeDocument/2006/relationships/chart" Target="../charts/chart16.xml"/><Relationship Id="rId2" Type="http://schemas.openxmlformats.org/officeDocument/2006/relationships/notesSlide" Target="../notesSlides/notesSlide37.xml"/><Relationship Id="rId1" Type="http://schemas.openxmlformats.org/officeDocument/2006/relationships/slideLayout" Target="../slideLayouts/slideLayout2.xml"/></Relationships>
</file>

<file path=ppt/slides/_rels/slide38.xml.rels><?xml version="1.0" encoding="UTF-8" standalone="yes"?>
<Relationships xmlns="http://schemas.openxmlformats.org/package/2006/relationships"><Relationship Id="rId2" Type="http://schemas.openxmlformats.org/officeDocument/2006/relationships/notesSlide" Target="../notesSlides/notesSlide38.xml"/><Relationship Id="rId1" Type="http://schemas.openxmlformats.org/officeDocument/2006/relationships/slideLayout" Target="../slideLayouts/slideLayout2.xml"/></Relationships>
</file>

<file path=ppt/slides/_rels/slide39.xml.rels><?xml version="1.0" encoding="UTF-8" standalone="yes"?>
<Relationships xmlns="http://schemas.openxmlformats.org/package/2006/relationships"><Relationship Id="rId3" Type="http://schemas.openxmlformats.org/officeDocument/2006/relationships/chart" Target="../charts/chart17.xml"/><Relationship Id="rId2" Type="http://schemas.openxmlformats.org/officeDocument/2006/relationships/notesSlide" Target="../notesSlides/notesSlide39.xml"/><Relationship Id="rId1" Type="http://schemas.openxmlformats.org/officeDocument/2006/relationships/slideLayout" Target="../slideLayouts/slideLayout2.xml"/><Relationship Id="rId4" Type="http://schemas.openxmlformats.org/officeDocument/2006/relationships/chart" Target="../charts/chart18.xml"/></Relationships>
</file>

<file path=ppt/slides/_rels/slide4.xml.rels><?xml version="1.0" encoding="UTF-8" standalone="yes"?>
<Relationships xmlns="http://schemas.openxmlformats.org/package/2006/relationships"><Relationship Id="rId3" Type="http://schemas.openxmlformats.org/officeDocument/2006/relationships/image" Target="../media/image1.emf"/><Relationship Id="rId2" Type="http://schemas.openxmlformats.org/officeDocument/2006/relationships/notesSlide" Target="../notesSlides/notesSlide4.xml"/><Relationship Id="rId1" Type="http://schemas.openxmlformats.org/officeDocument/2006/relationships/slideLayout" Target="../slideLayouts/slideLayout1.xml"/><Relationship Id="rId5" Type="http://schemas.openxmlformats.org/officeDocument/2006/relationships/image" Target="../media/image3.emf"/><Relationship Id="rId4" Type="http://schemas.openxmlformats.org/officeDocument/2006/relationships/image" Target="../media/image2.png"/></Relationships>
</file>

<file path=ppt/slides/_rels/slide40.xml.rels><?xml version="1.0" encoding="UTF-8" standalone="yes"?>
<Relationships xmlns="http://schemas.openxmlformats.org/package/2006/relationships"><Relationship Id="rId3" Type="http://schemas.openxmlformats.org/officeDocument/2006/relationships/chart" Target="../charts/chart19.xml"/><Relationship Id="rId2" Type="http://schemas.openxmlformats.org/officeDocument/2006/relationships/notesSlide" Target="../notesSlides/notesSlide40.xml"/><Relationship Id="rId1" Type="http://schemas.openxmlformats.org/officeDocument/2006/relationships/slideLayout" Target="../slideLayouts/slideLayout2.xml"/><Relationship Id="rId4" Type="http://schemas.openxmlformats.org/officeDocument/2006/relationships/chart" Target="../charts/chart20.xml"/></Relationships>
</file>

<file path=ppt/slides/_rels/slide41.xml.rels><?xml version="1.0" encoding="UTF-8" standalone="yes"?>
<Relationships xmlns="http://schemas.openxmlformats.org/package/2006/relationships"><Relationship Id="rId3" Type="http://schemas.microsoft.com/office/2018/10/relationships/comments" Target="../comments/modernComment_35F_83D76F1.xml"/><Relationship Id="rId2" Type="http://schemas.openxmlformats.org/officeDocument/2006/relationships/notesSlide" Target="../notesSlides/notesSlide41.xml"/><Relationship Id="rId1" Type="http://schemas.openxmlformats.org/officeDocument/2006/relationships/slideLayout" Target="../slideLayouts/slideLayout2.xml"/></Relationships>
</file>

<file path=ppt/slides/_rels/slide42.xml.rels><?xml version="1.0" encoding="UTF-8" standalone="yes"?>
<Relationships xmlns="http://schemas.openxmlformats.org/package/2006/relationships"><Relationship Id="rId3" Type="http://schemas.openxmlformats.org/officeDocument/2006/relationships/chart" Target="../charts/chart21.xml"/><Relationship Id="rId2" Type="http://schemas.openxmlformats.org/officeDocument/2006/relationships/notesSlide" Target="../notesSlides/notesSlide42.xml"/><Relationship Id="rId1" Type="http://schemas.openxmlformats.org/officeDocument/2006/relationships/slideLayout" Target="../slideLayouts/slideLayout2.xml"/><Relationship Id="rId4" Type="http://schemas.openxmlformats.org/officeDocument/2006/relationships/chart" Target="../charts/chart22.xml"/></Relationships>
</file>

<file path=ppt/slides/_rels/slide43.xml.rels><?xml version="1.0" encoding="UTF-8" standalone="yes"?>
<Relationships xmlns="http://schemas.openxmlformats.org/package/2006/relationships"><Relationship Id="rId2" Type="http://schemas.openxmlformats.org/officeDocument/2006/relationships/notesSlide" Target="../notesSlides/notesSlide43.xml"/><Relationship Id="rId1" Type="http://schemas.openxmlformats.org/officeDocument/2006/relationships/slideLayout" Target="../slideLayouts/slideLayout2.xml"/></Relationships>
</file>

<file path=ppt/slides/_rels/slide44.xml.rels><?xml version="1.0" encoding="UTF-8" standalone="yes"?>
<Relationships xmlns="http://schemas.openxmlformats.org/package/2006/relationships"><Relationship Id="rId3" Type="http://schemas.openxmlformats.org/officeDocument/2006/relationships/chart" Target="../charts/chart23.xml"/><Relationship Id="rId2" Type="http://schemas.openxmlformats.org/officeDocument/2006/relationships/notesSlide" Target="../notesSlides/notesSlide44.xml"/><Relationship Id="rId1" Type="http://schemas.openxmlformats.org/officeDocument/2006/relationships/slideLayout" Target="../slideLayouts/slideLayout2.xml"/></Relationships>
</file>

<file path=ppt/slides/_rels/slide45.xml.rels><?xml version="1.0" encoding="UTF-8" standalone="yes"?>
<Relationships xmlns="http://schemas.openxmlformats.org/package/2006/relationships"><Relationship Id="rId3" Type="http://schemas.openxmlformats.org/officeDocument/2006/relationships/chart" Target="../charts/chart24.xml"/><Relationship Id="rId2" Type="http://schemas.openxmlformats.org/officeDocument/2006/relationships/notesSlide" Target="../notesSlides/notesSlide45.xml"/><Relationship Id="rId1" Type="http://schemas.openxmlformats.org/officeDocument/2006/relationships/slideLayout" Target="../slideLayouts/slideLayout2.xml"/></Relationships>
</file>

<file path=ppt/slides/_rels/slide46.xml.rels><?xml version="1.0" encoding="UTF-8" standalone="yes"?>
<Relationships xmlns="http://schemas.openxmlformats.org/package/2006/relationships"><Relationship Id="rId2" Type="http://schemas.openxmlformats.org/officeDocument/2006/relationships/notesSlide" Target="../notesSlides/notesSlide46.xml"/><Relationship Id="rId1" Type="http://schemas.openxmlformats.org/officeDocument/2006/relationships/slideLayout" Target="../slideLayouts/slideLayout2.xml"/></Relationships>
</file>

<file path=ppt/slides/_rels/slide47.xml.rels><?xml version="1.0" encoding="UTF-8" standalone="yes"?>
<Relationships xmlns="http://schemas.openxmlformats.org/package/2006/relationships"><Relationship Id="rId3" Type="http://schemas.microsoft.com/office/2018/10/relationships/comments" Target="../comments/modernComment_311_39EA2C41.xml"/><Relationship Id="rId2" Type="http://schemas.openxmlformats.org/officeDocument/2006/relationships/notesSlide" Target="../notesSlides/notesSlide47.xml"/><Relationship Id="rId1" Type="http://schemas.openxmlformats.org/officeDocument/2006/relationships/slideLayout" Target="../slideLayouts/slideLayout2.xml"/></Relationships>
</file>

<file path=ppt/slides/_rels/slide48.xml.rels><?xml version="1.0" encoding="UTF-8" standalone="yes"?>
<Relationships xmlns="http://schemas.openxmlformats.org/package/2006/relationships"><Relationship Id="rId3" Type="http://schemas.openxmlformats.org/officeDocument/2006/relationships/image" Target="../media/image1.emf"/><Relationship Id="rId2" Type="http://schemas.openxmlformats.org/officeDocument/2006/relationships/notesSlide" Target="../notesSlides/notesSlide48.xml"/><Relationship Id="rId1" Type="http://schemas.openxmlformats.org/officeDocument/2006/relationships/slideLayout" Target="../slideLayouts/slideLayout1.xml"/><Relationship Id="rId5" Type="http://schemas.openxmlformats.org/officeDocument/2006/relationships/image" Target="../media/image3.emf"/><Relationship Id="rId4" Type="http://schemas.openxmlformats.org/officeDocument/2006/relationships/image" Target="../media/image2.png"/></Relationships>
</file>

<file path=ppt/slides/_rels/slide49.xml.rels><?xml version="1.0" encoding="UTF-8" standalone="yes"?>
<Relationships xmlns="http://schemas.openxmlformats.org/package/2006/relationships"><Relationship Id="rId3" Type="http://schemas.openxmlformats.org/officeDocument/2006/relationships/chart" Target="../charts/chart25.xml"/><Relationship Id="rId2" Type="http://schemas.openxmlformats.org/officeDocument/2006/relationships/notesSlide" Target="../notesSlides/notesSlide49.xml"/><Relationship Id="rId1" Type="http://schemas.openxmlformats.org/officeDocument/2006/relationships/slideLayout" Target="../slideLayouts/slideLayout2.xml"/><Relationship Id="rId4" Type="http://schemas.openxmlformats.org/officeDocument/2006/relationships/chart" Target="../charts/chart26.xm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2.xml"/></Relationships>
</file>

<file path=ppt/slides/_rels/slide50.xml.rels><?xml version="1.0" encoding="UTF-8" standalone="yes"?>
<Relationships xmlns="http://schemas.openxmlformats.org/package/2006/relationships"><Relationship Id="rId3" Type="http://schemas.openxmlformats.org/officeDocument/2006/relationships/chart" Target="../charts/chart27.xml"/><Relationship Id="rId2" Type="http://schemas.openxmlformats.org/officeDocument/2006/relationships/notesSlide" Target="../notesSlides/notesSlide50.xml"/><Relationship Id="rId1" Type="http://schemas.openxmlformats.org/officeDocument/2006/relationships/slideLayout" Target="../slideLayouts/slideLayout2.xml"/></Relationships>
</file>

<file path=ppt/slides/_rels/slide51.xml.rels><?xml version="1.0" encoding="UTF-8" standalone="yes"?>
<Relationships xmlns="http://schemas.openxmlformats.org/package/2006/relationships"><Relationship Id="rId3" Type="http://schemas.openxmlformats.org/officeDocument/2006/relationships/chart" Target="../charts/chart28.xml"/><Relationship Id="rId2" Type="http://schemas.openxmlformats.org/officeDocument/2006/relationships/notesSlide" Target="../notesSlides/notesSlide51.xml"/><Relationship Id="rId1" Type="http://schemas.openxmlformats.org/officeDocument/2006/relationships/slideLayout" Target="../slideLayouts/slideLayout2.xml"/><Relationship Id="rId4" Type="http://schemas.openxmlformats.org/officeDocument/2006/relationships/chart" Target="../charts/chart29.xml"/></Relationships>
</file>

<file path=ppt/slides/_rels/slide52.xml.rels><?xml version="1.0" encoding="UTF-8" standalone="yes"?>
<Relationships xmlns="http://schemas.openxmlformats.org/package/2006/relationships"><Relationship Id="rId3" Type="http://schemas.openxmlformats.org/officeDocument/2006/relationships/chart" Target="../charts/chart30.xml"/><Relationship Id="rId2" Type="http://schemas.openxmlformats.org/officeDocument/2006/relationships/notesSlide" Target="../notesSlides/notesSlide52.xml"/><Relationship Id="rId1" Type="http://schemas.openxmlformats.org/officeDocument/2006/relationships/slideLayout" Target="../slideLayouts/slideLayout2.xml"/></Relationships>
</file>

<file path=ppt/slides/_rels/slide53.xml.rels><?xml version="1.0" encoding="UTF-8" standalone="yes"?>
<Relationships xmlns="http://schemas.openxmlformats.org/package/2006/relationships"><Relationship Id="rId3" Type="http://schemas.microsoft.com/office/2018/10/relationships/comments" Target="../comments/modernComment_38B_53CF02B8.xml"/><Relationship Id="rId2" Type="http://schemas.openxmlformats.org/officeDocument/2006/relationships/notesSlide" Target="../notesSlides/notesSlide53.xml"/><Relationship Id="rId1" Type="http://schemas.openxmlformats.org/officeDocument/2006/relationships/slideLayout" Target="../slideLayouts/slideLayout2.xml"/><Relationship Id="rId5" Type="http://schemas.openxmlformats.org/officeDocument/2006/relationships/chart" Target="../charts/chart32.xml"/><Relationship Id="rId4" Type="http://schemas.openxmlformats.org/officeDocument/2006/relationships/chart" Target="../charts/chart31.xml"/></Relationships>
</file>

<file path=ppt/slides/_rels/slide54.xml.rels><?xml version="1.0" encoding="UTF-8" standalone="yes"?>
<Relationships xmlns="http://schemas.openxmlformats.org/package/2006/relationships"><Relationship Id="rId2" Type="http://schemas.openxmlformats.org/officeDocument/2006/relationships/notesSlide" Target="../notesSlides/notesSlide54.xml"/><Relationship Id="rId1" Type="http://schemas.openxmlformats.org/officeDocument/2006/relationships/slideLayout" Target="../slideLayouts/slideLayout2.xml"/></Relationships>
</file>

<file path=ppt/slides/_rels/slide55.xml.rels><?xml version="1.0" encoding="UTF-8" standalone="yes"?>
<Relationships xmlns="http://schemas.openxmlformats.org/package/2006/relationships"><Relationship Id="rId3" Type="http://schemas.microsoft.com/office/2018/10/relationships/comments" Target="../comments/modernComment_390_6E2BA36D.xml"/><Relationship Id="rId2" Type="http://schemas.openxmlformats.org/officeDocument/2006/relationships/notesSlide" Target="../notesSlides/notesSlide55.xml"/><Relationship Id="rId1" Type="http://schemas.openxmlformats.org/officeDocument/2006/relationships/slideLayout" Target="../slideLayouts/slideLayout2.xml"/></Relationships>
</file>

<file path=ppt/slides/_rels/slide56.xml.rels><?xml version="1.0" encoding="UTF-8" standalone="yes"?>
<Relationships xmlns="http://schemas.openxmlformats.org/package/2006/relationships"><Relationship Id="rId3" Type="http://schemas.openxmlformats.org/officeDocument/2006/relationships/chart" Target="../charts/chart33.xml"/><Relationship Id="rId2" Type="http://schemas.openxmlformats.org/officeDocument/2006/relationships/notesSlide" Target="../notesSlides/notesSlide56.xml"/><Relationship Id="rId1" Type="http://schemas.openxmlformats.org/officeDocument/2006/relationships/slideLayout" Target="../slideLayouts/slideLayout2.xml"/></Relationships>
</file>

<file path=ppt/slides/_rels/slide57.xml.rels><?xml version="1.0" encoding="UTF-8" standalone="yes"?>
<Relationships xmlns="http://schemas.openxmlformats.org/package/2006/relationships"><Relationship Id="rId3" Type="http://schemas.openxmlformats.org/officeDocument/2006/relationships/image" Target="../media/image1.emf"/><Relationship Id="rId2" Type="http://schemas.openxmlformats.org/officeDocument/2006/relationships/notesSlide" Target="../notesSlides/notesSlide57.xml"/><Relationship Id="rId1" Type="http://schemas.openxmlformats.org/officeDocument/2006/relationships/slideLayout" Target="../slideLayouts/slideLayout1.xml"/><Relationship Id="rId5" Type="http://schemas.openxmlformats.org/officeDocument/2006/relationships/image" Target="../media/image3.emf"/><Relationship Id="rId4" Type="http://schemas.openxmlformats.org/officeDocument/2006/relationships/image" Target="../media/image2.png"/></Relationships>
</file>

<file path=ppt/slides/_rels/slide58.xml.rels><?xml version="1.0" encoding="UTF-8" standalone="yes"?>
<Relationships xmlns="http://schemas.openxmlformats.org/package/2006/relationships"><Relationship Id="rId3" Type="http://schemas.microsoft.com/office/2018/10/relationships/comments" Target="../comments/modernComment_205_89A172FD.xml"/><Relationship Id="rId2" Type="http://schemas.openxmlformats.org/officeDocument/2006/relationships/notesSlide" Target="../notesSlides/notesSlide58.xml"/><Relationship Id="rId1" Type="http://schemas.openxmlformats.org/officeDocument/2006/relationships/slideLayout" Target="../slideLayouts/slideLayout2.xml"/><Relationship Id="rId4" Type="http://schemas.openxmlformats.org/officeDocument/2006/relationships/chart" Target="../charts/chart34.xml"/></Relationships>
</file>

<file path=ppt/slides/_rels/slide59.xml.rels><?xml version="1.0" encoding="UTF-8" standalone="yes"?>
<Relationships xmlns="http://schemas.openxmlformats.org/package/2006/relationships"><Relationship Id="rId3" Type="http://schemas.openxmlformats.org/officeDocument/2006/relationships/chart" Target="../charts/chart35.xml"/><Relationship Id="rId2" Type="http://schemas.openxmlformats.org/officeDocument/2006/relationships/notesSlide" Target="../notesSlides/notesSlide59.xml"/><Relationship Id="rId1" Type="http://schemas.openxmlformats.org/officeDocument/2006/relationships/slideLayout" Target="../slideLayouts/slideLayout2.xml"/></Relationships>
</file>

<file path=ppt/slides/_rels/slide6.xml.rels><?xml version="1.0" encoding="UTF-8" standalone="yes"?>
<Relationships xmlns="http://schemas.openxmlformats.org/package/2006/relationships"><Relationship Id="rId3" Type="http://schemas.openxmlformats.org/officeDocument/2006/relationships/chart" Target="../charts/chart1.xml"/><Relationship Id="rId2" Type="http://schemas.openxmlformats.org/officeDocument/2006/relationships/notesSlide" Target="../notesSlides/notesSlide6.xml"/><Relationship Id="rId1" Type="http://schemas.openxmlformats.org/officeDocument/2006/relationships/slideLayout" Target="../slideLayouts/slideLayout2.xml"/><Relationship Id="rId4" Type="http://schemas.openxmlformats.org/officeDocument/2006/relationships/chart" Target="../charts/chart2.xml"/></Relationships>
</file>

<file path=ppt/slides/_rels/slide60.xml.rels><?xml version="1.0" encoding="UTF-8" standalone="yes"?>
<Relationships xmlns="http://schemas.openxmlformats.org/package/2006/relationships"><Relationship Id="rId3" Type="http://schemas.openxmlformats.org/officeDocument/2006/relationships/chart" Target="../charts/chart36.xml"/><Relationship Id="rId2" Type="http://schemas.openxmlformats.org/officeDocument/2006/relationships/notesSlide" Target="../notesSlides/notesSlide60.xml"/><Relationship Id="rId1" Type="http://schemas.openxmlformats.org/officeDocument/2006/relationships/slideLayout" Target="../slideLayouts/slideLayout2.xml"/></Relationships>
</file>

<file path=ppt/slides/_rels/slide61.xml.rels><?xml version="1.0" encoding="UTF-8" standalone="yes"?>
<Relationships xmlns="http://schemas.openxmlformats.org/package/2006/relationships"><Relationship Id="rId3" Type="http://schemas.openxmlformats.org/officeDocument/2006/relationships/chart" Target="../charts/chart37.xml"/><Relationship Id="rId2" Type="http://schemas.openxmlformats.org/officeDocument/2006/relationships/notesSlide" Target="../notesSlides/notesSlide61.xml"/><Relationship Id="rId1" Type="http://schemas.openxmlformats.org/officeDocument/2006/relationships/slideLayout" Target="../slideLayouts/slideLayout2.xml"/></Relationships>
</file>

<file path=ppt/slides/_rels/slide62.xml.rels><?xml version="1.0" encoding="UTF-8" standalone="yes"?>
<Relationships xmlns="http://schemas.openxmlformats.org/package/2006/relationships"><Relationship Id="rId2" Type="http://schemas.openxmlformats.org/officeDocument/2006/relationships/chart" Target="../charts/chart38.xml"/><Relationship Id="rId1" Type="http://schemas.openxmlformats.org/officeDocument/2006/relationships/slideLayout" Target="../slideLayouts/slideLayout2.xml"/></Relationships>
</file>

<file path=ppt/slides/_rels/slide63.xml.rels><?xml version="1.0" encoding="UTF-8" standalone="yes"?>
<Relationships xmlns="http://schemas.openxmlformats.org/package/2006/relationships"><Relationship Id="rId2" Type="http://schemas.openxmlformats.org/officeDocument/2006/relationships/notesSlide" Target="../notesSlides/notesSlide62.xml"/><Relationship Id="rId1" Type="http://schemas.openxmlformats.org/officeDocument/2006/relationships/slideLayout" Target="../slideLayouts/slideLayout2.xml"/></Relationships>
</file>

<file path=ppt/slides/_rels/slide64.xml.rels><?xml version="1.0" encoding="UTF-8" standalone="yes"?>
<Relationships xmlns="http://schemas.openxmlformats.org/package/2006/relationships"><Relationship Id="rId2" Type="http://schemas.openxmlformats.org/officeDocument/2006/relationships/chart" Target="../charts/chart39.xml"/><Relationship Id="rId1" Type="http://schemas.openxmlformats.org/officeDocument/2006/relationships/slideLayout" Target="../slideLayouts/slideLayout2.xml"/></Relationships>
</file>

<file path=ppt/slides/_rels/slide65.xml.rels><?xml version="1.0" encoding="UTF-8" standalone="yes"?>
<Relationships xmlns="http://schemas.openxmlformats.org/package/2006/relationships"><Relationship Id="rId3" Type="http://schemas.openxmlformats.org/officeDocument/2006/relationships/chart" Target="../charts/chart41.xml"/><Relationship Id="rId2" Type="http://schemas.openxmlformats.org/officeDocument/2006/relationships/chart" Target="../charts/chart40.xml"/><Relationship Id="rId1" Type="http://schemas.openxmlformats.org/officeDocument/2006/relationships/slideLayout" Target="../slideLayouts/slideLayout2.xml"/></Relationships>
</file>

<file path=ppt/slides/_rels/slide66.xml.rels><?xml version="1.0" encoding="UTF-8" standalone="yes"?>
<Relationships xmlns="http://schemas.openxmlformats.org/package/2006/relationships"><Relationship Id="rId3" Type="http://schemas.openxmlformats.org/officeDocument/2006/relationships/chart" Target="../charts/chart42.xml"/><Relationship Id="rId2" Type="http://schemas.microsoft.com/office/2018/10/relationships/comments" Target="../comments/modernComment_209_173A0FCD.xml"/><Relationship Id="rId1" Type="http://schemas.openxmlformats.org/officeDocument/2006/relationships/slideLayout" Target="../slideLayouts/slideLayout2.xml"/></Relationships>
</file>

<file path=ppt/slides/_rels/slide67.xml.rels><?xml version="1.0" encoding="UTF-8" standalone="yes"?>
<Relationships xmlns="http://schemas.openxmlformats.org/package/2006/relationships"><Relationship Id="rId2" Type="http://schemas.openxmlformats.org/officeDocument/2006/relationships/chart" Target="../charts/chart43.xml"/><Relationship Id="rId1" Type="http://schemas.openxmlformats.org/officeDocument/2006/relationships/slideLayout" Target="../slideLayouts/slideLayout2.xml"/></Relationships>
</file>

<file path=ppt/slides/_rels/slide68.xml.rels><?xml version="1.0" encoding="UTF-8" standalone="yes"?>
<Relationships xmlns="http://schemas.openxmlformats.org/package/2006/relationships"><Relationship Id="rId2" Type="http://schemas.openxmlformats.org/officeDocument/2006/relationships/notesSlide" Target="../notesSlides/notesSlide63.xml"/><Relationship Id="rId1" Type="http://schemas.openxmlformats.org/officeDocument/2006/relationships/slideLayout" Target="../slideLayouts/slideLayout2.xml"/></Relationships>
</file>

<file path=ppt/slides/_rels/slide69.xml.rels><?xml version="1.0" encoding="UTF-8" standalone="yes"?>
<Relationships xmlns="http://schemas.openxmlformats.org/package/2006/relationships"><Relationship Id="rId2" Type="http://schemas.openxmlformats.org/officeDocument/2006/relationships/notesSlide" Target="../notesSlides/notesSlide64.xml"/><Relationship Id="rId1" Type="http://schemas.openxmlformats.org/officeDocument/2006/relationships/slideLayout" Target="../slideLayouts/slideLayout2.xml"/></Relationships>
</file>

<file path=ppt/slides/_rels/slide7.xml.rels><?xml version="1.0" encoding="UTF-8" standalone="yes"?>
<Relationships xmlns="http://schemas.openxmlformats.org/package/2006/relationships"><Relationship Id="rId3" Type="http://schemas.openxmlformats.org/officeDocument/2006/relationships/chart" Target="../charts/chart3.xml"/><Relationship Id="rId2" Type="http://schemas.openxmlformats.org/officeDocument/2006/relationships/notesSlide" Target="../notesSlides/notesSlide7.xml"/><Relationship Id="rId1" Type="http://schemas.openxmlformats.org/officeDocument/2006/relationships/slideLayout" Target="../slideLayouts/slideLayout2.xml"/><Relationship Id="rId4" Type="http://schemas.openxmlformats.org/officeDocument/2006/relationships/chart" Target="../charts/chart4.xml"/></Relationships>
</file>

<file path=ppt/slides/_rels/slide70.xml.rels><?xml version="1.0" encoding="UTF-8" standalone="yes"?>
<Relationships xmlns="http://schemas.openxmlformats.org/package/2006/relationships"><Relationship Id="rId3" Type="http://schemas.openxmlformats.org/officeDocument/2006/relationships/image" Target="../media/image1.emf"/><Relationship Id="rId2" Type="http://schemas.openxmlformats.org/officeDocument/2006/relationships/notesSlide" Target="../notesSlides/notesSlide65.xml"/><Relationship Id="rId1" Type="http://schemas.openxmlformats.org/officeDocument/2006/relationships/slideLayout" Target="../slideLayouts/slideLayout1.xml"/><Relationship Id="rId5" Type="http://schemas.openxmlformats.org/officeDocument/2006/relationships/image" Target="../media/image3.emf"/><Relationship Id="rId4" Type="http://schemas.openxmlformats.org/officeDocument/2006/relationships/image" Target="../media/image2.png"/></Relationships>
</file>

<file path=ppt/slides/_rels/slide71.xml.rels><?xml version="1.0" encoding="UTF-8" standalone="yes"?>
<Relationships xmlns="http://schemas.openxmlformats.org/package/2006/relationships"><Relationship Id="rId3" Type="http://schemas.openxmlformats.org/officeDocument/2006/relationships/chart" Target="../charts/chart44.xml"/><Relationship Id="rId2" Type="http://schemas.openxmlformats.org/officeDocument/2006/relationships/notesSlide" Target="../notesSlides/notesSlide66.xml"/><Relationship Id="rId1" Type="http://schemas.openxmlformats.org/officeDocument/2006/relationships/slideLayout" Target="../slideLayouts/slideLayout2.xml"/></Relationships>
</file>

<file path=ppt/slides/_rels/slide72.xml.rels><?xml version="1.0" encoding="UTF-8" standalone="yes"?>
<Relationships xmlns="http://schemas.openxmlformats.org/package/2006/relationships"><Relationship Id="rId2" Type="http://schemas.openxmlformats.org/officeDocument/2006/relationships/chart" Target="../charts/chart45.xml"/><Relationship Id="rId1" Type="http://schemas.openxmlformats.org/officeDocument/2006/relationships/slideLayout" Target="../slideLayouts/slideLayout2.xml"/></Relationships>
</file>

<file path=ppt/slides/_rels/slide73.xml.rels><?xml version="1.0" encoding="UTF-8" standalone="yes"?>
<Relationships xmlns="http://schemas.openxmlformats.org/package/2006/relationships"><Relationship Id="rId3" Type="http://schemas.openxmlformats.org/officeDocument/2006/relationships/chart" Target="../charts/chart46.xml"/><Relationship Id="rId2" Type="http://schemas.openxmlformats.org/officeDocument/2006/relationships/notesSlide" Target="../notesSlides/notesSlide67.xml"/><Relationship Id="rId1" Type="http://schemas.openxmlformats.org/officeDocument/2006/relationships/slideLayout" Target="../slideLayouts/slideLayout2.xml"/></Relationships>
</file>

<file path=ppt/slides/_rels/slide74.xml.rels><?xml version="1.0" encoding="UTF-8" standalone="yes"?>
<Relationships xmlns="http://schemas.openxmlformats.org/package/2006/relationships"><Relationship Id="rId3" Type="http://schemas.microsoft.com/office/2018/10/relationships/comments" Target="../comments/modernComment_30E_40F27F49.xml"/><Relationship Id="rId2" Type="http://schemas.openxmlformats.org/officeDocument/2006/relationships/notesSlide" Target="../notesSlides/notesSlide68.xml"/><Relationship Id="rId1" Type="http://schemas.openxmlformats.org/officeDocument/2006/relationships/slideLayout" Target="../slideLayouts/slideLayout2.xml"/><Relationship Id="rId4" Type="http://schemas.openxmlformats.org/officeDocument/2006/relationships/chart" Target="../charts/chart47.xml"/></Relationships>
</file>

<file path=ppt/slides/_rels/slide75.xml.rels><?xml version="1.0" encoding="UTF-8" standalone="yes"?>
<Relationships xmlns="http://schemas.openxmlformats.org/package/2006/relationships"><Relationship Id="rId3" Type="http://schemas.openxmlformats.org/officeDocument/2006/relationships/chart" Target="../charts/chart48.xml"/><Relationship Id="rId2" Type="http://schemas.openxmlformats.org/officeDocument/2006/relationships/notesSlide" Target="../notesSlides/notesSlide69.xml"/><Relationship Id="rId1" Type="http://schemas.openxmlformats.org/officeDocument/2006/relationships/slideLayout" Target="../slideLayouts/slideLayout2.xml"/></Relationships>
</file>

<file path=ppt/slides/_rels/slide76.xml.rels><?xml version="1.0" encoding="UTF-8" standalone="yes"?>
<Relationships xmlns="http://schemas.openxmlformats.org/package/2006/relationships"><Relationship Id="rId2" Type="http://schemas.openxmlformats.org/officeDocument/2006/relationships/notesSlide" Target="../notesSlides/notesSlide70.xml"/><Relationship Id="rId1" Type="http://schemas.openxmlformats.org/officeDocument/2006/relationships/slideLayout" Target="../slideLayouts/slideLayout2.xml"/></Relationships>
</file>

<file path=ppt/slides/_rels/slide7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8.xml.rels><?xml version="1.0" encoding="UTF-8" standalone="yes"?>
<Relationships xmlns="http://schemas.openxmlformats.org/package/2006/relationships"><Relationship Id="rId3" Type="http://schemas.openxmlformats.org/officeDocument/2006/relationships/chart" Target="../charts/chart49.xml"/><Relationship Id="rId2" Type="http://schemas.openxmlformats.org/officeDocument/2006/relationships/notesSlide" Target="../notesSlides/notesSlide71.xml"/><Relationship Id="rId1" Type="http://schemas.openxmlformats.org/officeDocument/2006/relationships/slideLayout" Target="../slideLayouts/slideLayout2.xml"/></Relationships>
</file>

<file path=ppt/slides/_rels/slide79.xml.rels><?xml version="1.0" encoding="UTF-8" standalone="yes"?>
<Relationships xmlns="http://schemas.openxmlformats.org/package/2006/relationships"><Relationship Id="rId2" Type="http://schemas.openxmlformats.org/officeDocument/2006/relationships/chart" Target="../charts/chart50.xml"/><Relationship Id="rId1" Type="http://schemas.openxmlformats.org/officeDocument/2006/relationships/slideLayout" Target="../slideLayouts/slideLayout2.xml"/></Relationships>
</file>

<file path=ppt/slides/_rels/slide8.xml.rels><?xml version="1.0" encoding="UTF-8" standalone="yes"?>
<Relationships xmlns="http://schemas.openxmlformats.org/package/2006/relationships"><Relationship Id="rId3" Type="http://schemas.openxmlformats.org/officeDocument/2006/relationships/chart" Target="../charts/chart5.xml"/><Relationship Id="rId2" Type="http://schemas.openxmlformats.org/officeDocument/2006/relationships/notesSlide" Target="../notesSlides/notesSlide8.xml"/><Relationship Id="rId1" Type="http://schemas.openxmlformats.org/officeDocument/2006/relationships/slideLayout" Target="../slideLayouts/slideLayout2.xml"/><Relationship Id="rId4" Type="http://schemas.openxmlformats.org/officeDocument/2006/relationships/chart" Target="../charts/chart6.xml"/></Relationships>
</file>

<file path=ppt/slides/_rels/slide80.xml.rels><?xml version="1.0" encoding="UTF-8" standalone="yes"?>
<Relationships xmlns="http://schemas.openxmlformats.org/package/2006/relationships"><Relationship Id="rId3" Type="http://schemas.openxmlformats.org/officeDocument/2006/relationships/chart" Target="../charts/chart51.xml"/><Relationship Id="rId2" Type="http://schemas.openxmlformats.org/officeDocument/2006/relationships/notesSlide" Target="../notesSlides/notesSlide72.xml"/><Relationship Id="rId1" Type="http://schemas.openxmlformats.org/officeDocument/2006/relationships/slideLayout" Target="../slideLayouts/slideLayout2.xml"/></Relationships>
</file>

<file path=ppt/slides/_rels/slide81.xml.rels><?xml version="1.0" encoding="UTF-8" standalone="yes"?>
<Relationships xmlns="http://schemas.openxmlformats.org/package/2006/relationships"><Relationship Id="rId3" Type="http://schemas.openxmlformats.org/officeDocument/2006/relationships/chart" Target="../charts/chart52.xml"/><Relationship Id="rId2" Type="http://schemas.openxmlformats.org/officeDocument/2006/relationships/notesSlide" Target="../notesSlides/notesSlide73.xml"/><Relationship Id="rId1" Type="http://schemas.openxmlformats.org/officeDocument/2006/relationships/slideLayout" Target="../slideLayouts/slideLayout2.xml"/></Relationships>
</file>

<file path=ppt/slides/_rels/slide82.xml.rels><?xml version="1.0" encoding="UTF-8" standalone="yes"?>
<Relationships xmlns="http://schemas.openxmlformats.org/package/2006/relationships"><Relationship Id="rId3" Type="http://schemas.openxmlformats.org/officeDocument/2006/relationships/chart" Target="../charts/chart53.xml"/><Relationship Id="rId2" Type="http://schemas.openxmlformats.org/officeDocument/2006/relationships/notesSlide" Target="../notesSlides/notesSlide74.xml"/><Relationship Id="rId1" Type="http://schemas.openxmlformats.org/officeDocument/2006/relationships/slideLayout" Target="../slideLayouts/slideLayout2.xml"/></Relationships>
</file>

<file path=ppt/slides/_rels/slide83.xml.rels><?xml version="1.0" encoding="UTF-8" standalone="yes"?>
<Relationships xmlns="http://schemas.openxmlformats.org/package/2006/relationships"><Relationship Id="rId3" Type="http://schemas.openxmlformats.org/officeDocument/2006/relationships/chart" Target="../charts/chart54.xml"/><Relationship Id="rId2" Type="http://schemas.openxmlformats.org/officeDocument/2006/relationships/notesSlide" Target="../notesSlides/notesSlide75.xml"/><Relationship Id="rId1" Type="http://schemas.openxmlformats.org/officeDocument/2006/relationships/slideLayout" Target="../slideLayouts/slideLayout2.xml"/></Relationships>
</file>

<file path=ppt/slides/_rels/slide84.xml.rels><?xml version="1.0" encoding="UTF-8" standalone="yes"?>
<Relationships xmlns="http://schemas.openxmlformats.org/package/2006/relationships"><Relationship Id="rId2" Type="http://schemas.openxmlformats.org/officeDocument/2006/relationships/chart" Target="../charts/chart55.xml"/><Relationship Id="rId1" Type="http://schemas.openxmlformats.org/officeDocument/2006/relationships/slideLayout" Target="../slideLayouts/slideLayout2.xml"/></Relationships>
</file>

<file path=ppt/slides/_rels/slide85.xml.rels><?xml version="1.0" encoding="UTF-8" standalone="yes"?>
<Relationships xmlns="http://schemas.openxmlformats.org/package/2006/relationships"><Relationship Id="rId2" Type="http://schemas.openxmlformats.org/officeDocument/2006/relationships/notesSlide" Target="../notesSlides/notesSlide76.xml"/><Relationship Id="rId1" Type="http://schemas.openxmlformats.org/officeDocument/2006/relationships/slideLayout" Target="../slideLayouts/slideLayout2.xml"/></Relationships>
</file>

<file path=ppt/slides/_rels/slide86.xml.rels><?xml version="1.0" encoding="UTF-8" standalone="yes"?>
<Relationships xmlns="http://schemas.openxmlformats.org/package/2006/relationships"><Relationship Id="rId2" Type="http://schemas.openxmlformats.org/officeDocument/2006/relationships/notesSlide" Target="../notesSlides/notesSlide77.xml"/><Relationship Id="rId1" Type="http://schemas.openxmlformats.org/officeDocument/2006/relationships/slideLayout" Target="../slideLayouts/slideLayout2.xml"/></Relationships>
</file>

<file path=ppt/slides/_rels/slide87.xml.rels><?xml version="1.0" encoding="UTF-8" standalone="yes"?>
<Relationships xmlns="http://schemas.openxmlformats.org/package/2006/relationships"><Relationship Id="rId3" Type="http://schemas.openxmlformats.org/officeDocument/2006/relationships/chart" Target="../charts/chart56.xml"/><Relationship Id="rId2" Type="http://schemas.openxmlformats.org/officeDocument/2006/relationships/notesSlide" Target="../notesSlides/notesSlide78.xml"/><Relationship Id="rId1" Type="http://schemas.openxmlformats.org/officeDocument/2006/relationships/slideLayout" Target="../slideLayouts/slideLayout2.xml"/></Relationships>
</file>

<file path=ppt/slides/_rels/slide88.xml.rels><?xml version="1.0" encoding="UTF-8" standalone="yes"?>
<Relationships xmlns="http://schemas.openxmlformats.org/package/2006/relationships"><Relationship Id="rId2" Type="http://schemas.openxmlformats.org/officeDocument/2006/relationships/chart" Target="../charts/chart57.xml"/><Relationship Id="rId1" Type="http://schemas.openxmlformats.org/officeDocument/2006/relationships/slideLayout" Target="../slideLayouts/slideLayout2.xml"/></Relationships>
</file>

<file path=ppt/slides/_rels/slide89.xml.rels><?xml version="1.0" encoding="UTF-8" standalone="yes"?>
<Relationships xmlns="http://schemas.openxmlformats.org/package/2006/relationships"><Relationship Id="rId2" Type="http://schemas.openxmlformats.org/officeDocument/2006/relationships/chart" Target="../charts/chart58.xml"/><Relationship Id="rId1" Type="http://schemas.openxmlformats.org/officeDocument/2006/relationships/slideLayout" Target="../slideLayouts/slideLayout2.xml"/></Relationships>
</file>

<file path=ppt/slides/_rels/slide9.xml.rels><?xml version="1.0" encoding="UTF-8" standalone="yes"?>
<Relationships xmlns="http://schemas.openxmlformats.org/package/2006/relationships"><Relationship Id="rId3" Type="http://schemas.openxmlformats.org/officeDocument/2006/relationships/chart" Target="../charts/chart7.xml"/><Relationship Id="rId2" Type="http://schemas.openxmlformats.org/officeDocument/2006/relationships/notesSlide" Target="../notesSlides/notesSlide9.xml"/><Relationship Id="rId1" Type="http://schemas.openxmlformats.org/officeDocument/2006/relationships/slideLayout" Target="../slideLayouts/slideLayout2.xml"/><Relationship Id="rId4" Type="http://schemas.openxmlformats.org/officeDocument/2006/relationships/chart" Target="../charts/chart8.xml"/></Relationships>
</file>

<file path=ppt/slides/_rels/slide9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2.xml.rels><?xml version="1.0" encoding="UTF-8" standalone="yes"?>
<Relationships xmlns="http://schemas.openxmlformats.org/package/2006/relationships"><Relationship Id="rId2" Type="http://schemas.openxmlformats.org/officeDocument/2006/relationships/chart" Target="../charts/chart59.xml"/><Relationship Id="rId1" Type="http://schemas.openxmlformats.org/officeDocument/2006/relationships/slideLayout" Target="../slideLayouts/slideLayout2.xml"/></Relationships>
</file>

<file path=ppt/slides/_rels/slide9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5.xml.rels><?xml version="1.0" encoding="UTF-8" standalone="yes"?>
<Relationships xmlns="http://schemas.openxmlformats.org/package/2006/relationships"><Relationship Id="rId3" Type="http://schemas.openxmlformats.org/officeDocument/2006/relationships/chart" Target="../charts/chart60.xml"/><Relationship Id="rId2" Type="http://schemas.openxmlformats.org/officeDocument/2006/relationships/notesSlide" Target="../notesSlides/notesSlide79.xml"/><Relationship Id="rId1" Type="http://schemas.openxmlformats.org/officeDocument/2006/relationships/slideLayout" Target="../slideLayouts/slideLayout2.xml"/></Relationships>
</file>

<file path=ppt/slides/_rels/slide9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8.xml.rels><?xml version="1.0" encoding="UTF-8" standalone="yes"?>
<Relationships xmlns="http://schemas.openxmlformats.org/package/2006/relationships"><Relationship Id="rId2" Type="http://schemas.openxmlformats.org/officeDocument/2006/relationships/chart" Target="../charts/chart61.xml"/><Relationship Id="rId1" Type="http://schemas.openxmlformats.org/officeDocument/2006/relationships/slideLayout" Target="../slideLayouts/slideLayout2.xml"/></Relationships>
</file>

<file path=ppt/slides/_rels/slide99.xml.rels><?xml version="1.0" encoding="UTF-8" standalone="yes"?>
<Relationships xmlns="http://schemas.openxmlformats.org/package/2006/relationships"><Relationship Id="rId3" Type="http://schemas.openxmlformats.org/officeDocument/2006/relationships/chart" Target="../charts/chart62.xml"/><Relationship Id="rId2" Type="http://schemas.openxmlformats.org/officeDocument/2006/relationships/notesSlide" Target="../notesSlides/notesSlide80.xml"/><Relationship Id="rId1" Type="http://schemas.openxmlformats.org/officeDocument/2006/relationships/slideLayout" Target="../slideLayouts/slideLayout2.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2"/>
          <p:cNvPicPr>
            <a:picLocks noChangeAspect="1" noChangeArrowheads="1"/>
          </p:cNvPicPr>
          <p:nvPr/>
        </p:nvPicPr>
        <p:blipFill>
          <a:blip r:embed="rId3"/>
          <a:srcRect/>
          <a:stretch>
            <a:fillRect/>
          </a:stretch>
        </p:blipFill>
        <p:spPr bwMode="auto">
          <a:xfrm>
            <a:off x="9042400" y="3688396"/>
            <a:ext cx="3149600" cy="3169604"/>
          </a:xfrm>
          <a:prstGeom prst="rect">
            <a:avLst/>
          </a:prstGeom>
          <a:solidFill>
            <a:schemeClr val="bg1"/>
          </a:solidFill>
          <a:ln w="9525">
            <a:noFill/>
            <a:miter lim="800000"/>
            <a:headEnd/>
            <a:tailEnd/>
          </a:ln>
          <a:effectLst/>
        </p:spPr>
      </p:pic>
      <p:sp>
        <p:nvSpPr>
          <p:cNvPr id="4" name="Text Box 2"/>
          <p:cNvSpPr txBox="1"/>
          <p:nvPr/>
        </p:nvSpPr>
        <p:spPr>
          <a:xfrm>
            <a:off x="928159" y="2217405"/>
            <a:ext cx="7775575" cy="3257691"/>
          </a:xfrm>
          <a:prstGeom prst="rect">
            <a:avLst/>
          </a:prstGeom>
          <a:noFill/>
          <a:ln>
            <a:noFill/>
          </a:ln>
          <a:effectLst/>
          <a:extLst>
            <a:ext uri="{C572A759-6A51-4108-AA02-DFA0A04FC94B}">
              <ma14:wrappingTextBoxFlag xmlns:lc="http://schemas.openxmlformats.org/drawingml/2006/lockedCanvas" xmlns:ma14="http://schemas.microsoft.com/office/mac/drawingml/2011/main" xmlns:w="http://schemas.openxmlformats.org/wordprocessingml/2006/main" xmlns:w10="urn:schemas-microsoft-com:office:word" xmlns:v="urn:schemas-microsoft-com:vml" xmlns:o="urn:schemas-microsoft-com:office:office" xmlns:mv="urn:schemas-microsoft-com:mac:vml" xmlns:mo="http://schemas.microsoft.com/office/mac/office/2008/main" xmlns:arto="http://schemas.microsoft.com/office/word/2006/arto" xmlns:wps="http://schemas.microsoft.com/office/word/2010/wordprocessingShape" xmlns:wne="http://schemas.microsoft.com/office/word/2006/wordml" xmlns:wpi="http://schemas.microsoft.com/office/word/2010/wordprocessingInk" xmlns:wpg="http://schemas.microsoft.com/office/word/2010/wordprocessingGroup" xmlns:w15="http://schemas.microsoft.com/office/word/2012/wordml" xmlns:w14="http://schemas.microsoft.com/office/word/2010/wordml" xmlns:wp="http://schemas.openxmlformats.org/drawingml/2006/wordprocessingDrawing" xmlns:wp14="http://schemas.microsoft.com/office/word/2010/wordprocessingDrawing" xmlns:m="http://schemas.openxmlformats.org/officeDocument/2006/math" xmlns:mc="http://schemas.openxmlformats.org/markup-compatibility/2006" xmlns:wpc="http://schemas.microsoft.com/office/word/2010/wordprocessingCanvas" xmlns=""/>
            </a:ext>
          </a:extLst>
        </p:spPr>
        <p:style>
          <a:lnRef idx="0">
            <a:schemeClr val="accent1"/>
          </a:lnRef>
          <a:fillRef idx="0">
            <a:schemeClr val="accent1"/>
          </a:fillRef>
          <a:effectRef idx="0">
            <a:schemeClr val="accent1"/>
          </a:effectRef>
          <a:fontRef idx="minor">
            <a:schemeClr val="dk1"/>
          </a:fontRef>
        </p:style>
        <p:txBody>
          <a:bodyPr rot="0" spcFirstLastPara="0" vert="horz" wrap="square" lIns="91440" tIns="45720" rIns="91440" bIns="45720" numCol="1" spcCol="0" rtlCol="0" fromWordArt="0" anchor="t" anchorCtr="0" forceAA="0" compatLnSpc="1">
            <a:prstTxWarp prst="textNoShape">
              <a:avLst/>
            </a:prstTxWarp>
            <a:noAutofit/>
          </a:bodyPr>
          <a:lstStyle/>
          <a:p>
            <a:pPr>
              <a:spcAft>
                <a:spcPts val="0"/>
              </a:spcAft>
            </a:pPr>
            <a:r>
              <a:rPr lang="en-GB" sz="3600">
                <a:solidFill>
                  <a:srgbClr val="00A98A"/>
                </a:solidFill>
                <a:latin typeface="Calibri" panose="020F0502020204030204" pitchFamily="34" charset="0"/>
                <a:ea typeface="MS Mincho" panose="02020609040205080304" pitchFamily="49" charset="-128"/>
                <a:cs typeface="Times New Roman" panose="02020603050405020304" pitchFamily="18" charset="0"/>
              </a:rPr>
              <a:t>City of Doncaster Council </a:t>
            </a:r>
          </a:p>
          <a:p>
            <a:pPr>
              <a:spcAft>
                <a:spcPts val="0"/>
              </a:spcAft>
            </a:pPr>
            <a:r>
              <a:rPr lang="en-GB" sz="3600">
                <a:solidFill>
                  <a:srgbClr val="00A98A"/>
                </a:solidFill>
                <a:latin typeface="Calibri" panose="020F0502020204030204" pitchFamily="34" charset="0"/>
                <a:ea typeface="MS Mincho" panose="02020609040205080304" pitchFamily="49" charset="-128"/>
                <a:cs typeface="Times New Roman" panose="02020603050405020304" pitchFamily="18" charset="0"/>
              </a:rPr>
              <a:t>Pupil Lifestyle Survey </a:t>
            </a:r>
          </a:p>
          <a:p>
            <a:pPr>
              <a:spcAft>
                <a:spcPts val="0"/>
              </a:spcAft>
            </a:pPr>
            <a:r>
              <a:rPr lang="en-GB" sz="3600">
                <a:solidFill>
                  <a:srgbClr val="00A98A"/>
                </a:solidFill>
                <a:latin typeface="Calibri" panose="020F0502020204030204" pitchFamily="34" charset="0"/>
                <a:ea typeface="MS Mincho" panose="02020609040205080304" pitchFamily="49" charset="-128"/>
                <a:cs typeface="Times New Roman" panose="02020603050405020304" pitchFamily="18" charset="0"/>
              </a:rPr>
              <a:t>Secondary School Report</a:t>
            </a:r>
            <a:endParaRPr lang="en-GB" sz="2800">
              <a:solidFill>
                <a:srgbClr val="00A98A"/>
              </a:solidFill>
              <a:effectLst/>
              <a:latin typeface="Calibri" panose="020F0502020204030204" pitchFamily="34" charset="0"/>
              <a:ea typeface="MS Mincho" panose="02020609040205080304" pitchFamily="49" charset="-128"/>
              <a:cs typeface="Times New Roman" panose="02020603050405020304" pitchFamily="18" charset="0"/>
            </a:endParaRPr>
          </a:p>
          <a:p>
            <a:pPr>
              <a:spcAft>
                <a:spcPts val="0"/>
              </a:spcAft>
            </a:pPr>
            <a:r>
              <a:rPr lang="en-GB" sz="2800">
                <a:solidFill>
                  <a:srgbClr val="00A98A"/>
                </a:solidFill>
                <a:effectLst/>
                <a:latin typeface="Calibri" panose="020F0502020204030204" pitchFamily="34" charset="0"/>
                <a:ea typeface="MS Mincho" panose="02020609040205080304" pitchFamily="49" charset="-128"/>
                <a:cs typeface="Times New Roman" panose="02020603050405020304" pitchFamily="18" charset="0"/>
              </a:rPr>
              <a:t> </a:t>
            </a:r>
            <a:endParaRPr lang="en-GB" sz="2000">
              <a:solidFill>
                <a:srgbClr val="404040"/>
              </a:solidFill>
              <a:effectLst/>
              <a:latin typeface="Calibri" panose="020F0502020204030204" pitchFamily="34" charset="0"/>
              <a:ea typeface="MS Mincho" panose="02020609040205080304" pitchFamily="49" charset="-128"/>
              <a:cs typeface="Times New Roman" panose="02020603050405020304" pitchFamily="18" charset="0"/>
            </a:endParaRPr>
          </a:p>
          <a:p>
            <a:pPr>
              <a:spcAft>
                <a:spcPts val="0"/>
              </a:spcAft>
            </a:pPr>
            <a:r>
              <a:rPr lang="en-GB" sz="2800">
                <a:solidFill>
                  <a:srgbClr val="00A98A"/>
                </a:solidFill>
                <a:latin typeface="Calibri" panose="020F0502020204030204" pitchFamily="34" charset="0"/>
                <a:ea typeface="MS Mincho" panose="02020609040205080304" pitchFamily="49" charset="-128"/>
                <a:cs typeface="Times New Roman" panose="02020603050405020304" pitchFamily="18" charset="0"/>
              </a:rPr>
              <a:t>October</a:t>
            </a:r>
            <a:r>
              <a:rPr lang="en-GB" sz="2800">
                <a:solidFill>
                  <a:srgbClr val="00A98A"/>
                </a:solidFill>
                <a:effectLst/>
                <a:latin typeface="Calibri" panose="020F0502020204030204" pitchFamily="34" charset="0"/>
                <a:ea typeface="MS Mincho" panose="02020609040205080304" pitchFamily="49" charset="-128"/>
                <a:cs typeface="Times New Roman" panose="02020603050405020304" pitchFamily="18" charset="0"/>
              </a:rPr>
              <a:t> 2025</a:t>
            </a:r>
            <a:endParaRPr lang="en-GB" sz="2000">
              <a:solidFill>
                <a:srgbClr val="404040"/>
              </a:solidFill>
              <a:effectLst/>
              <a:latin typeface="Calibri" panose="020F0502020204030204" pitchFamily="34" charset="0"/>
              <a:ea typeface="MS Mincho" panose="02020609040205080304" pitchFamily="49" charset="-128"/>
              <a:cs typeface="Times New Roman" panose="02020603050405020304" pitchFamily="18" charset="0"/>
            </a:endParaRPr>
          </a:p>
          <a:p>
            <a:pPr>
              <a:spcAft>
                <a:spcPts val="0"/>
              </a:spcAft>
            </a:pPr>
            <a:r>
              <a:rPr lang="en-GB" sz="1400">
                <a:solidFill>
                  <a:srgbClr val="404040"/>
                </a:solidFill>
                <a:effectLst/>
                <a:latin typeface="Calibri" panose="020F0502020204030204" pitchFamily="34" charset="0"/>
                <a:ea typeface="MS Mincho" panose="02020609040205080304" pitchFamily="49" charset="-128"/>
                <a:cs typeface="Times New Roman" panose="02020603050405020304" pitchFamily="18" charset="0"/>
              </a:rPr>
              <a:t> </a:t>
            </a:r>
            <a:endParaRPr lang="en-GB" sz="2000">
              <a:solidFill>
                <a:srgbClr val="404040"/>
              </a:solidFill>
              <a:effectLst/>
              <a:latin typeface="Calibri" panose="020F0502020204030204" pitchFamily="34" charset="0"/>
              <a:ea typeface="MS Mincho" panose="02020609040205080304" pitchFamily="49" charset="-128"/>
              <a:cs typeface="Times New Roman" panose="02020603050405020304" pitchFamily="18" charset="0"/>
            </a:endParaRPr>
          </a:p>
          <a:p>
            <a:pPr>
              <a:spcAft>
                <a:spcPts val="0"/>
              </a:spcAft>
            </a:pPr>
            <a:r>
              <a:rPr lang="en-GB" sz="3600">
                <a:solidFill>
                  <a:srgbClr val="0072BD"/>
                </a:solidFill>
                <a:effectLst/>
                <a:latin typeface="Calibri" panose="020F0502020204030204" pitchFamily="34" charset="0"/>
                <a:ea typeface="MS Mincho" panose="02020609040205080304" pitchFamily="49" charset="-128"/>
                <a:cs typeface="Times New Roman" panose="02020603050405020304" pitchFamily="18" charset="0"/>
              </a:rPr>
              <a:t> </a:t>
            </a:r>
            <a:endParaRPr lang="en-GB" sz="2000">
              <a:solidFill>
                <a:srgbClr val="404040"/>
              </a:solidFill>
              <a:effectLst/>
              <a:latin typeface="Calibri" panose="020F0502020204030204" pitchFamily="34" charset="0"/>
              <a:ea typeface="MS Mincho" panose="02020609040205080304" pitchFamily="49" charset="-128"/>
              <a:cs typeface="Times New Roman" panose="02020603050405020304" pitchFamily="18" charset="0"/>
            </a:endParaRPr>
          </a:p>
        </p:txBody>
      </p:sp>
      <p:pic>
        <p:nvPicPr>
          <p:cNvPr id="3" name="Content Placeholder 3"/>
          <p:cNvPicPr>
            <a:picLocks noChangeAspect="1"/>
          </p:cNvPicPr>
          <p:nvPr/>
        </p:nvPicPr>
        <p:blipFill rotWithShape="1">
          <a:blip r:embed="rId4"/>
          <a:srcRect l="26837" r="68553" b="77143"/>
          <a:stretch/>
        </p:blipFill>
        <p:spPr>
          <a:xfrm>
            <a:off x="-15552" y="0"/>
            <a:ext cx="12207552" cy="1066801"/>
          </a:xfrm>
          <a:prstGeom prst="rect">
            <a:avLst/>
          </a:prstGeom>
          <a:solidFill>
            <a:srgbClr val="004376"/>
          </a:solidFill>
        </p:spPr>
      </p:pic>
      <p:pic>
        <p:nvPicPr>
          <p:cNvPr id="5" name="Picture 3"/>
          <p:cNvPicPr>
            <a:picLocks noChangeAspect="1" noChangeArrowheads="1"/>
          </p:cNvPicPr>
          <p:nvPr/>
        </p:nvPicPr>
        <p:blipFill>
          <a:blip r:embed="rId5"/>
          <a:srcRect/>
          <a:stretch>
            <a:fillRect/>
          </a:stretch>
        </p:blipFill>
        <p:spPr bwMode="auto">
          <a:xfrm>
            <a:off x="171450" y="192343"/>
            <a:ext cx="2393950" cy="692213"/>
          </a:xfrm>
          <a:prstGeom prst="rect">
            <a:avLst/>
          </a:prstGeom>
          <a:noFill/>
          <a:ln w="9525">
            <a:noFill/>
            <a:miter lim="800000"/>
            <a:headEnd/>
            <a:tailEnd/>
          </a:ln>
          <a:effectLst/>
        </p:spPr>
      </p:pic>
    </p:spTree>
    <p:extLst>
      <p:ext uri="{BB962C8B-B14F-4D97-AF65-F5344CB8AC3E}">
        <p14:creationId xmlns:p14="http://schemas.microsoft.com/office/powerpoint/2010/main" val="3813508757"/>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vert="horz" lIns="91440" tIns="45720" rIns="91440" bIns="45720" rtlCol="0" anchor="ctr">
            <a:normAutofit/>
          </a:bodyPr>
          <a:lstStyle/>
          <a:p>
            <a:r>
              <a:rPr lang="en-GB" sz="2400"/>
              <a:t>Executive Summary (6) - CYPP key indicators</a:t>
            </a:r>
          </a:p>
        </p:txBody>
      </p:sp>
      <p:sp>
        <p:nvSpPr>
          <p:cNvPr id="6" name="Content Placeholder 2"/>
          <p:cNvSpPr txBox="1">
            <a:spLocks/>
          </p:cNvSpPr>
          <p:nvPr/>
        </p:nvSpPr>
        <p:spPr>
          <a:xfrm>
            <a:off x="4109923" y="992819"/>
            <a:ext cx="6809610" cy="1679930"/>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rgbClr val="004376"/>
                </a:solidFill>
                <a:latin typeface="Calibri" panose="020F0502020204030204" pitchFamily="34" charset="0"/>
                <a:ea typeface="+mn-ea"/>
                <a:cs typeface="DINPro" panose="020B0504020101020102"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rgbClr val="004376"/>
                </a:solidFill>
                <a:latin typeface="Calibri" panose="020F0502020204030204" pitchFamily="34" charset="0"/>
                <a:ea typeface="+mn-ea"/>
                <a:cs typeface="DINPro" panose="020B0504020101020102"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rgbClr val="004376"/>
                </a:solidFill>
                <a:latin typeface="Calibri" panose="020F0502020204030204" pitchFamily="34" charset="0"/>
                <a:ea typeface="+mn-ea"/>
                <a:cs typeface="DINPro" panose="020B0504020101020102"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rgbClr val="004376"/>
                </a:solidFill>
                <a:latin typeface="Calibri" panose="020F0502020204030204" pitchFamily="34" charset="0"/>
                <a:ea typeface="+mn-ea"/>
                <a:cs typeface="DINPro" panose="020B0504020101020102"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rgbClr val="004376"/>
                </a:solidFill>
                <a:latin typeface="Calibri" panose="020F0502020204030204" pitchFamily="34" charset="0"/>
                <a:ea typeface="+mn-ea"/>
                <a:cs typeface="DINPro" panose="020B0504020101020102"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00000"/>
              </a:lnSpc>
              <a:spcBef>
                <a:spcPts val="600"/>
              </a:spcBef>
              <a:spcAft>
                <a:spcPts val="600"/>
              </a:spcAft>
              <a:buFont typeface="Arial" panose="020B0604020202020204" pitchFamily="34" charset="0"/>
              <a:buNone/>
            </a:pPr>
            <a:r>
              <a:rPr lang="en-GB" sz="1600" i="1">
                <a:latin typeface="+mn-lt"/>
              </a:rPr>
              <a:t>CYPP-8: </a:t>
            </a:r>
            <a:r>
              <a:rPr lang="en-GB" sz="1600" b="1">
                <a:latin typeface="+mn-lt"/>
              </a:rPr>
              <a:t>Have you had a drink containing alcohol in the last 7 days, that was more than just a sip? </a:t>
            </a:r>
          </a:p>
          <a:p>
            <a:pPr marL="0" indent="0">
              <a:lnSpc>
                <a:spcPct val="100000"/>
              </a:lnSpc>
              <a:spcBef>
                <a:spcPts val="600"/>
              </a:spcBef>
              <a:spcAft>
                <a:spcPts val="600"/>
              </a:spcAft>
              <a:buNone/>
            </a:pPr>
            <a:r>
              <a:rPr lang="en-GB" sz="1400">
                <a:solidFill>
                  <a:srgbClr val="404040"/>
                </a:solidFill>
                <a:latin typeface="+mn-lt"/>
              </a:rPr>
              <a:t>12% of pupils have consumed alcohol within the last 7 days. The proportion increases for Young carers (22%), those with a disability (17%) and SEN pupils (17%) (see slide 135 for more details). </a:t>
            </a:r>
            <a:endParaRPr lang="en-GB" sz="1600">
              <a:solidFill>
                <a:srgbClr val="404040"/>
              </a:solidFill>
              <a:latin typeface="+mn-lt"/>
            </a:endParaRPr>
          </a:p>
          <a:p>
            <a:pPr>
              <a:lnSpc>
                <a:spcPct val="100000"/>
              </a:lnSpc>
              <a:spcBef>
                <a:spcPts val="600"/>
              </a:spcBef>
              <a:spcAft>
                <a:spcPts val="600"/>
              </a:spcAft>
            </a:pPr>
            <a:endParaRPr lang="en-GB" sz="1600">
              <a:solidFill>
                <a:srgbClr val="404040"/>
              </a:solidFill>
              <a:latin typeface="+mn-lt"/>
            </a:endParaRPr>
          </a:p>
          <a:p>
            <a:pPr>
              <a:lnSpc>
                <a:spcPct val="100000"/>
              </a:lnSpc>
              <a:spcBef>
                <a:spcPts val="600"/>
              </a:spcBef>
              <a:spcAft>
                <a:spcPts val="600"/>
              </a:spcAft>
            </a:pPr>
            <a:endParaRPr lang="en-GB" sz="1400">
              <a:solidFill>
                <a:srgbClr val="404040"/>
              </a:solidFill>
              <a:latin typeface="+mn-lt"/>
            </a:endParaRPr>
          </a:p>
        </p:txBody>
      </p:sp>
      <p:sp>
        <p:nvSpPr>
          <p:cNvPr id="8" name="TextBox 7"/>
          <p:cNvSpPr txBox="1"/>
          <p:nvPr/>
        </p:nvSpPr>
        <p:spPr>
          <a:xfrm>
            <a:off x="183019" y="6551069"/>
            <a:ext cx="6741419" cy="246221"/>
          </a:xfrm>
          <a:prstGeom prst="rect">
            <a:avLst/>
          </a:prstGeom>
          <a:noFill/>
        </p:spPr>
        <p:txBody>
          <a:bodyPr wrap="square" rtlCol="0" anchor="b" anchorCtr="0">
            <a:spAutoFit/>
          </a:bodyPr>
          <a:lstStyle/>
          <a:p>
            <a:r>
              <a:rPr lang="en-GB" sz="1000" i="1">
                <a:solidFill>
                  <a:srgbClr val="002060"/>
                </a:solidFill>
                <a:latin typeface="Calibri" panose="020F0502020204030204" pitchFamily="34" charset="0"/>
              </a:rPr>
              <a:t>Base: All valid respondents, 2023 n=1,057, 2024 n=1,170, 2025 n=1,546.</a:t>
            </a:r>
          </a:p>
        </p:txBody>
      </p:sp>
      <p:sp>
        <p:nvSpPr>
          <p:cNvPr id="10" name="Content Placeholder 2"/>
          <p:cNvSpPr txBox="1">
            <a:spLocks/>
          </p:cNvSpPr>
          <p:nvPr/>
        </p:nvSpPr>
        <p:spPr>
          <a:xfrm>
            <a:off x="183599" y="3830328"/>
            <a:ext cx="5871967" cy="1855690"/>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rgbClr val="004376"/>
                </a:solidFill>
                <a:latin typeface="Calibri" panose="020F0502020204030204" pitchFamily="34" charset="0"/>
                <a:ea typeface="+mn-ea"/>
                <a:cs typeface="DINPro" panose="020B0504020101020102"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rgbClr val="004376"/>
                </a:solidFill>
                <a:latin typeface="Calibri" panose="020F0502020204030204" pitchFamily="34" charset="0"/>
                <a:ea typeface="+mn-ea"/>
                <a:cs typeface="DINPro" panose="020B0504020101020102"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rgbClr val="004376"/>
                </a:solidFill>
                <a:latin typeface="Calibri" panose="020F0502020204030204" pitchFamily="34" charset="0"/>
                <a:ea typeface="+mn-ea"/>
                <a:cs typeface="DINPro" panose="020B0504020101020102"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rgbClr val="004376"/>
                </a:solidFill>
                <a:latin typeface="Calibri" panose="020F0502020204030204" pitchFamily="34" charset="0"/>
                <a:ea typeface="+mn-ea"/>
                <a:cs typeface="DINPro" panose="020B0504020101020102"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rgbClr val="004376"/>
                </a:solidFill>
                <a:latin typeface="Calibri" panose="020F0502020204030204" pitchFamily="34" charset="0"/>
                <a:ea typeface="+mn-ea"/>
                <a:cs typeface="DINPro" panose="020B0504020101020102"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00000"/>
              </a:lnSpc>
              <a:spcBef>
                <a:spcPts val="600"/>
              </a:spcBef>
              <a:spcAft>
                <a:spcPts val="600"/>
              </a:spcAft>
              <a:buFont typeface="Arial" panose="020B0604020202020204" pitchFamily="34" charset="0"/>
              <a:buNone/>
            </a:pPr>
            <a:r>
              <a:rPr lang="en-GB" sz="1600" i="1">
                <a:latin typeface="+mn-lt"/>
              </a:rPr>
              <a:t>CYPP-9: </a:t>
            </a:r>
            <a:r>
              <a:rPr lang="en-GB" sz="1600" b="1">
                <a:latin typeface="+mn-lt"/>
              </a:rPr>
              <a:t>Which statement best describes you about smoking? </a:t>
            </a:r>
          </a:p>
          <a:p>
            <a:pPr marL="0" indent="0">
              <a:lnSpc>
                <a:spcPct val="100000"/>
              </a:lnSpc>
              <a:spcBef>
                <a:spcPts val="600"/>
              </a:spcBef>
              <a:spcAft>
                <a:spcPts val="600"/>
              </a:spcAft>
              <a:buNone/>
            </a:pPr>
            <a:r>
              <a:rPr lang="en-GB" sz="1400">
                <a:solidFill>
                  <a:srgbClr val="404040"/>
                </a:solidFill>
                <a:latin typeface="+mn-lt"/>
              </a:rPr>
              <a:t>89% of pupils have never smoked at all. </a:t>
            </a:r>
            <a:r>
              <a:rPr lang="en-GB" sz="1400">
                <a:solidFill>
                  <a:schemeClr val="tx1">
                    <a:lumMod val="75000"/>
                    <a:lumOff val="25000"/>
                  </a:schemeClr>
                </a:solidFill>
                <a:latin typeface="+mn-lt"/>
              </a:rPr>
              <a:t>Year 10s are more likely than Year 8s to have tried smoking. LGBTQ are more likely than other groups to have ever tried smoking</a:t>
            </a:r>
            <a:r>
              <a:rPr lang="en-GB" sz="1400">
                <a:latin typeface="+mn-lt"/>
              </a:rPr>
              <a:t> </a:t>
            </a:r>
            <a:r>
              <a:rPr lang="en-GB" sz="1400">
                <a:solidFill>
                  <a:srgbClr val="404040"/>
                </a:solidFill>
                <a:latin typeface="+mn-lt"/>
              </a:rPr>
              <a:t>(see slides 149 and 150 for more details).</a:t>
            </a:r>
          </a:p>
          <a:p>
            <a:pPr marL="0" indent="0">
              <a:lnSpc>
                <a:spcPct val="100000"/>
              </a:lnSpc>
              <a:spcBef>
                <a:spcPts val="600"/>
              </a:spcBef>
              <a:spcAft>
                <a:spcPts val="600"/>
              </a:spcAft>
              <a:buNone/>
            </a:pPr>
            <a:endParaRPr lang="en-GB" sz="1600">
              <a:solidFill>
                <a:srgbClr val="404040"/>
              </a:solidFill>
              <a:latin typeface="+mn-lt"/>
            </a:endParaRPr>
          </a:p>
          <a:p>
            <a:pPr>
              <a:lnSpc>
                <a:spcPct val="100000"/>
              </a:lnSpc>
              <a:spcBef>
                <a:spcPts val="600"/>
              </a:spcBef>
              <a:spcAft>
                <a:spcPts val="600"/>
              </a:spcAft>
            </a:pPr>
            <a:endParaRPr lang="en-GB" sz="1400">
              <a:solidFill>
                <a:srgbClr val="404040"/>
              </a:solidFill>
              <a:latin typeface="+mn-lt"/>
            </a:endParaRPr>
          </a:p>
        </p:txBody>
      </p:sp>
      <p:graphicFrame>
        <p:nvGraphicFramePr>
          <p:cNvPr id="11" name="Chart 10">
            <a:extLst>
              <a:ext uri="{FF2B5EF4-FFF2-40B4-BE49-F238E27FC236}">
                <a16:creationId xmlns:a16="http://schemas.microsoft.com/office/drawing/2014/main" id="{A509B754-2B5F-4877-98B4-A37843F75CFF}"/>
              </a:ext>
            </a:extLst>
          </p:cNvPr>
          <p:cNvGraphicFramePr/>
          <p:nvPr>
            <p:extLst>
              <p:ext uri="{D42A27DB-BD31-4B8C-83A1-F6EECF244321}">
                <p14:modId xmlns:p14="http://schemas.microsoft.com/office/powerpoint/2010/main" val="4218043392"/>
              </p:ext>
            </p:extLst>
          </p:nvPr>
        </p:nvGraphicFramePr>
        <p:xfrm>
          <a:off x="183019" y="885404"/>
          <a:ext cx="3817481" cy="2357859"/>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12" name="Chart 11">
            <a:extLst>
              <a:ext uri="{FF2B5EF4-FFF2-40B4-BE49-F238E27FC236}">
                <a16:creationId xmlns:a16="http://schemas.microsoft.com/office/drawing/2014/main" id="{45B3DEBD-498D-41A7-ABD3-733A60AB9950}"/>
              </a:ext>
            </a:extLst>
          </p:cNvPr>
          <p:cNvGraphicFramePr/>
          <p:nvPr>
            <p:extLst>
              <p:ext uri="{D42A27DB-BD31-4B8C-83A1-F6EECF244321}">
                <p14:modId xmlns:p14="http://schemas.microsoft.com/office/powerpoint/2010/main" val="2370114342"/>
              </p:ext>
            </p:extLst>
          </p:nvPr>
        </p:nvGraphicFramePr>
        <p:xfrm>
          <a:off x="6523892" y="3485568"/>
          <a:ext cx="4783016" cy="2893802"/>
        </p:xfrm>
        <a:graphic>
          <a:graphicData uri="http://schemas.openxmlformats.org/drawingml/2006/chart">
            <c:chart xmlns:c="http://schemas.openxmlformats.org/drawingml/2006/chart" xmlns:r="http://schemas.openxmlformats.org/officeDocument/2006/relationships" r:id="rId4"/>
          </a:graphicData>
        </a:graphic>
      </p:graphicFrame>
    </p:spTree>
    <p:extLst>
      <p:ext uri="{BB962C8B-B14F-4D97-AF65-F5344CB8AC3E}">
        <p14:creationId xmlns:p14="http://schemas.microsoft.com/office/powerpoint/2010/main" val="3788420661"/>
      </p:ext>
    </p:extLst>
  </p:cSld>
  <p:clrMapOvr>
    <a:masterClrMapping/>
  </p:clrMapOvr>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1"/>
          <p:cNvSpPr>
            <a:spLocks noGrp="1"/>
          </p:cNvSpPr>
          <p:nvPr>
            <p:ph type="title"/>
          </p:nvPr>
        </p:nvSpPr>
        <p:spPr>
          <a:xfrm>
            <a:off x="180000" y="180000"/>
            <a:ext cx="11674998" cy="900000"/>
          </a:xfrm>
        </p:spPr>
        <p:txBody>
          <a:bodyPr vert="horz" lIns="91440" tIns="45720" rIns="91440" bIns="45720" rtlCol="0" anchor="t">
            <a:normAutofit/>
          </a:bodyPr>
          <a:lstStyle/>
          <a:p>
            <a:r>
              <a:rPr lang="en-GB" sz="1600"/>
              <a:t>The extent that pupils agree/strongly agree with the relationship statements has remained fairly consistent with previous years.</a:t>
            </a:r>
          </a:p>
        </p:txBody>
      </p:sp>
      <p:graphicFrame>
        <p:nvGraphicFramePr>
          <p:cNvPr id="10" name="Chart 9"/>
          <p:cNvGraphicFramePr/>
          <p:nvPr>
            <p:extLst>
              <p:ext uri="{D42A27DB-BD31-4B8C-83A1-F6EECF244321}">
                <p14:modId xmlns:p14="http://schemas.microsoft.com/office/powerpoint/2010/main" val="3518272088"/>
              </p:ext>
            </p:extLst>
          </p:nvPr>
        </p:nvGraphicFramePr>
        <p:xfrm>
          <a:off x="183019" y="835200"/>
          <a:ext cx="11559215" cy="4795867"/>
        </p:xfrm>
        <a:graphic>
          <a:graphicData uri="http://schemas.openxmlformats.org/drawingml/2006/chart">
            <c:chart xmlns:c="http://schemas.openxmlformats.org/drawingml/2006/chart" xmlns:r="http://schemas.openxmlformats.org/officeDocument/2006/relationships" r:id="rId3"/>
          </a:graphicData>
        </a:graphic>
      </p:graphicFrame>
      <p:sp>
        <p:nvSpPr>
          <p:cNvPr id="7" name="TextBox 6"/>
          <p:cNvSpPr txBox="1"/>
          <p:nvPr/>
        </p:nvSpPr>
        <p:spPr>
          <a:xfrm>
            <a:off x="183600" y="6368400"/>
            <a:ext cx="8752142" cy="400110"/>
          </a:xfrm>
          <a:prstGeom prst="rect">
            <a:avLst/>
          </a:prstGeom>
          <a:noFill/>
        </p:spPr>
        <p:txBody>
          <a:bodyPr wrap="square" rtlCol="0">
            <a:spAutoFit/>
          </a:bodyPr>
          <a:lstStyle/>
          <a:p>
            <a:r>
              <a:rPr lang="en-GB" sz="1000">
                <a:solidFill>
                  <a:srgbClr val="002060"/>
                </a:solidFill>
              </a:rPr>
              <a:t>Q: Please answer on the 5 point scale whether you agree or disagree with the following statements… </a:t>
            </a:r>
          </a:p>
          <a:p>
            <a:r>
              <a:rPr lang="en-GB" sz="1000" i="1">
                <a:solidFill>
                  <a:srgbClr val="002060"/>
                </a:solidFill>
              </a:rPr>
              <a:t>Base: All valid respondents, 2023 n=1,057, 2024 n=1,170, 2025 n=1,546. </a:t>
            </a:r>
          </a:p>
        </p:txBody>
      </p:sp>
      <p:sp>
        <p:nvSpPr>
          <p:cNvPr id="6" name="Rectangle 5"/>
          <p:cNvSpPr/>
          <p:nvPr/>
        </p:nvSpPr>
        <p:spPr>
          <a:xfrm>
            <a:off x="9946640" y="6368627"/>
            <a:ext cx="1686560" cy="492926"/>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a:t>Relationships</a:t>
            </a:r>
          </a:p>
        </p:txBody>
      </p:sp>
    </p:spTree>
    <p:extLst>
      <p:ext uri="{BB962C8B-B14F-4D97-AF65-F5344CB8AC3E}">
        <p14:creationId xmlns:p14="http://schemas.microsoft.com/office/powerpoint/2010/main" val="2224943093"/>
      </p:ext>
    </p:extLst>
  </p:cSld>
  <p:clrMapOvr>
    <a:masterClrMapping/>
  </p:clrMapOvr>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1"/>
          <p:cNvSpPr>
            <a:spLocks noGrp="1"/>
          </p:cNvSpPr>
          <p:nvPr>
            <p:ph type="title"/>
          </p:nvPr>
        </p:nvSpPr>
        <p:spPr>
          <a:xfrm>
            <a:off x="180000" y="180000"/>
            <a:ext cx="11453200" cy="900000"/>
          </a:xfrm>
        </p:spPr>
        <p:txBody>
          <a:bodyPr anchor="t" anchorCtr="0">
            <a:noAutofit/>
          </a:bodyPr>
          <a:lstStyle/>
          <a:p>
            <a:r>
              <a:rPr lang="en-GB" sz="1600"/>
              <a:t>Boys are more likely than girls to know how to get out of an abusive relationship (65% v. 61% for girls) but less likely to feel they have equal responsibility on contraception (77% v. 86% for girls). Girls are more likely to agree that it’s okay to not have a partner. </a:t>
            </a:r>
          </a:p>
        </p:txBody>
      </p:sp>
      <p:graphicFrame>
        <p:nvGraphicFramePr>
          <p:cNvPr id="8" name="Table 7"/>
          <p:cNvGraphicFramePr>
            <a:graphicFrameLocks noGrp="1"/>
          </p:cNvGraphicFramePr>
          <p:nvPr>
            <p:extLst>
              <p:ext uri="{D42A27DB-BD31-4B8C-83A1-F6EECF244321}">
                <p14:modId xmlns:p14="http://schemas.microsoft.com/office/powerpoint/2010/main" val="4249126439"/>
              </p:ext>
            </p:extLst>
          </p:nvPr>
        </p:nvGraphicFramePr>
        <p:xfrm>
          <a:off x="183600" y="1259742"/>
          <a:ext cx="11449600" cy="3450982"/>
        </p:xfrm>
        <a:graphic>
          <a:graphicData uri="http://schemas.openxmlformats.org/drawingml/2006/table">
            <a:tbl>
              <a:tblPr firstRow="1" bandRow="1">
                <a:tableStyleId>{5940675A-B579-460E-94D1-54222C63F5DA}</a:tableStyleId>
              </a:tblPr>
              <a:tblGrid>
                <a:gridCol w="4347472">
                  <a:extLst>
                    <a:ext uri="{9D8B030D-6E8A-4147-A177-3AD203B41FA5}">
                      <a16:colId xmlns:a16="http://schemas.microsoft.com/office/drawing/2014/main" val="20000"/>
                    </a:ext>
                  </a:extLst>
                </a:gridCol>
                <a:gridCol w="1183688">
                  <a:extLst>
                    <a:ext uri="{9D8B030D-6E8A-4147-A177-3AD203B41FA5}">
                      <a16:colId xmlns:a16="http://schemas.microsoft.com/office/drawing/2014/main" val="20001"/>
                    </a:ext>
                  </a:extLst>
                </a:gridCol>
                <a:gridCol w="1183688">
                  <a:extLst>
                    <a:ext uri="{9D8B030D-6E8A-4147-A177-3AD203B41FA5}">
                      <a16:colId xmlns:a16="http://schemas.microsoft.com/office/drawing/2014/main" val="20002"/>
                    </a:ext>
                  </a:extLst>
                </a:gridCol>
                <a:gridCol w="1183688">
                  <a:extLst>
                    <a:ext uri="{9D8B030D-6E8A-4147-A177-3AD203B41FA5}">
                      <a16:colId xmlns:a16="http://schemas.microsoft.com/office/drawing/2014/main" val="20003"/>
                    </a:ext>
                  </a:extLst>
                </a:gridCol>
                <a:gridCol w="1183688">
                  <a:extLst>
                    <a:ext uri="{9D8B030D-6E8A-4147-A177-3AD203B41FA5}">
                      <a16:colId xmlns:a16="http://schemas.microsoft.com/office/drawing/2014/main" val="20004"/>
                    </a:ext>
                  </a:extLst>
                </a:gridCol>
                <a:gridCol w="1183688">
                  <a:extLst>
                    <a:ext uri="{9D8B030D-6E8A-4147-A177-3AD203B41FA5}">
                      <a16:colId xmlns:a16="http://schemas.microsoft.com/office/drawing/2014/main" val="20005"/>
                    </a:ext>
                  </a:extLst>
                </a:gridCol>
                <a:gridCol w="1183688">
                  <a:extLst>
                    <a:ext uri="{9D8B030D-6E8A-4147-A177-3AD203B41FA5}">
                      <a16:colId xmlns:a16="http://schemas.microsoft.com/office/drawing/2014/main" val="1999108270"/>
                    </a:ext>
                  </a:extLst>
                </a:gridCol>
              </a:tblGrid>
              <a:tr h="42760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i="1">
                          <a:solidFill>
                            <a:schemeClr val="tx1">
                              <a:lumMod val="75000"/>
                              <a:lumOff val="25000"/>
                            </a:schemeClr>
                          </a:solidFill>
                        </a:rPr>
                        <a:t>2025 Survey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All Secondary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Year 8</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Year 10</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Boys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Girls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FSM</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332404">
                <a:tc>
                  <a:txBody>
                    <a:bodyPr/>
                    <a:lstStyle/>
                    <a:p>
                      <a:r>
                        <a:rPr lang="en-GB" sz="1100" i="1">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1546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962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584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720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775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329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436087">
                <a:tc>
                  <a:txBody>
                    <a:bodyPr/>
                    <a:lstStyle/>
                    <a:p>
                      <a:pPr marL="72000" algn="l"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It's ok not to have a boyfriend or girlfriend</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82%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82%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83%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74%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90%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80%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436087">
                <a:tc>
                  <a:txBody>
                    <a:bodyPr/>
                    <a:lstStyle/>
                    <a:p>
                      <a:pPr marL="72000" algn="l" defTabSz="914400" rtl="0" eaLnBrk="1" fontAlgn="b" latinLnBrk="0" hangingPunct="1"/>
                      <a:r>
                        <a:rPr lang="en-GB" sz="1100">
                          <a:solidFill>
                            <a:schemeClr val="tx1">
                              <a:lumMod val="75000"/>
                              <a:lumOff val="25000"/>
                            </a:schemeClr>
                          </a:solidFill>
                        </a:rPr>
                        <a:t>I can say no to people I like or love if they want me to do something I don't want to do</a:t>
                      </a:r>
                      <a:endParaRPr lang="en-GB" sz="1100" b="0" i="0" u="none" strike="noStrike" kern="1200">
                        <a:solidFill>
                          <a:schemeClr val="tx1">
                            <a:lumMod val="75000"/>
                            <a:lumOff val="25000"/>
                          </a:schemeClr>
                        </a:solidFill>
                        <a:effectLst/>
                        <a:latin typeface="Calibri" panose="020F0502020204030204" pitchFamily="34" charset="0"/>
                        <a:ea typeface="+mn-ea"/>
                        <a:cs typeface="+mn-cs"/>
                      </a:endParaRP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82%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81%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84%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80%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86%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81%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r h="436087">
                <a:tc>
                  <a:txBody>
                    <a:bodyPr/>
                    <a:lstStyle/>
                    <a:p>
                      <a:pPr marL="72000" algn="l" defTabSz="914400" rtl="0" eaLnBrk="1" fontAlgn="b" latinLnBrk="0" hangingPunct="1"/>
                      <a:r>
                        <a:rPr lang="en-GB" sz="1100">
                          <a:solidFill>
                            <a:schemeClr val="tx1">
                              <a:lumMod val="75000"/>
                              <a:lumOff val="25000"/>
                            </a:schemeClr>
                          </a:solidFill>
                        </a:rPr>
                        <a:t>If two people decide to have sex, it is up to both of them to make sure contraception is used to prevent unwanted pregnancy and/or to protect against STI</a:t>
                      </a:r>
                      <a:endParaRPr lang="en-GB" sz="1100" b="0" i="0" u="none" strike="noStrike" kern="1200">
                        <a:solidFill>
                          <a:schemeClr val="tx1">
                            <a:lumMod val="75000"/>
                            <a:lumOff val="25000"/>
                          </a:schemeClr>
                        </a:solidFill>
                        <a:effectLst/>
                        <a:latin typeface="Calibri" panose="020F0502020204030204" pitchFamily="34" charset="0"/>
                        <a:ea typeface="+mn-ea"/>
                        <a:cs typeface="+mn-cs"/>
                      </a:endParaRP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82%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77%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89%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77%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86%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80%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5"/>
                  </a:ext>
                </a:extLst>
              </a:tr>
              <a:tr h="436087">
                <a:tc>
                  <a:txBody>
                    <a:bodyPr/>
                    <a:lstStyle/>
                    <a:p>
                      <a:pPr marL="72000" algn="l" defTabSz="914400" rtl="0" eaLnBrk="1" fontAlgn="b" latinLnBrk="0" hangingPunct="1">
                        <a:lnSpc>
                          <a:spcPct val="107000"/>
                        </a:lnSpc>
                        <a:spcAft>
                          <a:spcPts val="800"/>
                        </a:spcAft>
                      </a:pPr>
                      <a:r>
                        <a:rPr lang="en-GB" sz="1100" kern="1200">
                          <a:solidFill>
                            <a:schemeClr val="tx1">
                              <a:lumMod val="75000"/>
                              <a:lumOff val="25000"/>
                            </a:schemeClr>
                          </a:solidFill>
                          <a:latin typeface="+mn-lt"/>
                          <a:ea typeface="+mn-ea"/>
                          <a:cs typeface="+mn-cs"/>
                        </a:rPr>
                        <a:t>People will disagree on some things, but it's ok to have different opinions and you should respect other people's views</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72000" algn="ctr" defTabSz="914400" rtl="0" eaLnBrk="1" fontAlgn="b" latinLnBrk="0" hangingPunct="1">
                        <a:lnSpc>
                          <a:spcPct val="107000"/>
                        </a:lnSpc>
                        <a:spcAft>
                          <a:spcPts val="800"/>
                        </a:spcAft>
                      </a:pPr>
                      <a:r>
                        <a:rPr lang="en-GB" sz="1100" kern="1200">
                          <a:solidFill>
                            <a:schemeClr val="tx1">
                              <a:lumMod val="75000"/>
                              <a:lumOff val="25000"/>
                            </a:schemeClr>
                          </a:solidFill>
                          <a:latin typeface="+mn-lt"/>
                          <a:ea typeface="+mn-ea"/>
                          <a:cs typeface="+mn-cs"/>
                        </a:rPr>
                        <a:t>85%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72000" algn="ctr" defTabSz="914400" rtl="0" eaLnBrk="1" fontAlgn="b" latinLnBrk="0" hangingPunct="1">
                        <a:lnSpc>
                          <a:spcPct val="107000"/>
                        </a:lnSpc>
                        <a:spcAft>
                          <a:spcPts val="800"/>
                        </a:spcAft>
                      </a:pPr>
                      <a:r>
                        <a:rPr lang="en-GB" sz="1100" kern="1200">
                          <a:solidFill>
                            <a:schemeClr val="tx1">
                              <a:lumMod val="75000"/>
                              <a:lumOff val="25000"/>
                            </a:schemeClr>
                          </a:solidFill>
                          <a:latin typeface="+mn-lt"/>
                          <a:ea typeface="+mn-ea"/>
                          <a:cs typeface="+mn-cs"/>
                        </a:rPr>
                        <a:t>83%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72000" algn="ctr" defTabSz="914400" rtl="0" eaLnBrk="1" fontAlgn="b" latinLnBrk="0" hangingPunct="1">
                        <a:lnSpc>
                          <a:spcPct val="107000"/>
                        </a:lnSpc>
                        <a:spcAft>
                          <a:spcPts val="800"/>
                        </a:spcAft>
                      </a:pPr>
                      <a:r>
                        <a:rPr lang="en-GB" sz="1100" kern="1200">
                          <a:solidFill>
                            <a:schemeClr val="tx1">
                              <a:lumMod val="75000"/>
                              <a:lumOff val="25000"/>
                            </a:schemeClr>
                          </a:solidFill>
                          <a:latin typeface="+mn-lt"/>
                          <a:ea typeface="+mn-ea"/>
                          <a:cs typeface="+mn-cs"/>
                        </a:rPr>
                        <a:t>88%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72000" algn="ctr" defTabSz="914400" rtl="0" eaLnBrk="1" fontAlgn="b" latinLnBrk="0" hangingPunct="1">
                        <a:lnSpc>
                          <a:spcPct val="107000"/>
                        </a:lnSpc>
                        <a:spcAft>
                          <a:spcPts val="800"/>
                        </a:spcAft>
                      </a:pPr>
                      <a:r>
                        <a:rPr lang="en-GB" sz="1100" kern="1200">
                          <a:solidFill>
                            <a:schemeClr val="tx1">
                              <a:lumMod val="75000"/>
                              <a:lumOff val="25000"/>
                            </a:schemeClr>
                          </a:solidFill>
                          <a:latin typeface="+mn-lt"/>
                          <a:ea typeface="+mn-ea"/>
                          <a:cs typeface="+mn-cs"/>
                        </a:rPr>
                        <a:t>78%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72000" algn="ctr" defTabSz="914400" rtl="0" eaLnBrk="1" fontAlgn="b" latinLnBrk="0" hangingPunct="1">
                        <a:lnSpc>
                          <a:spcPct val="107000"/>
                        </a:lnSpc>
                        <a:spcAft>
                          <a:spcPts val="800"/>
                        </a:spcAft>
                      </a:pPr>
                      <a:r>
                        <a:rPr lang="en-GB" sz="1100" kern="1200">
                          <a:solidFill>
                            <a:schemeClr val="tx1">
                              <a:lumMod val="75000"/>
                              <a:lumOff val="25000"/>
                            </a:schemeClr>
                          </a:solidFill>
                          <a:latin typeface="+mn-lt"/>
                          <a:ea typeface="+mn-ea"/>
                          <a:cs typeface="+mn-cs"/>
                        </a:rPr>
                        <a:t>92%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72000" algn="ctr" defTabSz="914400" rtl="0" eaLnBrk="1" fontAlgn="b" latinLnBrk="0" hangingPunct="1">
                        <a:lnSpc>
                          <a:spcPct val="107000"/>
                        </a:lnSpc>
                        <a:spcAft>
                          <a:spcPts val="800"/>
                        </a:spcAft>
                      </a:pPr>
                      <a:r>
                        <a:rPr lang="en-GB" sz="1100" kern="1200">
                          <a:solidFill>
                            <a:schemeClr val="tx1">
                              <a:lumMod val="75000"/>
                              <a:lumOff val="25000"/>
                            </a:schemeClr>
                          </a:solidFill>
                          <a:latin typeface="+mn-lt"/>
                          <a:ea typeface="+mn-ea"/>
                          <a:cs typeface="+mn-cs"/>
                        </a:rPr>
                        <a:t>85%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2292164578"/>
                  </a:ext>
                </a:extLst>
              </a:tr>
              <a:tr h="436087">
                <a:tc>
                  <a:txBody>
                    <a:bodyPr/>
                    <a:lstStyle/>
                    <a:p>
                      <a:pPr marL="72000" algn="l" defTabSz="914400" rtl="0" eaLnBrk="1" fontAlgn="b" latinLnBrk="0" hangingPunct="1"/>
                      <a:r>
                        <a:rPr lang="en-GB" sz="1100">
                          <a:solidFill>
                            <a:schemeClr val="tx1">
                              <a:lumMod val="75000"/>
                              <a:lumOff val="25000"/>
                            </a:schemeClr>
                          </a:solidFill>
                        </a:rPr>
                        <a:t>I would be able to tell if I was in an abusive relationship</a:t>
                      </a:r>
                      <a:endParaRPr lang="en-GB" sz="1100" b="0" i="0" u="none" strike="noStrike" kern="1200">
                        <a:solidFill>
                          <a:schemeClr val="tx1">
                            <a:lumMod val="75000"/>
                            <a:lumOff val="25000"/>
                          </a:schemeClr>
                        </a:solidFill>
                        <a:effectLst/>
                        <a:latin typeface="Calibri" panose="020F0502020204030204" pitchFamily="34" charset="0"/>
                        <a:ea typeface="+mn-ea"/>
                        <a:cs typeface="+mn-cs"/>
                      </a:endParaRP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72%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70%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75%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70%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75%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67%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6"/>
                  </a:ext>
                </a:extLst>
              </a:tr>
              <a:tr h="436087">
                <a:tc>
                  <a:txBody>
                    <a:bodyPr/>
                    <a:lstStyle/>
                    <a:p>
                      <a:pPr marL="72000" algn="l" defTabSz="914400" rtl="0" eaLnBrk="1" fontAlgn="b" latinLnBrk="0" hangingPunct="1"/>
                      <a:r>
                        <a:rPr lang="en-GB" sz="1100">
                          <a:solidFill>
                            <a:schemeClr val="tx1">
                              <a:lumMod val="75000"/>
                              <a:lumOff val="25000"/>
                            </a:schemeClr>
                          </a:solidFill>
                        </a:rPr>
                        <a:t>I would know what to do to get out of an abusive relationship</a:t>
                      </a:r>
                      <a:endParaRPr lang="en-GB" sz="1100" b="0" i="0" u="none" strike="noStrike" kern="1200">
                        <a:solidFill>
                          <a:schemeClr val="tx1">
                            <a:lumMod val="75000"/>
                            <a:lumOff val="25000"/>
                          </a:schemeClr>
                        </a:solidFill>
                        <a:effectLst/>
                        <a:latin typeface="Calibri" panose="020F0502020204030204" pitchFamily="34" charset="0"/>
                        <a:ea typeface="+mn-ea"/>
                        <a:cs typeface="+mn-cs"/>
                      </a:endParaRP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62%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60%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66%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65%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61%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60%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7"/>
                  </a:ext>
                </a:extLst>
              </a:tr>
            </a:tbl>
          </a:graphicData>
        </a:graphic>
      </p:graphicFrame>
      <p:sp>
        <p:nvSpPr>
          <p:cNvPr id="10" name="Rectangle 9"/>
          <p:cNvSpPr/>
          <p:nvPr/>
        </p:nvSpPr>
        <p:spPr>
          <a:xfrm>
            <a:off x="9946640" y="6368627"/>
            <a:ext cx="1686560" cy="492926"/>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a:t>Relationships</a:t>
            </a:r>
          </a:p>
        </p:txBody>
      </p:sp>
      <p:sp>
        <p:nvSpPr>
          <p:cNvPr id="6" name="TextBox 5"/>
          <p:cNvSpPr txBox="1"/>
          <p:nvPr/>
        </p:nvSpPr>
        <p:spPr>
          <a:xfrm>
            <a:off x="183602" y="4850370"/>
            <a:ext cx="11449598" cy="276999"/>
          </a:xfrm>
          <a:prstGeom prst="rect">
            <a:avLst/>
          </a:prstGeom>
          <a:solidFill>
            <a:schemeClr val="accent4">
              <a:lumMod val="20000"/>
              <a:lumOff val="80000"/>
            </a:schemeClr>
          </a:solidFill>
        </p:spPr>
        <p:txBody>
          <a:bodyPr wrap="square" rtlCol="0">
            <a:spAutoFit/>
          </a:bodyPr>
          <a:lstStyle/>
          <a:p>
            <a:r>
              <a:rPr lang="en-GB" sz="1200">
                <a:solidFill>
                  <a:schemeClr val="tx1">
                    <a:lumMod val="75000"/>
                    <a:lumOff val="25000"/>
                  </a:schemeClr>
                </a:solidFill>
              </a:rPr>
              <a:t>Proportion of pupils responding ‘agree’ or ‘agree strongly’</a:t>
            </a:r>
          </a:p>
        </p:txBody>
      </p:sp>
      <p:sp>
        <p:nvSpPr>
          <p:cNvPr id="9" name="TextBox 8">
            <a:extLst>
              <a:ext uri="{FF2B5EF4-FFF2-40B4-BE49-F238E27FC236}">
                <a16:creationId xmlns:a16="http://schemas.microsoft.com/office/drawing/2014/main" id="{B8827E0D-E545-4ED0-875D-FC942FB21494}"/>
              </a:ext>
            </a:extLst>
          </p:cNvPr>
          <p:cNvSpPr txBox="1"/>
          <p:nvPr/>
        </p:nvSpPr>
        <p:spPr>
          <a:xfrm>
            <a:off x="183017" y="6522289"/>
            <a:ext cx="10227733" cy="246221"/>
          </a:xfrm>
          <a:prstGeom prst="rect">
            <a:avLst/>
          </a:prstGeom>
          <a:noFill/>
        </p:spPr>
        <p:txBody>
          <a:bodyPr wrap="square" rtlCol="0" anchor="b" anchorCtr="0">
            <a:spAutoFit/>
          </a:bodyPr>
          <a:lstStyle/>
          <a:p>
            <a:r>
              <a:rPr lang="en-GB" sz="1000">
                <a:solidFill>
                  <a:srgbClr val="002060"/>
                </a:solidFill>
              </a:rPr>
              <a:t>Q: Please answer on the 5 point scale whether you agree or disagree with the following statements… </a:t>
            </a:r>
          </a:p>
        </p:txBody>
      </p:sp>
    </p:spTree>
    <p:extLst>
      <p:ext uri="{BB962C8B-B14F-4D97-AF65-F5344CB8AC3E}">
        <p14:creationId xmlns:p14="http://schemas.microsoft.com/office/powerpoint/2010/main" val="2633536667"/>
      </p:ext>
    </p:extLst>
  </p:cSld>
  <p:clrMapOvr>
    <a:masterClrMapping/>
  </p:clrMapOvr>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1"/>
          <p:cNvSpPr>
            <a:spLocks noGrp="1"/>
          </p:cNvSpPr>
          <p:nvPr>
            <p:ph type="title"/>
          </p:nvPr>
        </p:nvSpPr>
        <p:spPr>
          <a:xfrm>
            <a:off x="179999" y="180000"/>
            <a:ext cx="11477981" cy="900000"/>
          </a:xfrm>
        </p:spPr>
        <p:txBody>
          <a:bodyPr anchor="t" anchorCtr="0">
            <a:noAutofit/>
          </a:bodyPr>
          <a:lstStyle/>
          <a:p>
            <a:r>
              <a:rPr lang="en-GB" sz="1600"/>
              <a:t>Knowing what to do to get out of an abusive relationship is much lower than average for Young carers and LGBTQ pupils (48% and 45% compared to 62% average).</a:t>
            </a:r>
          </a:p>
        </p:txBody>
      </p:sp>
      <p:graphicFrame>
        <p:nvGraphicFramePr>
          <p:cNvPr id="8" name="Table 7"/>
          <p:cNvGraphicFramePr>
            <a:graphicFrameLocks noGrp="1"/>
          </p:cNvGraphicFramePr>
          <p:nvPr>
            <p:extLst>
              <p:ext uri="{D42A27DB-BD31-4B8C-83A1-F6EECF244321}">
                <p14:modId xmlns:p14="http://schemas.microsoft.com/office/powerpoint/2010/main" val="2627010783"/>
              </p:ext>
            </p:extLst>
          </p:nvPr>
        </p:nvGraphicFramePr>
        <p:xfrm>
          <a:off x="183601" y="1259742"/>
          <a:ext cx="11449597" cy="3617739"/>
        </p:xfrm>
        <a:graphic>
          <a:graphicData uri="http://schemas.openxmlformats.org/drawingml/2006/table">
            <a:tbl>
              <a:tblPr firstRow="1" bandRow="1">
                <a:tableStyleId>{5940675A-B579-460E-94D1-54222C63F5DA}</a:tableStyleId>
              </a:tblPr>
              <a:tblGrid>
                <a:gridCol w="3940130">
                  <a:extLst>
                    <a:ext uri="{9D8B030D-6E8A-4147-A177-3AD203B41FA5}">
                      <a16:colId xmlns:a16="http://schemas.microsoft.com/office/drawing/2014/main" val="20000"/>
                    </a:ext>
                  </a:extLst>
                </a:gridCol>
                <a:gridCol w="1072781">
                  <a:extLst>
                    <a:ext uri="{9D8B030D-6E8A-4147-A177-3AD203B41FA5}">
                      <a16:colId xmlns:a16="http://schemas.microsoft.com/office/drawing/2014/main" val="20006"/>
                    </a:ext>
                  </a:extLst>
                </a:gridCol>
                <a:gridCol w="1072781">
                  <a:extLst>
                    <a:ext uri="{9D8B030D-6E8A-4147-A177-3AD203B41FA5}">
                      <a16:colId xmlns:a16="http://schemas.microsoft.com/office/drawing/2014/main" val="1195054033"/>
                    </a:ext>
                  </a:extLst>
                </a:gridCol>
                <a:gridCol w="1072781">
                  <a:extLst>
                    <a:ext uri="{9D8B030D-6E8A-4147-A177-3AD203B41FA5}">
                      <a16:colId xmlns:a16="http://schemas.microsoft.com/office/drawing/2014/main" val="3942426658"/>
                    </a:ext>
                  </a:extLst>
                </a:gridCol>
                <a:gridCol w="1072781">
                  <a:extLst>
                    <a:ext uri="{9D8B030D-6E8A-4147-A177-3AD203B41FA5}">
                      <a16:colId xmlns:a16="http://schemas.microsoft.com/office/drawing/2014/main" val="4079316281"/>
                    </a:ext>
                  </a:extLst>
                </a:gridCol>
                <a:gridCol w="1072781">
                  <a:extLst>
                    <a:ext uri="{9D8B030D-6E8A-4147-A177-3AD203B41FA5}">
                      <a16:colId xmlns:a16="http://schemas.microsoft.com/office/drawing/2014/main" val="1079149821"/>
                    </a:ext>
                  </a:extLst>
                </a:gridCol>
                <a:gridCol w="1072781">
                  <a:extLst>
                    <a:ext uri="{9D8B030D-6E8A-4147-A177-3AD203B41FA5}">
                      <a16:colId xmlns:a16="http://schemas.microsoft.com/office/drawing/2014/main" val="2290002136"/>
                    </a:ext>
                  </a:extLst>
                </a:gridCol>
                <a:gridCol w="1072781">
                  <a:extLst>
                    <a:ext uri="{9D8B030D-6E8A-4147-A177-3AD203B41FA5}">
                      <a16:colId xmlns:a16="http://schemas.microsoft.com/office/drawing/2014/main" val="3904524548"/>
                    </a:ext>
                  </a:extLst>
                </a:gridCol>
              </a:tblGrid>
              <a:tr h="42760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i="1">
                          <a:solidFill>
                            <a:schemeClr val="tx1">
                              <a:lumMod val="75000"/>
                              <a:lumOff val="25000"/>
                            </a:schemeClr>
                          </a:solidFill>
                        </a:rPr>
                        <a:t>2025 Survey</a:t>
                      </a:r>
                    </a:p>
                    <a:p>
                      <a:endParaRPr lang="en-GB" sz="1100">
                        <a:solidFill>
                          <a:schemeClr val="tx1">
                            <a:lumMod val="75000"/>
                            <a:lumOff val="25000"/>
                          </a:schemeClr>
                        </a:solidFill>
                      </a:endParaRP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SEN</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Have a disability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Young carers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Ethnicity:</a:t>
                      </a:r>
                      <a:r>
                        <a:rPr lang="en-GB" sz="1100" b="1" baseline="0">
                          <a:solidFill>
                            <a:schemeClr val="tx1">
                              <a:lumMod val="75000"/>
                              <a:lumOff val="25000"/>
                            </a:schemeClr>
                          </a:solidFill>
                        </a:rPr>
                        <a:t> </a:t>
                      </a:r>
                      <a:r>
                        <a:rPr lang="en-GB" sz="1100" b="1">
                          <a:solidFill>
                            <a:schemeClr val="tx1">
                              <a:lumMod val="75000"/>
                              <a:lumOff val="25000"/>
                            </a:schemeClr>
                          </a:solidFill>
                        </a:rPr>
                        <a:t>White</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Ethnic Minority Groups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Eng 2</a:t>
                      </a:r>
                      <a:r>
                        <a:rPr lang="en-GB" sz="1100" b="1" baseline="30000">
                          <a:solidFill>
                            <a:schemeClr val="tx1">
                              <a:lumMod val="75000"/>
                              <a:lumOff val="25000"/>
                            </a:schemeClr>
                          </a:solidFill>
                        </a:rPr>
                        <a:t>nd</a:t>
                      </a:r>
                      <a:r>
                        <a:rPr lang="en-GB" sz="1100" b="1">
                          <a:solidFill>
                            <a:schemeClr val="tx1">
                              <a:lumMod val="75000"/>
                              <a:lumOff val="25000"/>
                            </a:schemeClr>
                          </a:solidFill>
                        </a:rPr>
                        <a:t> lang</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LGBTQ</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332404">
                <a:tc>
                  <a:txBody>
                    <a:bodyPr/>
                    <a:lstStyle/>
                    <a:p>
                      <a:r>
                        <a:rPr lang="en-GB" sz="1100" i="1">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191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309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87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1341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154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120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178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436087">
                <a:tc>
                  <a:txBody>
                    <a:bodyPr/>
                    <a:lstStyle/>
                    <a:p>
                      <a:pPr marL="72000" algn="l"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It's ok not to have a boyfriend or girlfriend</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75%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80%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78%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84%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73%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84%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80%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436087">
                <a:tc>
                  <a:txBody>
                    <a:bodyPr/>
                    <a:lstStyle/>
                    <a:p>
                      <a:pPr marL="72000" algn="l" defTabSz="914400" rtl="0" eaLnBrk="1" fontAlgn="b" latinLnBrk="0" hangingPunct="1"/>
                      <a:r>
                        <a:rPr lang="en-GB" sz="1100">
                          <a:solidFill>
                            <a:schemeClr val="tx1">
                              <a:lumMod val="75000"/>
                              <a:lumOff val="25000"/>
                            </a:schemeClr>
                          </a:solidFill>
                        </a:rPr>
                        <a:t>I can say no to people I like or love if they want me to do something I don't want to do</a:t>
                      </a:r>
                      <a:endParaRPr lang="en-GB" sz="1100" b="0" i="0" u="none" strike="noStrike" kern="1200">
                        <a:solidFill>
                          <a:schemeClr val="tx1">
                            <a:lumMod val="75000"/>
                            <a:lumOff val="25000"/>
                          </a:schemeClr>
                        </a:solidFill>
                        <a:effectLst/>
                        <a:latin typeface="Calibri" panose="020F0502020204030204" pitchFamily="34" charset="0"/>
                        <a:ea typeface="+mn-ea"/>
                        <a:cs typeface="+mn-cs"/>
                      </a:endParaRP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74%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81%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74%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83%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79%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82%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75%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436087">
                <a:tc>
                  <a:txBody>
                    <a:bodyPr/>
                    <a:lstStyle/>
                    <a:p>
                      <a:pPr marL="72000" algn="l" defTabSz="914400" rtl="0" eaLnBrk="1" fontAlgn="b" latinLnBrk="0" hangingPunct="1"/>
                      <a:r>
                        <a:rPr lang="en-GB" sz="1100">
                          <a:solidFill>
                            <a:schemeClr val="tx1">
                              <a:lumMod val="75000"/>
                              <a:lumOff val="25000"/>
                            </a:schemeClr>
                          </a:solidFill>
                        </a:rPr>
                        <a:t>If two people decide to have sex, it is up to both of them to make sure contraception is used to prevent unwanted pregnancy and/or to protect against STI</a:t>
                      </a:r>
                      <a:endParaRPr lang="en-GB" sz="1100" b="0" i="0" u="none" strike="noStrike" kern="1200">
                        <a:solidFill>
                          <a:schemeClr val="tx1">
                            <a:lumMod val="75000"/>
                            <a:lumOff val="25000"/>
                          </a:schemeClr>
                        </a:solidFill>
                        <a:effectLst/>
                        <a:latin typeface="Calibri" panose="020F0502020204030204" pitchFamily="34" charset="0"/>
                        <a:ea typeface="+mn-ea"/>
                        <a:cs typeface="+mn-cs"/>
                      </a:endParaRP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71%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80%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71%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82%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79%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81%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79%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r h="436087">
                <a:tc>
                  <a:txBody>
                    <a:bodyPr/>
                    <a:lstStyle/>
                    <a:p>
                      <a:pPr marL="72000" algn="l" defTabSz="914400" rtl="0" eaLnBrk="1" fontAlgn="b" latinLnBrk="0" hangingPunct="1">
                        <a:lnSpc>
                          <a:spcPct val="107000"/>
                        </a:lnSpc>
                        <a:spcAft>
                          <a:spcPts val="800"/>
                        </a:spcAft>
                      </a:pPr>
                      <a:r>
                        <a:rPr lang="en-GB" sz="1100" kern="1200">
                          <a:solidFill>
                            <a:schemeClr val="tx1">
                              <a:lumMod val="75000"/>
                              <a:lumOff val="25000"/>
                            </a:schemeClr>
                          </a:solidFill>
                          <a:latin typeface="+mn-lt"/>
                          <a:ea typeface="+mn-ea"/>
                          <a:cs typeface="+mn-cs"/>
                        </a:rPr>
                        <a:t>People will disagree on some things, but it's ok to have different opinions and you should respect other people's views</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72000" algn="ctr" defTabSz="914400" rtl="0" eaLnBrk="1" fontAlgn="b" latinLnBrk="0" hangingPunct="1">
                        <a:lnSpc>
                          <a:spcPct val="107000"/>
                        </a:lnSpc>
                        <a:spcAft>
                          <a:spcPts val="800"/>
                        </a:spcAft>
                      </a:pPr>
                      <a:r>
                        <a:rPr lang="en-GB" sz="1100" kern="1200">
                          <a:solidFill>
                            <a:schemeClr val="tx1">
                              <a:lumMod val="75000"/>
                              <a:lumOff val="25000"/>
                            </a:schemeClr>
                          </a:solidFill>
                          <a:latin typeface="+mn-lt"/>
                          <a:ea typeface="+mn-ea"/>
                          <a:cs typeface="+mn-cs"/>
                        </a:rPr>
                        <a:t>77%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72000" algn="ctr" defTabSz="914400" rtl="0" eaLnBrk="1" fontAlgn="b" latinLnBrk="0" hangingPunct="1">
                        <a:lnSpc>
                          <a:spcPct val="107000"/>
                        </a:lnSpc>
                        <a:spcAft>
                          <a:spcPts val="800"/>
                        </a:spcAft>
                      </a:pPr>
                      <a:r>
                        <a:rPr lang="en-GB" sz="1100" kern="1200">
                          <a:solidFill>
                            <a:schemeClr val="tx1">
                              <a:lumMod val="75000"/>
                              <a:lumOff val="25000"/>
                            </a:schemeClr>
                          </a:solidFill>
                          <a:latin typeface="+mn-lt"/>
                          <a:ea typeface="+mn-ea"/>
                          <a:cs typeface="+mn-cs"/>
                        </a:rPr>
                        <a:t>81%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72000" algn="ctr" defTabSz="914400" rtl="0" eaLnBrk="1" fontAlgn="b" latinLnBrk="0" hangingPunct="1">
                        <a:lnSpc>
                          <a:spcPct val="107000"/>
                        </a:lnSpc>
                        <a:spcAft>
                          <a:spcPts val="800"/>
                        </a:spcAft>
                      </a:pPr>
                      <a:r>
                        <a:rPr lang="en-GB" sz="1100" kern="1200">
                          <a:solidFill>
                            <a:schemeClr val="tx1">
                              <a:lumMod val="75000"/>
                              <a:lumOff val="25000"/>
                            </a:schemeClr>
                          </a:solidFill>
                          <a:latin typeface="+mn-lt"/>
                          <a:ea typeface="+mn-ea"/>
                          <a:cs typeface="+mn-cs"/>
                        </a:rPr>
                        <a:t>80%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72000" algn="ctr" defTabSz="914400" rtl="0" eaLnBrk="1" fontAlgn="b" latinLnBrk="0" hangingPunct="1">
                        <a:lnSpc>
                          <a:spcPct val="107000"/>
                        </a:lnSpc>
                        <a:spcAft>
                          <a:spcPts val="800"/>
                        </a:spcAft>
                      </a:pPr>
                      <a:r>
                        <a:rPr lang="en-GB" sz="1100" kern="1200">
                          <a:solidFill>
                            <a:schemeClr val="tx1">
                              <a:lumMod val="75000"/>
                              <a:lumOff val="25000"/>
                            </a:schemeClr>
                          </a:solidFill>
                          <a:latin typeface="+mn-lt"/>
                          <a:ea typeface="+mn-ea"/>
                          <a:cs typeface="+mn-cs"/>
                        </a:rPr>
                        <a:t>86%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72000" algn="ctr" defTabSz="914400" rtl="0" eaLnBrk="1" fontAlgn="b" latinLnBrk="0" hangingPunct="1">
                        <a:lnSpc>
                          <a:spcPct val="107000"/>
                        </a:lnSpc>
                        <a:spcAft>
                          <a:spcPts val="800"/>
                        </a:spcAft>
                      </a:pPr>
                      <a:r>
                        <a:rPr lang="en-GB" sz="1100" kern="1200">
                          <a:solidFill>
                            <a:schemeClr val="tx1">
                              <a:lumMod val="75000"/>
                              <a:lumOff val="25000"/>
                            </a:schemeClr>
                          </a:solidFill>
                          <a:latin typeface="+mn-lt"/>
                          <a:ea typeface="+mn-ea"/>
                          <a:cs typeface="+mn-cs"/>
                        </a:rPr>
                        <a:t>78%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72000" algn="ctr" defTabSz="914400" rtl="0" eaLnBrk="1" fontAlgn="b" latinLnBrk="0" hangingPunct="1">
                        <a:lnSpc>
                          <a:spcPct val="107000"/>
                        </a:lnSpc>
                        <a:spcAft>
                          <a:spcPts val="800"/>
                        </a:spcAft>
                      </a:pPr>
                      <a:r>
                        <a:rPr lang="en-GB" sz="1100" kern="1200">
                          <a:solidFill>
                            <a:schemeClr val="tx1">
                              <a:lumMod val="75000"/>
                              <a:lumOff val="25000"/>
                            </a:schemeClr>
                          </a:solidFill>
                          <a:latin typeface="+mn-lt"/>
                          <a:ea typeface="+mn-ea"/>
                          <a:cs typeface="+mn-cs"/>
                        </a:rPr>
                        <a:t>85%</a:t>
                      </a:r>
                    </a:p>
                  </a:txBody>
                  <a:tcPr marL="0" marR="0" marT="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72000" algn="ctr" defTabSz="914400" rtl="0" eaLnBrk="1" fontAlgn="b" latinLnBrk="0" hangingPunct="1">
                        <a:lnSpc>
                          <a:spcPct val="107000"/>
                        </a:lnSpc>
                        <a:spcAft>
                          <a:spcPts val="800"/>
                        </a:spcAft>
                      </a:pPr>
                      <a:r>
                        <a:rPr lang="en-GB" sz="1100" kern="1200">
                          <a:solidFill>
                            <a:schemeClr val="tx1">
                              <a:lumMod val="75000"/>
                              <a:lumOff val="25000"/>
                            </a:schemeClr>
                          </a:solidFill>
                          <a:latin typeface="+mn-lt"/>
                          <a:ea typeface="+mn-ea"/>
                          <a:cs typeface="+mn-cs"/>
                        </a:rPr>
                        <a:t>79%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5"/>
                  </a:ext>
                </a:extLst>
              </a:tr>
              <a:tr h="436087">
                <a:tc>
                  <a:txBody>
                    <a:bodyPr/>
                    <a:lstStyle/>
                    <a:p>
                      <a:pPr marL="72000" algn="l" defTabSz="914400" rtl="0" eaLnBrk="1" fontAlgn="b" latinLnBrk="0" hangingPunct="1"/>
                      <a:r>
                        <a:rPr lang="en-GB" sz="1100">
                          <a:solidFill>
                            <a:schemeClr val="tx1">
                              <a:lumMod val="75000"/>
                              <a:lumOff val="25000"/>
                            </a:schemeClr>
                          </a:solidFill>
                        </a:rPr>
                        <a:t>I would be able to tell if I was in an abusive relationship</a:t>
                      </a:r>
                      <a:endParaRPr lang="en-GB" sz="1100" b="0" i="0" u="none" strike="noStrike" kern="1200">
                        <a:solidFill>
                          <a:schemeClr val="tx1">
                            <a:lumMod val="75000"/>
                            <a:lumOff val="25000"/>
                          </a:schemeClr>
                        </a:solidFill>
                        <a:effectLst/>
                        <a:latin typeface="Calibri" panose="020F0502020204030204" pitchFamily="34" charset="0"/>
                        <a:ea typeface="+mn-ea"/>
                        <a:cs typeface="+mn-cs"/>
                      </a:endParaRP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58%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65%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59%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72%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73%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77%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60%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6"/>
                  </a:ext>
                </a:extLst>
              </a:tr>
              <a:tr h="436087">
                <a:tc>
                  <a:txBody>
                    <a:bodyPr/>
                    <a:lstStyle/>
                    <a:p>
                      <a:pPr marL="72000" algn="l" defTabSz="914400" rtl="0" eaLnBrk="1" fontAlgn="b" latinLnBrk="0" hangingPunct="1"/>
                      <a:r>
                        <a:rPr lang="en-GB" sz="1100">
                          <a:solidFill>
                            <a:schemeClr val="tx1">
                              <a:lumMod val="75000"/>
                              <a:lumOff val="25000"/>
                            </a:schemeClr>
                          </a:solidFill>
                        </a:rPr>
                        <a:t>I would know what to do to get out of an abusive relationship</a:t>
                      </a:r>
                      <a:endParaRPr lang="en-GB" sz="1100" b="0" i="0" u="none" strike="noStrike" kern="1200">
                        <a:solidFill>
                          <a:schemeClr val="tx1">
                            <a:lumMod val="75000"/>
                            <a:lumOff val="25000"/>
                          </a:schemeClr>
                        </a:solidFill>
                        <a:effectLst/>
                        <a:latin typeface="Calibri" panose="020F0502020204030204" pitchFamily="34" charset="0"/>
                        <a:ea typeface="+mn-ea"/>
                        <a:cs typeface="+mn-cs"/>
                      </a:endParaRP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53%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51%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48%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62%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63%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54%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45%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7"/>
                  </a:ext>
                </a:extLst>
              </a:tr>
            </a:tbl>
          </a:graphicData>
        </a:graphic>
      </p:graphicFrame>
      <p:sp>
        <p:nvSpPr>
          <p:cNvPr id="10" name="Rectangle 9"/>
          <p:cNvSpPr/>
          <p:nvPr/>
        </p:nvSpPr>
        <p:spPr>
          <a:xfrm>
            <a:off x="9946640" y="6368627"/>
            <a:ext cx="1686560" cy="492926"/>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a:t>Relationships</a:t>
            </a:r>
          </a:p>
        </p:txBody>
      </p:sp>
      <p:sp>
        <p:nvSpPr>
          <p:cNvPr id="6" name="TextBox 5"/>
          <p:cNvSpPr txBox="1"/>
          <p:nvPr/>
        </p:nvSpPr>
        <p:spPr>
          <a:xfrm>
            <a:off x="208383" y="5081751"/>
            <a:ext cx="11449597" cy="276999"/>
          </a:xfrm>
          <a:prstGeom prst="rect">
            <a:avLst/>
          </a:prstGeom>
          <a:solidFill>
            <a:schemeClr val="accent4">
              <a:lumMod val="20000"/>
              <a:lumOff val="80000"/>
            </a:schemeClr>
          </a:solidFill>
        </p:spPr>
        <p:txBody>
          <a:bodyPr wrap="square" rtlCol="0">
            <a:spAutoFit/>
          </a:bodyPr>
          <a:lstStyle/>
          <a:p>
            <a:r>
              <a:rPr lang="en-GB" sz="1200">
                <a:solidFill>
                  <a:schemeClr val="tx1">
                    <a:lumMod val="75000"/>
                    <a:lumOff val="25000"/>
                  </a:schemeClr>
                </a:solidFill>
              </a:rPr>
              <a:t>Proportion of pupils responding ‘agree’ or ‘agree strongly’</a:t>
            </a:r>
          </a:p>
        </p:txBody>
      </p:sp>
      <p:sp>
        <p:nvSpPr>
          <p:cNvPr id="9" name="TextBox 8">
            <a:extLst>
              <a:ext uri="{FF2B5EF4-FFF2-40B4-BE49-F238E27FC236}">
                <a16:creationId xmlns:a16="http://schemas.microsoft.com/office/drawing/2014/main" id="{B8827E0D-E545-4ED0-875D-FC942FB21494}"/>
              </a:ext>
            </a:extLst>
          </p:cNvPr>
          <p:cNvSpPr txBox="1"/>
          <p:nvPr/>
        </p:nvSpPr>
        <p:spPr>
          <a:xfrm>
            <a:off x="183017" y="6522289"/>
            <a:ext cx="10227733" cy="246221"/>
          </a:xfrm>
          <a:prstGeom prst="rect">
            <a:avLst/>
          </a:prstGeom>
          <a:noFill/>
        </p:spPr>
        <p:txBody>
          <a:bodyPr wrap="square" rtlCol="0" anchor="b" anchorCtr="0">
            <a:spAutoFit/>
          </a:bodyPr>
          <a:lstStyle/>
          <a:p>
            <a:r>
              <a:rPr lang="en-GB" sz="1000">
                <a:solidFill>
                  <a:srgbClr val="002060"/>
                </a:solidFill>
              </a:rPr>
              <a:t>Q: Please answer on the 5 point scale whether you agree or disagree with the following statements…</a:t>
            </a:r>
          </a:p>
        </p:txBody>
      </p:sp>
    </p:spTree>
    <p:extLst>
      <p:ext uri="{BB962C8B-B14F-4D97-AF65-F5344CB8AC3E}">
        <p14:creationId xmlns:p14="http://schemas.microsoft.com/office/powerpoint/2010/main" val="1204501721"/>
      </p:ext>
    </p:extLst>
  </p:cSld>
  <p:clrMapOvr>
    <a:masterClrMapping/>
  </p:clrMapOvr>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1"/>
          <p:cNvSpPr>
            <a:spLocks noGrp="1"/>
          </p:cNvSpPr>
          <p:nvPr>
            <p:ph type="title"/>
          </p:nvPr>
        </p:nvSpPr>
        <p:spPr>
          <a:xfrm>
            <a:off x="180000" y="180000"/>
            <a:ext cx="11613471" cy="900000"/>
          </a:xfrm>
        </p:spPr>
        <p:txBody>
          <a:bodyPr anchor="t" anchorCtr="0">
            <a:normAutofit/>
          </a:bodyPr>
          <a:lstStyle/>
          <a:p>
            <a:r>
              <a:rPr lang="en-US" sz="1600"/>
              <a:t>3% of pupils overall say they have had sex in the past and 2% are currently in a sexual relationship, most of which are Year 10 pupils. </a:t>
            </a:r>
          </a:p>
        </p:txBody>
      </p:sp>
      <p:sp>
        <p:nvSpPr>
          <p:cNvPr id="8" name="Rectangle 7"/>
          <p:cNvSpPr/>
          <p:nvPr/>
        </p:nvSpPr>
        <p:spPr>
          <a:xfrm>
            <a:off x="9946640" y="6368627"/>
            <a:ext cx="1686560" cy="492926"/>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a:t>Relationships</a:t>
            </a:r>
          </a:p>
        </p:txBody>
      </p:sp>
      <p:graphicFrame>
        <p:nvGraphicFramePr>
          <p:cNvPr id="10" name="Table 9"/>
          <p:cNvGraphicFramePr>
            <a:graphicFrameLocks noGrp="1"/>
          </p:cNvGraphicFramePr>
          <p:nvPr>
            <p:extLst>
              <p:ext uri="{D42A27DB-BD31-4B8C-83A1-F6EECF244321}">
                <p14:modId xmlns:p14="http://schemas.microsoft.com/office/powerpoint/2010/main" val="438482649"/>
              </p:ext>
            </p:extLst>
          </p:nvPr>
        </p:nvGraphicFramePr>
        <p:xfrm>
          <a:off x="5184810" y="849863"/>
          <a:ext cx="6448389" cy="2563470"/>
        </p:xfrm>
        <a:graphic>
          <a:graphicData uri="http://schemas.openxmlformats.org/drawingml/2006/table">
            <a:tbl>
              <a:tblPr firstRow="1" bandRow="1">
                <a:tableStyleId>{5940675A-B579-460E-94D1-54222C63F5DA}</a:tableStyleId>
              </a:tblPr>
              <a:tblGrid>
                <a:gridCol w="2189791">
                  <a:extLst>
                    <a:ext uri="{9D8B030D-6E8A-4147-A177-3AD203B41FA5}">
                      <a16:colId xmlns:a16="http://schemas.microsoft.com/office/drawing/2014/main" val="20000"/>
                    </a:ext>
                  </a:extLst>
                </a:gridCol>
                <a:gridCol w="814318">
                  <a:extLst>
                    <a:ext uri="{9D8B030D-6E8A-4147-A177-3AD203B41FA5}">
                      <a16:colId xmlns:a16="http://schemas.microsoft.com/office/drawing/2014/main" val="20001"/>
                    </a:ext>
                  </a:extLst>
                </a:gridCol>
                <a:gridCol w="622167">
                  <a:extLst>
                    <a:ext uri="{9D8B030D-6E8A-4147-A177-3AD203B41FA5}">
                      <a16:colId xmlns:a16="http://schemas.microsoft.com/office/drawing/2014/main" val="20002"/>
                    </a:ext>
                  </a:extLst>
                </a:gridCol>
                <a:gridCol w="646876">
                  <a:extLst>
                    <a:ext uri="{9D8B030D-6E8A-4147-A177-3AD203B41FA5}">
                      <a16:colId xmlns:a16="http://schemas.microsoft.com/office/drawing/2014/main" val="20003"/>
                    </a:ext>
                  </a:extLst>
                </a:gridCol>
                <a:gridCol w="725079">
                  <a:extLst>
                    <a:ext uri="{9D8B030D-6E8A-4147-A177-3AD203B41FA5}">
                      <a16:colId xmlns:a16="http://schemas.microsoft.com/office/drawing/2014/main" val="20004"/>
                    </a:ext>
                  </a:extLst>
                </a:gridCol>
                <a:gridCol w="725079">
                  <a:extLst>
                    <a:ext uri="{9D8B030D-6E8A-4147-A177-3AD203B41FA5}">
                      <a16:colId xmlns:a16="http://schemas.microsoft.com/office/drawing/2014/main" val="20005"/>
                    </a:ext>
                  </a:extLst>
                </a:gridCol>
                <a:gridCol w="725079">
                  <a:extLst>
                    <a:ext uri="{9D8B030D-6E8A-4147-A177-3AD203B41FA5}">
                      <a16:colId xmlns:a16="http://schemas.microsoft.com/office/drawing/2014/main" val="20006"/>
                    </a:ext>
                  </a:extLst>
                </a:gridCol>
              </a:tblGrid>
              <a:tr h="473315">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i="1">
                          <a:solidFill>
                            <a:schemeClr val="tx1">
                              <a:lumMod val="75000"/>
                              <a:lumOff val="25000"/>
                            </a:schemeClr>
                          </a:solidFill>
                        </a:rPr>
                        <a:t>2024 Survey</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All Secondary</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Year 8</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Year 10</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Boys</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Girls</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FSM</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50371">
                <a:tc>
                  <a:txBody>
                    <a:bodyPr/>
                    <a:lstStyle/>
                    <a:p>
                      <a:r>
                        <a:rPr lang="en-GB" sz="1100" i="1">
                          <a:solidFill>
                            <a:schemeClr val="tx1">
                              <a:lumMod val="75000"/>
                              <a:lumOff val="25000"/>
                            </a:schemeClr>
                          </a:solidFill>
                        </a:rPr>
                        <a:t>Base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1546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962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584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720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775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329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391437">
                <a:tc>
                  <a:txBody>
                    <a:bodyPr/>
                    <a:lstStyle/>
                    <a:p>
                      <a:pPr algn="l" fontAlgn="b"/>
                      <a:r>
                        <a:rPr lang="en-GB" sz="1100" b="0" i="0" u="none" strike="noStrike">
                          <a:solidFill>
                            <a:schemeClr val="tx1">
                              <a:lumMod val="75000"/>
                              <a:lumOff val="25000"/>
                            </a:schemeClr>
                          </a:solidFill>
                          <a:effectLst/>
                          <a:latin typeface="Calibri" panose="020F0502020204030204" pitchFamily="34" charset="0"/>
                        </a:rPr>
                        <a:t>Not had sex and not thinking about having sex</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34%</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40%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24%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29%</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39%</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34%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280007">
                <a:tc>
                  <a:txBody>
                    <a:bodyPr/>
                    <a:lstStyle/>
                    <a:p>
                      <a:pPr algn="l" fontAlgn="b"/>
                      <a:r>
                        <a:rPr lang="en-GB" sz="1100" b="0" i="0" u="none" strike="noStrike">
                          <a:solidFill>
                            <a:schemeClr val="tx1">
                              <a:lumMod val="75000"/>
                              <a:lumOff val="25000"/>
                            </a:schemeClr>
                          </a:solidFill>
                          <a:effectLst/>
                          <a:latin typeface="Calibri" panose="020F0502020204030204" pitchFamily="34" charset="0"/>
                        </a:rPr>
                        <a:t>Having sex</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2%</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2%</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1%</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280007">
                <a:tc>
                  <a:txBody>
                    <a:bodyPr/>
                    <a:lstStyle/>
                    <a:p>
                      <a:pPr algn="l" fontAlgn="b"/>
                      <a:r>
                        <a:rPr lang="en-GB" sz="1100" b="0" i="0" u="none" strike="noStrike">
                          <a:solidFill>
                            <a:schemeClr val="tx1">
                              <a:lumMod val="75000"/>
                              <a:lumOff val="25000"/>
                            </a:schemeClr>
                          </a:solidFill>
                          <a:effectLst/>
                          <a:latin typeface="Calibri" panose="020F0502020204030204" pitchFamily="34" charset="0"/>
                        </a:rPr>
                        <a:t>Had sex in the past</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3%</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3%</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2%</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r h="280007">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n-GB" sz="1100" b="0" i="0" u="none" strike="noStrike">
                          <a:solidFill>
                            <a:schemeClr val="tx1">
                              <a:lumMod val="75000"/>
                              <a:lumOff val="25000"/>
                            </a:schemeClr>
                          </a:solidFill>
                          <a:effectLst/>
                          <a:latin typeface="Calibri" panose="020F0502020204030204" pitchFamily="34" charset="0"/>
                        </a:rPr>
                        <a:t>Thinking about having sex</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3%</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3%</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1%</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431981399"/>
                  </a:ext>
                </a:extLst>
              </a:tr>
              <a:tr h="280007">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n-GB" sz="1100" b="0" i="0" u="none" strike="noStrike">
                          <a:solidFill>
                            <a:schemeClr val="tx1">
                              <a:lumMod val="75000"/>
                              <a:lumOff val="25000"/>
                            </a:schemeClr>
                          </a:solidFill>
                          <a:effectLst/>
                          <a:latin typeface="Calibri" panose="020F0502020204030204" pitchFamily="34" charset="0"/>
                        </a:rPr>
                        <a:t>Not had sex</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50%</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50%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52%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53%</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49%</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47%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2614090588"/>
                  </a:ext>
                </a:extLst>
              </a:tr>
              <a:tr h="280007">
                <a:tc>
                  <a:txBody>
                    <a:bodyPr/>
                    <a:lstStyle/>
                    <a:p>
                      <a:pPr algn="l" fontAlgn="b"/>
                      <a:r>
                        <a:rPr lang="en-GB" sz="1100" b="0" i="0" u="none" strike="noStrike">
                          <a:solidFill>
                            <a:schemeClr val="tx1">
                              <a:lumMod val="75000"/>
                              <a:lumOff val="25000"/>
                            </a:schemeClr>
                          </a:solidFill>
                          <a:effectLst/>
                          <a:latin typeface="Calibri" panose="020F0502020204030204" pitchFamily="34" charset="0"/>
                        </a:rPr>
                        <a:t>I don’t want to say</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9%</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11%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9%</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8%</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10%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5"/>
                  </a:ext>
                </a:extLst>
              </a:tr>
            </a:tbl>
          </a:graphicData>
        </a:graphic>
      </p:graphicFrame>
      <p:sp>
        <p:nvSpPr>
          <p:cNvPr id="11" name="TextBox 10"/>
          <p:cNvSpPr txBox="1"/>
          <p:nvPr/>
        </p:nvSpPr>
        <p:spPr>
          <a:xfrm>
            <a:off x="183600" y="6368400"/>
            <a:ext cx="9491446" cy="400110"/>
          </a:xfrm>
          <a:prstGeom prst="rect">
            <a:avLst/>
          </a:prstGeom>
          <a:noFill/>
        </p:spPr>
        <p:txBody>
          <a:bodyPr wrap="square" rtlCol="0" anchor="b" anchorCtr="0">
            <a:spAutoFit/>
          </a:bodyPr>
          <a:lstStyle/>
          <a:p>
            <a:r>
              <a:rPr lang="en-GB" sz="1000">
                <a:solidFill>
                  <a:srgbClr val="002060"/>
                </a:solidFill>
              </a:rPr>
              <a:t>Q: Which of the following best describes you? </a:t>
            </a:r>
            <a:r>
              <a:rPr lang="en-GB" sz="1000" i="1">
                <a:solidFill>
                  <a:srgbClr val="002060"/>
                </a:solidFill>
              </a:rPr>
              <a:t>New option ‘I don’t want to say’ added for 2025.</a:t>
            </a:r>
            <a:endParaRPr lang="en-GB" sz="1000">
              <a:solidFill>
                <a:srgbClr val="002060"/>
              </a:solidFill>
            </a:endParaRPr>
          </a:p>
          <a:p>
            <a:r>
              <a:rPr lang="en-GB" sz="1000" i="1">
                <a:solidFill>
                  <a:srgbClr val="002060"/>
                </a:solidFill>
              </a:rPr>
              <a:t>Base: All valid respondents, 2023 n=1,057, 2024 n=1,170, 2025 n=1,546. </a:t>
            </a:r>
          </a:p>
        </p:txBody>
      </p:sp>
      <p:graphicFrame>
        <p:nvGraphicFramePr>
          <p:cNvPr id="12" name="Chart 11"/>
          <p:cNvGraphicFramePr/>
          <p:nvPr>
            <p:extLst>
              <p:ext uri="{D42A27DB-BD31-4B8C-83A1-F6EECF244321}">
                <p14:modId xmlns:p14="http://schemas.microsoft.com/office/powerpoint/2010/main" val="1149842204"/>
              </p:ext>
            </p:extLst>
          </p:nvPr>
        </p:nvGraphicFramePr>
        <p:xfrm>
          <a:off x="183600" y="835200"/>
          <a:ext cx="5001209" cy="4694332"/>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9" name="Table 8">
            <a:extLst>
              <a:ext uri="{FF2B5EF4-FFF2-40B4-BE49-F238E27FC236}">
                <a16:creationId xmlns:a16="http://schemas.microsoft.com/office/drawing/2014/main" id="{BC1D47C6-81C0-4F8E-90CD-DE2573112EF3}"/>
              </a:ext>
            </a:extLst>
          </p:cNvPr>
          <p:cNvGraphicFramePr>
            <a:graphicFrameLocks noGrp="1"/>
          </p:cNvGraphicFramePr>
          <p:nvPr>
            <p:extLst>
              <p:ext uri="{D42A27DB-BD31-4B8C-83A1-F6EECF244321}">
                <p14:modId xmlns:p14="http://schemas.microsoft.com/office/powerpoint/2010/main" val="4267900573"/>
              </p:ext>
            </p:extLst>
          </p:nvPr>
        </p:nvGraphicFramePr>
        <p:xfrm>
          <a:off x="5184809" y="3501725"/>
          <a:ext cx="6448389" cy="2815065"/>
        </p:xfrm>
        <a:graphic>
          <a:graphicData uri="http://schemas.openxmlformats.org/drawingml/2006/table">
            <a:tbl>
              <a:tblPr firstRow="1" bandRow="1">
                <a:tableStyleId>{5940675A-B579-460E-94D1-54222C63F5DA}</a:tableStyleId>
              </a:tblPr>
              <a:tblGrid>
                <a:gridCol w="1979145">
                  <a:extLst>
                    <a:ext uri="{9D8B030D-6E8A-4147-A177-3AD203B41FA5}">
                      <a16:colId xmlns:a16="http://schemas.microsoft.com/office/drawing/2014/main" val="20000"/>
                    </a:ext>
                  </a:extLst>
                </a:gridCol>
                <a:gridCol w="524470">
                  <a:extLst>
                    <a:ext uri="{9D8B030D-6E8A-4147-A177-3AD203B41FA5}">
                      <a16:colId xmlns:a16="http://schemas.microsoft.com/office/drawing/2014/main" val="20001"/>
                    </a:ext>
                  </a:extLst>
                </a:gridCol>
                <a:gridCol w="722151">
                  <a:extLst>
                    <a:ext uri="{9D8B030D-6E8A-4147-A177-3AD203B41FA5}">
                      <a16:colId xmlns:a16="http://schemas.microsoft.com/office/drawing/2014/main" val="20002"/>
                    </a:ext>
                  </a:extLst>
                </a:gridCol>
                <a:gridCol w="581025">
                  <a:extLst>
                    <a:ext uri="{9D8B030D-6E8A-4147-A177-3AD203B41FA5}">
                      <a16:colId xmlns:a16="http://schemas.microsoft.com/office/drawing/2014/main" val="20003"/>
                    </a:ext>
                  </a:extLst>
                </a:gridCol>
                <a:gridCol w="742950">
                  <a:extLst>
                    <a:ext uri="{9D8B030D-6E8A-4147-A177-3AD203B41FA5}">
                      <a16:colId xmlns:a16="http://schemas.microsoft.com/office/drawing/2014/main" val="20004"/>
                    </a:ext>
                  </a:extLst>
                </a:gridCol>
                <a:gridCol w="737567">
                  <a:extLst>
                    <a:ext uri="{9D8B030D-6E8A-4147-A177-3AD203B41FA5}">
                      <a16:colId xmlns:a16="http://schemas.microsoft.com/office/drawing/2014/main" val="20005"/>
                    </a:ext>
                  </a:extLst>
                </a:gridCol>
                <a:gridCol w="565614">
                  <a:extLst>
                    <a:ext uri="{9D8B030D-6E8A-4147-A177-3AD203B41FA5}">
                      <a16:colId xmlns:a16="http://schemas.microsoft.com/office/drawing/2014/main" val="20006"/>
                    </a:ext>
                  </a:extLst>
                </a:gridCol>
                <a:gridCol w="595467">
                  <a:extLst>
                    <a:ext uri="{9D8B030D-6E8A-4147-A177-3AD203B41FA5}">
                      <a16:colId xmlns:a16="http://schemas.microsoft.com/office/drawing/2014/main" val="1798272703"/>
                    </a:ext>
                  </a:extLst>
                </a:gridCol>
              </a:tblGrid>
              <a:tr h="54850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i="1">
                          <a:solidFill>
                            <a:schemeClr val="tx1">
                              <a:lumMod val="75000"/>
                              <a:lumOff val="25000"/>
                            </a:schemeClr>
                          </a:solidFill>
                        </a:rPr>
                        <a:t>2024 Survey</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SEN</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Have a disability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Young carers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Ethnicity:</a:t>
                      </a:r>
                      <a:r>
                        <a:rPr lang="en-GB" sz="1100" b="1" baseline="0">
                          <a:solidFill>
                            <a:schemeClr val="tx1">
                              <a:lumMod val="75000"/>
                              <a:lumOff val="25000"/>
                            </a:schemeClr>
                          </a:solidFill>
                        </a:rPr>
                        <a:t> </a:t>
                      </a:r>
                      <a:r>
                        <a:rPr lang="en-GB" sz="1100" b="1">
                          <a:solidFill>
                            <a:schemeClr val="tx1">
                              <a:lumMod val="75000"/>
                              <a:lumOff val="25000"/>
                            </a:schemeClr>
                          </a:solidFill>
                        </a:rPr>
                        <a:t>White</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Ethnic Minority Groups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Eng 2</a:t>
                      </a:r>
                      <a:r>
                        <a:rPr lang="en-GB" sz="1100" b="1" baseline="30000">
                          <a:solidFill>
                            <a:schemeClr val="tx1">
                              <a:lumMod val="75000"/>
                              <a:lumOff val="25000"/>
                            </a:schemeClr>
                          </a:solidFill>
                        </a:rPr>
                        <a:t>nd</a:t>
                      </a:r>
                      <a:r>
                        <a:rPr lang="en-GB" sz="1100" b="1">
                          <a:solidFill>
                            <a:schemeClr val="tx1">
                              <a:lumMod val="75000"/>
                              <a:lumOff val="25000"/>
                            </a:schemeClr>
                          </a:solidFill>
                        </a:rPr>
                        <a:t> Lang</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LGBTQ</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53155">
                <a:tc>
                  <a:txBody>
                    <a:bodyPr/>
                    <a:lstStyle/>
                    <a:p>
                      <a:r>
                        <a:rPr lang="en-GB" sz="1100" i="1">
                          <a:solidFill>
                            <a:schemeClr val="tx1">
                              <a:lumMod val="75000"/>
                              <a:lumOff val="25000"/>
                            </a:schemeClr>
                          </a:solidFill>
                        </a:rPr>
                        <a:t>Base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191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309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87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1341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154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120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178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395790">
                <a:tc>
                  <a:txBody>
                    <a:bodyPr/>
                    <a:lstStyle/>
                    <a:p>
                      <a:pPr algn="l" fontAlgn="b"/>
                      <a:r>
                        <a:rPr lang="en-GB" sz="1100" b="0" i="0" u="none" strike="noStrike">
                          <a:solidFill>
                            <a:schemeClr val="tx1">
                              <a:lumMod val="75000"/>
                              <a:lumOff val="25000"/>
                            </a:schemeClr>
                          </a:solidFill>
                          <a:effectLst/>
                          <a:latin typeface="Calibri" panose="020F0502020204030204" pitchFamily="34" charset="0"/>
                        </a:rPr>
                        <a:t>Not had sex and not thinking about having sex</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32%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35%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34%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35%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27%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37%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34%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305685">
                <a:tc>
                  <a:txBody>
                    <a:bodyPr/>
                    <a:lstStyle/>
                    <a:p>
                      <a:pPr algn="l" fontAlgn="b"/>
                      <a:r>
                        <a:rPr lang="en-GB" sz="1100" b="0" i="0" u="none" strike="noStrike">
                          <a:solidFill>
                            <a:schemeClr val="tx1">
                              <a:lumMod val="75000"/>
                              <a:lumOff val="25000"/>
                            </a:schemeClr>
                          </a:solidFill>
                          <a:effectLst/>
                          <a:latin typeface="Calibri" panose="020F0502020204030204" pitchFamily="34" charset="0"/>
                        </a:rPr>
                        <a:t>Having sex</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305685">
                <a:tc>
                  <a:txBody>
                    <a:bodyPr/>
                    <a:lstStyle/>
                    <a:p>
                      <a:pPr algn="l" fontAlgn="b"/>
                      <a:r>
                        <a:rPr lang="en-GB" sz="1100" b="0" i="0" u="none" strike="noStrike">
                          <a:solidFill>
                            <a:schemeClr val="tx1">
                              <a:lumMod val="75000"/>
                              <a:lumOff val="25000"/>
                            </a:schemeClr>
                          </a:solidFill>
                          <a:effectLst/>
                          <a:latin typeface="Calibri" panose="020F0502020204030204" pitchFamily="34" charset="0"/>
                        </a:rPr>
                        <a:t>Had sex in the past</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r h="305685">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n-GB" sz="1100" b="0" i="0" u="none" strike="noStrike">
                          <a:solidFill>
                            <a:schemeClr val="tx1">
                              <a:lumMod val="75000"/>
                              <a:lumOff val="25000"/>
                            </a:schemeClr>
                          </a:solidFill>
                          <a:effectLst/>
                          <a:latin typeface="Calibri" panose="020F0502020204030204" pitchFamily="34" charset="0"/>
                        </a:rPr>
                        <a:t>Thinking about having sex</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2264667677"/>
                  </a:ext>
                </a:extLst>
              </a:tr>
              <a:tr h="305685">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n-GB" sz="1100" b="0" i="0" u="none" strike="noStrike">
                          <a:solidFill>
                            <a:schemeClr val="tx1">
                              <a:lumMod val="75000"/>
                              <a:lumOff val="25000"/>
                            </a:schemeClr>
                          </a:solidFill>
                          <a:effectLst/>
                          <a:latin typeface="Calibri" panose="020F0502020204030204" pitchFamily="34" charset="0"/>
                        </a:rPr>
                        <a:t>Not had sex</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46%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47%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41%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51%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50%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52%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41%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529827573"/>
                  </a:ext>
                </a:extLst>
              </a:tr>
              <a:tr h="305685">
                <a:tc>
                  <a:txBody>
                    <a:bodyPr/>
                    <a:lstStyle/>
                    <a:p>
                      <a:pPr algn="l" fontAlgn="b"/>
                      <a:r>
                        <a:rPr lang="en-GB" sz="1100" b="0" i="0" u="none" strike="noStrike">
                          <a:solidFill>
                            <a:schemeClr val="tx1">
                              <a:lumMod val="75000"/>
                              <a:lumOff val="25000"/>
                            </a:schemeClr>
                          </a:solidFill>
                          <a:effectLst/>
                          <a:latin typeface="Calibri" panose="020F0502020204030204" pitchFamily="34" charset="0"/>
                        </a:rPr>
                        <a:t>I don’t want to say</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10%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13%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12%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5"/>
                  </a:ext>
                </a:extLst>
              </a:tr>
            </a:tbl>
          </a:graphicData>
        </a:graphic>
      </p:graphicFrame>
    </p:spTree>
    <p:extLst>
      <p:ext uri="{BB962C8B-B14F-4D97-AF65-F5344CB8AC3E}">
        <p14:creationId xmlns:p14="http://schemas.microsoft.com/office/powerpoint/2010/main" val="645447655"/>
      </p:ext>
    </p:extLst>
  </p:cSld>
  <p:clrMapOvr>
    <a:masterClrMapping/>
  </p:clrMapOvr>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1"/>
          <p:cNvSpPr>
            <a:spLocks noGrp="1"/>
          </p:cNvSpPr>
          <p:nvPr>
            <p:ph type="title"/>
          </p:nvPr>
        </p:nvSpPr>
        <p:spPr>
          <a:xfrm>
            <a:off x="180000" y="180000"/>
            <a:ext cx="11453200" cy="900000"/>
          </a:xfrm>
        </p:spPr>
        <p:txBody>
          <a:bodyPr anchor="t" anchorCtr="0">
            <a:normAutofit/>
          </a:bodyPr>
          <a:lstStyle/>
          <a:p>
            <a:r>
              <a:rPr lang="en-GB" sz="1600"/>
              <a:t>Amongst those who have had, are currently having or are thinking about having a sexual relationship, 35% have never had sex and 20% use a condom every time they do have sex. This has declined since last year, however, these are small sample sizes,  therefore we must be cautious about drawing too many conclusions. </a:t>
            </a:r>
            <a:r>
              <a:rPr lang="en-GB" sz="1200"/>
              <a:t>(Please note the small sample sizes across all groups)</a:t>
            </a:r>
            <a:endParaRPr lang="en-GB" sz="1600"/>
          </a:p>
        </p:txBody>
      </p:sp>
      <p:sp>
        <p:nvSpPr>
          <p:cNvPr id="8" name="Rectangle 7"/>
          <p:cNvSpPr/>
          <p:nvPr/>
        </p:nvSpPr>
        <p:spPr>
          <a:xfrm>
            <a:off x="9946640" y="6368627"/>
            <a:ext cx="1686560" cy="492926"/>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a:t>Relationships</a:t>
            </a:r>
          </a:p>
        </p:txBody>
      </p:sp>
      <p:graphicFrame>
        <p:nvGraphicFramePr>
          <p:cNvPr id="10" name="Table 9"/>
          <p:cNvGraphicFramePr>
            <a:graphicFrameLocks noGrp="1"/>
          </p:cNvGraphicFramePr>
          <p:nvPr>
            <p:extLst>
              <p:ext uri="{D42A27DB-BD31-4B8C-83A1-F6EECF244321}">
                <p14:modId xmlns:p14="http://schemas.microsoft.com/office/powerpoint/2010/main" val="2953707195"/>
              </p:ext>
            </p:extLst>
          </p:nvPr>
        </p:nvGraphicFramePr>
        <p:xfrm>
          <a:off x="5334001" y="1175007"/>
          <a:ext cx="6299200" cy="2244636"/>
        </p:xfrm>
        <a:graphic>
          <a:graphicData uri="http://schemas.openxmlformats.org/drawingml/2006/table">
            <a:tbl>
              <a:tblPr firstRow="1" bandRow="1">
                <a:tableStyleId>{5940675A-B579-460E-94D1-54222C63F5DA}</a:tableStyleId>
              </a:tblPr>
              <a:tblGrid>
                <a:gridCol w="1599936">
                  <a:extLst>
                    <a:ext uri="{9D8B030D-6E8A-4147-A177-3AD203B41FA5}">
                      <a16:colId xmlns:a16="http://schemas.microsoft.com/office/drawing/2014/main" val="20000"/>
                    </a:ext>
                  </a:extLst>
                </a:gridCol>
                <a:gridCol w="881135">
                  <a:extLst>
                    <a:ext uri="{9D8B030D-6E8A-4147-A177-3AD203B41FA5}">
                      <a16:colId xmlns:a16="http://schemas.microsoft.com/office/drawing/2014/main" val="20001"/>
                    </a:ext>
                  </a:extLst>
                </a:gridCol>
                <a:gridCol w="841248">
                  <a:extLst>
                    <a:ext uri="{9D8B030D-6E8A-4147-A177-3AD203B41FA5}">
                      <a16:colId xmlns:a16="http://schemas.microsoft.com/office/drawing/2014/main" val="20002"/>
                    </a:ext>
                  </a:extLst>
                </a:gridCol>
                <a:gridCol w="893733">
                  <a:extLst>
                    <a:ext uri="{9D8B030D-6E8A-4147-A177-3AD203B41FA5}">
                      <a16:colId xmlns:a16="http://schemas.microsoft.com/office/drawing/2014/main" val="20003"/>
                    </a:ext>
                  </a:extLst>
                </a:gridCol>
                <a:gridCol w="708554">
                  <a:extLst>
                    <a:ext uri="{9D8B030D-6E8A-4147-A177-3AD203B41FA5}">
                      <a16:colId xmlns:a16="http://schemas.microsoft.com/office/drawing/2014/main" val="20004"/>
                    </a:ext>
                  </a:extLst>
                </a:gridCol>
                <a:gridCol w="694382">
                  <a:extLst>
                    <a:ext uri="{9D8B030D-6E8A-4147-A177-3AD203B41FA5}">
                      <a16:colId xmlns:a16="http://schemas.microsoft.com/office/drawing/2014/main" val="20005"/>
                    </a:ext>
                  </a:extLst>
                </a:gridCol>
                <a:gridCol w="680212">
                  <a:extLst>
                    <a:ext uri="{9D8B030D-6E8A-4147-A177-3AD203B41FA5}">
                      <a16:colId xmlns:a16="http://schemas.microsoft.com/office/drawing/2014/main" val="20006"/>
                    </a:ext>
                  </a:extLst>
                </a:gridCol>
              </a:tblGrid>
              <a:tr h="387139">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i="1">
                          <a:solidFill>
                            <a:schemeClr val="tx1">
                              <a:lumMod val="75000"/>
                              <a:lumOff val="25000"/>
                            </a:schemeClr>
                          </a:solidFill>
                        </a:rPr>
                        <a:t>2025 Survey</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All Secondary</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Year 8</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Year 10</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Boys</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Girls</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FSM</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54171">
                <a:tc>
                  <a:txBody>
                    <a:bodyPr/>
                    <a:lstStyle/>
                    <a:p>
                      <a:r>
                        <a:rPr lang="en-GB" sz="1100" i="1">
                          <a:solidFill>
                            <a:schemeClr val="tx1">
                              <a:lumMod val="75000"/>
                              <a:lumOff val="25000"/>
                            </a:schemeClr>
                          </a:solidFill>
                        </a:rPr>
                        <a:t>Base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112</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33</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79</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63</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34</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30</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348378">
                <a:tc>
                  <a:txBody>
                    <a:bodyPr/>
                    <a:lstStyle/>
                    <a:p>
                      <a:pPr algn="l" fontAlgn="b"/>
                      <a:r>
                        <a:rPr lang="en-GB" sz="1100" b="0" i="0" u="none" strike="noStrike">
                          <a:solidFill>
                            <a:schemeClr val="tx1">
                              <a:lumMod val="75000"/>
                              <a:lumOff val="25000"/>
                            </a:schemeClr>
                          </a:solidFill>
                          <a:effectLst/>
                          <a:latin typeface="Calibri" panose="020F0502020204030204" pitchFamily="34" charset="0"/>
                        </a:rPr>
                        <a:t>Used condoms every time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20%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27%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14%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29%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20%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348378">
                <a:tc>
                  <a:txBody>
                    <a:bodyPr/>
                    <a:lstStyle/>
                    <a:p>
                      <a:pPr algn="l" fontAlgn="b"/>
                      <a:r>
                        <a:rPr lang="en-GB" sz="1100" b="0" i="0" u="none" strike="noStrike">
                          <a:solidFill>
                            <a:schemeClr val="tx1">
                              <a:lumMod val="75000"/>
                              <a:lumOff val="25000"/>
                            </a:schemeClr>
                          </a:solidFill>
                          <a:effectLst/>
                          <a:latin typeface="Calibri" panose="020F0502020204030204" pitchFamily="34" charset="0"/>
                        </a:rPr>
                        <a:t>Used condoms sometimes</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14%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18%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11%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29%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23%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348378">
                <a:tc>
                  <a:txBody>
                    <a:bodyPr/>
                    <a:lstStyle/>
                    <a:p>
                      <a:pPr algn="l" fontAlgn="b"/>
                      <a:r>
                        <a:rPr lang="en-GB" sz="1100" b="0" i="0" u="none" strike="noStrike">
                          <a:solidFill>
                            <a:schemeClr val="tx1">
                              <a:lumMod val="75000"/>
                              <a:lumOff val="25000"/>
                            </a:schemeClr>
                          </a:solidFill>
                          <a:effectLst/>
                          <a:latin typeface="Calibri" panose="020F0502020204030204" pitchFamily="34" charset="0"/>
                        </a:rPr>
                        <a:t>Never used condoms</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31%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27%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33%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33%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29%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30%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r h="348378">
                <a:tc>
                  <a:txBody>
                    <a:bodyPr/>
                    <a:lstStyle/>
                    <a:p>
                      <a:pPr algn="l" fontAlgn="b"/>
                      <a:r>
                        <a:rPr lang="en-GB" sz="1100" b="0" i="0" u="none" strike="noStrike">
                          <a:solidFill>
                            <a:schemeClr val="tx1">
                              <a:lumMod val="75000"/>
                              <a:lumOff val="25000"/>
                            </a:schemeClr>
                          </a:solidFill>
                          <a:effectLst/>
                          <a:latin typeface="Calibri" panose="020F0502020204030204" pitchFamily="34" charset="0"/>
                        </a:rPr>
                        <a:t>Never had sex</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35%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64%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23%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41%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29%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27%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682380066"/>
                  </a:ext>
                </a:extLst>
              </a:tr>
            </a:tbl>
          </a:graphicData>
        </a:graphic>
      </p:graphicFrame>
      <p:sp>
        <p:nvSpPr>
          <p:cNvPr id="11" name="TextBox 10"/>
          <p:cNvSpPr txBox="1"/>
          <p:nvPr/>
        </p:nvSpPr>
        <p:spPr>
          <a:xfrm>
            <a:off x="183600" y="6368400"/>
            <a:ext cx="9491446" cy="400110"/>
          </a:xfrm>
          <a:prstGeom prst="rect">
            <a:avLst/>
          </a:prstGeom>
          <a:noFill/>
        </p:spPr>
        <p:txBody>
          <a:bodyPr wrap="square" rtlCol="0" anchor="b" anchorCtr="0">
            <a:spAutoFit/>
          </a:bodyPr>
          <a:lstStyle/>
          <a:p>
            <a:r>
              <a:rPr lang="en-GB" sz="1000">
                <a:solidFill>
                  <a:srgbClr val="002060"/>
                </a:solidFill>
              </a:rPr>
              <a:t>Q: If you have had sex, did you use condoms to prevent pregnancy/sexually transmitted infections? </a:t>
            </a:r>
            <a:r>
              <a:rPr lang="en-GB" sz="1000" i="1">
                <a:solidFill>
                  <a:srgbClr val="002060"/>
                </a:solidFill>
              </a:rPr>
              <a:t>New option ‘Never had sex’ added for 2025.</a:t>
            </a:r>
            <a:r>
              <a:rPr lang="en-GB" sz="1000">
                <a:solidFill>
                  <a:srgbClr val="002060"/>
                </a:solidFill>
              </a:rPr>
              <a:t> </a:t>
            </a:r>
          </a:p>
          <a:p>
            <a:r>
              <a:rPr lang="en-GB" sz="1000" i="1">
                <a:solidFill>
                  <a:srgbClr val="002060"/>
                </a:solidFill>
              </a:rPr>
              <a:t>Base: All respondents who had had sex before or are thinking about having sex, 2023 n=72, 2024 n=64, 2025 n=112. </a:t>
            </a:r>
          </a:p>
        </p:txBody>
      </p:sp>
      <p:graphicFrame>
        <p:nvGraphicFramePr>
          <p:cNvPr id="12" name="Chart 11"/>
          <p:cNvGraphicFramePr/>
          <p:nvPr>
            <p:extLst>
              <p:ext uri="{D42A27DB-BD31-4B8C-83A1-F6EECF244321}">
                <p14:modId xmlns:p14="http://schemas.microsoft.com/office/powerpoint/2010/main" val="1468324314"/>
              </p:ext>
            </p:extLst>
          </p:nvPr>
        </p:nvGraphicFramePr>
        <p:xfrm>
          <a:off x="183600" y="835200"/>
          <a:ext cx="5001209" cy="4230316"/>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9" name="Table 8">
            <a:extLst>
              <a:ext uri="{FF2B5EF4-FFF2-40B4-BE49-F238E27FC236}">
                <a16:creationId xmlns:a16="http://schemas.microsoft.com/office/drawing/2014/main" id="{E8E1F93D-762E-4647-9A40-EAED7DCC7B4C}"/>
              </a:ext>
            </a:extLst>
          </p:cNvPr>
          <p:cNvGraphicFramePr>
            <a:graphicFrameLocks noGrp="1"/>
          </p:cNvGraphicFramePr>
          <p:nvPr>
            <p:extLst>
              <p:ext uri="{D42A27DB-BD31-4B8C-83A1-F6EECF244321}">
                <p14:modId xmlns:p14="http://schemas.microsoft.com/office/powerpoint/2010/main" val="918110584"/>
              </p:ext>
            </p:extLst>
          </p:nvPr>
        </p:nvGraphicFramePr>
        <p:xfrm>
          <a:off x="5334001" y="3503674"/>
          <a:ext cx="6299202" cy="2412276"/>
        </p:xfrm>
        <a:graphic>
          <a:graphicData uri="http://schemas.openxmlformats.org/drawingml/2006/table">
            <a:tbl>
              <a:tblPr firstRow="1" bandRow="1">
                <a:tableStyleId>{5940675A-B579-460E-94D1-54222C63F5DA}</a:tableStyleId>
              </a:tblPr>
              <a:tblGrid>
                <a:gridCol w="1608337">
                  <a:extLst>
                    <a:ext uri="{9D8B030D-6E8A-4147-A177-3AD203B41FA5}">
                      <a16:colId xmlns:a16="http://schemas.microsoft.com/office/drawing/2014/main" val="20000"/>
                    </a:ext>
                  </a:extLst>
                </a:gridCol>
                <a:gridCol w="577143">
                  <a:extLst>
                    <a:ext uri="{9D8B030D-6E8A-4147-A177-3AD203B41FA5}">
                      <a16:colId xmlns:a16="http://schemas.microsoft.com/office/drawing/2014/main" val="20001"/>
                    </a:ext>
                  </a:extLst>
                </a:gridCol>
                <a:gridCol w="802044">
                  <a:extLst>
                    <a:ext uri="{9D8B030D-6E8A-4147-A177-3AD203B41FA5}">
                      <a16:colId xmlns:a16="http://schemas.microsoft.com/office/drawing/2014/main" val="20002"/>
                    </a:ext>
                  </a:extLst>
                </a:gridCol>
                <a:gridCol w="671230">
                  <a:extLst>
                    <a:ext uri="{9D8B030D-6E8A-4147-A177-3AD203B41FA5}">
                      <a16:colId xmlns:a16="http://schemas.microsoft.com/office/drawing/2014/main" val="20003"/>
                    </a:ext>
                  </a:extLst>
                </a:gridCol>
                <a:gridCol w="781165">
                  <a:extLst>
                    <a:ext uri="{9D8B030D-6E8A-4147-A177-3AD203B41FA5}">
                      <a16:colId xmlns:a16="http://schemas.microsoft.com/office/drawing/2014/main" val="20004"/>
                    </a:ext>
                  </a:extLst>
                </a:gridCol>
                <a:gridCol w="741680">
                  <a:extLst>
                    <a:ext uri="{9D8B030D-6E8A-4147-A177-3AD203B41FA5}">
                      <a16:colId xmlns:a16="http://schemas.microsoft.com/office/drawing/2014/main" val="20005"/>
                    </a:ext>
                  </a:extLst>
                </a:gridCol>
                <a:gridCol w="503684">
                  <a:extLst>
                    <a:ext uri="{9D8B030D-6E8A-4147-A177-3AD203B41FA5}">
                      <a16:colId xmlns:a16="http://schemas.microsoft.com/office/drawing/2014/main" val="20006"/>
                    </a:ext>
                  </a:extLst>
                </a:gridCol>
                <a:gridCol w="613919">
                  <a:extLst>
                    <a:ext uri="{9D8B030D-6E8A-4147-A177-3AD203B41FA5}">
                      <a16:colId xmlns:a16="http://schemas.microsoft.com/office/drawing/2014/main" val="1514536575"/>
                    </a:ext>
                  </a:extLst>
                </a:gridCol>
              </a:tblGrid>
              <a:tr h="387139">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i="1">
                          <a:solidFill>
                            <a:schemeClr val="tx1">
                              <a:lumMod val="75000"/>
                              <a:lumOff val="25000"/>
                            </a:schemeClr>
                          </a:solidFill>
                        </a:rPr>
                        <a:t>2025 Survey</a:t>
                      </a:r>
                    </a:p>
                    <a:p>
                      <a:endParaRPr lang="en-GB" sz="1100">
                        <a:solidFill>
                          <a:schemeClr val="tx1">
                            <a:lumMod val="75000"/>
                            <a:lumOff val="25000"/>
                          </a:schemeClr>
                        </a:solidFill>
                      </a:endParaRP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SEN</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Have a disability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Young carers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Ethnicity:</a:t>
                      </a:r>
                      <a:r>
                        <a:rPr lang="en-GB" sz="1100" b="1" baseline="0">
                          <a:solidFill>
                            <a:schemeClr val="tx1">
                              <a:lumMod val="75000"/>
                              <a:lumOff val="25000"/>
                            </a:schemeClr>
                          </a:solidFill>
                        </a:rPr>
                        <a:t> </a:t>
                      </a:r>
                      <a:r>
                        <a:rPr lang="en-GB" sz="1100" b="1">
                          <a:solidFill>
                            <a:schemeClr val="tx1">
                              <a:lumMod val="75000"/>
                              <a:lumOff val="25000"/>
                            </a:schemeClr>
                          </a:solidFill>
                        </a:rPr>
                        <a:t>White</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Ethnic Minority Groups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Eng 2</a:t>
                      </a:r>
                      <a:r>
                        <a:rPr lang="en-GB" sz="1100" b="1" baseline="30000">
                          <a:solidFill>
                            <a:schemeClr val="tx1">
                              <a:lumMod val="75000"/>
                              <a:lumOff val="25000"/>
                            </a:schemeClr>
                          </a:solidFill>
                        </a:rPr>
                        <a:t>nd</a:t>
                      </a:r>
                      <a:r>
                        <a:rPr lang="en-GB" sz="1100" b="1">
                          <a:solidFill>
                            <a:schemeClr val="tx1">
                              <a:lumMod val="75000"/>
                              <a:lumOff val="25000"/>
                            </a:schemeClr>
                          </a:solidFill>
                        </a:rPr>
                        <a:t> Lang</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LGBTQ</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54171">
                <a:tc>
                  <a:txBody>
                    <a:bodyPr/>
                    <a:lstStyle/>
                    <a:p>
                      <a:r>
                        <a:rPr lang="en-GB" sz="1100" i="1">
                          <a:solidFill>
                            <a:schemeClr val="tx1">
                              <a:lumMod val="75000"/>
                              <a:lumOff val="25000"/>
                            </a:schemeClr>
                          </a:solidFill>
                        </a:rPr>
                        <a:t>Base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21</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30</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10</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92</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18</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6</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30</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348378">
                <a:tc>
                  <a:txBody>
                    <a:bodyPr/>
                    <a:lstStyle/>
                    <a:p>
                      <a:pPr algn="l" fontAlgn="b"/>
                      <a:r>
                        <a:rPr lang="en-GB" sz="1100" b="0" i="0" u="none" strike="noStrike">
                          <a:solidFill>
                            <a:schemeClr val="tx1">
                              <a:lumMod val="75000"/>
                              <a:lumOff val="25000"/>
                            </a:schemeClr>
                          </a:solidFill>
                          <a:effectLst/>
                          <a:latin typeface="Calibri" panose="020F0502020204030204" pitchFamily="34" charset="0"/>
                        </a:rPr>
                        <a:t>Used condoms every time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10%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10%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10%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20%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22%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348378">
                <a:tc>
                  <a:txBody>
                    <a:bodyPr/>
                    <a:lstStyle/>
                    <a:p>
                      <a:pPr algn="l" fontAlgn="b"/>
                      <a:r>
                        <a:rPr lang="en-GB" sz="1100" b="0" i="0" u="none" strike="noStrike">
                          <a:solidFill>
                            <a:schemeClr val="tx1">
                              <a:lumMod val="75000"/>
                              <a:lumOff val="25000"/>
                            </a:schemeClr>
                          </a:solidFill>
                          <a:effectLst/>
                          <a:latin typeface="Calibri" panose="020F0502020204030204" pitchFamily="34" charset="0"/>
                        </a:rPr>
                        <a:t>Used condoms sometimes</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14%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10%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10%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11%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33%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17%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10%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348378">
                <a:tc>
                  <a:txBody>
                    <a:bodyPr/>
                    <a:lstStyle/>
                    <a:p>
                      <a:pPr algn="l" fontAlgn="b"/>
                      <a:r>
                        <a:rPr lang="en-GB" sz="1100" b="0" i="0" u="none" strike="noStrike">
                          <a:solidFill>
                            <a:schemeClr val="tx1">
                              <a:lumMod val="75000"/>
                              <a:lumOff val="25000"/>
                            </a:schemeClr>
                          </a:solidFill>
                          <a:effectLst/>
                          <a:latin typeface="Calibri" panose="020F0502020204030204" pitchFamily="34" charset="0"/>
                        </a:rPr>
                        <a:t>Never used condoms</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52%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37%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40%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28%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44%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33%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40%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r h="348378">
                <a:tc>
                  <a:txBody>
                    <a:bodyPr/>
                    <a:lstStyle/>
                    <a:p>
                      <a:pPr algn="l" fontAlgn="b"/>
                      <a:r>
                        <a:rPr lang="en-GB" sz="1100" b="0" i="0" u="none" strike="noStrike">
                          <a:solidFill>
                            <a:schemeClr val="tx1">
                              <a:lumMod val="75000"/>
                              <a:lumOff val="25000"/>
                            </a:schemeClr>
                          </a:solidFill>
                          <a:effectLst/>
                          <a:latin typeface="Calibri" panose="020F0502020204030204" pitchFamily="34" charset="0"/>
                        </a:rPr>
                        <a:t>Never had sex</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24%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43%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40%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41%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50%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43%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352234609"/>
                  </a:ext>
                </a:extLst>
              </a:tr>
            </a:tbl>
          </a:graphicData>
        </a:graphic>
      </p:graphicFrame>
    </p:spTree>
    <p:extLst>
      <p:ext uri="{BB962C8B-B14F-4D97-AF65-F5344CB8AC3E}">
        <p14:creationId xmlns:p14="http://schemas.microsoft.com/office/powerpoint/2010/main" val="3635781315"/>
      </p:ext>
    </p:extLst>
  </p:cSld>
  <p:clrMapOvr>
    <a:masterClrMapping/>
  </p:clrMapOvr>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E768955-1066-C6BF-81A6-52E6B3DB60AF}"/>
            </a:ext>
          </a:extLst>
        </p:cNvPr>
        <p:cNvGrpSpPr/>
        <p:nvPr/>
      </p:nvGrpSpPr>
      <p:grpSpPr>
        <a:xfrm>
          <a:off x="0" y="0"/>
          <a:ext cx="0" cy="0"/>
          <a:chOff x="0" y="0"/>
          <a:chExt cx="0" cy="0"/>
        </a:xfrm>
      </p:grpSpPr>
      <p:sp>
        <p:nvSpPr>
          <p:cNvPr id="7" name="Title 1">
            <a:extLst>
              <a:ext uri="{FF2B5EF4-FFF2-40B4-BE49-F238E27FC236}">
                <a16:creationId xmlns:a16="http://schemas.microsoft.com/office/drawing/2014/main" id="{E0DF32ED-E080-836A-B37F-075BCDBAD72E}"/>
              </a:ext>
            </a:extLst>
          </p:cNvPr>
          <p:cNvSpPr>
            <a:spLocks noGrp="1"/>
          </p:cNvSpPr>
          <p:nvPr>
            <p:ph type="title"/>
          </p:nvPr>
        </p:nvSpPr>
        <p:spPr>
          <a:xfrm>
            <a:off x="180000" y="180000"/>
            <a:ext cx="11617740" cy="900000"/>
          </a:xfrm>
        </p:spPr>
        <p:txBody>
          <a:bodyPr anchor="t" anchorCtr="0">
            <a:noAutofit/>
          </a:bodyPr>
          <a:lstStyle/>
          <a:p>
            <a:r>
              <a:rPr lang="en-GB" sz="1600"/>
              <a:t>Introduced this year, 47% of pupils who don’t use or sometimes use a condom cite ‘unprotected sex feels better’ as the reason for not using a condom. </a:t>
            </a:r>
            <a:r>
              <a:rPr lang="en-GB" sz="1200"/>
              <a:t>(Please note the small sample size.)</a:t>
            </a:r>
            <a:endParaRPr lang="en-GB" sz="1600"/>
          </a:p>
        </p:txBody>
      </p:sp>
      <p:graphicFrame>
        <p:nvGraphicFramePr>
          <p:cNvPr id="8" name="Content Placeholder 6">
            <a:extLst>
              <a:ext uri="{FF2B5EF4-FFF2-40B4-BE49-F238E27FC236}">
                <a16:creationId xmlns:a16="http://schemas.microsoft.com/office/drawing/2014/main" id="{2B6B16B8-F9AB-66EB-7A1B-9D47EB75BF65}"/>
              </a:ext>
            </a:extLst>
          </p:cNvPr>
          <p:cNvGraphicFramePr>
            <a:graphicFrameLocks/>
          </p:cNvGraphicFramePr>
          <p:nvPr>
            <p:extLst>
              <p:ext uri="{D42A27DB-BD31-4B8C-83A1-F6EECF244321}">
                <p14:modId xmlns:p14="http://schemas.microsoft.com/office/powerpoint/2010/main" val="4219849464"/>
              </p:ext>
            </p:extLst>
          </p:nvPr>
        </p:nvGraphicFramePr>
        <p:xfrm>
          <a:off x="183600" y="835200"/>
          <a:ext cx="11051847" cy="5106791"/>
        </p:xfrm>
        <a:graphic>
          <a:graphicData uri="http://schemas.openxmlformats.org/drawingml/2006/chart">
            <c:chart xmlns:c="http://schemas.openxmlformats.org/drawingml/2006/chart" xmlns:r="http://schemas.openxmlformats.org/officeDocument/2006/relationships" r:id="rId2"/>
          </a:graphicData>
        </a:graphic>
      </p:graphicFrame>
      <p:sp>
        <p:nvSpPr>
          <p:cNvPr id="10" name="TextBox 9">
            <a:extLst>
              <a:ext uri="{FF2B5EF4-FFF2-40B4-BE49-F238E27FC236}">
                <a16:creationId xmlns:a16="http://schemas.microsoft.com/office/drawing/2014/main" id="{06D9815F-272E-95D4-B11D-E307A5076029}"/>
              </a:ext>
            </a:extLst>
          </p:cNvPr>
          <p:cNvSpPr txBox="1"/>
          <p:nvPr/>
        </p:nvSpPr>
        <p:spPr>
          <a:xfrm>
            <a:off x="183600" y="6368400"/>
            <a:ext cx="9491446" cy="400110"/>
          </a:xfrm>
          <a:prstGeom prst="rect">
            <a:avLst/>
          </a:prstGeom>
          <a:noFill/>
        </p:spPr>
        <p:txBody>
          <a:bodyPr wrap="square" rtlCol="0" anchor="b" anchorCtr="0">
            <a:spAutoFit/>
          </a:bodyPr>
          <a:lstStyle/>
          <a:p>
            <a:r>
              <a:rPr lang="en-GB" sz="1000">
                <a:solidFill>
                  <a:srgbClr val="002060"/>
                </a:solidFill>
              </a:rPr>
              <a:t>Q: Which of the following are reasons that you haven’t or don’t use a condom? </a:t>
            </a:r>
            <a:r>
              <a:rPr lang="en-GB" sz="1000" i="1">
                <a:solidFill>
                  <a:srgbClr val="002060"/>
                </a:solidFill>
              </a:rPr>
              <a:t>Introduced in 2025.</a:t>
            </a:r>
            <a:endParaRPr lang="en-GB" sz="1000">
              <a:solidFill>
                <a:srgbClr val="002060"/>
              </a:solidFill>
            </a:endParaRPr>
          </a:p>
          <a:p>
            <a:r>
              <a:rPr lang="en-GB" sz="1000" i="1">
                <a:solidFill>
                  <a:srgbClr val="002060"/>
                </a:solidFill>
              </a:rPr>
              <a:t>Base: All respondents who don’t use or sometimes use condoms, 2025 n=51. </a:t>
            </a:r>
          </a:p>
        </p:txBody>
      </p:sp>
      <p:sp>
        <p:nvSpPr>
          <p:cNvPr id="11" name="Rectangle 10">
            <a:extLst>
              <a:ext uri="{FF2B5EF4-FFF2-40B4-BE49-F238E27FC236}">
                <a16:creationId xmlns:a16="http://schemas.microsoft.com/office/drawing/2014/main" id="{C6525D26-BB30-8D58-9AE9-957154B030F4}"/>
              </a:ext>
            </a:extLst>
          </p:cNvPr>
          <p:cNvSpPr/>
          <p:nvPr/>
        </p:nvSpPr>
        <p:spPr>
          <a:xfrm>
            <a:off x="9946640" y="6368627"/>
            <a:ext cx="1686560" cy="492926"/>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a:t>Relationships</a:t>
            </a:r>
          </a:p>
        </p:txBody>
      </p:sp>
    </p:spTree>
    <p:extLst>
      <p:ext uri="{BB962C8B-B14F-4D97-AF65-F5344CB8AC3E}">
        <p14:creationId xmlns:p14="http://schemas.microsoft.com/office/powerpoint/2010/main" val="2258011852"/>
      </p:ext>
    </p:extLst>
  </p:cSld>
  <p:clrMapOvr>
    <a:masterClrMapping/>
  </p:clrMapOvr>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A8EB746-62D8-4B14-C0F6-E12C228D9075}"/>
            </a:ext>
          </a:extLst>
        </p:cNvPr>
        <p:cNvGrpSpPr/>
        <p:nvPr/>
      </p:nvGrpSpPr>
      <p:grpSpPr>
        <a:xfrm>
          <a:off x="0" y="0"/>
          <a:ext cx="0" cy="0"/>
          <a:chOff x="0" y="0"/>
          <a:chExt cx="0" cy="0"/>
        </a:xfrm>
      </p:grpSpPr>
      <p:sp>
        <p:nvSpPr>
          <p:cNvPr id="8" name="Title 1">
            <a:extLst>
              <a:ext uri="{FF2B5EF4-FFF2-40B4-BE49-F238E27FC236}">
                <a16:creationId xmlns:a16="http://schemas.microsoft.com/office/drawing/2014/main" id="{95B0756C-D553-D212-3112-606E7B4C061D}"/>
              </a:ext>
            </a:extLst>
          </p:cNvPr>
          <p:cNvSpPr>
            <a:spLocks noGrp="1"/>
          </p:cNvSpPr>
          <p:nvPr>
            <p:ph type="title"/>
          </p:nvPr>
        </p:nvSpPr>
        <p:spPr>
          <a:xfrm>
            <a:off x="183019" y="180000"/>
            <a:ext cx="11633842" cy="900000"/>
          </a:xfrm>
        </p:spPr>
        <p:txBody>
          <a:bodyPr vert="horz" lIns="91440" tIns="45720" rIns="91440" bIns="45720" rtlCol="0" anchor="t">
            <a:noAutofit/>
          </a:bodyPr>
          <a:lstStyle/>
          <a:p>
            <a:r>
              <a:rPr lang="en-GB" sz="1600"/>
              <a:t>The results are detailed in absolutes due to the small sample size.</a:t>
            </a:r>
          </a:p>
        </p:txBody>
      </p:sp>
      <p:sp>
        <p:nvSpPr>
          <p:cNvPr id="7" name="TextBox 6">
            <a:extLst>
              <a:ext uri="{FF2B5EF4-FFF2-40B4-BE49-F238E27FC236}">
                <a16:creationId xmlns:a16="http://schemas.microsoft.com/office/drawing/2014/main" id="{1BEC0659-F45D-296F-33CE-5846B8EA16A5}"/>
              </a:ext>
            </a:extLst>
          </p:cNvPr>
          <p:cNvSpPr txBox="1"/>
          <p:nvPr/>
        </p:nvSpPr>
        <p:spPr>
          <a:xfrm>
            <a:off x="183018" y="6522289"/>
            <a:ext cx="5441033" cy="246221"/>
          </a:xfrm>
          <a:prstGeom prst="rect">
            <a:avLst/>
          </a:prstGeom>
          <a:noFill/>
        </p:spPr>
        <p:txBody>
          <a:bodyPr wrap="square" rtlCol="0" anchor="b" anchorCtr="0">
            <a:spAutoFit/>
          </a:bodyPr>
          <a:lstStyle>
            <a:defPPr>
              <a:defRPr lang="en-US"/>
            </a:defPPr>
            <a:lvl1pPr>
              <a:defRPr sz="1000">
                <a:solidFill>
                  <a:srgbClr val="002060"/>
                </a:solidFill>
                <a:latin typeface="DINPro" panose="020B0504020101020102" pitchFamily="34" charset="0"/>
              </a:defRPr>
            </a:lvl1pPr>
          </a:lstStyle>
          <a:p>
            <a:r>
              <a:rPr lang="en-GB">
                <a:latin typeface="+mn-lt"/>
              </a:rPr>
              <a:t>Q: Which of the following are reasons that you haven’t or don’t use a condom? </a:t>
            </a:r>
            <a:r>
              <a:rPr lang="en-GB" i="1">
                <a:latin typeface="+mn-lt"/>
              </a:rPr>
              <a:t>Introduced in 2025. </a:t>
            </a:r>
            <a:endParaRPr lang="en-GB">
              <a:latin typeface="+mn-lt"/>
            </a:endParaRPr>
          </a:p>
        </p:txBody>
      </p:sp>
      <p:graphicFrame>
        <p:nvGraphicFramePr>
          <p:cNvPr id="6" name="Table 5">
            <a:extLst>
              <a:ext uri="{FF2B5EF4-FFF2-40B4-BE49-F238E27FC236}">
                <a16:creationId xmlns:a16="http://schemas.microsoft.com/office/drawing/2014/main" id="{0A22B145-5389-4C7B-7EA0-26D04A69B9CC}"/>
              </a:ext>
            </a:extLst>
          </p:cNvPr>
          <p:cNvGraphicFramePr>
            <a:graphicFrameLocks noGrp="1"/>
          </p:cNvGraphicFramePr>
          <p:nvPr>
            <p:extLst>
              <p:ext uri="{D42A27DB-BD31-4B8C-83A1-F6EECF244321}">
                <p14:modId xmlns:p14="http://schemas.microsoft.com/office/powerpoint/2010/main" val="2213961677"/>
              </p:ext>
            </p:extLst>
          </p:nvPr>
        </p:nvGraphicFramePr>
        <p:xfrm>
          <a:off x="360002" y="749693"/>
          <a:ext cx="11273196" cy="5302627"/>
        </p:xfrm>
        <a:graphic>
          <a:graphicData uri="http://schemas.openxmlformats.org/drawingml/2006/table">
            <a:tbl>
              <a:tblPr firstRow="1" bandRow="1">
                <a:tableStyleId>{5940675A-B579-460E-94D1-54222C63F5DA}</a:tableStyleId>
              </a:tblPr>
              <a:tblGrid>
                <a:gridCol w="4127903">
                  <a:extLst>
                    <a:ext uri="{9D8B030D-6E8A-4147-A177-3AD203B41FA5}">
                      <a16:colId xmlns:a16="http://schemas.microsoft.com/office/drawing/2014/main" val="20000"/>
                    </a:ext>
                  </a:extLst>
                </a:gridCol>
                <a:gridCol w="1346448">
                  <a:extLst>
                    <a:ext uri="{9D8B030D-6E8A-4147-A177-3AD203B41FA5}">
                      <a16:colId xmlns:a16="http://schemas.microsoft.com/office/drawing/2014/main" val="20001"/>
                    </a:ext>
                  </a:extLst>
                </a:gridCol>
                <a:gridCol w="1159769">
                  <a:extLst>
                    <a:ext uri="{9D8B030D-6E8A-4147-A177-3AD203B41FA5}">
                      <a16:colId xmlns:a16="http://schemas.microsoft.com/office/drawing/2014/main" val="20002"/>
                    </a:ext>
                  </a:extLst>
                </a:gridCol>
                <a:gridCol w="1159769">
                  <a:extLst>
                    <a:ext uri="{9D8B030D-6E8A-4147-A177-3AD203B41FA5}">
                      <a16:colId xmlns:a16="http://schemas.microsoft.com/office/drawing/2014/main" val="20003"/>
                    </a:ext>
                  </a:extLst>
                </a:gridCol>
                <a:gridCol w="1159769">
                  <a:extLst>
                    <a:ext uri="{9D8B030D-6E8A-4147-A177-3AD203B41FA5}">
                      <a16:colId xmlns:a16="http://schemas.microsoft.com/office/drawing/2014/main" val="20004"/>
                    </a:ext>
                  </a:extLst>
                </a:gridCol>
                <a:gridCol w="1159769">
                  <a:extLst>
                    <a:ext uri="{9D8B030D-6E8A-4147-A177-3AD203B41FA5}">
                      <a16:colId xmlns:a16="http://schemas.microsoft.com/office/drawing/2014/main" val="20005"/>
                    </a:ext>
                  </a:extLst>
                </a:gridCol>
                <a:gridCol w="1159769">
                  <a:extLst>
                    <a:ext uri="{9D8B030D-6E8A-4147-A177-3AD203B41FA5}">
                      <a16:colId xmlns:a16="http://schemas.microsoft.com/office/drawing/2014/main" val="20006"/>
                    </a:ext>
                  </a:extLst>
                </a:gridCol>
              </a:tblGrid>
              <a:tr h="422919">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i="1">
                          <a:solidFill>
                            <a:schemeClr val="tx1">
                              <a:lumMod val="75000"/>
                              <a:lumOff val="25000"/>
                            </a:schemeClr>
                          </a:solidFill>
                          <a:latin typeface="+mn-lt"/>
                        </a:rPr>
                        <a:t>2025 Survey</a:t>
                      </a:r>
                    </a:p>
                    <a:p>
                      <a:endParaRPr lang="en-GB" sz="1100">
                        <a:solidFill>
                          <a:schemeClr val="tx1">
                            <a:lumMod val="75000"/>
                            <a:lumOff val="25000"/>
                          </a:schemeClr>
                        </a:solidFill>
                        <a:latin typeface="+mn-lt"/>
                      </a:endParaRP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latin typeface="+mn-lt"/>
                        </a:rPr>
                        <a:t>All Secondary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latin typeface="+mn-lt"/>
                        </a:rPr>
                        <a:t>Year 8</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latin typeface="+mn-lt"/>
                        </a:rPr>
                        <a:t>Year 10</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latin typeface="+mn-lt"/>
                        </a:rPr>
                        <a:t>Boys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latin typeface="+mn-lt"/>
                        </a:rPr>
                        <a:t>Girls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latin typeface="+mn-lt"/>
                        </a:rPr>
                        <a:t>FSM</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345415">
                <a:tc>
                  <a:txBody>
                    <a:bodyPr/>
                    <a:lstStyle/>
                    <a:p>
                      <a:r>
                        <a:rPr lang="en-GB" sz="1100" i="1">
                          <a:solidFill>
                            <a:schemeClr val="tx1">
                              <a:lumMod val="75000"/>
                              <a:lumOff val="25000"/>
                            </a:schemeClr>
                          </a:solidFill>
                          <a:latin typeface="+mn-lt"/>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latin typeface="+mn-lt"/>
                        </a:rPr>
                        <a:t>51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latin typeface="+mn-lt"/>
                        </a:rPr>
                        <a:t>11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latin typeface="+mn-lt"/>
                        </a:rPr>
                        <a:t>40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latin typeface="+mn-lt"/>
                        </a:rPr>
                        <a:t>28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latin typeface="+mn-lt"/>
                        </a:rPr>
                        <a:t>16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latin typeface="+mn-lt"/>
                        </a:rPr>
                        <a:t>16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377541">
                <a:tc>
                  <a:txBody>
                    <a:bodyPr/>
                    <a:lstStyle/>
                    <a:p>
                      <a:pPr algn="l" fontAlgn="b"/>
                      <a:r>
                        <a:rPr lang="en-GB" sz="1100" b="0" i="0" u="none" strike="noStrike">
                          <a:solidFill>
                            <a:schemeClr val="tx1">
                              <a:lumMod val="75000"/>
                              <a:lumOff val="25000"/>
                            </a:schemeClr>
                          </a:solidFill>
                          <a:effectLst/>
                          <a:latin typeface="+mn-lt"/>
                        </a:rPr>
                        <a:t>Unprotected sex feels better</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US" sz="1100" b="0" i="0" u="none" strike="noStrike" dirty="0">
                          <a:solidFill>
                            <a:schemeClr val="tx1">
                              <a:lumMod val="75000"/>
                              <a:lumOff val="25000"/>
                            </a:schemeClr>
                          </a:solidFill>
                          <a:effectLst/>
                          <a:latin typeface="+mn-lt"/>
                        </a:rPr>
                        <a:t>2</a:t>
                      </a:r>
                      <a:r>
                        <a:rPr lang="en-GB" sz="1100" b="0" i="0" u="none" strike="noStrike" dirty="0">
                          <a:solidFill>
                            <a:schemeClr val="tx1">
                              <a:lumMod val="75000"/>
                              <a:lumOff val="25000"/>
                            </a:schemeClr>
                          </a:solidFill>
                          <a:effectLst/>
                          <a:latin typeface="+mn-lt"/>
                        </a:rPr>
                        <a:t>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algn="ctr" fontAlgn="b"/>
                      <a:r>
                        <a:rPr lang="en-GB" sz="1100" b="0" i="0" u="none" strike="noStrike">
                          <a:solidFill>
                            <a:schemeClr val="tx1">
                              <a:lumMod val="75000"/>
                              <a:lumOff val="25000"/>
                            </a:schemeClr>
                          </a:solidFill>
                          <a:effectLst/>
                          <a:latin typeface="+mn-lt"/>
                        </a:rPr>
                        <a:t>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19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15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377541">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n-GB" sz="1100" b="0" i="0" u="none" strike="noStrike">
                          <a:solidFill>
                            <a:schemeClr val="tx1">
                              <a:lumMod val="75000"/>
                              <a:lumOff val="25000"/>
                            </a:schemeClr>
                          </a:solidFill>
                          <a:effectLst/>
                          <a:latin typeface="+mn-lt"/>
                        </a:rPr>
                        <a:t>I don’t have sex regularly</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US" sz="1100" b="0" i="0" u="none" strike="noStrike" dirty="0">
                          <a:solidFill>
                            <a:schemeClr val="tx1">
                              <a:lumMod val="75000"/>
                              <a:lumOff val="25000"/>
                            </a:schemeClr>
                          </a:solidFill>
                          <a:effectLst/>
                          <a:latin typeface="+mn-lt"/>
                        </a:rPr>
                        <a:t>1</a:t>
                      </a:r>
                      <a:r>
                        <a:rPr lang="en-GB" sz="1100" b="0" i="0" u="none" strike="noStrike" dirty="0">
                          <a:solidFill>
                            <a:schemeClr val="tx1">
                              <a:lumMod val="75000"/>
                              <a:lumOff val="25000"/>
                            </a:schemeClr>
                          </a:solidFill>
                          <a:effectLst/>
                          <a:latin typeface="+mn-lt"/>
                        </a:rPr>
                        <a:t>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algn="ctr" fontAlgn="b"/>
                      <a:r>
                        <a:rPr lang="en-GB" sz="1100" b="0" i="0" u="none" strike="noStrike">
                          <a:solidFill>
                            <a:schemeClr val="tx1">
                              <a:lumMod val="75000"/>
                              <a:lumOff val="25000"/>
                            </a:schemeClr>
                          </a:solidFill>
                          <a:effectLst/>
                          <a:latin typeface="+mn-lt"/>
                        </a:rPr>
                        <a:t>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15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12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a:solidFill>
                            <a:schemeClr val="tx1">
                              <a:lumMod val="75000"/>
                              <a:lumOff val="25000"/>
                            </a:schemeClr>
                          </a:solidFill>
                          <a:effectLst/>
                          <a:latin typeface="+mn-lt"/>
                        </a:rPr>
                        <a:t>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r h="377541">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n-GB" sz="1100" b="0" i="0" u="none" strike="noStrike">
                          <a:solidFill>
                            <a:schemeClr val="tx1">
                              <a:lumMod val="75000"/>
                              <a:lumOff val="25000"/>
                            </a:schemeClr>
                          </a:solidFill>
                          <a:effectLst/>
                          <a:latin typeface="+mn-lt"/>
                        </a:rPr>
                        <a:t>I use other contraception methods</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US" sz="1100" b="0" i="0" u="none" strike="noStrike" dirty="0">
                          <a:solidFill>
                            <a:schemeClr val="tx1">
                              <a:lumMod val="75000"/>
                              <a:lumOff val="25000"/>
                            </a:schemeClr>
                          </a:solidFill>
                          <a:effectLst/>
                          <a:latin typeface="+mn-lt"/>
                        </a:rPr>
                        <a:t>1</a:t>
                      </a:r>
                      <a:r>
                        <a:rPr lang="en-GB" sz="1100" b="0" i="0" u="none" strike="noStrike" dirty="0">
                          <a:solidFill>
                            <a:schemeClr val="tx1">
                              <a:lumMod val="75000"/>
                              <a:lumOff val="25000"/>
                            </a:schemeClr>
                          </a:solidFill>
                          <a:effectLst/>
                          <a:latin typeface="+mn-lt"/>
                        </a:rPr>
                        <a:t>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algn="ctr" fontAlgn="b"/>
                      <a:r>
                        <a:rPr lang="en-GB" sz="1100" b="0" i="0" u="none" strike="noStrike">
                          <a:solidFill>
                            <a:schemeClr val="tx1">
                              <a:lumMod val="75000"/>
                              <a:lumOff val="25000"/>
                            </a:schemeClr>
                          </a:solidFill>
                          <a:effectLst/>
                          <a:latin typeface="+mn-lt"/>
                        </a:rPr>
                        <a:t>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11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5"/>
                  </a:ext>
                </a:extLst>
              </a:tr>
              <a:tr h="377541">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n-GB" sz="1100" b="0" i="0" u="none" strike="noStrike">
                          <a:solidFill>
                            <a:schemeClr val="tx1">
                              <a:lumMod val="75000"/>
                              <a:lumOff val="25000"/>
                            </a:schemeClr>
                          </a:solidFill>
                          <a:effectLst/>
                          <a:latin typeface="+mn-lt"/>
                        </a:rPr>
                        <a:t>I don’t want to use them</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US" sz="1100" b="0" i="0" u="none" strike="noStrike" dirty="0">
                          <a:solidFill>
                            <a:schemeClr val="tx1">
                              <a:lumMod val="75000"/>
                              <a:lumOff val="25000"/>
                            </a:schemeClr>
                          </a:solidFill>
                          <a:effectLst/>
                          <a:latin typeface="+mn-lt"/>
                        </a:rPr>
                        <a:t>1</a:t>
                      </a:r>
                      <a:r>
                        <a:rPr lang="en-GB" sz="1100" b="0" i="0" u="none" strike="noStrike" dirty="0">
                          <a:solidFill>
                            <a:schemeClr val="tx1">
                              <a:lumMod val="75000"/>
                              <a:lumOff val="25000"/>
                            </a:schemeClr>
                          </a:solidFill>
                          <a:effectLst/>
                          <a:latin typeface="+mn-lt"/>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algn="ctr" fontAlgn="b"/>
                      <a:r>
                        <a:rPr lang="en-GB" sz="1100" b="0" i="0" u="none" strike="noStrike">
                          <a:solidFill>
                            <a:schemeClr val="tx1">
                              <a:lumMod val="75000"/>
                              <a:lumOff val="25000"/>
                            </a:schemeClr>
                          </a:solidFill>
                          <a:effectLst/>
                          <a:latin typeface="+mn-lt"/>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10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6"/>
                  </a:ext>
                </a:extLst>
              </a:tr>
              <a:tr h="377541">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n-GB" sz="1100" b="0" i="0" u="none" strike="noStrike">
                          <a:solidFill>
                            <a:schemeClr val="tx1">
                              <a:lumMod val="75000"/>
                              <a:lumOff val="25000"/>
                            </a:schemeClr>
                          </a:solidFill>
                          <a:effectLst/>
                          <a:latin typeface="+mn-lt"/>
                        </a:rPr>
                        <a:t>I don’t have a private place to keep them</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US" sz="1100" b="0" i="0" u="none" strike="noStrike" dirty="0">
                          <a:solidFill>
                            <a:schemeClr val="tx1">
                              <a:lumMod val="75000"/>
                              <a:lumOff val="25000"/>
                            </a:schemeClr>
                          </a:solidFill>
                          <a:effectLst/>
                          <a:latin typeface="+mn-lt"/>
                        </a:rPr>
                        <a:t>1</a:t>
                      </a:r>
                      <a:r>
                        <a:rPr lang="en-GB" sz="1100" b="0" i="0" u="none" strike="noStrike" dirty="0">
                          <a:solidFill>
                            <a:schemeClr val="tx1">
                              <a:lumMod val="75000"/>
                              <a:lumOff val="25000"/>
                            </a:schemeClr>
                          </a:solidFill>
                          <a:effectLst/>
                          <a:latin typeface="+mn-lt"/>
                        </a:rPr>
                        <a:t>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algn="ctr" fontAlgn="b"/>
                      <a:r>
                        <a:rPr lang="en-GB" sz="1100" b="0" i="0" u="none" strike="noStrike">
                          <a:solidFill>
                            <a:schemeClr val="tx1">
                              <a:lumMod val="75000"/>
                              <a:lumOff val="25000"/>
                            </a:schemeClr>
                          </a:solidFill>
                          <a:effectLst/>
                          <a:latin typeface="+mn-lt"/>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a:solidFill>
                            <a:schemeClr val="tx1">
                              <a:lumMod val="75000"/>
                              <a:lumOff val="25000"/>
                            </a:schemeClr>
                          </a:solidFill>
                          <a:effectLst/>
                          <a:latin typeface="+mn-lt"/>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7"/>
                  </a:ext>
                </a:extLst>
              </a:tr>
              <a:tr h="377541">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n-GB" sz="1100" b="0" i="0" u="none" strike="noStrike">
                          <a:solidFill>
                            <a:schemeClr val="tx1">
                              <a:lumMod val="75000"/>
                              <a:lumOff val="25000"/>
                            </a:schemeClr>
                          </a:solidFill>
                          <a:effectLst/>
                          <a:latin typeface="+mn-lt"/>
                        </a:rPr>
                        <a:t>I don’t know where to get free condoms</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US" sz="1100" b="0" i="0" u="none" strike="noStrike" dirty="0">
                          <a:solidFill>
                            <a:schemeClr val="tx1">
                              <a:lumMod val="75000"/>
                              <a:lumOff val="25000"/>
                            </a:schemeClr>
                          </a:solidFill>
                          <a:effectLst/>
                          <a:latin typeface="+mn-lt"/>
                        </a:rPr>
                        <a:t>8</a:t>
                      </a:r>
                      <a:endParaRPr lang="en-GB" sz="1100" b="0" i="0" u="none" strike="noStrike" dirty="0">
                        <a:solidFill>
                          <a:schemeClr val="tx1">
                            <a:lumMod val="75000"/>
                            <a:lumOff val="25000"/>
                          </a:schemeClr>
                        </a:solidFill>
                        <a:effectLst/>
                        <a:latin typeface="+mn-lt"/>
                      </a:endParaRP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algn="ctr" fontAlgn="b"/>
                      <a:r>
                        <a:rPr lang="en-GB" sz="1100" b="0" i="0" u="none" strike="noStrike">
                          <a:solidFill>
                            <a:schemeClr val="tx1">
                              <a:lumMod val="75000"/>
                              <a:lumOff val="25000"/>
                            </a:schemeClr>
                          </a:solidFill>
                          <a:effectLst/>
                          <a:latin typeface="+mn-lt"/>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a:solidFill>
                            <a:schemeClr val="tx1">
                              <a:lumMod val="75000"/>
                              <a:lumOff val="25000"/>
                            </a:schemeClr>
                          </a:solidFill>
                          <a:effectLst/>
                          <a:latin typeface="+mn-lt"/>
                        </a:rPr>
                        <a:t>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118774987"/>
                  </a:ext>
                </a:extLst>
              </a:tr>
              <a:tr h="377541">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n-GB" sz="1100" b="0" i="0" u="none" strike="noStrike">
                          <a:solidFill>
                            <a:schemeClr val="tx1">
                              <a:lumMod val="75000"/>
                              <a:lumOff val="25000"/>
                            </a:schemeClr>
                          </a:solidFill>
                          <a:effectLst/>
                          <a:latin typeface="+mn-lt"/>
                        </a:rPr>
                        <a:t>I don’t have the money to buy condoms</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algn="ctr" fontAlgn="b"/>
                      <a:r>
                        <a:rPr lang="en-GB" sz="1100" b="0" i="0" u="none" strike="noStrike">
                          <a:solidFill>
                            <a:schemeClr val="tx1">
                              <a:lumMod val="75000"/>
                              <a:lumOff val="25000"/>
                            </a:schemeClr>
                          </a:solidFill>
                          <a:effectLst/>
                          <a:latin typeface="+mn-lt"/>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a:solidFill>
                            <a:schemeClr val="tx1">
                              <a:lumMod val="75000"/>
                              <a:lumOff val="25000"/>
                            </a:schemeClr>
                          </a:solidFill>
                          <a:effectLst/>
                          <a:latin typeface="+mn-lt"/>
                        </a:rPr>
                        <a:t>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8"/>
                  </a:ext>
                </a:extLst>
              </a:tr>
              <a:tr h="377541">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n-GB" sz="1100" b="0" i="0" u="none" strike="noStrike">
                          <a:solidFill>
                            <a:schemeClr val="tx1">
                              <a:lumMod val="75000"/>
                              <a:lumOff val="25000"/>
                            </a:schemeClr>
                          </a:solidFill>
                          <a:effectLst/>
                          <a:latin typeface="+mn-lt"/>
                        </a:rPr>
                        <a:t>My partner doesn’t want to use them</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US" sz="1100" b="0" i="0" u="none" strike="noStrike" dirty="0">
                          <a:solidFill>
                            <a:schemeClr val="tx1">
                              <a:lumMod val="75000"/>
                              <a:lumOff val="25000"/>
                            </a:schemeClr>
                          </a:solidFill>
                          <a:effectLst/>
                          <a:latin typeface="+mn-lt"/>
                        </a:rPr>
                        <a:t>8</a:t>
                      </a:r>
                      <a:endParaRPr lang="en-GB" sz="1100" b="0" i="0" u="none" strike="noStrike" dirty="0">
                        <a:solidFill>
                          <a:schemeClr val="tx1">
                            <a:lumMod val="75000"/>
                            <a:lumOff val="25000"/>
                          </a:schemeClr>
                        </a:solidFill>
                        <a:effectLst/>
                        <a:latin typeface="+mn-lt"/>
                      </a:endParaRP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algn="ctr" fontAlgn="b"/>
                      <a:r>
                        <a:rPr lang="en-GB" sz="1100" b="0" i="0" u="none" strike="noStrike">
                          <a:solidFill>
                            <a:schemeClr val="tx1">
                              <a:lumMod val="75000"/>
                              <a:lumOff val="25000"/>
                            </a:schemeClr>
                          </a:solidFill>
                          <a:effectLst/>
                          <a:latin typeface="+mn-lt"/>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a:solidFill>
                            <a:schemeClr val="tx1">
                              <a:lumMod val="75000"/>
                              <a:lumOff val="25000"/>
                            </a:schemeClr>
                          </a:solidFill>
                          <a:effectLst/>
                          <a:latin typeface="+mn-lt"/>
                        </a:rPr>
                        <a:t>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3958351266"/>
                  </a:ext>
                </a:extLst>
              </a:tr>
              <a:tr h="377541">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n-GB" sz="1100" b="0" i="0" u="none" strike="noStrike">
                          <a:solidFill>
                            <a:schemeClr val="tx1">
                              <a:lumMod val="75000"/>
                              <a:lumOff val="25000"/>
                            </a:schemeClr>
                          </a:solidFill>
                          <a:effectLst/>
                          <a:latin typeface="+mn-lt"/>
                        </a:rPr>
                        <a:t>I don’t think condoms work</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US" sz="1100" b="0" i="0" u="none" strike="noStrike" dirty="0">
                          <a:solidFill>
                            <a:schemeClr val="tx1">
                              <a:lumMod val="75000"/>
                              <a:lumOff val="25000"/>
                            </a:schemeClr>
                          </a:solidFill>
                          <a:effectLst/>
                          <a:latin typeface="+mn-lt"/>
                        </a:rPr>
                        <a:t>6</a:t>
                      </a:r>
                      <a:endParaRPr lang="en-GB" sz="1100" b="0" i="0" u="none" strike="noStrike" dirty="0">
                        <a:solidFill>
                          <a:schemeClr val="tx1">
                            <a:lumMod val="75000"/>
                            <a:lumOff val="25000"/>
                          </a:schemeClr>
                        </a:solidFill>
                        <a:effectLst/>
                        <a:latin typeface="+mn-lt"/>
                      </a:endParaRP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algn="ctr" fontAlgn="b"/>
                      <a:r>
                        <a:rPr lang="en-GB" sz="1100" b="0" i="0" u="none" strike="noStrike">
                          <a:solidFill>
                            <a:schemeClr val="tx1">
                              <a:lumMod val="75000"/>
                              <a:lumOff val="25000"/>
                            </a:schemeClr>
                          </a:solidFill>
                          <a:effectLst/>
                          <a:latin typeface="+mn-lt"/>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a:solidFill>
                            <a:schemeClr val="tx1">
                              <a:lumMod val="75000"/>
                              <a:lumOff val="25000"/>
                            </a:schemeClr>
                          </a:solidFill>
                          <a:effectLst/>
                          <a:latin typeface="+mn-lt"/>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949033904"/>
                  </a:ext>
                </a:extLst>
              </a:tr>
              <a:tr h="377541">
                <a:tc>
                  <a:txBody>
                    <a:bodyPr/>
                    <a:lstStyle/>
                    <a:p>
                      <a:pPr algn="l" fontAlgn="b"/>
                      <a:r>
                        <a:rPr lang="en-GB" sz="1100" b="0" i="0" u="none" strike="noStrike">
                          <a:solidFill>
                            <a:schemeClr val="tx1">
                              <a:lumMod val="75000"/>
                              <a:lumOff val="25000"/>
                            </a:schemeClr>
                          </a:solidFill>
                          <a:effectLst/>
                          <a:latin typeface="+mn-lt"/>
                        </a:rPr>
                        <a:t>I am unable to travel to get condoms</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US" sz="1100" dirty="0">
                          <a:solidFill>
                            <a:schemeClr val="tx1">
                              <a:lumMod val="75000"/>
                              <a:lumOff val="25000"/>
                            </a:schemeClr>
                          </a:solidFill>
                          <a:latin typeface="+mn-lt"/>
                        </a:rPr>
                        <a:t>5</a:t>
                      </a:r>
                      <a:endParaRPr lang="en-GB" sz="1100" dirty="0">
                        <a:solidFill>
                          <a:schemeClr val="tx1">
                            <a:lumMod val="75000"/>
                            <a:lumOff val="25000"/>
                          </a:schemeClr>
                        </a:solidFill>
                        <a:latin typeface="+mn-lt"/>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algn="ctr" fontAlgn="b"/>
                      <a:r>
                        <a:rPr lang="en-GB" sz="1100" b="0" i="0" u="none" strike="noStrike">
                          <a:solidFill>
                            <a:schemeClr val="tx1">
                              <a:lumMod val="75000"/>
                              <a:lumOff val="25000"/>
                            </a:schemeClr>
                          </a:solidFill>
                          <a:effectLst/>
                          <a:latin typeface="+mn-lt"/>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a:solidFill>
                            <a:schemeClr val="tx1">
                              <a:lumMod val="75000"/>
                              <a:lumOff val="25000"/>
                            </a:schemeClr>
                          </a:solidFill>
                          <a:effectLst/>
                          <a:latin typeface="+mn-lt"/>
                        </a:rPr>
                        <a:t>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3231073490"/>
                  </a:ext>
                </a:extLst>
              </a:tr>
              <a:tr h="377541">
                <a:tc>
                  <a:txBody>
                    <a:bodyPr/>
                    <a:lstStyle/>
                    <a:p>
                      <a:pPr algn="l" fontAlgn="b"/>
                      <a:r>
                        <a:rPr lang="en-GB" sz="1100" b="0" i="0" u="none" strike="noStrike">
                          <a:solidFill>
                            <a:schemeClr val="tx1">
                              <a:lumMod val="75000"/>
                              <a:lumOff val="25000"/>
                            </a:schemeClr>
                          </a:solidFill>
                          <a:effectLst/>
                          <a:latin typeface="+mn-lt"/>
                        </a:rPr>
                        <a:t>I don’t know how to use a condom</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US" sz="1100" dirty="0">
                          <a:solidFill>
                            <a:schemeClr val="tx1">
                              <a:lumMod val="75000"/>
                              <a:lumOff val="25000"/>
                            </a:schemeClr>
                          </a:solidFill>
                          <a:latin typeface="+mn-lt"/>
                        </a:rPr>
                        <a:t>5</a:t>
                      </a:r>
                      <a:endParaRPr lang="en-GB" sz="1100" dirty="0">
                        <a:solidFill>
                          <a:schemeClr val="tx1">
                            <a:lumMod val="75000"/>
                            <a:lumOff val="25000"/>
                          </a:schemeClr>
                        </a:solidFill>
                        <a:latin typeface="+mn-lt"/>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algn="ctr" fontAlgn="b"/>
                      <a:r>
                        <a:rPr lang="en-GB" sz="1100" b="0" i="0" u="none" strike="noStrike">
                          <a:solidFill>
                            <a:schemeClr val="tx1">
                              <a:lumMod val="75000"/>
                              <a:lumOff val="25000"/>
                            </a:schemeClr>
                          </a:solidFill>
                          <a:effectLst/>
                          <a:latin typeface="+mn-lt"/>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a:solidFill>
                            <a:schemeClr val="tx1">
                              <a:lumMod val="75000"/>
                              <a:lumOff val="25000"/>
                            </a:schemeClr>
                          </a:solidFill>
                          <a:effectLst/>
                          <a:latin typeface="+mn-lt"/>
                        </a:rPr>
                        <a:t>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3682939243"/>
                  </a:ext>
                </a:extLst>
              </a:tr>
              <a:tr h="377541">
                <a:tc>
                  <a:txBody>
                    <a:bodyPr/>
                    <a:lstStyle/>
                    <a:p>
                      <a:pPr algn="l" fontAlgn="b"/>
                      <a:r>
                        <a:rPr lang="en-GB" sz="1100" b="0" i="0" u="none" strike="noStrike">
                          <a:solidFill>
                            <a:schemeClr val="tx1">
                              <a:lumMod val="75000"/>
                              <a:lumOff val="25000"/>
                            </a:schemeClr>
                          </a:solidFill>
                          <a:effectLst/>
                          <a:latin typeface="+mn-lt"/>
                        </a:rPr>
                        <a:t>Other</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US" sz="1100" dirty="0">
                          <a:solidFill>
                            <a:schemeClr val="tx1">
                              <a:lumMod val="75000"/>
                              <a:lumOff val="25000"/>
                            </a:schemeClr>
                          </a:solidFill>
                          <a:latin typeface="+mn-lt"/>
                        </a:rPr>
                        <a:t>7</a:t>
                      </a:r>
                      <a:endParaRPr lang="en-GB" sz="1100" dirty="0">
                        <a:solidFill>
                          <a:schemeClr val="tx1">
                            <a:lumMod val="75000"/>
                            <a:lumOff val="25000"/>
                          </a:schemeClr>
                        </a:solidFill>
                        <a:latin typeface="+mn-lt"/>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algn="ctr" fontAlgn="b"/>
                      <a:r>
                        <a:rPr lang="en-GB" sz="1100" b="0" i="0" u="none" strike="noStrike" dirty="0">
                          <a:solidFill>
                            <a:schemeClr val="tx1">
                              <a:lumMod val="75000"/>
                              <a:lumOff val="25000"/>
                            </a:schemeClr>
                          </a:solidFill>
                          <a:effectLst/>
                          <a:latin typeface="+mn-lt"/>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a:solidFill>
                            <a:schemeClr val="tx1">
                              <a:lumMod val="75000"/>
                              <a:lumOff val="25000"/>
                            </a:schemeClr>
                          </a:solidFill>
                          <a:effectLst/>
                          <a:latin typeface="+mn-lt"/>
                        </a:rPr>
                        <a:t>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100432372"/>
                  </a:ext>
                </a:extLst>
              </a:tr>
            </a:tbl>
          </a:graphicData>
        </a:graphic>
      </p:graphicFrame>
      <p:sp>
        <p:nvSpPr>
          <p:cNvPr id="9" name="Rectangle 8">
            <a:extLst>
              <a:ext uri="{FF2B5EF4-FFF2-40B4-BE49-F238E27FC236}">
                <a16:creationId xmlns:a16="http://schemas.microsoft.com/office/drawing/2014/main" id="{A886BE51-C436-B66E-9C9C-BEE396B824D8}"/>
              </a:ext>
            </a:extLst>
          </p:cNvPr>
          <p:cNvSpPr/>
          <p:nvPr/>
        </p:nvSpPr>
        <p:spPr>
          <a:xfrm>
            <a:off x="9946640" y="6368627"/>
            <a:ext cx="1686560" cy="492926"/>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a:t>Relationships</a:t>
            </a:r>
          </a:p>
        </p:txBody>
      </p:sp>
      <p:sp>
        <p:nvSpPr>
          <p:cNvPr id="2" name="TextBox 1">
            <a:extLst>
              <a:ext uri="{FF2B5EF4-FFF2-40B4-BE49-F238E27FC236}">
                <a16:creationId xmlns:a16="http://schemas.microsoft.com/office/drawing/2014/main" id="{177F4257-8174-7D76-7E88-B86FA799D317}"/>
              </a:ext>
            </a:extLst>
          </p:cNvPr>
          <p:cNvSpPr txBox="1"/>
          <p:nvPr/>
        </p:nvSpPr>
        <p:spPr>
          <a:xfrm>
            <a:off x="360002" y="6087918"/>
            <a:ext cx="11273196" cy="276999"/>
          </a:xfrm>
          <a:prstGeom prst="rect">
            <a:avLst/>
          </a:prstGeom>
          <a:solidFill>
            <a:schemeClr val="accent4">
              <a:lumMod val="20000"/>
              <a:lumOff val="80000"/>
            </a:schemeClr>
          </a:solidFill>
        </p:spPr>
        <p:txBody>
          <a:bodyPr wrap="square" rtlCol="0">
            <a:spAutoFit/>
          </a:bodyPr>
          <a:lstStyle/>
          <a:p>
            <a:r>
              <a:rPr lang="en-GB" sz="1200">
                <a:solidFill>
                  <a:schemeClr val="tx1">
                    <a:lumMod val="75000"/>
                    <a:lumOff val="25000"/>
                  </a:schemeClr>
                </a:solidFill>
              </a:rPr>
              <a:t>Cohort answers in absolutes due to small sample size</a:t>
            </a:r>
          </a:p>
        </p:txBody>
      </p:sp>
    </p:spTree>
    <p:extLst>
      <p:ext uri="{BB962C8B-B14F-4D97-AF65-F5344CB8AC3E}">
        <p14:creationId xmlns:p14="http://schemas.microsoft.com/office/powerpoint/2010/main" val="1590817948"/>
      </p:ext>
    </p:extLst>
  </p:cSld>
  <p:clrMapOvr>
    <a:masterClrMapping/>
  </p:clrMapOvr>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44C69CF-400B-45C6-7A92-54DCF0ACA01C}"/>
            </a:ext>
          </a:extLst>
        </p:cNvPr>
        <p:cNvGrpSpPr/>
        <p:nvPr/>
      </p:nvGrpSpPr>
      <p:grpSpPr>
        <a:xfrm>
          <a:off x="0" y="0"/>
          <a:ext cx="0" cy="0"/>
          <a:chOff x="0" y="0"/>
          <a:chExt cx="0" cy="0"/>
        </a:xfrm>
      </p:grpSpPr>
      <p:sp>
        <p:nvSpPr>
          <p:cNvPr id="7" name="TextBox 6">
            <a:extLst>
              <a:ext uri="{FF2B5EF4-FFF2-40B4-BE49-F238E27FC236}">
                <a16:creationId xmlns:a16="http://schemas.microsoft.com/office/drawing/2014/main" id="{1E0C4BDF-DBF8-F6AC-CB34-057931EF4F12}"/>
              </a:ext>
            </a:extLst>
          </p:cNvPr>
          <p:cNvSpPr txBox="1"/>
          <p:nvPr/>
        </p:nvSpPr>
        <p:spPr>
          <a:xfrm>
            <a:off x="183018" y="6522289"/>
            <a:ext cx="5362375" cy="246221"/>
          </a:xfrm>
          <a:prstGeom prst="rect">
            <a:avLst/>
          </a:prstGeom>
          <a:noFill/>
        </p:spPr>
        <p:txBody>
          <a:bodyPr wrap="square" rtlCol="0" anchor="b" anchorCtr="0">
            <a:spAutoFit/>
          </a:bodyPr>
          <a:lstStyle>
            <a:defPPr>
              <a:defRPr lang="en-US"/>
            </a:defPPr>
            <a:lvl1pPr>
              <a:defRPr sz="1000">
                <a:solidFill>
                  <a:srgbClr val="002060"/>
                </a:solidFill>
                <a:latin typeface="DINPro" panose="020B0504020101020102" pitchFamily="34" charset="0"/>
              </a:defRPr>
            </a:lvl1pPr>
          </a:lstStyle>
          <a:p>
            <a:r>
              <a:rPr lang="en-GB">
                <a:latin typeface="+mn-lt"/>
              </a:rPr>
              <a:t>Q: Which of the following are reasons that you haven’t or don’t use a condom? </a:t>
            </a:r>
            <a:r>
              <a:rPr lang="en-GB" i="1">
                <a:latin typeface="+mn-lt"/>
              </a:rPr>
              <a:t>Introduced in 2025. </a:t>
            </a:r>
            <a:endParaRPr lang="en-GB">
              <a:latin typeface="+mn-lt"/>
            </a:endParaRPr>
          </a:p>
        </p:txBody>
      </p:sp>
      <p:graphicFrame>
        <p:nvGraphicFramePr>
          <p:cNvPr id="6" name="Table 5">
            <a:extLst>
              <a:ext uri="{FF2B5EF4-FFF2-40B4-BE49-F238E27FC236}">
                <a16:creationId xmlns:a16="http://schemas.microsoft.com/office/drawing/2014/main" id="{D8997983-1477-BCE7-DAAE-025363653764}"/>
              </a:ext>
            </a:extLst>
          </p:cNvPr>
          <p:cNvGraphicFramePr>
            <a:graphicFrameLocks noGrp="1"/>
          </p:cNvGraphicFramePr>
          <p:nvPr>
            <p:extLst>
              <p:ext uri="{D42A27DB-BD31-4B8C-83A1-F6EECF244321}">
                <p14:modId xmlns:p14="http://schemas.microsoft.com/office/powerpoint/2010/main" val="3655485688"/>
              </p:ext>
            </p:extLst>
          </p:nvPr>
        </p:nvGraphicFramePr>
        <p:xfrm>
          <a:off x="360000" y="643960"/>
          <a:ext cx="11273200" cy="5415520"/>
        </p:xfrm>
        <a:graphic>
          <a:graphicData uri="http://schemas.openxmlformats.org/drawingml/2006/table">
            <a:tbl>
              <a:tblPr firstRow="1" bandRow="1">
                <a:tableStyleId>{5940675A-B579-460E-94D1-54222C63F5DA}</a:tableStyleId>
              </a:tblPr>
              <a:tblGrid>
                <a:gridCol w="3836857">
                  <a:extLst>
                    <a:ext uri="{9D8B030D-6E8A-4147-A177-3AD203B41FA5}">
                      <a16:colId xmlns:a16="http://schemas.microsoft.com/office/drawing/2014/main" val="20000"/>
                    </a:ext>
                  </a:extLst>
                </a:gridCol>
                <a:gridCol w="1077997">
                  <a:extLst>
                    <a:ext uri="{9D8B030D-6E8A-4147-A177-3AD203B41FA5}">
                      <a16:colId xmlns:a16="http://schemas.microsoft.com/office/drawing/2014/main" val="20007"/>
                    </a:ext>
                  </a:extLst>
                </a:gridCol>
                <a:gridCol w="1077997">
                  <a:extLst>
                    <a:ext uri="{9D8B030D-6E8A-4147-A177-3AD203B41FA5}">
                      <a16:colId xmlns:a16="http://schemas.microsoft.com/office/drawing/2014/main" val="20008"/>
                    </a:ext>
                  </a:extLst>
                </a:gridCol>
                <a:gridCol w="1077997">
                  <a:extLst>
                    <a:ext uri="{9D8B030D-6E8A-4147-A177-3AD203B41FA5}">
                      <a16:colId xmlns:a16="http://schemas.microsoft.com/office/drawing/2014/main" val="20009"/>
                    </a:ext>
                  </a:extLst>
                </a:gridCol>
                <a:gridCol w="1077997">
                  <a:extLst>
                    <a:ext uri="{9D8B030D-6E8A-4147-A177-3AD203B41FA5}">
                      <a16:colId xmlns:a16="http://schemas.microsoft.com/office/drawing/2014/main" val="20010"/>
                    </a:ext>
                  </a:extLst>
                </a:gridCol>
                <a:gridCol w="1077997">
                  <a:extLst>
                    <a:ext uri="{9D8B030D-6E8A-4147-A177-3AD203B41FA5}">
                      <a16:colId xmlns:a16="http://schemas.microsoft.com/office/drawing/2014/main" val="20011"/>
                    </a:ext>
                  </a:extLst>
                </a:gridCol>
                <a:gridCol w="1023179">
                  <a:extLst>
                    <a:ext uri="{9D8B030D-6E8A-4147-A177-3AD203B41FA5}">
                      <a16:colId xmlns:a16="http://schemas.microsoft.com/office/drawing/2014/main" val="3452460895"/>
                    </a:ext>
                  </a:extLst>
                </a:gridCol>
                <a:gridCol w="1023179">
                  <a:extLst>
                    <a:ext uri="{9D8B030D-6E8A-4147-A177-3AD203B41FA5}">
                      <a16:colId xmlns:a16="http://schemas.microsoft.com/office/drawing/2014/main" val="2784848759"/>
                    </a:ext>
                  </a:extLst>
                </a:gridCol>
              </a:tblGrid>
              <a:tr h="571789">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i="1">
                          <a:solidFill>
                            <a:schemeClr val="tx1">
                              <a:lumMod val="75000"/>
                              <a:lumOff val="25000"/>
                            </a:schemeClr>
                          </a:solidFill>
                        </a:rPr>
                        <a:t>2025 Survey</a:t>
                      </a:r>
                    </a:p>
                    <a:p>
                      <a:endParaRPr lang="en-GB" sz="1100">
                        <a:solidFill>
                          <a:schemeClr val="tx1">
                            <a:lumMod val="75000"/>
                            <a:lumOff val="25000"/>
                          </a:schemeClr>
                        </a:solidFill>
                      </a:endParaRP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SEN</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Have a disability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Young carers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Ethnicity:</a:t>
                      </a:r>
                      <a:r>
                        <a:rPr lang="en-GB" sz="1100" b="1" baseline="0">
                          <a:solidFill>
                            <a:schemeClr val="tx1">
                              <a:lumMod val="75000"/>
                              <a:lumOff val="25000"/>
                            </a:schemeClr>
                          </a:solidFill>
                        </a:rPr>
                        <a:t> </a:t>
                      </a:r>
                      <a:r>
                        <a:rPr lang="en-GB" sz="1100" b="1">
                          <a:solidFill>
                            <a:schemeClr val="tx1">
                              <a:lumMod val="75000"/>
                              <a:lumOff val="25000"/>
                            </a:schemeClr>
                          </a:solidFill>
                        </a:rPr>
                        <a:t>White</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Ethnic Minority Groups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Eng 2</a:t>
                      </a:r>
                      <a:r>
                        <a:rPr lang="en-GB" sz="1100" b="1" baseline="30000">
                          <a:solidFill>
                            <a:schemeClr val="tx1">
                              <a:lumMod val="75000"/>
                              <a:lumOff val="25000"/>
                            </a:schemeClr>
                          </a:solidFill>
                        </a:rPr>
                        <a:t>nd</a:t>
                      </a:r>
                      <a:r>
                        <a:rPr lang="en-GB" sz="1100" b="1">
                          <a:solidFill>
                            <a:schemeClr val="tx1">
                              <a:lumMod val="75000"/>
                              <a:lumOff val="25000"/>
                            </a:schemeClr>
                          </a:solidFill>
                        </a:rPr>
                        <a:t> Lang</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LGBTQ</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324112">
                <a:tc>
                  <a:txBody>
                    <a:bodyPr/>
                    <a:lstStyle/>
                    <a:p>
                      <a:r>
                        <a:rPr lang="en-GB" sz="1100" i="1">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14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14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36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14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15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374754">
                <a:tc>
                  <a:txBody>
                    <a:bodyPr/>
                    <a:lstStyle/>
                    <a:p>
                      <a:pPr algn="l" fontAlgn="b"/>
                      <a:r>
                        <a:rPr lang="en-GB" sz="1100" b="0" i="0" u="none" strike="noStrike">
                          <a:solidFill>
                            <a:schemeClr val="tx1">
                              <a:lumMod val="75000"/>
                              <a:lumOff val="25000"/>
                            </a:schemeClr>
                          </a:solidFill>
                          <a:effectLst/>
                          <a:latin typeface="+mn-lt"/>
                        </a:rPr>
                        <a:t>Unprotected sex feels better</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15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374754">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n-GB" sz="1100" b="0" i="0" u="none" strike="noStrike">
                          <a:solidFill>
                            <a:schemeClr val="tx1">
                              <a:lumMod val="75000"/>
                              <a:lumOff val="25000"/>
                            </a:schemeClr>
                          </a:solidFill>
                          <a:effectLst/>
                          <a:latin typeface="+mn-lt"/>
                        </a:rPr>
                        <a:t>I don’t have sex regularly</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14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r h="374754">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n-GB" sz="1100" b="0" i="0" u="none" strike="noStrike">
                          <a:solidFill>
                            <a:schemeClr val="tx1">
                              <a:lumMod val="75000"/>
                              <a:lumOff val="25000"/>
                            </a:schemeClr>
                          </a:solidFill>
                          <a:effectLst/>
                          <a:latin typeface="+mn-lt"/>
                        </a:rPr>
                        <a:t>I use other contraception methods</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5"/>
                  </a:ext>
                </a:extLst>
              </a:tr>
              <a:tr h="374754">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n-GB" sz="1100" b="0" i="0" u="none" strike="noStrike">
                          <a:solidFill>
                            <a:schemeClr val="tx1">
                              <a:lumMod val="75000"/>
                              <a:lumOff val="25000"/>
                            </a:schemeClr>
                          </a:solidFill>
                          <a:effectLst/>
                          <a:latin typeface="+mn-lt"/>
                        </a:rPr>
                        <a:t>I don’t want to use them</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6"/>
                  </a:ext>
                </a:extLst>
              </a:tr>
              <a:tr h="374754">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n-GB" sz="1100" b="0" i="0" u="none" strike="noStrike">
                          <a:solidFill>
                            <a:schemeClr val="tx1">
                              <a:lumMod val="75000"/>
                              <a:lumOff val="25000"/>
                            </a:schemeClr>
                          </a:solidFill>
                          <a:effectLst/>
                          <a:latin typeface="+mn-lt"/>
                        </a:rPr>
                        <a:t>I don’t have a private place to keep them</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7"/>
                  </a:ext>
                </a:extLst>
              </a:tr>
              <a:tr h="374754">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n-GB" sz="1100" b="0" i="0" u="none" strike="noStrike">
                          <a:solidFill>
                            <a:schemeClr val="tx1">
                              <a:lumMod val="75000"/>
                              <a:lumOff val="25000"/>
                            </a:schemeClr>
                          </a:solidFill>
                          <a:effectLst/>
                          <a:latin typeface="+mn-lt"/>
                        </a:rPr>
                        <a:t>I don’t know where to get free condoms</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3790043533"/>
                  </a:ext>
                </a:extLst>
              </a:tr>
              <a:tr h="374754">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n-GB" sz="1100" b="0" i="0" u="none" strike="noStrike">
                          <a:solidFill>
                            <a:schemeClr val="tx1">
                              <a:lumMod val="75000"/>
                              <a:lumOff val="25000"/>
                            </a:schemeClr>
                          </a:solidFill>
                          <a:effectLst/>
                          <a:latin typeface="+mn-lt"/>
                        </a:rPr>
                        <a:t>I don’t have the money to buy condoms</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8"/>
                  </a:ext>
                </a:extLst>
              </a:tr>
              <a:tr h="374754">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n-GB" sz="1100" b="0" i="0" u="none" strike="noStrike">
                          <a:solidFill>
                            <a:schemeClr val="tx1">
                              <a:lumMod val="75000"/>
                              <a:lumOff val="25000"/>
                            </a:schemeClr>
                          </a:solidFill>
                          <a:effectLst/>
                          <a:latin typeface="+mn-lt"/>
                        </a:rPr>
                        <a:t>My partner doesn’t want to use them</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3583309497"/>
                  </a:ext>
                </a:extLst>
              </a:tr>
              <a:tr h="374754">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n-GB" sz="1100" b="0" i="0" u="none" strike="noStrike">
                          <a:solidFill>
                            <a:schemeClr val="tx1">
                              <a:lumMod val="75000"/>
                              <a:lumOff val="25000"/>
                            </a:schemeClr>
                          </a:solidFill>
                          <a:effectLst/>
                          <a:latin typeface="+mn-lt"/>
                        </a:rPr>
                        <a:t>I don’t think condoms work</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942600821"/>
                  </a:ext>
                </a:extLst>
              </a:tr>
              <a:tr h="374754">
                <a:tc>
                  <a:txBody>
                    <a:bodyPr/>
                    <a:lstStyle/>
                    <a:p>
                      <a:pPr algn="l" fontAlgn="b"/>
                      <a:r>
                        <a:rPr lang="en-GB" sz="1100" b="0" i="0" u="none" strike="noStrike">
                          <a:solidFill>
                            <a:schemeClr val="tx1">
                              <a:lumMod val="75000"/>
                              <a:lumOff val="25000"/>
                            </a:schemeClr>
                          </a:solidFill>
                          <a:effectLst/>
                          <a:latin typeface="+mn-lt"/>
                        </a:rPr>
                        <a:t>I am unable to travel to get condoms</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bg2">
                              <a:lumMod val="25000"/>
                            </a:schemeClr>
                          </a:solidFill>
                          <a:effectLst/>
                          <a:latin typeface="Calibri" panose="020F0502020204030204" pitchFamily="34" charset="0"/>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bg2">
                              <a:lumMod val="25000"/>
                            </a:schemeClr>
                          </a:solidFill>
                          <a:effectLst/>
                          <a:latin typeface="Calibri" panose="020F0502020204030204" pitchFamily="34" charset="0"/>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bg2">
                              <a:lumMod val="25000"/>
                            </a:schemeClr>
                          </a:solidFill>
                          <a:effectLst/>
                          <a:latin typeface="Calibri" panose="020F0502020204030204" pitchFamily="34" charset="0"/>
                        </a:rPr>
                        <a:t>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a:solidFill>
                            <a:schemeClr val="bg2">
                              <a:lumMod val="25000"/>
                            </a:schemeClr>
                          </a:solidFill>
                          <a:effectLst/>
                          <a:latin typeface="Calibri" panose="020F0502020204030204" pitchFamily="34" charset="0"/>
                        </a:rPr>
                        <a:t>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bg2">
                              <a:lumMod val="25000"/>
                            </a:schemeClr>
                          </a:solidFill>
                          <a:effectLst/>
                          <a:latin typeface="Calibri" panose="020F0502020204030204" pitchFamily="34" charset="0"/>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bg2">
                              <a:lumMod val="25000"/>
                            </a:schemeClr>
                          </a:solidFill>
                          <a:effectLst/>
                          <a:latin typeface="Calibri" panose="020F0502020204030204" pitchFamily="34" charset="0"/>
                        </a:rPr>
                        <a:t>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bg2">
                              <a:lumMod val="25000"/>
                            </a:schemeClr>
                          </a:solidFill>
                          <a:effectLst/>
                          <a:latin typeface="Calibri" panose="020F0502020204030204" pitchFamily="34" charset="0"/>
                        </a:rPr>
                        <a:t>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2750771840"/>
                  </a:ext>
                </a:extLst>
              </a:tr>
              <a:tr h="374754">
                <a:tc>
                  <a:txBody>
                    <a:bodyPr/>
                    <a:lstStyle/>
                    <a:p>
                      <a:pPr algn="l" fontAlgn="b"/>
                      <a:r>
                        <a:rPr lang="en-GB" sz="1100" b="0" i="0" u="none" strike="noStrike">
                          <a:solidFill>
                            <a:schemeClr val="tx1">
                              <a:lumMod val="75000"/>
                              <a:lumOff val="25000"/>
                            </a:schemeClr>
                          </a:solidFill>
                          <a:effectLst/>
                          <a:latin typeface="+mn-lt"/>
                        </a:rPr>
                        <a:t>I don’t know how to use a condom</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bg2">
                              <a:lumMod val="25000"/>
                            </a:schemeClr>
                          </a:solidFill>
                          <a:effectLst/>
                          <a:latin typeface="Calibri" panose="020F0502020204030204" pitchFamily="34" charset="0"/>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bg2">
                              <a:lumMod val="25000"/>
                            </a:schemeClr>
                          </a:solidFill>
                          <a:effectLst/>
                          <a:latin typeface="Calibri" panose="020F0502020204030204" pitchFamily="34" charset="0"/>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bg2">
                              <a:lumMod val="25000"/>
                            </a:schemeClr>
                          </a:solidFill>
                          <a:effectLst/>
                          <a:latin typeface="Calibri" panose="020F0502020204030204" pitchFamily="34" charset="0"/>
                        </a:rPr>
                        <a:t>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a:solidFill>
                            <a:schemeClr val="bg2">
                              <a:lumMod val="25000"/>
                            </a:schemeClr>
                          </a:solidFill>
                          <a:effectLst/>
                          <a:latin typeface="Calibri" panose="020F0502020204030204" pitchFamily="34" charset="0"/>
                        </a:rPr>
                        <a:t>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bg2">
                              <a:lumMod val="25000"/>
                            </a:schemeClr>
                          </a:solidFill>
                          <a:effectLst/>
                          <a:latin typeface="Calibri" panose="020F0502020204030204" pitchFamily="34" charset="0"/>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bg2">
                              <a:lumMod val="25000"/>
                            </a:schemeClr>
                          </a:solidFill>
                          <a:effectLst/>
                          <a:latin typeface="Calibri" panose="020F0502020204030204" pitchFamily="34" charset="0"/>
                        </a:rPr>
                        <a:t>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bg2">
                              <a:lumMod val="25000"/>
                            </a:schemeClr>
                          </a:solidFill>
                          <a:effectLst/>
                          <a:latin typeface="Calibri" panose="020F0502020204030204" pitchFamily="34" charset="0"/>
                        </a:rPr>
                        <a:t>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483632007"/>
                  </a:ext>
                </a:extLst>
              </a:tr>
              <a:tr h="374754">
                <a:tc>
                  <a:txBody>
                    <a:bodyPr/>
                    <a:lstStyle/>
                    <a:p>
                      <a:pPr algn="l" fontAlgn="b"/>
                      <a:r>
                        <a:rPr lang="en-GB" sz="1100" b="0" i="0" u="none" strike="noStrike">
                          <a:solidFill>
                            <a:schemeClr val="tx1">
                              <a:lumMod val="75000"/>
                              <a:lumOff val="25000"/>
                            </a:schemeClr>
                          </a:solidFill>
                          <a:effectLst/>
                          <a:latin typeface="+mn-lt"/>
                        </a:rPr>
                        <a:t>Other</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bg2">
                              <a:lumMod val="25000"/>
                            </a:schemeClr>
                          </a:solidFill>
                          <a:effectLst/>
                          <a:latin typeface="Calibri" panose="020F0502020204030204" pitchFamily="34" charset="0"/>
                        </a:rPr>
                        <a:t>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bg2">
                              <a:lumMod val="25000"/>
                            </a:schemeClr>
                          </a:solidFill>
                          <a:effectLst/>
                          <a:latin typeface="Calibri" panose="020F0502020204030204" pitchFamily="34" charset="0"/>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bg2">
                              <a:lumMod val="25000"/>
                            </a:schemeClr>
                          </a:solidFill>
                          <a:effectLst/>
                          <a:latin typeface="Calibri" panose="020F0502020204030204" pitchFamily="34" charset="0"/>
                        </a:rPr>
                        <a:t>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a:solidFill>
                            <a:schemeClr val="bg2">
                              <a:lumMod val="25000"/>
                            </a:schemeClr>
                          </a:solidFill>
                          <a:effectLst/>
                          <a:latin typeface="Calibri" panose="020F0502020204030204" pitchFamily="34" charset="0"/>
                        </a:rPr>
                        <a:t>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bg2">
                              <a:lumMod val="25000"/>
                            </a:schemeClr>
                          </a:solidFill>
                          <a:effectLst/>
                          <a:latin typeface="Calibri" panose="020F0502020204030204" pitchFamily="34" charset="0"/>
                        </a:rPr>
                        <a:t>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bg2">
                              <a:lumMod val="25000"/>
                            </a:schemeClr>
                          </a:solidFill>
                          <a:effectLst/>
                          <a:latin typeface="Calibri" panose="020F0502020204030204" pitchFamily="34" charset="0"/>
                        </a:rPr>
                        <a:t>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bg2">
                              <a:lumMod val="25000"/>
                            </a:schemeClr>
                          </a:solidFill>
                          <a:effectLst/>
                          <a:latin typeface="Calibri" panose="020F0502020204030204" pitchFamily="34" charset="0"/>
                        </a:rPr>
                        <a:t>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747820390"/>
                  </a:ext>
                </a:extLst>
              </a:tr>
            </a:tbl>
          </a:graphicData>
        </a:graphic>
      </p:graphicFrame>
      <p:sp>
        <p:nvSpPr>
          <p:cNvPr id="9" name="Rectangle 8">
            <a:extLst>
              <a:ext uri="{FF2B5EF4-FFF2-40B4-BE49-F238E27FC236}">
                <a16:creationId xmlns:a16="http://schemas.microsoft.com/office/drawing/2014/main" id="{CD51B535-3BD2-8ED6-E901-423FB506A6B9}"/>
              </a:ext>
            </a:extLst>
          </p:cNvPr>
          <p:cNvSpPr/>
          <p:nvPr/>
        </p:nvSpPr>
        <p:spPr>
          <a:xfrm>
            <a:off x="9946640" y="6368627"/>
            <a:ext cx="1686560" cy="492926"/>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a:t>Relationships</a:t>
            </a:r>
          </a:p>
        </p:txBody>
      </p:sp>
      <p:sp>
        <p:nvSpPr>
          <p:cNvPr id="2" name="TextBox 1">
            <a:extLst>
              <a:ext uri="{FF2B5EF4-FFF2-40B4-BE49-F238E27FC236}">
                <a16:creationId xmlns:a16="http://schemas.microsoft.com/office/drawing/2014/main" id="{538F6BDE-780F-0216-DCC7-F3F68935B1C3}"/>
              </a:ext>
            </a:extLst>
          </p:cNvPr>
          <p:cNvSpPr txBox="1"/>
          <p:nvPr/>
        </p:nvSpPr>
        <p:spPr>
          <a:xfrm>
            <a:off x="360002" y="6087918"/>
            <a:ext cx="11273196" cy="276999"/>
          </a:xfrm>
          <a:prstGeom prst="rect">
            <a:avLst/>
          </a:prstGeom>
          <a:solidFill>
            <a:schemeClr val="accent4">
              <a:lumMod val="20000"/>
              <a:lumOff val="80000"/>
            </a:schemeClr>
          </a:solidFill>
        </p:spPr>
        <p:txBody>
          <a:bodyPr wrap="square" rtlCol="0">
            <a:spAutoFit/>
          </a:bodyPr>
          <a:lstStyle/>
          <a:p>
            <a:r>
              <a:rPr lang="en-GB" sz="1200" dirty="0">
                <a:solidFill>
                  <a:schemeClr val="tx1">
                    <a:lumMod val="75000"/>
                    <a:lumOff val="25000"/>
                  </a:schemeClr>
                </a:solidFill>
              </a:rPr>
              <a:t>Cohort answers in absolutes due to small sample size</a:t>
            </a:r>
          </a:p>
        </p:txBody>
      </p:sp>
      <p:sp>
        <p:nvSpPr>
          <p:cNvPr id="5" name="Title 1">
            <a:extLst>
              <a:ext uri="{FF2B5EF4-FFF2-40B4-BE49-F238E27FC236}">
                <a16:creationId xmlns:a16="http://schemas.microsoft.com/office/drawing/2014/main" id="{1DD44E0A-7239-0CA7-05FA-2870CEA1EEBE}"/>
              </a:ext>
            </a:extLst>
          </p:cNvPr>
          <p:cNvSpPr>
            <a:spLocks noGrp="1"/>
          </p:cNvSpPr>
          <p:nvPr>
            <p:ph type="title"/>
          </p:nvPr>
        </p:nvSpPr>
        <p:spPr>
          <a:xfrm>
            <a:off x="183019" y="180000"/>
            <a:ext cx="11633842" cy="900000"/>
          </a:xfrm>
        </p:spPr>
        <p:txBody>
          <a:bodyPr vert="horz" lIns="91440" tIns="45720" rIns="91440" bIns="45720" rtlCol="0" anchor="t">
            <a:noAutofit/>
          </a:bodyPr>
          <a:lstStyle/>
          <a:p>
            <a:r>
              <a:rPr lang="en-GB" sz="1600"/>
              <a:t>The results are detailed in absolutes due to the small sample size.</a:t>
            </a:r>
          </a:p>
        </p:txBody>
      </p:sp>
    </p:spTree>
    <p:extLst>
      <p:ext uri="{BB962C8B-B14F-4D97-AF65-F5344CB8AC3E}">
        <p14:creationId xmlns:p14="http://schemas.microsoft.com/office/powerpoint/2010/main" val="2806945870"/>
      </p:ext>
    </p:extLst>
  </p:cSld>
  <p:clrMapOvr>
    <a:masterClrMapping/>
  </p:clrMapOvr>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1"/>
          <p:cNvSpPr>
            <a:spLocks noGrp="1"/>
          </p:cNvSpPr>
          <p:nvPr>
            <p:ph type="title"/>
          </p:nvPr>
        </p:nvSpPr>
        <p:spPr>
          <a:xfrm>
            <a:off x="180000" y="180000"/>
            <a:ext cx="11453200" cy="900000"/>
          </a:xfrm>
        </p:spPr>
        <p:txBody>
          <a:bodyPr anchor="t" anchorCtr="0">
            <a:normAutofit/>
          </a:bodyPr>
          <a:lstStyle/>
          <a:p>
            <a:r>
              <a:rPr lang="en-GB" sz="1600"/>
              <a:t>Amongst girls who have thought of having sex/having sex or have had sex, 2% are using long-term contraception, with the pill the most used. As you would expect, Year 10s are more likely to be taking long-term contraception than Year 8s. </a:t>
            </a:r>
          </a:p>
        </p:txBody>
      </p:sp>
      <p:sp>
        <p:nvSpPr>
          <p:cNvPr id="8" name="Rectangle 7"/>
          <p:cNvSpPr/>
          <p:nvPr/>
        </p:nvSpPr>
        <p:spPr>
          <a:xfrm>
            <a:off x="9946640" y="6368627"/>
            <a:ext cx="1686560" cy="492926"/>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a:t>Relationships</a:t>
            </a:r>
          </a:p>
        </p:txBody>
      </p:sp>
      <p:graphicFrame>
        <p:nvGraphicFramePr>
          <p:cNvPr id="10" name="Table 9"/>
          <p:cNvGraphicFramePr>
            <a:graphicFrameLocks noGrp="1"/>
          </p:cNvGraphicFramePr>
          <p:nvPr>
            <p:extLst>
              <p:ext uri="{D42A27DB-BD31-4B8C-83A1-F6EECF244321}">
                <p14:modId xmlns:p14="http://schemas.microsoft.com/office/powerpoint/2010/main" val="4048882936"/>
              </p:ext>
            </p:extLst>
          </p:nvPr>
        </p:nvGraphicFramePr>
        <p:xfrm>
          <a:off x="311056" y="897846"/>
          <a:ext cx="4919733" cy="2269914"/>
        </p:xfrm>
        <a:graphic>
          <a:graphicData uri="http://schemas.openxmlformats.org/drawingml/2006/table">
            <a:tbl>
              <a:tblPr firstRow="1" bandRow="1">
                <a:tableStyleId>{5940675A-B579-460E-94D1-54222C63F5DA}</a:tableStyleId>
              </a:tblPr>
              <a:tblGrid>
                <a:gridCol w="2107119">
                  <a:extLst>
                    <a:ext uri="{9D8B030D-6E8A-4147-A177-3AD203B41FA5}">
                      <a16:colId xmlns:a16="http://schemas.microsoft.com/office/drawing/2014/main" val="20000"/>
                    </a:ext>
                  </a:extLst>
                </a:gridCol>
                <a:gridCol w="937538">
                  <a:extLst>
                    <a:ext uri="{9D8B030D-6E8A-4147-A177-3AD203B41FA5}">
                      <a16:colId xmlns:a16="http://schemas.microsoft.com/office/drawing/2014/main" val="20001"/>
                    </a:ext>
                  </a:extLst>
                </a:gridCol>
                <a:gridCol w="937538">
                  <a:extLst>
                    <a:ext uri="{9D8B030D-6E8A-4147-A177-3AD203B41FA5}">
                      <a16:colId xmlns:a16="http://schemas.microsoft.com/office/drawing/2014/main" val="20002"/>
                    </a:ext>
                  </a:extLst>
                </a:gridCol>
                <a:gridCol w="937538">
                  <a:extLst>
                    <a:ext uri="{9D8B030D-6E8A-4147-A177-3AD203B41FA5}">
                      <a16:colId xmlns:a16="http://schemas.microsoft.com/office/drawing/2014/main" val="20003"/>
                    </a:ext>
                  </a:extLst>
                </a:gridCol>
              </a:tblGrid>
              <a:tr h="304738">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i="1">
                          <a:solidFill>
                            <a:schemeClr val="tx1">
                              <a:lumMod val="75000"/>
                              <a:lumOff val="25000"/>
                            </a:schemeClr>
                          </a:solidFill>
                        </a:rPr>
                        <a:t>2025 Survey</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All Girls</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Year 8</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Year 10</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44507">
                <a:tc>
                  <a:txBody>
                    <a:bodyPr/>
                    <a:lstStyle/>
                    <a:p>
                      <a:r>
                        <a:rPr lang="en-GB" sz="1100" i="1">
                          <a:solidFill>
                            <a:schemeClr val="tx1">
                              <a:lumMod val="75000"/>
                              <a:lumOff val="25000"/>
                            </a:schemeClr>
                          </a:solidFill>
                        </a:rPr>
                        <a:t>Base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34</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4</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30</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274227">
                <a:tc>
                  <a:txBody>
                    <a:bodyPr/>
                    <a:lstStyle/>
                    <a:p>
                      <a:pPr algn="l" fontAlgn="b"/>
                      <a:r>
                        <a:rPr lang="en-GB" sz="1100" b="0" i="0" u="none" strike="noStrike">
                          <a:solidFill>
                            <a:schemeClr val="tx1">
                              <a:lumMod val="75000"/>
                              <a:lumOff val="25000"/>
                            </a:schemeClr>
                          </a:solidFill>
                          <a:effectLst/>
                          <a:latin typeface="Calibri" panose="020F0502020204030204" pitchFamily="34" charset="0"/>
                        </a:rPr>
                        <a:t>Pill (e.g. Microgeon)</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mn-lt"/>
                          <a:ea typeface="+mn-ea"/>
                          <a:cs typeface="+mn-cs"/>
                        </a:rPr>
                        <a:t>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mn-lt"/>
                          <a:ea typeface="+mn-ea"/>
                          <a:cs typeface="+mn-cs"/>
                        </a:rPr>
                        <a:t>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mn-lt"/>
                          <a:ea typeface="+mn-ea"/>
                          <a:cs typeface="+mn-cs"/>
                        </a:rPr>
                        <a:t>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332801">
                <a:tc>
                  <a:txBody>
                    <a:bodyPr/>
                    <a:lstStyle/>
                    <a:p>
                      <a:pPr algn="l" fontAlgn="b"/>
                      <a:r>
                        <a:rPr lang="en-GB" sz="1100" b="0" i="0" u="none" strike="noStrike">
                          <a:solidFill>
                            <a:schemeClr val="tx1">
                              <a:lumMod val="75000"/>
                              <a:lumOff val="25000"/>
                            </a:schemeClr>
                          </a:solidFill>
                          <a:effectLst/>
                          <a:latin typeface="Calibri" panose="020F0502020204030204" pitchFamily="34" charset="0"/>
                        </a:rPr>
                        <a:t>Injection (e.g. Depo-provera)</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mn-lt"/>
                          <a:ea typeface="+mn-ea"/>
                          <a:cs typeface="+mn-cs"/>
                        </a:rPr>
                        <a:t>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mn-lt"/>
                          <a:ea typeface="+mn-ea"/>
                          <a:cs typeface="+mn-cs"/>
                        </a:rPr>
                        <a:t>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mn-lt"/>
                          <a:ea typeface="+mn-ea"/>
                          <a:cs typeface="+mn-cs"/>
                        </a:rPr>
                        <a:t>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274227">
                <a:tc>
                  <a:txBody>
                    <a:bodyPr/>
                    <a:lstStyle/>
                    <a:p>
                      <a:pPr algn="l" fontAlgn="b"/>
                      <a:r>
                        <a:rPr lang="en-GB" sz="1100" b="0" i="0" u="none" strike="noStrike">
                          <a:solidFill>
                            <a:schemeClr val="tx1">
                              <a:lumMod val="75000"/>
                              <a:lumOff val="25000"/>
                            </a:schemeClr>
                          </a:solidFill>
                          <a:effectLst/>
                          <a:latin typeface="Calibri" panose="020F0502020204030204" pitchFamily="34" charset="0"/>
                        </a:rPr>
                        <a:t>Implant (e.g. Nexplanon)</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mn-lt"/>
                          <a:ea typeface="+mn-ea"/>
                          <a:cs typeface="+mn-cs"/>
                        </a:rPr>
                        <a:t>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mn-lt"/>
                          <a:ea typeface="+mn-ea"/>
                          <a:cs typeface="+mn-cs"/>
                        </a:rPr>
                        <a:t>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mn-lt"/>
                          <a:ea typeface="+mn-ea"/>
                          <a:cs typeface="+mn-cs"/>
                        </a:rPr>
                        <a:t>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r h="274227">
                <a:tc>
                  <a:txBody>
                    <a:bodyPr/>
                    <a:lstStyle/>
                    <a:p>
                      <a:pPr algn="l" fontAlgn="b"/>
                      <a:r>
                        <a:rPr lang="en-GB" sz="1100" b="0" i="0" u="none" strike="noStrike">
                          <a:solidFill>
                            <a:schemeClr val="tx1">
                              <a:lumMod val="75000"/>
                              <a:lumOff val="25000"/>
                            </a:schemeClr>
                          </a:solidFill>
                          <a:effectLst/>
                          <a:latin typeface="Calibri" panose="020F0502020204030204" pitchFamily="34" charset="0"/>
                        </a:rPr>
                        <a:t>Coil (e.g. Mirena)</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mn-lt"/>
                          <a:ea typeface="+mn-ea"/>
                          <a:cs typeface="+mn-cs"/>
                        </a:rPr>
                        <a:t>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mn-lt"/>
                          <a:ea typeface="+mn-ea"/>
                          <a:cs typeface="+mn-cs"/>
                        </a:rPr>
                        <a:t>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mn-lt"/>
                          <a:ea typeface="+mn-ea"/>
                          <a:cs typeface="+mn-cs"/>
                        </a:rPr>
                        <a:t>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5"/>
                  </a:ext>
                </a:extLst>
              </a:tr>
              <a:tr h="274227">
                <a:tc>
                  <a:txBody>
                    <a:bodyPr/>
                    <a:lstStyle/>
                    <a:p>
                      <a:pPr algn="l" fontAlgn="b"/>
                      <a:r>
                        <a:rPr lang="en-GB" sz="1100" b="0" i="0" u="none" strike="noStrike">
                          <a:solidFill>
                            <a:schemeClr val="tx1">
                              <a:lumMod val="75000"/>
                              <a:lumOff val="25000"/>
                            </a:schemeClr>
                          </a:solidFill>
                          <a:effectLst/>
                          <a:latin typeface="Calibri" panose="020F0502020204030204" pitchFamily="34" charset="0"/>
                        </a:rPr>
                        <a:t>Something else…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mn-lt"/>
                          <a:ea typeface="+mn-ea"/>
                          <a:cs typeface="+mn-cs"/>
                        </a:rPr>
                        <a:t>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mn-lt"/>
                          <a:ea typeface="+mn-ea"/>
                          <a:cs typeface="+mn-cs"/>
                        </a:rPr>
                        <a:t>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mn-lt"/>
                          <a:ea typeface="+mn-ea"/>
                          <a:cs typeface="+mn-cs"/>
                        </a:rPr>
                        <a:t>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6"/>
                  </a:ext>
                </a:extLst>
              </a:tr>
              <a:tr h="274227">
                <a:tc>
                  <a:txBody>
                    <a:bodyPr/>
                    <a:lstStyle/>
                    <a:p>
                      <a:pPr algn="l" fontAlgn="b"/>
                      <a:r>
                        <a:rPr lang="en-GB" sz="1100" b="0" i="0" u="none" strike="noStrike">
                          <a:solidFill>
                            <a:schemeClr val="tx1">
                              <a:lumMod val="75000"/>
                              <a:lumOff val="25000"/>
                            </a:schemeClr>
                          </a:solidFill>
                          <a:effectLst/>
                          <a:latin typeface="Calibri" panose="020F0502020204030204" pitchFamily="34" charset="0"/>
                        </a:rPr>
                        <a:t>None of the above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mn-lt"/>
                          <a:ea typeface="+mn-ea"/>
                          <a:cs typeface="+mn-cs"/>
                        </a:rPr>
                        <a:t>18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mn-lt"/>
                          <a:ea typeface="+mn-ea"/>
                          <a:cs typeface="+mn-cs"/>
                        </a:rPr>
                        <a:t>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mn-lt"/>
                          <a:ea typeface="+mn-ea"/>
                          <a:cs typeface="+mn-cs"/>
                        </a:rPr>
                        <a:t>15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7"/>
                  </a:ext>
                </a:extLst>
              </a:tr>
            </a:tbl>
          </a:graphicData>
        </a:graphic>
      </p:graphicFrame>
      <p:sp>
        <p:nvSpPr>
          <p:cNvPr id="11" name="TextBox 10"/>
          <p:cNvSpPr txBox="1"/>
          <p:nvPr/>
        </p:nvSpPr>
        <p:spPr>
          <a:xfrm>
            <a:off x="183600" y="6368400"/>
            <a:ext cx="9491446" cy="400110"/>
          </a:xfrm>
          <a:prstGeom prst="rect">
            <a:avLst/>
          </a:prstGeom>
          <a:noFill/>
        </p:spPr>
        <p:txBody>
          <a:bodyPr wrap="square" rtlCol="0" anchor="b" anchorCtr="0">
            <a:spAutoFit/>
          </a:bodyPr>
          <a:lstStyle/>
          <a:p>
            <a:r>
              <a:rPr lang="en-GB" sz="1000">
                <a:solidFill>
                  <a:srgbClr val="002060"/>
                </a:solidFill>
              </a:rPr>
              <a:t>Q: Are you currently using any of the following contraception that works to prevent pregnancy? </a:t>
            </a:r>
          </a:p>
          <a:p>
            <a:r>
              <a:rPr lang="en-GB" sz="1000" i="1">
                <a:solidFill>
                  <a:srgbClr val="002060"/>
                </a:solidFill>
              </a:rPr>
              <a:t>Base: All female pupils who have at least thought about having sex, 2022 n=405, 2023 n=491, 2024 n=549</a:t>
            </a:r>
          </a:p>
        </p:txBody>
      </p:sp>
      <p:graphicFrame>
        <p:nvGraphicFramePr>
          <p:cNvPr id="9" name="Table 8">
            <a:extLst>
              <a:ext uri="{FF2B5EF4-FFF2-40B4-BE49-F238E27FC236}">
                <a16:creationId xmlns:a16="http://schemas.microsoft.com/office/drawing/2014/main" id="{F733F3C4-DC4D-4B79-A388-4EAAD8C910EE}"/>
              </a:ext>
            </a:extLst>
          </p:cNvPr>
          <p:cNvGraphicFramePr>
            <a:graphicFrameLocks noGrp="1"/>
          </p:cNvGraphicFramePr>
          <p:nvPr>
            <p:extLst>
              <p:ext uri="{D42A27DB-BD31-4B8C-83A1-F6EECF244321}">
                <p14:modId xmlns:p14="http://schemas.microsoft.com/office/powerpoint/2010/main" val="275941300"/>
              </p:ext>
            </p:extLst>
          </p:nvPr>
        </p:nvGraphicFramePr>
        <p:xfrm>
          <a:off x="311061" y="3368541"/>
          <a:ext cx="9623352" cy="2391896"/>
        </p:xfrm>
        <a:graphic>
          <a:graphicData uri="http://schemas.openxmlformats.org/drawingml/2006/table">
            <a:tbl>
              <a:tblPr firstRow="1" bandRow="1">
                <a:tableStyleId>{5940675A-B579-460E-94D1-54222C63F5DA}</a:tableStyleId>
              </a:tblPr>
              <a:tblGrid>
                <a:gridCol w="2091176">
                  <a:extLst>
                    <a:ext uri="{9D8B030D-6E8A-4147-A177-3AD203B41FA5}">
                      <a16:colId xmlns:a16="http://schemas.microsoft.com/office/drawing/2014/main" val="20000"/>
                    </a:ext>
                  </a:extLst>
                </a:gridCol>
                <a:gridCol w="941522">
                  <a:extLst>
                    <a:ext uri="{9D8B030D-6E8A-4147-A177-3AD203B41FA5}">
                      <a16:colId xmlns:a16="http://schemas.microsoft.com/office/drawing/2014/main" val="20005"/>
                    </a:ext>
                  </a:extLst>
                </a:gridCol>
                <a:gridCol w="941522">
                  <a:extLst>
                    <a:ext uri="{9D8B030D-6E8A-4147-A177-3AD203B41FA5}">
                      <a16:colId xmlns:a16="http://schemas.microsoft.com/office/drawing/2014/main" val="20001"/>
                    </a:ext>
                  </a:extLst>
                </a:gridCol>
                <a:gridCol w="941522">
                  <a:extLst>
                    <a:ext uri="{9D8B030D-6E8A-4147-A177-3AD203B41FA5}">
                      <a16:colId xmlns:a16="http://schemas.microsoft.com/office/drawing/2014/main" val="3409646215"/>
                    </a:ext>
                  </a:extLst>
                </a:gridCol>
                <a:gridCol w="941522">
                  <a:extLst>
                    <a:ext uri="{9D8B030D-6E8A-4147-A177-3AD203B41FA5}">
                      <a16:colId xmlns:a16="http://schemas.microsoft.com/office/drawing/2014/main" val="20002"/>
                    </a:ext>
                  </a:extLst>
                </a:gridCol>
                <a:gridCol w="941522">
                  <a:extLst>
                    <a:ext uri="{9D8B030D-6E8A-4147-A177-3AD203B41FA5}">
                      <a16:colId xmlns:a16="http://schemas.microsoft.com/office/drawing/2014/main" val="20003"/>
                    </a:ext>
                  </a:extLst>
                </a:gridCol>
                <a:gridCol w="1084242">
                  <a:extLst>
                    <a:ext uri="{9D8B030D-6E8A-4147-A177-3AD203B41FA5}">
                      <a16:colId xmlns:a16="http://schemas.microsoft.com/office/drawing/2014/main" val="20004"/>
                    </a:ext>
                  </a:extLst>
                </a:gridCol>
                <a:gridCol w="798802">
                  <a:extLst>
                    <a:ext uri="{9D8B030D-6E8A-4147-A177-3AD203B41FA5}">
                      <a16:colId xmlns:a16="http://schemas.microsoft.com/office/drawing/2014/main" val="3576630018"/>
                    </a:ext>
                  </a:extLst>
                </a:gridCol>
                <a:gridCol w="941522">
                  <a:extLst>
                    <a:ext uri="{9D8B030D-6E8A-4147-A177-3AD203B41FA5}">
                      <a16:colId xmlns:a16="http://schemas.microsoft.com/office/drawing/2014/main" val="3349415011"/>
                    </a:ext>
                  </a:extLst>
                </a:gridCol>
              </a:tblGrid>
              <a:tr h="304738">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i="1">
                          <a:solidFill>
                            <a:schemeClr val="tx1">
                              <a:lumMod val="75000"/>
                              <a:lumOff val="25000"/>
                            </a:schemeClr>
                          </a:solidFill>
                        </a:rPr>
                        <a:t>2025 Survey</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FSM</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SEN</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Have a disability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Young carers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Ethnicity:</a:t>
                      </a:r>
                      <a:r>
                        <a:rPr lang="en-GB" sz="1100" b="1" baseline="0">
                          <a:solidFill>
                            <a:schemeClr val="tx1">
                              <a:lumMod val="75000"/>
                              <a:lumOff val="25000"/>
                            </a:schemeClr>
                          </a:solidFill>
                        </a:rPr>
                        <a:t> </a:t>
                      </a:r>
                      <a:r>
                        <a:rPr lang="en-GB" sz="1100" b="1">
                          <a:solidFill>
                            <a:schemeClr val="tx1">
                              <a:lumMod val="75000"/>
                              <a:lumOff val="25000"/>
                            </a:schemeClr>
                          </a:solidFill>
                        </a:rPr>
                        <a:t>White</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Ethnic Minority Groups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Eng 2</a:t>
                      </a:r>
                      <a:r>
                        <a:rPr lang="en-GB" sz="1100" b="1" baseline="30000">
                          <a:solidFill>
                            <a:schemeClr val="tx1">
                              <a:lumMod val="75000"/>
                              <a:lumOff val="25000"/>
                            </a:schemeClr>
                          </a:solidFill>
                        </a:rPr>
                        <a:t>nd</a:t>
                      </a:r>
                      <a:r>
                        <a:rPr lang="en-GB" sz="1100" b="1">
                          <a:solidFill>
                            <a:schemeClr val="tx1">
                              <a:lumMod val="75000"/>
                              <a:lumOff val="25000"/>
                            </a:schemeClr>
                          </a:solidFill>
                        </a:rPr>
                        <a:t> Lang</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LGBTQ</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44507">
                <a:tc>
                  <a:txBody>
                    <a:bodyPr/>
                    <a:lstStyle/>
                    <a:p>
                      <a:r>
                        <a:rPr lang="en-GB" sz="1100" i="1">
                          <a:solidFill>
                            <a:schemeClr val="tx1">
                              <a:lumMod val="75000"/>
                              <a:lumOff val="25000"/>
                            </a:schemeClr>
                          </a:solidFill>
                        </a:rPr>
                        <a:t>Base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10</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6</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9</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2</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29</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5</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2</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6</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274227">
                <a:tc>
                  <a:txBody>
                    <a:bodyPr/>
                    <a:lstStyle/>
                    <a:p>
                      <a:pPr algn="l" fontAlgn="b"/>
                      <a:r>
                        <a:rPr lang="en-GB" sz="1100" b="0" i="0" u="none" strike="noStrike">
                          <a:solidFill>
                            <a:schemeClr val="tx1">
                              <a:lumMod val="75000"/>
                              <a:lumOff val="25000"/>
                            </a:schemeClr>
                          </a:solidFill>
                          <a:effectLst/>
                          <a:latin typeface="Calibri" panose="020F0502020204030204" pitchFamily="34" charset="0"/>
                        </a:rPr>
                        <a:t>Pill (e.g. Microgynon)</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mn-lt"/>
                          <a:ea typeface="+mn-ea"/>
                          <a:cs typeface="+mn-cs"/>
                        </a:rPr>
                        <a:t>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mn-lt"/>
                          <a:ea typeface="+mn-ea"/>
                          <a:cs typeface="+mn-cs"/>
                        </a:rPr>
                        <a:t>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mn-lt"/>
                          <a:ea typeface="+mn-ea"/>
                          <a:cs typeface="+mn-cs"/>
                        </a:rPr>
                        <a:t>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mn-lt"/>
                          <a:ea typeface="+mn-ea"/>
                          <a:cs typeface="+mn-cs"/>
                        </a:rPr>
                        <a:t>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mn-lt"/>
                          <a:ea typeface="+mn-ea"/>
                          <a:cs typeface="+mn-cs"/>
                        </a:rPr>
                        <a:t>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mn-lt"/>
                          <a:ea typeface="+mn-ea"/>
                          <a:cs typeface="+mn-cs"/>
                        </a:rPr>
                        <a:t>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mn-lt"/>
                          <a:ea typeface="+mn-ea"/>
                          <a:cs typeface="+mn-cs"/>
                        </a:rPr>
                        <a:t>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mn-lt"/>
                          <a:ea typeface="+mn-ea"/>
                          <a:cs typeface="+mn-cs"/>
                        </a:rPr>
                        <a:t>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332801">
                <a:tc>
                  <a:txBody>
                    <a:bodyPr/>
                    <a:lstStyle/>
                    <a:p>
                      <a:pPr algn="l" fontAlgn="b"/>
                      <a:r>
                        <a:rPr lang="en-GB" sz="1100" b="0" i="0" u="none" strike="noStrike">
                          <a:solidFill>
                            <a:schemeClr val="tx1">
                              <a:lumMod val="75000"/>
                              <a:lumOff val="25000"/>
                            </a:schemeClr>
                          </a:solidFill>
                          <a:effectLst/>
                          <a:latin typeface="Calibri" panose="020F0502020204030204" pitchFamily="34" charset="0"/>
                        </a:rPr>
                        <a:t>Injection (e.g. Depo-provera)</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mn-lt"/>
                          <a:ea typeface="+mn-ea"/>
                          <a:cs typeface="+mn-cs"/>
                        </a:rPr>
                        <a:t>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mn-lt"/>
                          <a:ea typeface="+mn-ea"/>
                          <a:cs typeface="+mn-cs"/>
                        </a:rPr>
                        <a:t>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mn-lt"/>
                          <a:ea typeface="+mn-ea"/>
                          <a:cs typeface="+mn-cs"/>
                        </a:rPr>
                        <a:t>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mn-lt"/>
                          <a:ea typeface="+mn-ea"/>
                          <a:cs typeface="+mn-cs"/>
                        </a:rPr>
                        <a:t>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mn-lt"/>
                          <a:ea typeface="+mn-ea"/>
                          <a:cs typeface="+mn-cs"/>
                        </a:rPr>
                        <a:t>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mn-lt"/>
                          <a:ea typeface="+mn-ea"/>
                          <a:cs typeface="+mn-cs"/>
                        </a:rPr>
                        <a:t>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mn-lt"/>
                          <a:ea typeface="+mn-ea"/>
                          <a:cs typeface="+mn-cs"/>
                        </a:rPr>
                        <a:t>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mn-lt"/>
                          <a:ea typeface="+mn-ea"/>
                          <a:cs typeface="+mn-cs"/>
                        </a:rPr>
                        <a:t>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274227">
                <a:tc>
                  <a:txBody>
                    <a:bodyPr/>
                    <a:lstStyle/>
                    <a:p>
                      <a:pPr algn="l" fontAlgn="b"/>
                      <a:r>
                        <a:rPr lang="en-GB" sz="1100" b="0" i="0" u="none" strike="noStrike">
                          <a:solidFill>
                            <a:schemeClr val="tx1">
                              <a:lumMod val="75000"/>
                              <a:lumOff val="25000"/>
                            </a:schemeClr>
                          </a:solidFill>
                          <a:effectLst/>
                          <a:latin typeface="Calibri" panose="020F0502020204030204" pitchFamily="34" charset="0"/>
                        </a:rPr>
                        <a:t>Implant (e.g. Nexplanon)</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mn-lt"/>
                          <a:ea typeface="+mn-ea"/>
                          <a:cs typeface="+mn-cs"/>
                        </a:rPr>
                        <a:t>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mn-lt"/>
                          <a:ea typeface="+mn-ea"/>
                          <a:cs typeface="+mn-cs"/>
                        </a:rPr>
                        <a:t>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mn-lt"/>
                          <a:ea typeface="+mn-ea"/>
                          <a:cs typeface="+mn-cs"/>
                        </a:rPr>
                        <a:t>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mn-lt"/>
                          <a:ea typeface="+mn-ea"/>
                          <a:cs typeface="+mn-cs"/>
                        </a:rPr>
                        <a:t>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mn-lt"/>
                          <a:ea typeface="+mn-ea"/>
                          <a:cs typeface="+mn-cs"/>
                        </a:rPr>
                        <a:t>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mn-lt"/>
                          <a:ea typeface="+mn-ea"/>
                          <a:cs typeface="+mn-cs"/>
                        </a:rPr>
                        <a:t>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mn-lt"/>
                          <a:ea typeface="+mn-ea"/>
                          <a:cs typeface="+mn-cs"/>
                        </a:rPr>
                        <a:t>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mn-lt"/>
                          <a:ea typeface="+mn-ea"/>
                          <a:cs typeface="+mn-cs"/>
                        </a:rPr>
                        <a:t>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r h="274227">
                <a:tc>
                  <a:txBody>
                    <a:bodyPr/>
                    <a:lstStyle/>
                    <a:p>
                      <a:pPr algn="l" fontAlgn="b"/>
                      <a:r>
                        <a:rPr lang="en-GB" sz="1100" b="0" i="0" u="none" strike="noStrike">
                          <a:solidFill>
                            <a:schemeClr val="tx1">
                              <a:lumMod val="75000"/>
                              <a:lumOff val="25000"/>
                            </a:schemeClr>
                          </a:solidFill>
                          <a:effectLst/>
                          <a:latin typeface="Calibri" panose="020F0502020204030204" pitchFamily="34" charset="0"/>
                        </a:rPr>
                        <a:t>Coil (e.g. Mirena)</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mn-lt"/>
                          <a:ea typeface="+mn-ea"/>
                          <a:cs typeface="+mn-cs"/>
                        </a:rPr>
                        <a:t>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mn-lt"/>
                          <a:ea typeface="+mn-ea"/>
                          <a:cs typeface="+mn-cs"/>
                        </a:rPr>
                        <a:t>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mn-lt"/>
                          <a:ea typeface="+mn-ea"/>
                          <a:cs typeface="+mn-cs"/>
                        </a:rPr>
                        <a:t>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mn-lt"/>
                          <a:ea typeface="+mn-ea"/>
                          <a:cs typeface="+mn-cs"/>
                        </a:rPr>
                        <a:t>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mn-lt"/>
                          <a:ea typeface="+mn-ea"/>
                          <a:cs typeface="+mn-cs"/>
                        </a:rPr>
                        <a:t>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mn-lt"/>
                          <a:ea typeface="+mn-ea"/>
                          <a:cs typeface="+mn-cs"/>
                        </a:rPr>
                        <a:t>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mn-lt"/>
                          <a:ea typeface="+mn-ea"/>
                          <a:cs typeface="+mn-cs"/>
                        </a:rPr>
                        <a:t>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mn-lt"/>
                          <a:ea typeface="+mn-ea"/>
                          <a:cs typeface="+mn-cs"/>
                        </a:rPr>
                        <a:t>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5"/>
                  </a:ext>
                </a:extLst>
              </a:tr>
              <a:tr h="274227">
                <a:tc>
                  <a:txBody>
                    <a:bodyPr/>
                    <a:lstStyle/>
                    <a:p>
                      <a:pPr algn="l" fontAlgn="b"/>
                      <a:r>
                        <a:rPr lang="en-GB" sz="1100" b="0" i="0" u="none" strike="noStrike">
                          <a:solidFill>
                            <a:schemeClr val="tx1">
                              <a:lumMod val="75000"/>
                              <a:lumOff val="25000"/>
                            </a:schemeClr>
                          </a:solidFill>
                          <a:effectLst/>
                          <a:latin typeface="Calibri" panose="020F0502020204030204" pitchFamily="34" charset="0"/>
                        </a:rPr>
                        <a:t>Something else…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mn-lt"/>
                          <a:ea typeface="+mn-ea"/>
                          <a:cs typeface="+mn-cs"/>
                        </a:rPr>
                        <a:t>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mn-lt"/>
                          <a:ea typeface="+mn-ea"/>
                          <a:cs typeface="+mn-cs"/>
                        </a:rPr>
                        <a:t>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mn-lt"/>
                          <a:ea typeface="+mn-ea"/>
                          <a:cs typeface="+mn-cs"/>
                        </a:rPr>
                        <a:t>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mn-lt"/>
                          <a:ea typeface="+mn-ea"/>
                          <a:cs typeface="+mn-cs"/>
                        </a:rPr>
                        <a:t>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mn-lt"/>
                          <a:ea typeface="+mn-ea"/>
                          <a:cs typeface="+mn-cs"/>
                        </a:rPr>
                        <a:t>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mn-lt"/>
                          <a:ea typeface="+mn-ea"/>
                          <a:cs typeface="+mn-cs"/>
                        </a:rPr>
                        <a:t>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mn-lt"/>
                          <a:ea typeface="+mn-ea"/>
                          <a:cs typeface="+mn-cs"/>
                        </a:rPr>
                        <a:t>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mn-lt"/>
                          <a:ea typeface="+mn-ea"/>
                          <a:cs typeface="+mn-cs"/>
                        </a:rPr>
                        <a:t>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6"/>
                  </a:ext>
                </a:extLst>
              </a:tr>
              <a:tr h="274227">
                <a:tc>
                  <a:txBody>
                    <a:bodyPr/>
                    <a:lstStyle/>
                    <a:p>
                      <a:pPr algn="l" fontAlgn="b"/>
                      <a:r>
                        <a:rPr lang="en-GB" sz="1100" b="0" i="0" u="none" strike="noStrike">
                          <a:solidFill>
                            <a:schemeClr val="tx1">
                              <a:lumMod val="75000"/>
                              <a:lumOff val="25000"/>
                            </a:schemeClr>
                          </a:solidFill>
                          <a:effectLst/>
                          <a:latin typeface="Calibri" panose="020F0502020204030204" pitchFamily="34" charset="0"/>
                        </a:rPr>
                        <a:t>None of the above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mn-lt"/>
                          <a:ea typeface="+mn-ea"/>
                          <a:cs typeface="+mn-cs"/>
                        </a:rPr>
                        <a:t>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mn-lt"/>
                          <a:ea typeface="+mn-ea"/>
                          <a:cs typeface="+mn-cs"/>
                        </a:rPr>
                        <a:t>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mn-lt"/>
                          <a:ea typeface="+mn-ea"/>
                          <a:cs typeface="+mn-cs"/>
                        </a:rPr>
                        <a:t>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mn-lt"/>
                          <a:ea typeface="+mn-ea"/>
                          <a:cs typeface="+mn-cs"/>
                        </a:rPr>
                        <a:t>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mn-lt"/>
                          <a:ea typeface="+mn-ea"/>
                          <a:cs typeface="+mn-cs"/>
                        </a:rPr>
                        <a:t>16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mn-lt"/>
                          <a:ea typeface="+mn-ea"/>
                          <a:cs typeface="+mn-cs"/>
                        </a:rPr>
                        <a:t>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mn-lt"/>
                          <a:ea typeface="+mn-ea"/>
                          <a:cs typeface="+mn-cs"/>
                        </a:rPr>
                        <a:t>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mn-lt"/>
                          <a:ea typeface="+mn-ea"/>
                          <a:cs typeface="+mn-cs"/>
                        </a:rPr>
                        <a:t>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7"/>
                  </a:ext>
                </a:extLst>
              </a:tr>
            </a:tbl>
          </a:graphicData>
        </a:graphic>
      </p:graphicFrame>
      <p:sp>
        <p:nvSpPr>
          <p:cNvPr id="2" name="TextBox 1">
            <a:extLst>
              <a:ext uri="{FF2B5EF4-FFF2-40B4-BE49-F238E27FC236}">
                <a16:creationId xmlns:a16="http://schemas.microsoft.com/office/drawing/2014/main" id="{9821D2EA-461C-EFA6-A265-3042AE239C57}"/>
              </a:ext>
            </a:extLst>
          </p:cNvPr>
          <p:cNvSpPr txBox="1"/>
          <p:nvPr/>
        </p:nvSpPr>
        <p:spPr>
          <a:xfrm>
            <a:off x="311056" y="5925919"/>
            <a:ext cx="11273196" cy="276999"/>
          </a:xfrm>
          <a:prstGeom prst="rect">
            <a:avLst/>
          </a:prstGeom>
          <a:solidFill>
            <a:schemeClr val="accent4">
              <a:lumMod val="20000"/>
              <a:lumOff val="80000"/>
            </a:schemeClr>
          </a:solidFill>
        </p:spPr>
        <p:txBody>
          <a:bodyPr wrap="square" rtlCol="0">
            <a:spAutoFit/>
          </a:bodyPr>
          <a:lstStyle/>
          <a:p>
            <a:r>
              <a:rPr lang="en-GB" sz="1200" dirty="0">
                <a:solidFill>
                  <a:schemeClr val="tx1">
                    <a:lumMod val="75000"/>
                    <a:lumOff val="25000"/>
                  </a:schemeClr>
                </a:solidFill>
              </a:rPr>
              <a:t>Cohort answers in absolutes due to small sample size</a:t>
            </a:r>
          </a:p>
        </p:txBody>
      </p:sp>
    </p:spTree>
    <p:extLst>
      <p:ext uri="{BB962C8B-B14F-4D97-AF65-F5344CB8AC3E}">
        <p14:creationId xmlns:p14="http://schemas.microsoft.com/office/powerpoint/2010/main" val="4174062792"/>
      </p:ext>
    </p:extLst>
  </p:cSld>
  <p:clrMapOvr>
    <a:masterClrMapping/>
  </p:clrMapOvr>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83018" y="180000"/>
            <a:ext cx="11687247" cy="900000"/>
          </a:xfrm>
        </p:spPr>
        <p:txBody>
          <a:bodyPr vert="horz" lIns="91440" tIns="45720" rIns="91440" bIns="45720" rtlCol="0" anchor="t">
            <a:normAutofit/>
          </a:bodyPr>
          <a:lstStyle/>
          <a:p>
            <a:r>
              <a:rPr lang="en-GB" sz="1600"/>
              <a:t>When asked about deciding which contraception to use, the majority of girls using contraception felt they had enough time to ask questions, were listened to and felt they had enough information about different options. </a:t>
            </a:r>
            <a:r>
              <a:rPr lang="en-GB" sz="1200"/>
              <a:t>(Please note the small sample sizes across all groups)</a:t>
            </a:r>
          </a:p>
        </p:txBody>
      </p:sp>
      <p:graphicFrame>
        <p:nvGraphicFramePr>
          <p:cNvPr id="16" name="Chart 15"/>
          <p:cNvGraphicFramePr/>
          <p:nvPr/>
        </p:nvGraphicFramePr>
        <p:xfrm>
          <a:off x="1335123" y="1170401"/>
          <a:ext cx="4293399" cy="2687134"/>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15" name="Chart 14"/>
          <p:cNvGraphicFramePr/>
          <p:nvPr>
            <p:extLst>
              <p:ext uri="{D42A27DB-BD31-4B8C-83A1-F6EECF244321}">
                <p14:modId xmlns:p14="http://schemas.microsoft.com/office/powerpoint/2010/main" val="3919284800"/>
              </p:ext>
            </p:extLst>
          </p:nvPr>
        </p:nvGraphicFramePr>
        <p:xfrm>
          <a:off x="183018" y="942358"/>
          <a:ext cx="5289094" cy="3632634"/>
        </p:xfrm>
        <a:graphic>
          <a:graphicData uri="http://schemas.openxmlformats.org/drawingml/2006/chart">
            <c:chart xmlns:c="http://schemas.openxmlformats.org/drawingml/2006/chart" xmlns:r="http://schemas.openxmlformats.org/officeDocument/2006/relationships" r:id="rId4"/>
          </a:graphicData>
        </a:graphic>
      </p:graphicFrame>
      <p:sp>
        <p:nvSpPr>
          <p:cNvPr id="6" name="TextBox 5"/>
          <p:cNvSpPr txBox="1"/>
          <p:nvPr/>
        </p:nvSpPr>
        <p:spPr>
          <a:xfrm>
            <a:off x="183600" y="6145200"/>
            <a:ext cx="7646488" cy="553998"/>
          </a:xfrm>
          <a:prstGeom prst="rect">
            <a:avLst/>
          </a:prstGeom>
          <a:noFill/>
        </p:spPr>
        <p:txBody>
          <a:bodyPr wrap="square" rtlCol="0">
            <a:spAutoFit/>
          </a:bodyPr>
          <a:lstStyle/>
          <a:p>
            <a:r>
              <a:rPr lang="en-GB" sz="1000">
                <a:solidFill>
                  <a:srgbClr val="002060"/>
                </a:solidFill>
              </a:rPr>
              <a:t>Q: When deciding which contraception to use, which of the following describes how you felt? </a:t>
            </a:r>
          </a:p>
          <a:p>
            <a:r>
              <a:rPr lang="en-GB" sz="1000" i="1">
                <a:solidFill>
                  <a:srgbClr val="002060"/>
                </a:solidFill>
              </a:rPr>
              <a:t>Base: All respondents who use contraception, n=16.</a:t>
            </a:r>
          </a:p>
          <a:p>
            <a:r>
              <a:rPr lang="en-GB" sz="1000" i="1">
                <a:solidFill>
                  <a:srgbClr val="002060"/>
                </a:solidFill>
              </a:rPr>
              <a:t>Question added for 2023.</a:t>
            </a:r>
          </a:p>
        </p:txBody>
      </p:sp>
      <p:graphicFrame>
        <p:nvGraphicFramePr>
          <p:cNvPr id="8" name="Table 7"/>
          <p:cNvGraphicFramePr>
            <a:graphicFrameLocks noGrp="1"/>
          </p:cNvGraphicFramePr>
          <p:nvPr>
            <p:extLst>
              <p:ext uri="{D42A27DB-BD31-4B8C-83A1-F6EECF244321}">
                <p14:modId xmlns:p14="http://schemas.microsoft.com/office/powerpoint/2010/main" val="146912475"/>
              </p:ext>
            </p:extLst>
          </p:nvPr>
        </p:nvGraphicFramePr>
        <p:xfrm>
          <a:off x="5540961" y="942358"/>
          <a:ext cx="6092236" cy="2161018"/>
        </p:xfrm>
        <a:graphic>
          <a:graphicData uri="http://schemas.openxmlformats.org/drawingml/2006/table">
            <a:tbl>
              <a:tblPr firstRow="1" bandRow="1">
                <a:tableStyleId>{5940675A-B579-460E-94D1-54222C63F5DA}</a:tableStyleId>
              </a:tblPr>
              <a:tblGrid>
                <a:gridCol w="2032905">
                  <a:extLst>
                    <a:ext uri="{9D8B030D-6E8A-4147-A177-3AD203B41FA5}">
                      <a16:colId xmlns:a16="http://schemas.microsoft.com/office/drawing/2014/main" val="20000"/>
                    </a:ext>
                  </a:extLst>
                </a:gridCol>
                <a:gridCol w="1208578">
                  <a:extLst>
                    <a:ext uri="{9D8B030D-6E8A-4147-A177-3AD203B41FA5}">
                      <a16:colId xmlns:a16="http://schemas.microsoft.com/office/drawing/2014/main" val="20001"/>
                    </a:ext>
                  </a:extLst>
                </a:gridCol>
                <a:gridCol w="950251">
                  <a:extLst>
                    <a:ext uri="{9D8B030D-6E8A-4147-A177-3AD203B41FA5}">
                      <a16:colId xmlns:a16="http://schemas.microsoft.com/office/drawing/2014/main" val="20004"/>
                    </a:ext>
                  </a:extLst>
                </a:gridCol>
                <a:gridCol w="950251">
                  <a:extLst>
                    <a:ext uri="{9D8B030D-6E8A-4147-A177-3AD203B41FA5}">
                      <a16:colId xmlns:a16="http://schemas.microsoft.com/office/drawing/2014/main" val="20005"/>
                    </a:ext>
                  </a:extLst>
                </a:gridCol>
                <a:gridCol w="950251">
                  <a:extLst>
                    <a:ext uri="{9D8B030D-6E8A-4147-A177-3AD203B41FA5}">
                      <a16:colId xmlns:a16="http://schemas.microsoft.com/office/drawing/2014/main" val="20006"/>
                    </a:ext>
                  </a:extLst>
                </a:gridCol>
              </a:tblGrid>
              <a:tr h="445054">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i="1">
                          <a:solidFill>
                            <a:schemeClr val="tx1">
                              <a:lumMod val="75000"/>
                              <a:lumOff val="25000"/>
                            </a:schemeClr>
                          </a:solidFill>
                        </a:rPr>
                        <a:t>2025 Survey</a:t>
                      </a:r>
                    </a:p>
                    <a:p>
                      <a:endParaRPr lang="en-GB" sz="1100">
                        <a:solidFill>
                          <a:schemeClr val="tx1">
                            <a:lumMod val="75000"/>
                            <a:lumOff val="25000"/>
                          </a:schemeClr>
                        </a:solidFill>
                      </a:endParaRP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All Girls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Year 8</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Year 10</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FSM</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67032">
                <a:tc>
                  <a:txBody>
                    <a:bodyPr/>
                    <a:lstStyle/>
                    <a:p>
                      <a:r>
                        <a:rPr lang="en-GB" sz="1100" i="1">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16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15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623075">
                <a:tc>
                  <a:txBody>
                    <a:bodyPr/>
                    <a:lstStyle/>
                    <a:p>
                      <a:r>
                        <a:rPr lang="en-GB" sz="1100">
                          <a:solidFill>
                            <a:schemeClr val="tx1">
                              <a:lumMod val="75000"/>
                              <a:lumOff val="25000"/>
                            </a:schemeClr>
                          </a:solidFill>
                        </a:rPr>
                        <a:t>I was given enough information about the different options</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13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13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380803">
                <a:tc>
                  <a:txBody>
                    <a:bodyPr/>
                    <a:lstStyle/>
                    <a:p>
                      <a:r>
                        <a:rPr lang="en-GB" sz="1100">
                          <a:solidFill>
                            <a:schemeClr val="tx1">
                              <a:lumMod val="75000"/>
                              <a:lumOff val="25000"/>
                            </a:schemeClr>
                          </a:solidFill>
                        </a:rPr>
                        <a:t>I was listened to</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13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13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445054">
                <a:tc>
                  <a:txBody>
                    <a:bodyPr/>
                    <a:lstStyle/>
                    <a:p>
                      <a:r>
                        <a:rPr lang="en-GB" sz="1100">
                          <a:solidFill>
                            <a:schemeClr val="tx1">
                              <a:lumMod val="75000"/>
                              <a:lumOff val="25000"/>
                            </a:schemeClr>
                          </a:solidFill>
                        </a:rPr>
                        <a:t>I had enough time to ask questions</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14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15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bl>
          </a:graphicData>
        </a:graphic>
      </p:graphicFrame>
      <p:sp>
        <p:nvSpPr>
          <p:cNvPr id="9" name="TextBox 8"/>
          <p:cNvSpPr txBox="1"/>
          <p:nvPr/>
        </p:nvSpPr>
        <p:spPr>
          <a:xfrm>
            <a:off x="5540961" y="5674049"/>
            <a:ext cx="6092239" cy="261610"/>
          </a:xfrm>
          <a:prstGeom prst="rect">
            <a:avLst/>
          </a:prstGeom>
          <a:solidFill>
            <a:schemeClr val="accent4">
              <a:lumMod val="20000"/>
              <a:lumOff val="80000"/>
            </a:schemeClr>
          </a:solidFill>
        </p:spPr>
        <p:txBody>
          <a:bodyPr wrap="square" rtlCol="0">
            <a:spAutoFit/>
          </a:bodyPr>
          <a:lstStyle/>
          <a:p>
            <a:r>
              <a:rPr lang="en-GB" sz="1100" dirty="0">
                <a:solidFill>
                  <a:schemeClr val="tx1">
                    <a:lumMod val="75000"/>
                    <a:lumOff val="25000"/>
                  </a:schemeClr>
                </a:solidFill>
              </a:rPr>
              <a:t>Proportion of pupils saying ‘Yes’ – answers in absolutes due to small sample size</a:t>
            </a:r>
          </a:p>
        </p:txBody>
      </p:sp>
      <p:graphicFrame>
        <p:nvGraphicFramePr>
          <p:cNvPr id="10" name="Table 9">
            <a:extLst>
              <a:ext uri="{FF2B5EF4-FFF2-40B4-BE49-F238E27FC236}">
                <a16:creationId xmlns:a16="http://schemas.microsoft.com/office/drawing/2014/main" id="{31BA1C1A-5BF6-4337-B50A-EF5227A86BFD}"/>
              </a:ext>
            </a:extLst>
          </p:cNvPr>
          <p:cNvGraphicFramePr>
            <a:graphicFrameLocks noGrp="1"/>
          </p:cNvGraphicFramePr>
          <p:nvPr>
            <p:extLst>
              <p:ext uri="{D42A27DB-BD31-4B8C-83A1-F6EECF244321}">
                <p14:modId xmlns:p14="http://schemas.microsoft.com/office/powerpoint/2010/main" val="2420785443"/>
              </p:ext>
            </p:extLst>
          </p:nvPr>
        </p:nvGraphicFramePr>
        <p:xfrm>
          <a:off x="5540961" y="3188093"/>
          <a:ext cx="6092239" cy="2364289"/>
        </p:xfrm>
        <a:graphic>
          <a:graphicData uri="http://schemas.openxmlformats.org/drawingml/2006/table">
            <a:tbl>
              <a:tblPr firstRow="1" bandRow="1">
                <a:tableStyleId>{5940675A-B579-460E-94D1-54222C63F5DA}</a:tableStyleId>
              </a:tblPr>
              <a:tblGrid>
                <a:gridCol w="1398016">
                  <a:extLst>
                    <a:ext uri="{9D8B030D-6E8A-4147-A177-3AD203B41FA5}">
                      <a16:colId xmlns:a16="http://schemas.microsoft.com/office/drawing/2014/main" val="20000"/>
                    </a:ext>
                  </a:extLst>
                </a:gridCol>
                <a:gridCol w="544174">
                  <a:extLst>
                    <a:ext uri="{9D8B030D-6E8A-4147-A177-3AD203B41FA5}">
                      <a16:colId xmlns:a16="http://schemas.microsoft.com/office/drawing/2014/main" val="20001"/>
                    </a:ext>
                  </a:extLst>
                </a:gridCol>
                <a:gridCol w="717513">
                  <a:extLst>
                    <a:ext uri="{9D8B030D-6E8A-4147-A177-3AD203B41FA5}">
                      <a16:colId xmlns:a16="http://schemas.microsoft.com/office/drawing/2014/main" val="20002"/>
                    </a:ext>
                  </a:extLst>
                </a:gridCol>
                <a:gridCol w="605780">
                  <a:extLst>
                    <a:ext uri="{9D8B030D-6E8A-4147-A177-3AD203B41FA5}">
                      <a16:colId xmlns:a16="http://schemas.microsoft.com/office/drawing/2014/main" val="20003"/>
                    </a:ext>
                  </a:extLst>
                </a:gridCol>
                <a:gridCol w="786233">
                  <a:extLst>
                    <a:ext uri="{9D8B030D-6E8A-4147-A177-3AD203B41FA5}">
                      <a16:colId xmlns:a16="http://schemas.microsoft.com/office/drawing/2014/main" val="20004"/>
                    </a:ext>
                  </a:extLst>
                </a:gridCol>
                <a:gridCol w="754177">
                  <a:extLst>
                    <a:ext uri="{9D8B030D-6E8A-4147-A177-3AD203B41FA5}">
                      <a16:colId xmlns:a16="http://schemas.microsoft.com/office/drawing/2014/main" val="20005"/>
                    </a:ext>
                  </a:extLst>
                </a:gridCol>
                <a:gridCol w="631890">
                  <a:extLst>
                    <a:ext uri="{9D8B030D-6E8A-4147-A177-3AD203B41FA5}">
                      <a16:colId xmlns:a16="http://schemas.microsoft.com/office/drawing/2014/main" val="20006"/>
                    </a:ext>
                  </a:extLst>
                </a:gridCol>
                <a:gridCol w="654456">
                  <a:extLst>
                    <a:ext uri="{9D8B030D-6E8A-4147-A177-3AD203B41FA5}">
                      <a16:colId xmlns:a16="http://schemas.microsoft.com/office/drawing/2014/main" val="214884382"/>
                    </a:ext>
                  </a:extLst>
                </a:gridCol>
              </a:tblGrid>
              <a:tr h="57430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i="1">
                          <a:solidFill>
                            <a:schemeClr val="tx1">
                              <a:lumMod val="75000"/>
                              <a:lumOff val="25000"/>
                            </a:schemeClr>
                          </a:solidFill>
                        </a:rPr>
                        <a:t>2025 Survey</a:t>
                      </a:r>
                    </a:p>
                    <a:p>
                      <a:endParaRPr lang="en-GB" sz="1100">
                        <a:solidFill>
                          <a:schemeClr val="tx1">
                            <a:lumMod val="75000"/>
                            <a:lumOff val="25000"/>
                          </a:schemeClr>
                        </a:solidFill>
                      </a:endParaRP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SEN</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Have a disability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Young carers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Ethnicity:</a:t>
                      </a:r>
                      <a:r>
                        <a:rPr lang="en-GB" sz="1100" b="1" baseline="0">
                          <a:solidFill>
                            <a:schemeClr val="tx1">
                              <a:lumMod val="75000"/>
                              <a:lumOff val="25000"/>
                            </a:schemeClr>
                          </a:solidFill>
                        </a:rPr>
                        <a:t> </a:t>
                      </a:r>
                      <a:r>
                        <a:rPr lang="en-GB" sz="1100" b="1">
                          <a:solidFill>
                            <a:schemeClr val="tx1">
                              <a:lumMod val="75000"/>
                              <a:lumOff val="25000"/>
                            </a:schemeClr>
                          </a:solidFill>
                        </a:rPr>
                        <a:t>White</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Ethnic Minority Groups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Eng 2</a:t>
                      </a:r>
                      <a:r>
                        <a:rPr lang="en-GB" sz="1100" b="1" baseline="30000">
                          <a:solidFill>
                            <a:schemeClr val="tx1">
                              <a:lumMod val="75000"/>
                              <a:lumOff val="25000"/>
                            </a:schemeClr>
                          </a:solidFill>
                        </a:rPr>
                        <a:t>nd</a:t>
                      </a:r>
                      <a:r>
                        <a:rPr lang="en-GB" sz="1100" b="1">
                          <a:solidFill>
                            <a:schemeClr val="tx1">
                              <a:lumMod val="75000"/>
                              <a:lumOff val="25000"/>
                            </a:schemeClr>
                          </a:solidFill>
                        </a:rPr>
                        <a:t>  Lang</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LGBTQ</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46130">
                <a:tc>
                  <a:txBody>
                    <a:bodyPr/>
                    <a:lstStyle/>
                    <a:p>
                      <a:r>
                        <a:rPr lang="en-GB" sz="1100" i="1">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13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738389">
                <a:tc>
                  <a:txBody>
                    <a:bodyPr/>
                    <a:lstStyle/>
                    <a:p>
                      <a:r>
                        <a:rPr lang="en-GB" sz="1100">
                          <a:solidFill>
                            <a:schemeClr val="tx1">
                              <a:lumMod val="75000"/>
                              <a:lumOff val="25000"/>
                            </a:schemeClr>
                          </a:solidFill>
                        </a:rPr>
                        <a:t>I was given enough information about the different options</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10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100" b="0" i="0" u="none" strike="noStrike" kern="1200" cap="none" spc="0" normalizeH="0" baseline="0" noProof="0">
                          <a:ln>
                            <a:noFill/>
                          </a:ln>
                          <a:solidFill>
                            <a:prstClr val="black">
                              <a:lumMod val="75000"/>
                              <a:lumOff val="25000"/>
                            </a:prstClr>
                          </a:solidFill>
                          <a:effectLst/>
                          <a:uLnTx/>
                          <a:uFillTx/>
                          <a:latin typeface="Calibri" panose="020F0502020204030204"/>
                          <a:ea typeface="+mn-ea"/>
                          <a:cs typeface="+mn-cs"/>
                        </a:rPr>
                        <a:t>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345740">
                <a:tc>
                  <a:txBody>
                    <a:bodyPr/>
                    <a:lstStyle/>
                    <a:p>
                      <a:r>
                        <a:rPr lang="en-GB" sz="1100">
                          <a:solidFill>
                            <a:schemeClr val="tx1">
                              <a:lumMod val="75000"/>
                              <a:lumOff val="25000"/>
                            </a:schemeClr>
                          </a:solidFill>
                        </a:rPr>
                        <a:t>I was listened to</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10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100" b="0" i="0" u="none" strike="noStrike" kern="1200" cap="none" spc="0" normalizeH="0" baseline="0" noProof="0">
                          <a:ln>
                            <a:noFill/>
                          </a:ln>
                          <a:solidFill>
                            <a:prstClr val="black">
                              <a:lumMod val="75000"/>
                              <a:lumOff val="25000"/>
                            </a:prstClr>
                          </a:solidFill>
                          <a:effectLst/>
                          <a:uLnTx/>
                          <a:uFillTx/>
                          <a:latin typeface="Calibri" panose="020F0502020204030204"/>
                          <a:ea typeface="+mn-ea"/>
                          <a:cs typeface="+mn-cs"/>
                        </a:rPr>
                        <a:t>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410216">
                <a:tc>
                  <a:txBody>
                    <a:bodyPr/>
                    <a:lstStyle/>
                    <a:p>
                      <a:r>
                        <a:rPr lang="en-GB" sz="1100">
                          <a:solidFill>
                            <a:schemeClr val="tx1">
                              <a:lumMod val="75000"/>
                              <a:lumOff val="25000"/>
                            </a:schemeClr>
                          </a:solidFill>
                        </a:rPr>
                        <a:t>I had enough time to ask questions</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11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bl>
          </a:graphicData>
        </a:graphic>
      </p:graphicFrame>
      <p:sp>
        <p:nvSpPr>
          <p:cNvPr id="3" name="Rectangle 2">
            <a:extLst>
              <a:ext uri="{FF2B5EF4-FFF2-40B4-BE49-F238E27FC236}">
                <a16:creationId xmlns:a16="http://schemas.microsoft.com/office/drawing/2014/main" id="{1B2F8D83-F09C-BAC6-EA34-20B2386425E6}"/>
              </a:ext>
            </a:extLst>
          </p:cNvPr>
          <p:cNvSpPr/>
          <p:nvPr/>
        </p:nvSpPr>
        <p:spPr>
          <a:xfrm>
            <a:off x="9946640" y="6368627"/>
            <a:ext cx="1686560" cy="492926"/>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a:t>Relationships</a:t>
            </a:r>
          </a:p>
        </p:txBody>
      </p:sp>
    </p:spTree>
    <p:extLst>
      <p:ext uri="{BB962C8B-B14F-4D97-AF65-F5344CB8AC3E}">
        <p14:creationId xmlns:p14="http://schemas.microsoft.com/office/powerpoint/2010/main" val="2756226903"/>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vert="horz" lIns="91440" tIns="45720" rIns="91440" bIns="45720" rtlCol="0" anchor="ctr">
            <a:normAutofit/>
          </a:bodyPr>
          <a:lstStyle/>
          <a:p>
            <a:r>
              <a:rPr lang="en-GB" sz="2400"/>
              <a:t>Executive Summary (7) - CYPP key indicators</a:t>
            </a:r>
          </a:p>
        </p:txBody>
      </p:sp>
      <p:sp>
        <p:nvSpPr>
          <p:cNvPr id="3" name="Content Placeholder 2"/>
          <p:cNvSpPr>
            <a:spLocks noGrp="1"/>
          </p:cNvSpPr>
          <p:nvPr>
            <p:ph idx="1"/>
          </p:nvPr>
        </p:nvSpPr>
        <p:spPr>
          <a:xfrm>
            <a:off x="4488025" y="1381964"/>
            <a:ext cx="6121611" cy="1167805"/>
          </a:xfrm>
        </p:spPr>
        <p:txBody>
          <a:bodyPr>
            <a:noAutofit/>
          </a:bodyPr>
          <a:lstStyle/>
          <a:p>
            <a:pPr marL="0" indent="0">
              <a:lnSpc>
                <a:spcPct val="100000"/>
              </a:lnSpc>
              <a:spcBef>
                <a:spcPts val="600"/>
              </a:spcBef>
              <a:spcAft>
                <a:spcPts val="600"/>
              </a:spcAft>
              <a:buNone/>
            </a:pPr>
            <a:r>
              <a:rPr lang="en-GB" sz="1600" i="1">
                <a:latin typeface="+mn-lt"/>
              </a:rPr>
              <a:t>CYPP-10: </a:t>
            </a:r>
            <a:r>
              <a:rPr lang="en-GB" sz="1600" b="1">
                <a:latin typeface="+mn-lt"/>
              </a:rPr>
              <a:t>Have you ever taken any drugs to get high? </a:t>
            </a:r>
          </a:p>
          <a:p>
            <a:pPr marL="0" indent="0">
              <a:lnSpc>
                <a:spcPct val="100000"/>
              </a:lnSpc>
              <a:spcBef>
                <a:spcPts val="600"/>
              </a:spcBef>
              <a:spcAft>
                <a:spcPts val="600"/>
              </a:spcAft>
              <a:buNone/>
            </a:pPr>
            <a:r>
              <a:rPr lang="en-GB" sz="1400">
                <a:solidFill>
                  <a:srgbClr val="404040"/>
                </a:solidFill>
                <a:latin typeface="+mn-lt"/>
              </a:rPr>
              <a:t>4% of all pupils have taken drugs. This figure is at its highest amongst LGBTQ pupils, 8% of whom have taken drugs to get high (see slide 164 for more details).</a:t>
            </a:r>
          </a:p>
          <a:p>
            <a:pPr>
              <a:lnSpc>
                <a:spcPct val="100000"/>
              </a:lnSpc>
              <a:spcBef>
                <a:spcPts val="600"/>
              </a:spcBef>
              <a:spcAft>
                <a:spcPts val="600"/>
              </a:spcAft>
            </a:pPr>
            <a:endParaRPr lang="en-GB" sz="1600">
              <a:solidFill>
                <a:srgbClr val="404040"/>
              </a:solidFill>
              <a:latin typeface="+mn-lt"/>
            </a:endParaRPr>
          </a:p>
          <a:p>
            <a:pPr>
              <a:lnSpc>
                <a:spcPct val="100000"/>
              </a:lnSpc>
              <a:spcBef>
                <a:spcPts val="600"/>
              </a:spcBef>
              <a:spcAft>
                <a:spcPts val="600"/>
              </a:spcAft>
            </a:pPr>
            <a:endParaRPr lang="en-GB" sz="1400">
              <a:solidFill>
                <a:srgbClr val="404040"/>
              </a:solidFill>
              <a:latin typeface="+mn-lt"/>
            </a:endParaRPr>
          </a:p>
        </p:txBody>
      </p:sp>
      <p:sp>
        <p:nvSpPr>
          <p:cNvPr id="7" name="TextBox 6"/>
          <p:cNvSpPr txBox="1"/>
          <p:nvPr/>
        </p:nvSpPr>
        <p:spPr>
          <a:xfrm>
            <a:off x="183600" y="6522289"/>
            <a:ext cx="6741419" cy="246221"/>
          </a:xfrm>
          <a:prstGeom prst="rect">
            <a:avLst/>
          </a:prstGeom>
          <a:noFill/>
        </p:spPr>
        <p:txBody>
          <a:bodyPr wrap="square" rtlCol="0" anchor="b" anchorCtr="0">
            <a:spAutoFit/>
          </a:bodyPr>
          <a:lstStyle/>
          <a:p>
            <a:r>
              <a:rPr lang="en-GB" sz="1000" i="1">
                <a:solidFill>
                  <a:srgbClr val="002060"/>
                </a:solidFill>
                <a:latin typeface="Calibri" panose="020F0502020204030204" pitchFamily="34" charset="0"/>
              </a:rPr>
              <a:t>Base: All valid respondents, 2023 n=1,057, 2024 n=1,170, 2025 n=1,546.</a:t>
            </a:r>
          </a:p>
        </p:txBody>
      </p:sp>
      <p:graphicFrame>
        <p:nvGraphicFramePr>
          <p:cNvPr id="8" name="Chart 7">
            <a:extLst>
              <a:ext uri="{FF2B5EF4-FFF2-40B4-BE49-F238E27FC236}">
                <a16:creationId xmlns:a16="http://schemas.microsoft.com/office/drawing/2014/main" id="{F9B8B66E-E4BB-4285-8B3E-413D616F6C5A}"/>
              </a:ext>
            </a:extLst>
          </p:cNvPr>
          <p:cNvGraphicFramePr/>
          <p:nvPr>
            <p:extLst>
              <p:ext uri="{D42A27DB-BD31-4B8C-83A1-F6EECF244321}">
                <p14:modId xmlns:p14="http://schemas.microsoft.com/office/powerpoint/2010/main" val="3660955483"/>
              </p:ext>
            </p:extLst>
          </p:nvPr>
        </p:nvGraphicFramePr>
        <p:xfrm>
          <a:off x="453518" y="914595"/>
          <a:ext cx="3670074" cy="2778724"/>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129073017"/>
      </p:ext>
    </p:extLst>
  </p:cSld>
  <p:clrMapOvr>
    <a:masterClrMapping/>
  </p:clrMapOvr>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2"/>
          <p:cNvPicPr>
            <a:picLocks noChangeAspect="1" noChangeArrowheads="1"/>
          </p:cNvPicPr>
          <p:nvPr/>
        </p:nvPicPr>
        <p:blipFill>
          <a:blip r:embed="rId3"/>
          <a:srcRect/>
          <a:stretch>
            <a:fillRect/>
          </a:stretch>
        </p:blipFill>
        <p:spPr bwMode="auto">
          <a:xfrm>
            <a:off x="9042400" y="3688396"/>
            <a:ext cx="3149600" cy="3169604"/>
          </a:xfrm>
          <a:prstGeom prst="rect">
            <a:avLst/>
          </a:prstGeom>
          <a:solidFill>
            <a:schemeClr val="bg1"/>
          </a:solidFill>
          <a:ln w="9525">
            <a:noFill/>
            <a:miter lim="800000"/>
            <a:headEnd/>
            <a:tailEnd/>
          </a:ln>
          <a:effectLst/>
        </p:spPr>
      </p:pic>
      <p:sp>
        <p:nvSpPr>
          <p:cNvPr id="4" name="Text Box 2"/>
          <p:cNvSpPr txBox="1"/>
          <p:nvPr/>
        </p:nvSpPr>
        <p:spPr>
          <a:xfrm>
            <a:off x="1043999" y="2520000"/>
            <a:ext cx="9556268" cy="1749682"/>
          </a:xfrm>
          <a:prstGeom prst="rect">
            <a:avLst/>
          </a:prstGeom>
          <a:noFill/>
          <a:ln>
            <a:noFill/>
          </a:ln>
          <a:effectLst/>
          <a:extLst>
            <a:ext uri="{C572A759-6A51-4108-AA02-DFA0A04FC94B}">
              <ma14:wrappingTextBoxFlag xmlns:wpc="http://schemas.microsoft.com/office/word/2010/wordprocessingCanvas" xmlns:mc="http://schemas.openxmlformats.org/markup-compatibility/2006" xmlns:m="http://schemas.openxmlformats.org/officeDocument/2006/math" xmlns:wp14="http://schemas.microsoft.com/office/word/2010/wordprocessingDrawing" xmlns:wp="http://schemas.openxmlformats.org/drawingml/2006/wordprocessingDrawing" xmlns:w14="http://schemas.microsoft.com/office/word/2010/wordml" xmlns:w15="http://schemas.microsoft.com/office/word/2012/wordml" xmlns:wpg="http://schemas.microsoft.com/office/word/2010/wordprocessingGroup" xmlns:wpi="http://schemas.microsoft.com/office/word/2010/wordprocessingInk" xmlns:wne="http://schemas.microsoft.com/office/word/2006/wordml" xmlns:wps="http://schemas.microsoft.com/office/word/2010/wordprocessingShape" xmlns:arto="http://schemas.microsoft.com/office/word/2006/arto" xmlns:mo="http://schemas.microsoft.com/office/mac/office/2008/main" xmlns:mv="urn:schemas-microsoft-com:mac:vml" xmlns:o="urn:schemas-microsoft-com:office:office" xmlns:v="urn:schemas-microsoft-com:vml" xmlns:w10="urn:schemas-microsoft-com:office:word" xmlns:w="http://schemas.openxmlformats.org/wordprocessingml/2006/main" xmlns:ma14="http://schemas.microsoft.com/office/mac/drawingml/2011/main" xmlns:lc="http://schemas.openxmlformats.org/drawingml/2006/lockedCanvas" xmlns=""/>
            </a:ext>
          </a:extLst>
        </p:spPr>
        <p:style>
          <a:lnRef idx="0">
            <a:schemeClr val="accent1"/>
          </a:lnRef>
          <a:fillRef idx="0">
            <a:schemeClr val="accent1"/>
          </a:fillRef>
          <a:effectRef idx="0">
            <a:schemeClr val="accent1"/>
          </a:effectRef>
          <a:fontRef idx="minor">
            <a:schemeClr val="dk1"/>
          </a:fontRef>
        </p:style>
        <p:txBody>
          <a:bodyPr rot="0" spcFirstLastPara="0" vert="horz" wrap="square" lIns="91440" tIns="45720" rIns="91440" bIns="45720" numCol="1" spcCol="0" rtlCol="0" fromWordArt="0" anchor="t" anchorCtr="0" forceAA="0" compatLnSpc="1">
            <a:prstTxWarp prst="textNoShape">
              <a:avLst/>
            </a:prstTxWarp>
            <a:noAutofit/>
          </a:bodyPr>
          <a:lstStyle>
            <a:defPPr>
              <a:defRPr lang="en-US"/>
            </a:defPPr>
            <a:lvl1pPr>
              <a:spcAft>
                <a:spcPts val="0"/>
              </a:spcAft>
              <a:defRPr sz="3600">
                <a:solidFill>
                  <a:srgbClr val="00A98A"/>
                </a:solidFill>
                <a:latin typeface="DINPro-Medium" panose="020B0604020101020102" pitchFamily="34" charset="0"/>
                <a:ea typeface="MS Mincho" panose="02020609040205080304" pitchFamily="49" charset="-128"/>
                <a:cs typeface="DINPro-Medium" panose="020B0604020101020102" pitchFamily="34" charset="0"/>
              </a:defRPr>
            </a:lvl1pPr>
          </a:lstStyle>
          <a:p>
            <a:r>
              <a:rPr lang="en-GB">
                <a:latin typeface="Calibri" panose="020F0502020204030204" pitchFamily="34" charset="0"/>
              </a:rPr>
              <a:t>Emotional wellbeing:</a:t>
            </a:r>
          </a:p>
          <a:p>
            <a:r>
              <a:rPr lang="en-GB">
                <a:latin typeface="Calibri" panose="020F0502020204030204" pitchFamily="34" charset="0"/>
                <a:cs typeface="DINPro" panose="020B0504020101020102" pitchFamily="34" charset="0"/>
              </a:rPr>
              <a:t>Happiness, ideas, coping with challenges, worries, and feeling safe</a:t>
            </a:r>
          </a:p>
        </p:txBody>
      </p:sp>
      <p:pic>
        <p:nvPicPr>
          <p:cNvPr id="3" name="Content Placeholder 3"/>
          <p:cNvPicPr>
            <a:picLocks noChangeAspect="1"/>
          </p:cNvPicPr>
          <p:nvPr/>
        </p:nvPicPr>
        <p:blipFill rotWithShape="1">
          <a:blip r:embed="rId4"/>
          <a:srcRect l="26837" r="68553" b="77143"/>
          <a:stretch/>
        </p:blipFill>
        <p:spPr>
          <a:xfrm>
            <a:off x="-15552" y="0"/>
            <a:ext cx="12207552" cy="1066801"/>
          </a:xfrm>
          <a:prstGeom prst="rect">
            <a:avLst/>
          </a:prstGeom>
          <a:solidFill>
            <a:srgbClr val="004376"/>
          </a:solidFill>
        </p:spPr>
      </p:pic>
      <p:pic>
        <p:nvPicPr>
          <p:cNvPr id="5" name="Picture 3"/>
          <p:cNvPicPr>
            <a:picLocks noChangeAspect="1" noChangeArrowheads="1"/>
          </p:cNvPicPr>
          <p:nvPr/>
        </p:nvPicPr>
        <p:blipFill>
          <a:blip r:embed="rId5"/>
          <a:srcRect/>
          <a:stretch>
            <a:fillRect/>
          </a:stretch>
        </p:blipFill>
        <p:spPr bwMode="auto">
          <a:xfrm>
            <a:off x="171450" y="192343"/>
            <a:ext cx="2393950" cy="692213"/>
          </a:xfrm>
          <a:prstGeom prst="rect">
            <a:avLst/>
          </a:prstGeom>
          <a:noFill/>
          <a:ln w="9525">
            <a:noFill/>
            <a:miter lim="800000"/>
            <a:headEnd/>
            <a:tailEnd/>
          </a:ln>
          <a:effectLst/>
        </p:spPr>
      </p:pic>
      <p:sp>
        <p:nvSpPr>
          <p:cNvPr id="7" name="Rectangle 6"/>
          <p:cNvSpPr/>
          <p:nvPr/>
        </p:nvSpPr>
        <p:spPr>
          <a:xfrm>
            <a:off x="93132" y="2626360"/>
            <a:ext cx="944385" cy="492926"/>
          </a:xfrm>
          <a:prstGeom prst="rect">
            <a:avLst/>
          </a:prstGeom>
          <a:solidFill>
            <a:srgbClr val="7030A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200">
              <a:solidFill>
                <a:schemeClr val="bg1"/>
              </a:solidFill>
            </a:endParaRPr>
          </a:p>
        </p:txBody>
      </p:sp>
    </p:spTree>
    <p:extLst>
      <p:ext uri="{BB962C8B-B14F-4D97-AF65-F5344CB8AC3E}">
        <p14:creationId xmlns:p14="http://schemas.microsoft.com/office/powerpoint/2010/main" val="1830966994"/>
      </p:ext>
    </p:extLst>
  </p:cSld>
  <p:clrMapOvr>
    <a:masterClrMapping/>
  </p:clrMapOvr>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Title 1"/>
          <p:cNvSpPr>
            <a:spLocks noGrp="1"/>
          </p:cNvSpPr>
          <p:nvPr>
            <p:ph type="title"/>
          </p:nvPr>
        </p:nvSpPr>
        <p:spPr>
          <a:xfrm>
            <a:off x="180000" y="180000"/>
            <a:ext cx="11570435" cy="900000"/>
          </a:xfrm>
        </p:spPr>
        <p:txBody>
          <a:bodyPr anchor="t" anchorCtr="0">
            <a:normAutofit/>
          </a:bodyPr>
          <a:lstStyle/>
          <a:p>
            <a:r>
              <a:rPr lang="en-GB" sz="1600"/>
              <a:t>63% of pupils are ‘happy’ or ‘very happy’ with their life at the moment. Boys are happier than girls. LGBTQ pupils are more likely than other groups to say they are ‘not/not at all happy’ (33% compared to 14% overall). Being ‘very happy’ has increased steadily over the last three years.</a:t>
            </a:r>
          </a:p>
        </p:txBody>
      </p:sp>
      <p:graphicFrame>
        <p:nvGraphicFramePr>
          <p:cNvPr id="12" name="Chart 11"/>
          <p:cNvGraphicFramePr/>
          <p:nvPr>
            <p:extLst>
              <p:ext uri="{D42A27DB-BD31-4B8C-83A1-F6EECF244321}">
                <p14:modId xmlns:p14="http://schemas.microsoft.com/office/powerpoint/2010/main" val="988408714"/>
              </p:ext>
            </p:extLst>
          </p:nvPr>
        </p:nvGraphicFramePr>
        <p:xfrm>
          <a:off x="180000" y="427619"/>
          <a:ext cx="5329645" cy="4467798"/>
        </p:xfrm>
        <a:graphic>
          <a:graphicData uri="http://schemas.openxmlformats.org/drawingml/2006/chart">
            <c:chart xmlns:c="http://schemas.openxmlformats.org/drawingml/2006/chart" xmlns:r="http://schemas.openxmlformats.org/officeDocument/2006/relationships" r:id="rId2"/>
          </a:graphicData>
        </a:graphic>
      </p:graphicFrame>
      <p:sp>
        <p:nvSpPr>
          <p:cNvPr id="8" name="TextBox 7"/>
          <p:cNvSpPr txBox="1"/>
          <p:nvPr/>
        </p:nvSpPr>
        <p:spPr>
          <a:xfrm>
            <a:off x="183018" y="6368400"/>
            <a:ext cx="10227733" cy="400110"/>
          </a:xfrm>
          <a:prstGeom prst="rect">
            <a:avLst/>
          </a:prstGeom>
          <a:noFill/>
        </p:spPr>
        <p:txBody>
          <a:bodyPr wrap="square" rtlCol="0" anchor="b" anchorCtr="0">
            <a:spAutoFit/>
          </a:bodyPr>
          <a:lstStyle/>
          <a:p>
            <a:r>
              <a:rPr lang="en-GB" sz="1000">
                <a:solidFill>
                  <a:srgbClr val="002060"/>
                </a:solidFill>
                <a:latin typeface="Calibri" panose="020F0502020204030204" pitchFamily="34" charset="0"/>
              </a:rPr>
              <a:t>Q: In general, how happy do you feel with your life at the moment?</a:t>
            </a:r>
          </a:p>
          <a:p>
            <a:r>
              <a:rPr lang="en-GB" sz="1000" i="1">
                <a:solidFill>
                  <a:srgbClr val="002060"/>
                </a:solidFill>
                <a:latin typeface="Calibri" panose="020F0502020204030204" pitchFamily="34" charset="0"/>
              </a:rPr>
              <a:t>Base: All valid respondents, 2023 n=1,057, 2024 n=1,170, 2025 n=1,546. </a:t>
            </a:r>
            <a:endParaRPr lang="en-US" sz="1000" i="1">
              <a:solidFill>
                <a:srgbClr val="002060"/>
              </a:solidFill>
              <a:latin typeface="Calibri" panose="020F0502020204030204" pitchFamily="34" charset="0"/>
            </a:endParaRPr>
          </a:p>
        </p:txBody>
      </p:sp>
      <p:sp>
        <p:nvSpPr>
          <p:cNvPr id="6" name="Rectangle 5"/>
          <p:cNvSpPr/>
          <p:nvPr/>
        </p:nvSpPr>
        <p:spPr>
          <a:xfrm>
            <a:off x="9946640" y="6368627"/>
            <a:ext cx="1686560" cy="492926"/>
          </a:xfrm>
          <a:prstGeom prst="rect">
            <a:avLst/>
          </a:prstGeom>
          <a:solidFill>
            <a:srgbClr val="7030A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a:t>Emotional wellbeing</a:t>
            </a:r>
          </a:p>
        </p:txBody>
      </p:sp>
      <p:graphicFrame>
        <p:nvGraphicFramePr>
          <p:cNvPr id="9" name="Table 8"/>
          <p:cNvGraphicFramePr>
            <a:graphicFrameLocks noGrp="1"/>
          </p:cNvGraphicFramePr>
          <p:nvPr>
            <p:extLst>
              <p:ext uri="{D42A27DB-BD31-4B8C-83A1-F6EECF244321}">
                <p14:modId xmlns:p14="http://schemas.microsoft.com/office/powerpoint/2010/main" val="3928963579"/>
              </p:ext>
            </p:extLst>
          </p:nvPr>
        </p:nvGraphicFramePr>
        <p:xfrm>
          <a:off x="5350935" y="1067233"/>
          <a:ext cx="6282265" cy="1930548"/>
        </p:xfrm>
        <a:graphic>
          <a:graphicData uri="http://schemas.openxmlformats.org/drawingml/2006/table">
            <a:tbl>
              <a:tblPr firstRow="1" bandRow="1">
                <a:tableStyleId>{5940675A-B579-460E-94D1-54222C63F5DA}</a:tableStyleId>
              </a:tblPr>
              <a:tblGrid>
                <a:gridCol w="1745709">
                  <a:extLst>
                    <a:ext uri="{9D8B030D-6E8A-4147-A177-3AD203B41FA5}">
                      <a16:colId xmlns:a16="http://schemas.microsoft.com/office/drawing/2014/main" val="20000"/>
                    </a:ext>
                  </a:extLst>
                </a:gridCol>
                <a:gridCol w="855705">
                  <a:extLst>
                    <a:ext uri="{9D8B030D-6E8A-4147-A177-3AD203B41FA5}">
                      <a16:colId xmlns:a16="http://schemas.microsoft.com/office/drawing/2014/main" val="20001"/>
                    </a:ext>
                  </a:extLst>
                </a:gridCol>
                <a:gridCol w="656483">
                  <a:extLst>
                    <a:ext uri="{9D8B030D-6E8A-4147-A177-3AD203B41FA5}">
                      <a16:colId xmlns:a16="http://schemas.microsoft.com/office/drawing/2014/main" val="20002"/>
                    </a:ext>
                  </a:extLst>
                </a:gridCol>
                <a:gridCol w="756092">
                  <a:extLst>
                    <a:ext uri="{9D8B030D-6E8A-4147-A177-3AD203B41FA5}">
                      <a16:colId xmlns:a16="http://schemas.microsoft.com/office/drawing/2014/main" val="20003"/>
                    </a:ext>
                  </a:extLst>
                </a:gridCol>
                <a:gridCol w="756092">
                  <a:extLst>
                    <a:ext uri="{9D8B030D-6E8A-4147-A177-3AD203B41FA5}">
                      <a16:colId xmlns:a16="http://schemas.microsoft.com/office/drawing/2014/main" val="20004"/>
                    </a:ext>
                  </a:extLst>
                </a:gridCol>
                <a:gridCol w="756092">
                  <a:extLst>
                    <a:ext uri="{9D8B030D-6E8A-4147-A177-3AD203B41FA5}">
                      <a16:colId xmlns:a16="http://schemas.microsoft.com/office/drawing/2014/main" val="20005"/>
                    </a:ext>
                  </a:extLst>
                </a:gridCol>
                <a:gridCol w="756092">
                  <a:extLst>
                    <a:ext uri="{9D8B030D-6E8A-4147-A177-3AD203B41FA5}">
                      <a16:colId xmlns:a16="http://schemas.microsoft.com/office/drawing/2014/main" val="20006"/>
                    </a:ext>
                  </a:extLst>
                </a:gridCol>
              </a:tblGrid>
              <a:tr h="41491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i="1">
                          <a:solidFill>
                            <a:schemeClr val="tx1">
                              <a:lumMod val="75000"/>
                              <a:lumOff val="25000"/>
                            </a:schemeClr>
                          </a:solidFill>
                        </a:rPr>
                        <a:t>2025 Survey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latin typeface="+mn-lt"/>
                        </a:rPr>
                        <a:t>All Secondary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latin typeface="+mn-lt"/>
                        </a:rPr>
                        <a:t>Year 8</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latin typeface="+mn-lt"/>
                        </a:rPr>
                        <a:t>Year 10</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latin typeface="+mn-lt"/>
                        </a:rPr>
                        <a:t>Boys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latin typeface="+mn-lt"/>
                        </a:rPr>
                        <a:t>Girls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latin typeface="+mn-lt"/>
                        </a:rPr>
                        <a:t>FSM</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48950">
                <a:tc>
                  <a:txBody>
                    <a:bodyPr/>
                    <a:lstStyle/>
                    <a:p>
                      <a:r>
                        <a:rPr lang="en-GB" sz="1100" i="1">
                          <a:solidFill>
                            <a:schemeClr val="tx1">
                              <a:lumMod val="75000"/>
                              <a:lumOff val="25000"/>
                            </a:schemeClr>
                          </a:solidFill>
                          <a:latin typeface="+mn-lt"/>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1546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962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584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720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775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329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414916">
                <a:tc>
                  <a:txBody>
                    <a:bodyPr/>
                    <a:lstStyle/>
                    <a:p>
                      <a:r>
                        <a:rPr lang="en-GB" sz="1100">
                          <a:solidFill>
                            <a:schemeClr val="tx1">
                              <a:lumMod val="75000"/>
                              <a:lumOff val="25000"/>
                            </a:schemeClr>
                          </a:solidFill>
                          <a:latin typeface="+mn-lt"/>
                        </a:rPr>
                        <a:t>Very</a:t>
                      </a:r>
                      <a:r>
                        <a:rPr lang="en-GB" sz="1100" baseline="0">
                          <a:solidFill>
                            <a:schemeClr val="tx1">
                              <a:lumMod val="75000"/>
                              <a:lumOff val="25000"/>
                            </a:schemeClr>
                          </a:solidFill>
                          <a:latin typeface="+mn-lt"/>
                        </a:rPr>
                        <a:t> happy / happy</a:t>
                      </a:r>
                      <a:endParaRPr lang="en-GB" sz="1100">
                        <a:solidFill>
                          <a:schemeClr val="tx1">
                            <a:lumMod val="75000"/>
                            <a:lumOff val="25000"/>
                          </a:schemeClr>
                        </a:solidFill>
                        <a:latin typeface="+mn-lt"/>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63%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63%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62%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73%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55%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57%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414916">
                <a:tc>
                  <a:txBody>
                    <a:bodyPr/>
                    <a:lstStyle/>
                    <a:p>
                      <a:r>
                        <a:rPr lang="en-GB" sz="1100">
                          <a:solidFill>
                            <a:schemeClr val="tx1">
                              <a:lumMod val="75000"/>
                              <a:lumOff val="25000"/>
                            </a:schemeClr>
                          </a:solidFill>
                          <a:latin typeface="+mn-lt"/>
                        </a:rPr>
                        <a:t>Okay</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23%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23%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24%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18%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29%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27%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414916">
                <a:tc>
                  <a:txBody>
                    <a:bodyPr/>
                    <a:lstStyle/>
                    <a:p>
                      <a:r>
                        <a:rPr lang="en-GB" sz="1100">
                          <a:solidFill>
                            <a:schemeClr val="tx1">
                              <a:lumMod val="75000"/>
                              <a:lumOff val="25000"/>
                            </a:schemeClr>
                          </a:solidFill>
                          <a:latin typeface="+mn-lt"/>
                        </a:rPr>
                        <a:t>Not</a:t>
                      </a:r>
                      <a:r>
                        <a:rPr lang="en-GB" sz="1100" baseline="0">
                          <a:solidFill>
                            <a:schemeClr val="tx1">
                              <a:lumMod val="75000"/>
                              <a:lumOff val="25000"/>
                            </a:schemeClr>
                          </a:solidFill>
                          <a:latin typeface="+mn-lt"/>
                        </a:rPr>
                        <a:t> / not at all happy</a:t>
                      </a:r>
                      <a:endParaRPr lang="en-GB" sz="1100">
                        <a:solidFill>
                          <a:schemeClr val="tx1">
                            <a:lumMod val="75000"/>
                            <a:lumOff val="25000"/>
                          </a:schemeClr>
                        </a:solidFill>
                        <a:latin typeface="+mn-lt"/>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14%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14%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14%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16%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16%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bl>
          </a:graphicData>
        </a:graphic>
      </p:graphicFrame>
      <p:graphicFrame>
        <p:nvGraphicFramePr>
          <p:cNvPr id="7" name="Table 6">
            <a:extLst>
              <a:ext uri="{FF2B5EF4-FFF2-40B4-BE49-F238E27FC236}">
                <a16:creationId xmlns:a16="http://schemas.microsoft.com/office/drawing/2014/main" id="{186BCDA6-9287-4122-AC9C-D6ABFF41773C}"/>
              </a:ext>
            </a:extLst>
          </p:cNvPr>
          <p:cNvGraphicFramePr>
            <a:graphicFrameLocks noGrp="1"/>
          </p:cNvGraphicFramePr>
          <p:nvPr>
            <p:extLst>
              <p:ext uri="{D42A27DB-BD31-4B8C-83A1-F6EECF244321}">
                <p14:modId xmlns:p14="http://schemas.microsoft.com/office/powerpoint/2010/main" val="1674525150"/>
              </p:ext>
            </p:extLst>
          </p:nvPr>
        </p:nvGraphicFramePr>
        <p:xfrm>
          <a:off x="5350935" y="3128792"/>
          <a:ext cx="6282267" cy="2098188"/>
        </p:xfrm>
        <a:graphic>
          <a:graphicData uri="http://schemas.openxmlformats.org/drawingml/2006/table">
            <a:tbl>
              <a:tblPr firstRow="1" bandRow="1">
                <a:tableStyleId>{5940675A-B579-460E-94D1-54222C63F5DA}</a:tableStyleId>
              </a:tblPr>
              <a:tblGrid>
                <a:gridCol w="1558177">
                  <a:extLst>
                    <a:ext uri="{9D8B030D-6E8A-4147-A177-3AD203B41FA5}">
                      <a16:colId xmlns:a16="http://schemas.microsoft.com/office/drawing/2014/main" val="20000"/>
                    </a:ext>
                  </a:extLst>
                </a:gridCol>
                <a:gridCol w="571458">
                  <a:extLst>
                    <a:ext uri="{9D8B030D-6E8A-4147-A177-3AD203B41FA5}">
                      <a16:colId xmlns:a16="http://schemas.microsoft.com/office/drawing/2014/main" val="20001"/>
                    </a:ext>
                  </a:extLst>
                </a:gridCol>
                <a:gridCol w="768485">
                  <a:extLst>
                    <a:ext uri="{9D8B030D-6E8A-4147-A177-3AD203B41FA5}">
                      <a16:colId xmlns:a16="http://schemas.microsoft.com/office/drawing/2014/main" val="20002"/>
                    </a:ext>
                  </a:extLst>
                </a:gridCol>
                <a:gridCol w="598000">
                  <a:extLst>
                    <a:ext uri="{9D8B030D-6E8A-4147-A177-3AD203B41FA5}">
                      <a16:colId xmlns:a16="http://schemas.microsoft.com/office/drawing/2014/main" val="20003"/>
                    </a:ext>
                  </a:extLst>
                </a:gridCol>
                <a:gridCol w="831966">
                  <a:extLst>
                    <a:ext uri="{9D8B030D-6E8A-4147-A177-3AD203B41FA5}">
                      <a16:colId xmlns:a16="http://schemas.microsoft.com/office/drawing/2014/main" val="20004"/>
                    </a:ext>
                  </a:extLst>
                </a:gridCol>
                <a:gridCol w="755299">
                  <a:extLst>
                    <a:ext uri="{9D8B030D-6E8A-4147-A177-3AD203B41FA5}">
                      <a16:colId xmlns:a16="http://schemas.microsoft.com/office/drawing/2014/main" val="20005"/>
                    </a:ext>
                  </a:extLst>
                </a:gridCol>
                <a:gridCol w="524012">
                  <a:extLst>
                    <a:ext uri="{9D8B030D-6E8A-4147-A177-3AD203B41FA5}">
                      <a16:colId xmlns:a16="http://schemas.microsoft.com/office/drawing/2014/main" val="20006"/>
                    </a:ext>
                  </a:extLst>
                </a:gridCol>
                <a:gridCol w="674870">
                  <a:extLst>
                    <a:ext uri="{9D8B030D-6E8A-4147-A177-3AD203B41FA5}">
                      <a16:colId xmlns:a16="http://schemas.microsoft.com/office/drawing/2014/main" val="2646125827"/>
                    </a:ext>
                  </a:extLst>
                </a:gridCol>
              </a:tblGrid>
              <a:tr h="41491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i="1">
                          <a:solidFill>
                            <a:schemeClr val="tx1">
                              <a:lumMod val="75000"/>
                              <a:lumOff val="25000"/>
                            </a:schemeClr>
                          </a:solidFill>
                        </a:rPr>
                        <a:t>2025 Survey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SEN</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Have a disability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Young carers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Ethnicity:</a:t>
                      </a:r>
                      <a:r>
                        <a:rPr lang="en-GB" sz="1100" b="1" baseline="0">
                          <a:solidFill>
                            <a:schemeClr val="tx1">
                              <a:lumMod val="75000"/>
                              <a:lumOff val="25000"/>
                            </a:schemeClr>
                          </a:solidFill>
                        </a:rPr>
                        <a:t> </a:t>
                      </a:r>
                      <a:r>
                        <a:rPr lang="en-GB" sz="1100" b="1">
                          <a:solidFill>
                            <a:schemeClr val="tx1">
                              <a:lumMod val="75000"/>
                              <a:lumOff val="25000"/>
                            </a:schemeClr>
                          </a:solidFill>
                        </a:rPr>
                        <a:t>White</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Ethnic Minority Groups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latin typeface="+mn-lt"/>
                        </a:rPr>
                        <a:t>Eng 2</a:t>
                      </a:r>
                      <a:r>
                        <a:rPr lang="en-GB" sz="1100" b="1" baseline="30000">
                          <a:solidFill>
                            <a:schemeClr val="tx1">
                              <a:lumMod val="75000"/>
                              <a:lumOff val="25000"/>
                            </a:schemeClr>
                          </a:solidFill>
                          <a:latin typeface="+mn-lt"/>
                        </a:rPr>
                        <a:t>nd</a:t>
                      </a:r>
                      <a:r>
                        <a:rPr lang="en-GB" sz="1100" b="1">
                          <a:solidFill>
                            <a:schemeClr val="tx1">
                              <a:lumMod val="75000"/>
                              <a:lumOff val="25000"/>
                            </a:schemeClr>
                          </a:solidFill>
                          <a:latin typeface="+mn-lt"/>
                        </a:rPr>
                        <a:t> Lang</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latin typeface="+mn-lt"/>
                        </a:rPr>
                        <a:t>LGBTQ</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48950">
                <a:tc>
                  <a:txBody>
                    <a:bodyPr/>
                    <a:lstStyle/>
                    <a:p>
                      <a:r>
                        <a:rPr lang="en-GB" sz="1100" i="1">
                          <a:solidFill>
                            <a:schemeClr val="tx1">
                              <a:lumMod val="75000"/>
                              <a:lumOff val="25000"/>
                            </a:schemeClr>
                          </a:solidFill>
                          <a:latin typeface="+mn-lt"/>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191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309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87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1341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154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120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178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414916">
                <a:tc>
                  <a:txBody>
                    <a:bodyPr/>
                    <a:lstStyle/>
                    <a:p>
                      <a:r>
                        <a:rPr lang="en-GB" sz="1100">
                          <a:solidFill>
                            <a:schemeClr val="tx1">
                              <a:lumMod val="75000"/>
                              <a:lumOff val="25000"/>
                            </a:schemeClr>
                          </a:solidFill>
                          <a:latin typeface="+mn-lt"/>
                        </a:rPr>
                        <a:t>Very</a:t>
                      </a:r>
                      <a:r>
                        <a:rPr lang="en-GB" sz="1100" baseline="0">
                          <a:solidFill>
                            <a:schemeClr val="tx1">
                              <a:lumMod val="75000"/>
                              <a:lumOff val="25000"/>
                            </a:schemeClr>
                          </a:solidFill>
                          <a:latin typeface="+mn-lt"/>
                        </a:rPr>
                        <a:t> happy / happy</a:t>
                      </a:r>
                      <a:endParaRPr lang="en-GB" sz="1100">
                        <a:solidFill>
                          <a:schemeClr val="tx1">
                            <a:lumMod val="75000"/>
                            <a:lumOff val="25000"/>
                          </a:schemeClr>
                        </a:solidFill>
                        <a:latin typeface="+mn-lt"/>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50%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54%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45%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63%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63%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70%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34%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414916">
                <a:tc>
                  <a:txBody>
                    <a:bodyPr/>
                    <a:lstStyle/>
                    <a:p>
                      <a:r>
                        <a:rPr lang="en-GB" sz="1100">
                          <a:solidFill>
                            <a:schemeClr val="tx1">
                              <a:lumMod val="75000"/>
                              <a:lumOff val="25000"/>
                            </a:schemeClr>
                          </a:solidFill>
                          <a:latin typeface="+mn-lt"/>
                        </a:rPr>
                        <a:t>Okay</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26%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26%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29%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23%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27%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21%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33%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414916">
                <a:tc>
                  <a:txBody>
                    <a:bodyPr/>
                    <a:lstStyle/>
                    <a:p>
                      <a:r>
                        <a:rPr lang="en-GB" sz="1100">
                          <a:solidFill>
                            <a:schemeClr val="tx1">
                              <a:lumMod val="75000"/>
                              <a:lumOff val="25000"/>
                            </a:schemeClr>
                          </a:solidFill>
                          <a:latin typeface="+mn-lt"/>
                        </a:rPr>
                        <a:t>Not</a:t>
                      </a:r>
                      <a:r>
                        <a:rPr lang="en-GB" sz="1100" baseline="0">
                          <a:solidFill>
                            <a:schemeClr val="tx1">
                              <a:lumMod val="75000"/>
                              <a:lumOff val="25000"/>
                            </a:schemeClr>
                          </a:solidFill>
                          <a:latin typeface="+mn-lt"/>
                        </a:rPr>
                        <a:t> / not at all happy</a:t>
                      </a:r>
                      <a:endParaRPr lang="en-GB" sz="1100">
                        <a:solidFill>
                          <a:schemeClr val="tx1">
                            <a:lumMod val="75000"/>
                            <a:lumOff val="25000"/>
                          </a:schemeClr>
                        </a:solidFill>
                        <a:latin typeface="+mn-lt"/>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24%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20%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26%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14%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10%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33%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bl>
          </a:graphicData>
        </a:graphic>
      </p:graphicFrame>
    </p:spTree>
    <p:extLst>
      <p:ext uri="{BB962C8B-B14F-4D97-AF65-F5344CB8AC3E}">
        <p14:creationId xmlns:p14="http://schemas.microsoft.com/office/powerpoint/2010/main" val="1266795474"/>
      </p:ext>
    </p:extLst>
  </p:cSld>
  <p:clrMapOvr>
    <a:masterClrMapping/>
  </p:clrMapOvr>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Box 5"/>
          <p:cNvSpPr txBox="1"/>
          <p:nvPr/>
        </p:nvSpPr>
        <p:spPr>
          <a:xfrm>
            <a:off x="183600" y="6368400"/>
            <a:ext cx="10227733" cy="400110"/>
          </a:xfrm>
          <a:prstGeom prst="rect">
            <a:avLst/>
          </a:prstGeom>
          <a:noFill/>
        </p:spPr>
        <p:txBody>
          <a:bodyPr wrap="square" rtlCol="0" anchor="b" anchorCtr="0">
            <a:spAutoFit/>
          </a:bodyPr>
          <a:lstStyle/>
          <a:p>
            <a:r>
              <a:rPr lang="en-GB" sz="1000">
                <a:solidFill>
                  <a:srgbClr val="002060"/>
                </a:solidFill>
              </a:rPr>
              <a:t>Q: In the last month, have you experienced any of the following at home?</a:t>
            </a:r>
          </a:p>
          <a:p>
            <a:r>
              <a:rPr lang="en-GB" sz="1000" i="1">
                <a:solidFill>
                  <a:srgbClr val="002060"/>
                </a:solidFill>
              </a:rPr>
              <a:t>Response ‘I don’t want to say’ added for 2021 survey. Base: All valid respondents, 2023 n=1,057, 2024 n=1,170, 2025 n=1,546. </a:t>
            </a:r>
            <a:endParaRPr lang="en-US" sz="1000" i="1">
              <a:solidFill>
                <a:srgbClr val="002060"/>
              </a:solidFill>
            </a:endParaRPr>
          </a:p>
        </p:txBody>
      </p:sp>
      <p:sp>
        <p:nvSpPr>
          <p:cNvPr id="7" name="Title 1"/>
          <p:cNvSpPr>
            <a:spLocks noGrp="1"/>
          </p:cNvSpPr>
          <p:nvPr>
            <p:ph type="title"/>
          </p:nvPr>
        </p:nvSpPr>
        <p:spPr>
          <a:xfrm>
            <a:off x="180000" y="180000"/>
            <a:ext cx="11633160" cy="900000"/>
          </a:xfrm>
        </p:spPr>
        <p:txBody>
          <a:bodyPr anchor="t" anchorCtr="0">
            <a:noAutofit/>
          </a:bodyPr>
          <a:lstStyle/>
          <a:p>
            <a:r>
              <a:rPr lang="en-GB" sz="1600"/>
              <a:t>16% of pupils have experienced being frightened by shouting/arguing. </a:t>
            </a:r>
            <a:r>
              <a:rPr lang="en-US" sz="1600"/>
              <a:t>Young Carers are much more likely to have experiences an incidence of shouting and arguing. SEN pupils are the group most likely to have experienced physical violence.</a:t>
            </a:r>
            <a:endParaRPr lang="en-GB" sz="1600"/>
          </a:p>
        </p:txBody>
      </p:sp>
      <p:graphicFrame>
        <p:nvGraphicFramePr>
          <p:cNvPr id="10" name="Chart 9"/>
          <p:cNvGraphicFramePr/>
          <p:nvPr>
            <p:extLst>
              <p:ext uri="{D42A27DB-BD31-4B8C-83A1-F6EECF244321}">
                <p14:modId xmlns:p14="http://schemas.microsoft.com/office/powerpoint/2010/main" val="2075257757"/>
              </p:ext>
            </p:extLst>
          </p:nvPr>
        </p:nvGraphicFramePr>
        <p:xfrm>
          <a:off x="183600" y="835200"/>
          <a:ext cx="5126909" cy="4452255"/>
        </p:xfrm>
        <a:graphic>
          <a:graphicData uri="http://schemas.openxmlformats.org/drawingml/2006/chart">
            <c:chart xmlns:c="http://schemas.openxmlformats.org/drawingml/2006/chart" xmlns:r="http://schemas.openxmlformats.org/officeDocument/2006/relationships" r:id="rId2"/>
          </a:graphicData>
        </a:graphic>
      </p:graphicFrame>
      <p:sp>
        <p:nvSpPr>
          <p:cNvPr id="8" name="Rectangle 7"/>
          <p:cNvSpPr/>
          <p:nvPr/>
        </p:nvSpPr>
        <p:spPr>
          <a:xfrm>
            <a:off x="9946640" y="6368627"/>
            <a:ext cx="1686560" cy="492926"/>
          </a:xfrm>
          <a:prstGeom prst="rect">
            <a:avLst/>
          </a:prstGeom>
          <a:solidFill>
            <a:srgbClr val="7030A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a:t>Emotional wellbeing / </a:t>
            </a:r>
            <a:r>
              <a:rPr lang="en-GB" sz="1000" b="1"/>
              <a:t>CYPP</a:t>
            </a:r>
            <a:endParaRPr lang="en-GB" sz="1000"/>
          </a:p>
        </p:txBody>
      </p:sp>
      <p:graphicFrame>
        <p:nvGraphicFramePr>
          <p:cNvPr id="9" name="Table 8"/>
          <p:cNvGraphicFramePr>
            <a:graphicFrameLocks noGrp="1"/>
          </p:cNvGraphicFramePr>
          <p:nvPr>
            <p:extLst>
              <p:ext uri="{D42A27DB-BD31-4B8C-83A1-F6EECF244321}">
                <p14:modId xmlns:p14="http://schemas.microsoft.com/office/powerpoint/2010/main" val="3029684965"/>
              </p:ext>
            </p:extLst>
          </p:nvPr>
        </p:nvGraphicFramePr>
        <p:xfrm>
          <a:off x="5350935" y="1049614"/>
          <a:ext cx="6282265" cy="2377712"/>
        </p:xfrm>
        <a:graphic>
          <a:graphicData uri="http://schemas.openxmlformats.org/drawingml/2006/table">
            <a:tbl>
              <a:tblPr firstRow="1" bandRow="1">
                <a:tableStyleId>{5940675A-B579-460E-94D1-54222C63F5DA}</a:tableStyleId>
              </a:tblPr>
              <a:tblGrid>
                <a:gridCol w="1572714">
                  <a:extLst>
                    <a:ext uri="{9D8B030D-6E8A-4147-A177-3AD203B41FA5}">
                      <a16:colId xmlns:a16="http://schemas.microsoft.com/office/drawing/2014/main" val="20000"/>
                    </a:ext>
                  </a:extLst>
                </a:gridCol>
                <a:gridCol w="975082">
                  <a:extLst>
                    <a:ext uri="{9D8B030D-6E8A-4147-A177-3AD203B41FA5}">
                      <a16:colId xmlns:a16="http://schemas.microsoft.com/office/drawing/2014/main" val="20001"/>
                    </a:ext>
                  </a:extLst>
                </a:gridCol>
                <a:gridCol w="710101">
                  <a:extLst>
                    <a:ext uri="{9D8B030D-6E8A-4147-A177-3AD203B41FA5}">
                      <a16:colId xmlns:a16="http://schemas.microsoft.com/office/drawing/2014/main" val="20002"/>
                    </a:ext>
                  </a:extLst>
                </a:gridCol>
                <a:gridCol w="756092">
                  <a:extLst>
                    <a:ext uri="{9D8B030D-6E8A-4147-A177-3AD203B41FA5}">
                      <a16:colId xmlns:a16="http://schemas.microsoft.com/office/drawing/2014/main" val="20003"/>
                    </a:ext>
                  </a:extLst>
                </a:gridCol>
                <a:gridCol w="756092">
                  <a:extLst>
                    <a:ext uri="{9D8B030D-6E8A-4147-A177-3AD203B41FA5}">
                      <a16:colId xmlns:a16="http://schemas.microsoft.com/office/drawing/2014/main" val="20004"/>
                    </a:ext>
                  </a:extLst>
                </a:gridCol>
                <a:gridCol w="756092">
                  <a:extLst>
                    <a:ext uri="{9D8B030D-6E8A-4147-A177-3AD203B41FA5}">
                      <a16:colId xmlns:a16="http://schemas.microsoft.com/office/drawing/2014/main" val="20005"/>
                    </a:ext>
                  </a:extLst>
                </a:gridCol>
                <a:gridCol w="756092">
                  <a:extLst>
                    <a:ext uri="{9D8B030D-6E8A-4147-A177-3AD203B41FA5}">
                      <a16:colId xmlns:a16="http://schemas.microsoft.com/office/drawing/2014/main" val="20006"/>
                    </a:ext>
                  </a:extLst>
                </a:gridCol>
              </a:tblGrid>
              <a:tr h="41491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i="1">
                          <a:solidFill>
                            <a:schemeClr val="tx1">
                              <a:lumMod val="75000"/>
                              <a:lumOff val="25000"/>
                            </a:schemeClr>
                          </a:solidFill>
                          <a:latin typeface="+mn-lt"/>
                        </a:rPr>
                        <a:t>2025 Survey</a:t>
                      </a:r>
                    </a:p>
                    <a:p>
                      <a:endParaRPr lang="en-GB" sz="1100">
                        <a:solidFill>
                          <a:schemeClr val="tx1">
                            <a:lumMod val="75000"/>
                            <a:lumOff val="25000"/>
                          </a:schemeClr>
                        </a:solidFill>
                        <a:latin typeface="+mn-lt"/>
                      </a:endParaRP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latin typeface="+mn-lt"/>
                        </a:rPr>
                        <a:t>All Secondary</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latin typeface="+mn-lt"/>
                        </a:rPr>
                        <a:t>Year 8</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latin typeface="+mn-lt"/>
                        </a:rPr>
                        <a:t>Year 10</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latin typeface="+mn-lt"/>
                        </a:rPr>
                        <a:t>Boys</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latin typeface="+mn-lt"/>
                        </a:rPr>
                        <a:t>Girls</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latin typeface="+mn-lt"/>
                        </a:rPr>
                        <a:t>FSM</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48950">
                <a:tc>
                  <a:txBody>
                    <a:bodyPr/>
                    <a:lstStyle/>
                    <a:p>
                      <a:r>
                        <a:rPr lang="en-GB" sz="1100" i="1">
                          <a:solidFill>
                            <a:schemeClr val="tx1">
                              <a:lumMod val="75000"/>
                              <a:lumOff val="25000"/>
                            </a:schemeClr>
                          </a:solidFill>
                          <a:latin typeface="+mn-lt"/>
                        </a:rPr>
                        <a:t>Base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latin typeface="+mn-lt"/>
                        </a:rPr>
                        <a:t>1546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latin typeface="+mn-lt"/>
                        </a:rPr>
                        <a:t>962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latin typeface="+mn-lt"/>
                        </a:rPr>
                        <a:t>584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latin typeface="+mn-lt"/>
                        </a:rPr>
                        <a:t>720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latin typeface="+mn-lt"/>
                        </a:rPr>
                        <a:t>775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latin typeface="+mn-lt"/>
                        </a:rPr>
                        <a:t>329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414916">
                <a:tc>
                  <a:txBody>
                    <a:bodyPr/>
                    <a:lstStyle/>
                    <a:p>
                      <a:pPr algn="l" fontAlgn="b"/>
                      <a:r>
                        <a:rPr lang="en-GB" sz="1100" b="0" i="0" u="none" strike="noStrike">
                          <a:solidFill>
                            <a:schemeClr val="tx1">
                              <a:lumMod val="75000"/>
                              <a:lumOff val="25000"/>
                            </a:schemeClr>
                          </a:solidFill>
                          <a:effectLst/>
                          <a:latin typeface="+mn-lt"/>
                        </a:rPr>
                        <a:t>Shouting and arguing that frightened you</a:t>
                      </a:r>
                    </a:p>
                  </a:txBody>
                  <a:tcPr marL="90000" marR="90000" marT="46800" marB="46800" anchor="b">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mn-lt"/>
                          <a:ea typeface="+mn-ea"/>
                          <a:cs typeface="+mn-cs"/>
                        </a:rPr>
                        <a:t>16%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mn-lt"/>
                          <a:ea typeface="+mn-ea"/>
                          <a:cs typeface="+mn-cs"/>
                        </a:rPr>
                        <a:t>17%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mn-lt"/>
                          <a:ea typeface="+mn-ea"/>
                          <a:cs typeface="+mn-cs"/>
                        </a:rPr>
                        <a:t>14%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mn-lt"/>
                          <a:ea typeface="+mn-ea"/>
                          <a:cs typeface="+mn-cs"/>
                        </a:rPr>
                        <a:t>10%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mn-lt"/>
                          <a:ea typeface="+mn-ea"/>
                          <a:cs typeface="+mn-cs"/>
                        </a:rPr>
                        <a:t>20%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mn-lt"/>
                          <a:ea typeface="+mn-ea"/>
                          <a:cs typeface="+mn-cs"/>
                        </a:rPr>
                        <a:t>19%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414916">
                <a:tc>
                  <a:txBody>
                    <a:bodyPr/>
                    <a:lstStyle/>
                    <a:p>
                      <a:pPr algn="l" fontAlgn="b"/>
                      <a:r>
                        <a:rPr lang="en-GB" sz="1100" b="0" i="0" u="none" strike="noStrike">
                          <a:solidFill>
                            <a:schemeClr val="tx1">
                              <a:lumMod val="75000"/>
                              <a:lumOff val="25000"/>
                            </a:schemeClr>
                          </a:solidFill>
                          <a:effectLst/>
                          <a:latin typeface="+mn-lt"/>
                        </a:rPr>
                        <a:t>Violence (hitting, punching, slapping)</a:t>
                      </a:r>
                    </a:p>
                  </a:txBody>
                  <a:tcPr marL="90000" marR="90000" marT="46800" marB="46800" anchor="b">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mn-lt"/>
                          <a:ea typeface="+mn-ea"/>
                          <a:cs typeface="+mn-cs"/>
                        </a:rPr>
                        <a:t>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mn-lt"/>
                          <a:ea typeface="+mn-ea"/>
                          <a:cs typeface="+mn-cs"/>
                        </a:rPr>
                        <a:t>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mn-lt"/>
                          <a:ea typeface="+mn-ea"/>
                          <a:cs typeface="+mn-cs"/>
                        </a:rPr>
                        <a:t>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mn-lt"/>
                          <a:ea typeface="+mn-ea"/>
                          <a:cs typeface="+mn-cs"/>
                        </a:rPr>
                        <a:t>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mn-lt"/>
                          <a:ea typeface="+mn-ea"/>
                          <a:cs typeface="+mn-cs"/>
                        </a:rPr>
                        <a:t>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mn-lt"/>
                          <a:ea typeface="+mn-ea"/>
                          <a:cs typeface="+mn-cs"/>
                        </a:rPr>
                        <a:t>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414916">
                <a:tc>
                  <a:txBody>
                    <a:bodyPr/>
                    <a:lstStyle/>
                    <a:p>
                      <a:pPr algn="l" fontAlgn="b"/>
                      <a:r>
                        <a:rPr lang="en-GB" sz="1100" b="0" i="0" u="none" strike="noStrike">
                          <a:solidFill>
                            <a:schemeClr val="tx1">
                              <a:lumMod val="75000"/>
                              <a:lumOff val="25000"/>
                            </a:schemeClr>
                          </a:solidFill>
                          <a:effectLst/>
                          <a:latin typeface="+mn-lt"/>
                        </a:rPr>
                        <a:t>Neither of these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mn-lt"/>
                          <a:ea typeface="+mn-ea"/>
                          <a:cs typeface="+mn-cs"/>
                        </a:rPr>
                        <a:t>73%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mn-lt"/>
                          <a:ea typeface="+mn-ea"/>
                          <a:cs typeface="+mn-cs"/>
                        </a:rPr>
                        <a:t>71%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mn-lt"/>
                          <a:ea typeface="+mn-ea"/>
                          <a:cs typeface="+mn-cs"/>
                        </a:rPr>
                        <a:t>75%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mn-lt"/>
                          <a:ea typeface="+mn-ea"/>
                          <a:cs typeface="+mn-cs"/>
                        </a:rPr>
                        <a:t>81%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mn-lt"/>
                          <a:ea typeface="+mn-ea"/>
                          <a:cs typeface="+mn-cs"/>
                        </a:rPr>
                        <a:t>67%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mn-lt"/>
                          <a:ea typeface="+mn-ea"/>
                          <a:cs typeface="+mn-cs"/>
                        </a:rPr>
                        <a:t>64%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r h="414916">
                <a:tc>
                  <a:txBody>
                    <a:bodyPr/>
                    <a:lstStyle/>
                    <a:p>
                      <a:pPr algn="l" fontAlgn="b"/>
                      <a:r>
                        <a:rPr lang="en-GB" sz="1100" b="0" i="0" u="none" strike="noStrike">
                          <a:solidFill>
                            <a:schemeClr val="tx1">
                              <a:lumMod val="75000"/>
                              <a:lumOff val="25000"/>
                            </a:schemeClr>
                          </a:solidFill>
                          <a:effectLst/>
                          <a:latin typeface="+mn-lt"/>
                        </a:rPr>
                        <a:t>I don’t want to say</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mn-lt"/>
                          <a:ea typeface="+mn-ea"/>
                          <a:cs typeface="+mn-cs"/>
                        </a:rPr>
                        <a:t>11%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mn-lt"/>
                          <a:ea typeface="+mn-ea"/>
                          <a:cs typeface="+mn-cs"/>
                        </a:rPr>
                        <a:t>11%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mn-lt"/>
                          <a:ea typeface="+mn-ea"/>
                          <a:cs typeface="+mn-cs"/>
                        </a:rPr>
                        <a:t>10%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mn-lt"/>
                          <a:ea typeface="+mn-ea"/>
                          <a:cs typeface="+mn-cs"/>
                        </a:rPr>
                        <a:t>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mn-lt"/>
                          <a:ea typeface="+mn-ea"/>
                          <a:cs typeface="+mn-cs"/>
                        </a:rPr>
                        <a:t>13%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mn-lt"/>
                          <a:ea typeface="+mn-ea"/>
                          <a:cs typeface="+mn-cs"/>
                        </a:rPr>
                        <a:t>17%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2178951411"/>
                  </a:ext>
                </a:extLst>
              </a:tr>
            </a:tbl>
          </a:graphicData>
        </a:graphic>
      </p:graphicFrame>
      <p:graphicFrame>
        <p:nvGraphicFramePr>
          <p:cNvPr id="11" name="Table 10">
            <a:extLst>
              <a:ext uri="{FF2B5EF4-FFF2-40B4-BE49-F238E27FC236}">
                <a16:creationId xmlns:a16="http://schemas.microsoft.com/office/drawing/2014/main" id="{737C898A-8B81-480C-AFE9-E31E69C9B1D9}"/>
              </a:ext>
            </a:extLst>
          </p:cNvPr>
          <p:cNvGraphicFramePr>
            <a:graphicFrameLocks noGrp="1"/>
          </p:cNvGraphicFramePr>
          <p:nvPr>
            <p:extLst>
              <p:ext uri="{D42A27DB-BD31-4B8C-83A1-F6EECF244321}">
                <p14:modId xmlns:p14="http://schemas.microsoft.com/office/powerpoint/2010/main" val="1443594599"/>
              </p:ext>
            </p:extLst>
          </p:nvPr>
        </p:nvGraphicFramePr>
        <p:xfrm>
          <a:off x="5350934" y="3530196"/>
          <a:ext cx="6282265" cy="2543192"/>
        </p:xfrm>
        <a:graphic>
          <a:graphicData uri="http://schemas.openxmlformats.org/drawingml/2006/table">
            <a:tbl>
              <a:tblPr firstRow="1" bandRow="1">
                <a:tableStyleId>{5940675A-B579-460E-94D1-54222C63F5DA}</a:tableStyleId>
              </a:tblPr>
              <a:tblGrid>
                <a:gridCol w="1418134">
                  <a:extLst>
                    <a:ext uri="{9D8B030D-6E8A-4147-A177-3AD203B41FA5}">
                      <a16:colId xmlns:a16="http://schemas.microsoft.com/office/drawing/2014/main" val="20000"/>
                    </a:ext>
                  </a:extLst>
                </a:gridCol>
                <a:gridCol w="643409">
                  <a:extLst>
                    <a:ext uri="{9D8B030D-6E8A-4147-A177-3AD203B41FA5}">
                      <a16:colId xmlns:a16="http://schemas.microsoft.com/office/drawing/2014/main" val="20001"/>
                    </a:ext>
                  </a:extLst>
                </a:gridCol>
                <a:gridCol w="776043">
                  <a:extLst>
                    <a:ext uri="{9D8B030D-6E8A-4147-A177-3AD203B41FA5}">
                      <a16:colId xmlns:a16="http://schemas.microsoft.com/office/drawing/2014/main" val="20002"/>
                    </a:ext>
                  </a:extLst>
                </a:gridCol>
                <a:gridCol w="659620">
                  <a:extLst>
                    <a:ext uri="{9D8B030D-6E8A-4147-A177-3AD203B41FA5}">
                      <a16:colId xmlns:a16="http://schemas.microsoft.com/office/drawing/2014/main" val="20003"/>
                    </a:ext>
                  </a:extLst>
                </a:gridCol>
                <a:gridCol w="804030">
                  <a:extLst>
                    <a:ext uri="{9D8B030D-6E8A-4147-A177-3AD203B41FA5}">
                      <a16:colId xmlns:a16="http://schemas.microsoft.com/office/drawing/2014/main" val="20004"/>
                    </a:ext>
                  </a:extLst>
                </a:gridCol>
                <a:gridCol w="746077">
                  <a:extLst>
                    <a:ext uri="{9D8B030D-6E8A-4147-A177-3AD203B41FA5}">
                      <a16:colId xmlns:a16="http://schemas.microsoft.com/office/drawing/2014/main" val="20005"/>
                    </a:ext>
                  </a:extLst>
                </a:gridCol>
                <a:gridCol w="617476">
                  <a:extLst>
                    <a:ext uri="{9D8B030D-6E8A-4147-A177-3AD203B41FA5}">
                      <a16:colId xmlns:a16="http://schemas.microsoft.com/office/drawing/2014/main" val="20006"/>
                    </a:ext>
                  </a:extLst>
                </a:gridCol>
                <a:gridCol w="617476">
                  <a:extLst>
                    <a:ext uri="{9D8B030D-6E8A-4147-A177-3AD203B41FA5}">
                      <a16:colId xmlns:a16="http://schemas.microsoft.com/office/drawing/2014/main" val="297256176"/>
                    </a:ext>
                  </a:extLst>
                </a:gridCol>
              </a:tblGrid>
              <a:tr h="526494">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i="1">
                          <a:solidFill>
                            <a:schemeClr val="tx1">
                              <a:lumMod val="75000"/>
                              <a:lumOff val="25000"/>
                            </a:schemeClr>
                          </a:solidFill>
                          <a:latin typeface="+mn-lt"/>
                        </a:rPr>
                        <a:t>2025 Survey</a:t>
                      </a:r>
                    </a:p>
                    <a:p>
                      <a:endParaRPr lang="en-GB" sz="1100">
                        <a:solidFill>
                          <a:schemeClr val="tx1">
                            <a:lumMod val="75000"/>
                            <a:lumOff val="25000"/>
                          </a:schemeClr>
                        </a:solidFill>
                        <a:latin typeface="+mn-lt"/>
                      </a:endParaRP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latin typeface="+mn-lt"/>
                        </a:rPr>
                        <a:t>SEN</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latin typeface="+mn-lt"/>
                        </a:rPr>
                        <a:t>Have a disability</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latin typeface="+mn-lt"/>
                        </a:rPr>
                        <a:t>Young carers</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latin typeface="+mn-lt"/>
                        </a:rPr>
                        <a:t>Ethnicity:</a:t>
                      </a:r>
                      <a:r>
                        <a:rPr lang="en-GB" sz="1100" b="1" baseline="0">
                          <a:solidFill>
                            <a:schemeClr val="tx1">
                              <a:lumMod val="75000"/>
                              <a:lumOff val="25000"/>
                            </a:schemeClr>
                          </a:solidFill>
                          <a:latin typeface="+mn-lt"/>
                        </a:rPr>
                        <a:t> </a:t>
                      </a:r>
                      <a:r>
                        <a:rPr lang="en-GB" sz="1100" b="1">
                          <a:solidFill>
                            <a:schemeClr val="tx1">
                              <a:lumMod val="75000"/>
                              <a:lumOff val="25000"/>
                            </a:schemeClr>
                          </a:solidFill>
                          <a:latin typeface="+mn-lt"/>
                        </a:rPr>
                        <a:t>White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latin typeface="+mn-lt"/>
                        </a:rPr>
                        <a:t>Ethnic Minority Groups</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latin typeface="+mn-lt"/>
                        </a:rPr>
                        <a:t>Eng 2</a:t>
                      </a:r>
                      <a:r>
                        <a:rPr lang="en-GB" sz="1100" b="1" baseline="30000">
                          <a:solidFill>
                            <a:schemeClr val="tx1">
                              <a:lumMod val="75000"/>
                              <a:lumOff val="25000"/>
                            </a:schemeClr>
                          </a:solidFill>
                          <a:latin typeface="+mn-lt"/>
                        </a:rPr>
                        <a:t>nd</a:t>
                      </a:r>
                      <a:r>
                        <a:rPr lang="en-GB" sz="1100" b="1">
                          <a:solidFill>
                            <a:schemeClr val="tx1">
                              <a:lumMod val="75000"/>
                              <a:lumOff val="25000"/>
                            </a:schemeClr>
                          </a:solidFill>
                          <a:latin typeface="+mn-lt"/>
                        </a:rPr>
                        <a:t> Lang</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latin typeface="+mn-lt"/>
                        </a:rPr>
                        <a:t>LGBTQ</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48950">
                <a:tc>
                  <a:txBody>
                    <a:bodyPr/>
                    <a:lstStyle/>
                    <a:p>
                      <a:r>
                        <a:rPr lang="en-GB" sz="1100" i="1">
                          <a:solidFill>
                            <a:schemeClr val="tx1">
                              <a:lumMod val="75000"/>
                              <a:lumOff val="25000"/>
                            </a:schemeClr>
                          </a:solidFill>
                          <a:latin typeface="+mn-lt"/>
                        </a:rPr>
                        <a:t>Base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latin typeface="+mn-lt"/>
                        </a:rPr>
                        <a:t>191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latin typeface="+mn-lt"/>
                        </a:rPr>
                        <a:t>309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latin typeface="+mn-lt"/>
                        </a:rPr>
                        <a:t>87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latin typeface="+mn-lt"/>
                        </a:rPr>
                        <a:t>1341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latin typeface="+mn-lt"/>
                        </a:rPr>
                        <a:t>154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latin typeface="+mn-lt"/>
                        </a:rPr>
                        <a:t>120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latin typeface="+mn-lt"/>
                        </a:rPr>
                        <a:t>178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414916">
                <a:tc>
                  <a:txBody>
                    <a:bodyPr/>
                    <a:lstStyle/>
                    <a:p>
                      <a:pPr algn="l" fontAlgn="b"/>
                      <a:r>
                        <a:rPr lang="en-GB" sz="1100" b="0" i="0" u="none" strike="noStrike">
                          <a:solidFill>
                            <a:schemeClr val="tx1">
                              <a:lumMod val="75000"/>
                              <a:lumOff val="25000"/>
                            </a:schemeClr>
                          </a:solidFill>
                          <a:effectLst/>
                          <a:latin typeface="+mn-lt"/>
                        </a:rPr>
                        <a:t>Shouting and arguing that frightened you</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mn-lt"/>
                          <a:ea typeface="+mn-ea"/>
                          <a:cs typeface="+mn-cs"/>
                        </a:rPr>
                        <a:t>24%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mn-lt"/>
                          <a:ea typeface="+mn-ea"/>
                          <a:cs typeface="+mn-cs"/>
                        </a:rPr>
                        <a:t>19%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mn-lt"/>
                          <a:ea typeface="+mn-ea"/>
                          <a:cs typeface="+mn-cs"/>
                        </a:rPr>
                        <a:t>37%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mn-lt"/>
                          <a:ea typeface="+mn-ea"/>
                          <a:cs typeface="+mn-cs"/>
                        </a:rPr>
                        <a:t>16%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mn-lt"/>
                          <a:ea typeface="+mn-ea"/>
                          <a:cs typeface="+mn-cs"/>
                        </a:rPr>
                        <a:t>12%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mn-lt"/>
                          <a:ea typeface="+mn-ea"/>
                          <a:cs typeface="+mn-cs"/>
                        </a:rPr>
                        <a:t>15%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mn-lt"/>
                          <a:ea typeface="+mn-ea"/>
                          <a:cs typeface="+mn-cs"/>
                        </a:rPr>
                        <a:t>29%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414916">
                <a:tc>
                  <a:txBody>
                    <a:bodyPr/>
                    <a:lstStyle/>
                    <a:p>
                      <a:pPr algn="l" fontAlgn="b"/>
                      <a:r>
                        <a:rPr lang="en-GB" sz="1100" b="0" i="0" u="none" strike="noStrike">
                          <a:solidFill>
                            <a:schemeClr val="tx1">
                              <a:lumMod val="75000"/>
                              <a:lumOff val="25000"/>
                            </a:schemeClr>
                          </a:solidFill>
                          <a:effectLst/>
                          <a:latin typeface="+mn-lt"/>
                        </a:rPr>
                        <a:t>Violence (hitting, punching, slapping)</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mn-lt"/>
                          <a:ea typeface="+mn-ea"/>
                          <a:cs typeface="+mn-cs"/>
                        </a:rPr>
                        <a:t>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mn-lt"/>
                          <a:ea typeface="+mn-ea"/>
                          <a:cs typeface="+mn-cs"/>
                        </a:rPr>
                        <a:t>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mn-lt"/>
                          <a:ea typeface="+mn-ea"/>
                          <a:cs typeface="+mn-cs"/>
                        </a:rPr>
                        <a:t>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mn-lt"/>
                          <a:ea typeface="+mn-ea"/>
                          <a:cs typeface="+mn-cs"/>
                        </a:rPr>
                        <a:t>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mn-lt"/>
                          <a:ea typeface="+mn-ea"/>
                          <a:cs typeface="+mn-cs"/>
                        </a:rPr>
                        <a:t>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mn-lt"/>
                          <a:ea typeface="+mn-ea"/>
                          <a:cs typeface="+mn-cs"/>
                        </a:rPr>
                        <a:t>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mn-lt"/>
                          <a:ea typeface="+mn-ea"/>
                          <a:cs typeface="+mn-cs"/>
                        </a:rPr>
                        <a:t>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414916">
                <a:tc>
                  <a:txBody>
                    <a:bodyPr/>
                    <a:lstStyle/>
                    <a:p>
                      <a:pPr algn="l" fontAlgn="b"/>
                      <a:r>
                        <a:rPr lang="en-GB" sz="1100" b="0" i="0" u="none" strike="noStrike">
                          <a:solidFill>
                            <a:schemeClr val="tx1">
                              <a:lumMod val="75000"/>
                              <a:lumOff val="25000"/>
                            </a:schemeClr>
                          </a:solidFill>
                          <a:effectLst/>
                          <a:latin typeface="+mn-lt"/>
                        </a:rPr>
                        <a:t>Neither of these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mn-lt"/>
                          <a:ea typeface="+mn-ea"/>
                          <a:cs typeface="+mn-cs"/>
                        </a:rPr>
                        <a:t>61%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mn-lt"/>
                          <a:ea typeface="+mn-ea"/>
                          <a:cs typeface="+mn-cs"/>
                        </a:rPr>
                        <a:t>67%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mn-lt"/>
                          <a:ea typeface="+mn-ea"/>
                          <a:cs typeface="+mn-cs"/>
                        </a:rPr>
                        <a:t>53%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mn-lt"/>
                          <a:ea typeface="+mn-ea"/>
                          <a:cs typeface="+mn-cs"/>
                        </a:rPr>
                        <a:t>73%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mn-lt"/>
                          <a:ea typeface="+mn-ea"/>
                          <a:cs typeface="+mn-cs"/>
                        </a:rPr>
                        <a:t>76%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mn-lt"/>
                          <a:ea typeface="+mn-ea"/>
                          <a:cs typeface="+mn-cs"/>
                        </a:rPr>
                        <a:t>73%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mn-lt"/>
                          <a:ea typeface="+mn-ea"/>
                          <a:cs typeface="+mn-cs"/>
                        </a:rPr>
                        <a:t>54%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r h="414916">
                <a:tc>
                  <a:txBody>
                    <a:bodyPr/>
                    <a:lstStyle/>
                    <a:p>
                      <a:pPr algn="l" fontAlgn="b"/>
                      <a:r>
                        <a:rPr lang="en-GB" sz="1100" b="0" i="0" u="none" strike="noStrike">
                          <a:solidFill>
                            <a:schemeClr val="tx1">
                              <a:lumMod val="75000"/>
                              <a:lumOff val="25000"/>
                            </a:schemeClr>
                          </a:solidFill>
                          <a:effectLst/>
                          <a:latin typeface="+mn-lt"/>
                        </a:rPr>
                        <a:t>I don’t want to say</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mn-lt"/>
                          <a:ea typeface="+mn-ea"/>
                          <a:cs typeface="+mn-cs"/>
                        </a:rPr>
                        <a:t>15%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mn-lt"/>
                          <a:ea typeface="+mn-ea"/>
                          <a:cs typeface="+mn-cs"/>
                        </a:rPr>
                        <a:t>13%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mn-lt"/>
                          <a:ea typeface="+mn-ea"/>
                          <a:cs typeface="+mn-cs"/>
                        </a:rPr>
                        <a:t>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mn-lt"/>
                          <a:ea typeface="+mn-ea"/>
                          <a:cs typeface="+mn-cs"/>
                        </a:rPr>
                        <a:t>10%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mn-lt"/>
                          <a:ea typeface="+mn-ea"/>
                          <a:cs typeface="+mn-cs"/>
                        </a:rPr>
                        <a:t>10%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mn-lt"/>
                          <a:ea typeface="+mn-ea"/>
                          <a:cs typeface="+mn-cs"/>
                        </a:rPr>
                        <a:t>12%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mn-lt"/>
                          <a:ea typeface="+mn-ea"/>
                          <a:cs typeface="+mn-cs"/>
                        </a:rPr>
                        <a:t>16%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2823739854"/>
                  </a:ext>
                </a:extLst>
              </a:tr>
            </a:tbl>
          </a:graphicData>
        </a:graphic>
      </p:graphicFrame>
    </p:spTree>
    <p:extLst>
      <p:ext uri="{BB962C8B-B14F-4D97-AF65-F5344CB8AC3E}">
        <p14:creationId xmlns:p14="http://schemas.microsoft.com/office/powerpoint/2010/main" val="133326009"/>
      </p:ext>
    </p:extLst>
  </p:cSld>
  <p:clrMapOvr>
    <a:masterClrMapping/>
  </p:clrMapOvr>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1"/>
          <p:cNvSpPr>
            <a:spLocks noGrp="1"/>
          </p:cNvSpPr>
          <p:nvPr>
            <p:ph type="title"/>
          </p:nvPr>
        </p:nvSpPr>
        <p:spPr>
          <a:xfrm>
            <a:off x="180000" y="180000"/>
            <a:ext cx="11656400" cy="900000"/>
          </a:xfrm>
        </p:spPr>
        <p:txBody>
          <a:bodyPr vert="horz" lIns="91440" tIns="45720" rIns="91440" bIns="45720" rtlCol="0" anchor="t" anchorCtr="0">
            <a:normAutofit/>
          </a:bodyPr>
          <a:lstStyle/>
          <a:p>
            <a:r>
              <a:rPr lang="en-GB" sz="1600"/>
              <a:t>If something goes wrong 84% say they will learn from it for next time. However, 77% will get upset and feel bad for ages.</a:t>
            </a:r>
          </a:p>
        </p:txBody>
      </p:sp>
      <p:graphicFrame>
        <p:nvGraphicFramePr>
          <p:cNvPr id="10" name="Chart 9"/>
          <p:cNvGraphicFramePr/>
          <p:nvPr>
            <p:extLst>
              <p:ext uri="{D42A27DB-BD31-4B8C-83A1-F6EECF244321}">
                <p14:modId xmlns:p14="http://schemas.microsoft.com/office/powerpoint/2010/main" val="550034963"/>
              </p:ext>
            </p:extLst>
          </p:nvPr>
        </p:nvGraphicFramePr>
        <p:xfrm>
          <a:off x="183019" y="835200"/>
          <a:ext cx="11367909" cy="5200694"/>
        </p:xfrm>
        <a:graphic>
          <a:graphicData uri="http://schemas.openxmlformats.org/drawingml/2006/chart">
            <c:chart xmlns:c="http://schemas.openxmlformats.org/drawingml/2006/chart" xmlns:r="http://schemas.openxmlformats.org/officeDocument/2006/relationships" r:id="rId3"/>
          </a:graphicData>
        </a:graphic>
      </p:graphicFrame>
      <p:sp>
        <p:nvSpPr>
          <p:cNvPr id="5" name="TextBox 4"/>
          <p:cNvSpPr txBox="1"/>
          <p:nvPr/>
        </p:nvSpPr>
        <p:spPr>
          <a:xfrm>
            <a:off x="180000" y="6368627"/>
            <a:ext cx="10227733" cy="400110"/>
          </a:xfrm>
          <a:prstGeom prst="rect">
            <a:avLst/>
          </a:prstGeom>
          <a:noFill/>
        </p:spPr>
        <p:txBody>
          <a:bodyPr wrap="square" rtlCol="0" anchor="b" anchorCtr="0">
            <a:spAutoFit/>
          </a:bodyPr>
          <a:lstStyle/>
          <a:p>
            <a:r>
              <a:rPr lang="en-GB" sz="1000">
                <a:solidFill>
                  <a:srgbClr val="002060"/>
                </a:solidFill>
              </a:rPr>
              <a:t>Q: If something goes wrong...</a:t>
            </a:r>
          </a:p>
          <a:p>
            <a:r>
              <a:rPr lang="en-GB" sz="1000" i="1">
                <a:solidFill>
                  <a:srgbClr val="002060"/>
                </a:solidFill>
              </a:rPr>
              <a:t>Base: All valid respondents, n=1,546.</a:t>
            </a:r>
          </a:p>
        </p:txBody>
      </p:sp>
      <p:sp>
        <p:nvSpPr>
          <p:cNvPr id="6" name="Rectangle 5"/>
          <p:cNvSpPr/>
          <p:nvPr/>
        </p:nvSpPr>
        <p:spPr>
          <a:xfrm>
            <a:off x="9946640" y="6368627"/>
            <a:ext cx="1686560" cy="492926"/>
          </a:xfrm>
          <a:prstGeom prst="rect">
            <a:avLst/>
          </a:prstGeom>
          <a:solidFill>
            <a:srgbClr val="7030A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a:t>Emotional wellbeing / </a:t>
            </a:r>
            <a:r>
              <a:rPr lang="en-GB" sz="1000" b="1"/>
              <a:t>CYPP</a:t>
            </a:r>
          </a:p>
        </p:txBody>
      </p:sp>
    </p:spTree>
    <p:extLst>
      <p:ext uri="{BB962C8B-B14F-4D97-AF65-F5344CB8AC3E}">
        <p14:creationId xmlns:p14="http://schemas.microsoft.com/office/powerpoint/2010/main" val="314253002"/>
      </p:ext>
    </p:extLst>
  </p:cSld>
  <p:clrMapOvr>
    <a:masterClrMapping/>
  </p:clrMapOvr>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1"/>
          <p:cNvSpPr>
            <a:spLocks noGrp="1"/>
          </p:cNvSpPr>
          <p:nvPr>
            <p:ph type="title"/>
          </p:nvPr>
        </p:nvSpPr>
        <p:spPr>
          <a:xfrm>
            <a:off x="180000" y="180000"/>
            <a:ext cx="11450179" cy="900000"/>
          </a:xfrm>
        </p:spPr>
        <p:txBody>
          <a:bodyPr vert="horz" lIns="91440" tIns="45720" rIns="91440" bIns="45720" rtlCol="0" anchor="t">
            <a:noAutofit/>
          </a:bodyPr>
          <a:lstStyle/>
          <a:p>
            <a:r>
              <a:rPr lang="en-GB" sz="1600"/>
              <a:t>Boys are more likely to respond positively if something goes wrong than girls. LGBTQ pupils and Girls are the most likely to usually/always ‘get upset and feel bad for ages’ than any other group (53% and 47% respectively). </a:t>
            </a:r>
            <a:br>
              <a:rPr lang="en-GB" sz="1600">
                <a:highlight>
                  <a:srgbClr val="FFFF00"/>
                </a:highlight>
              </a:rPr>
            </a:br>
            <a:r>
              <a:rPr lang="en-GB" sz="1600"/>
              <a:t> </a:t>
            </a:r>
          </a:p>
        </p:txBody>
      </p:sp>
      <p:sp>
        <p:nvSpPr>
          <p:cNvPr id="3" name="TextBox 2"/>
          <p:cNvSpPr txBox="1"/>
          <p:nvPr/>
        </p:nvSpPr>
        <p:spPr>
          <a:xfrm>
            <a:off x="180000" y="5861576"/>
            <a:ext cx="11446578" cy="276999"/>
          </a:xfrm>
          <a:prstGeom prst="rect">
            <a:avLst/>
          </a:prstGeom>
          <a:solidFill>
            <a:schemeClr val="accent4">
              <a:lumMod val="20000"/>
              <a:lumOff val="80000"/>
            </a:schemeClr>
          </a:solidFill>
        </p:spPr>
        <p:txBody>
          <a:bodyPr wrap="square" rtlCol="0">
            <a:spAutoFit/>
          </a:bodyPr>
          <a:lstStyle/>
          <a:p>
            <a:r>
              <a:rPr lang="en-GB" sz="1200">
                <a:solidFill>
                  <a:schemeClr val="tx1">
                    <a:lumMod val="75000"/>
                    <a:lumOff val="25000"/>
                  </a:schemeClr>
                </a:solidFill>
              </a:rPr>
              <a:t>Proportion of pupils feel like this ‘Usually’ or ‘Always’</a:t>
            </a:r>
          </a:p>
        </p:txBody>
      </p:sp>
      <p:sp>
        <p:nvSpPr>
          <p:cNvPr id="9" name="Rectangle 8"/>
          <p:cNvSpPr/>
          <p:nvPr/>
        </p:nvSpPr>
        <p:spPr>
          <a:xfrm>
            <a:off x="9946640" y="6368627"/>
            <a:ext cx="1686560" cy="492926"/>
          </a:xfrm>
          <a:prstGeom prst="rect">
            <a:avLst/>
          </a:prstGeom>
          <a:solidFill>
            <a:srgbClr val="7030A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a:t>Emotional wellbeing / </a:t>
            </a:r>
            <a:r>
              <a:rPr lang="en-GB" sz="1000" b="1"/>
              <a:t>CYPP</a:t>
            </a:r>
          </a:p>
        </p:txBody>
      </p:sp>
      <p:graphicFrame>
        <p:nvGraphicFramePr>
          <p:cNvPr id="10" name="Table 9"/>
          <p:cNvGraphicFramePr>
            <a:graphicFrameLocks noGrp="1"/>
          </p:cNvGraphicFramePr>
          <p:nvPr>
            <p:extLst>
              <p:ext uri="{D42A27DB-BD31-4B8C-83A1-F6EECF244321}">
                <p14:modId xmlns:p14="http://schemas.microsoft.com/office/powerpoint/2010/main" val="1746128896"/>
              </p:ext>
            </p:extLst>
          </p:nvPr>
        </p:nvGraphicFramePr>
        <p:xfrm>
          <a:off x="180000" y="1203364"/>
          <a:ext cx="11446584" cy="2116080"/>
        </p:xfrm>
        <a:graphic>
          <a:graphicData uri="http://schemas.openxmlformats.org/drawingml/2006/table">
            <a:tbl>
              <a:tblPr firstRow="1" bandRow="1">
                <a:tableStyleId>{5940675A-B579-460E-94D1-54222C63F5DA}</a:tableStyleId>
              </a:tblPr>
              <a:tblGrid>
                <a:gridCol w="3028200">
                  <a:extLst>
                    <a:ext uri="{9D8B030D-6E8A-4147-A177-3AD203B41FA5}">
                      <a16:colId xmlns:a16="http://schemas.microsoft.com/office/drawing/2014/main" val="20000"/>
                    </a:ext>
                  </a:extLst>
                </a:gridCol>
                <a:gridCol w="439908">
                  <a:extLst>
                    <a:ext uri="{9D8B030D-6E8A-4147-A177-3AD203B41FA5}">
                      <a16:colId xmlns:a16="http://schemas.microsoft.com/office/drawing/2014/main" val="20001"/>
                    </a:ext>
                  </a:extLst>
                </a:gridCol>
                <a:gridCol w="1329746">
                  <a:extLst>
                    <a:ext uri="{9D8B030D-6E8A-4147-A177-3AD203B41FA5}">
                      <a16:colId xmlns:a16="http://schemas.microsoft.com/office/drawing/2014/main" val="20002"/>
                    </a:ext>
                  </a:extLst>
                </a:gridCol>
                <a:gridCol w="1329746">
                  <a:extLst>
                    <a:ext uri="{9D8B030D-6E8A-4147-A177-3AD203B41FA5}">
                      <a16:colId xmlns:a16="http://schemas.microsoft.com/office/drawing/2014/main" val="20003"/>
                    </a:ext>
                  </a:extLst>
                </a:gridCol>
                <a:gridCol w="1329746">
                  <a:extLst>
                    <a:ext uri="{9D8B030D-6E8A-4147-A177-3AD203B41FA5}">
                      <a16:colId xmlns:a16="http://schemas.microsoft.com/office/drawing/2014/main" val="20004"/>
                    </a:ext>
                  </a:extLst>
                </a:gridCol>
                <a:gridCol w="1329746">
                  <a:extLst>
                    <a:ext uri="{9D8B030D-6E8A-4147-A177-3AD203B41FA5}">
                      <a16:colId xmlns:a16="http://schemas.microsoft.com/office/drawing/2014/main" val="20005"/>
                    </a:ext>
                  </a:extLst>
                </a:gridCol>
                <a:gridCol w="1329746">
                  <a:extLst>
                    <a:ext uri="{9D8B030D-6E8A-4147-A177-3AD203B41FA5}">
                      <a16:colId xmlns:a16="http://schemas.microsoft.com/office/drawing/2014/main" val="20006"/>
                    </a:ext>
                  </a:extLst>
                </a:gridCol>
                <a:gridCol w="1329746">
                  <a:extLst>
                    <a:ext uri="{9D8B030D-6E8A-4147-A177-3AD203B41FA5}">
                      <a16:colId xmlns:a16="http://schemas.microsoft.com/office/drawing/2014/main" val="20007"/>
                    </a:ext>
                  </a:extLst>
                </a:gridCol>
              </a:tblGrid>
              <a:tr h="176437">
                <a:tc gridSpan="2">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i="1">
                          <a:solidFill>
                            <a:schemeClr val="tx1">
                              <a:lumMod val="75000"/>
                              <a:lumOff val="25000"/>
                            </a:schemeClr>
                          </a:solidFill>
                          <a:latin typeface="+mn-lt"/>
                        </a:rPr>
                        <a:t>2025 Survey</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hMerge="1">
                  <a:txBody>
                    <a:bodyPr/>
                    <a:lstStyle/>
                    <a:p>
                      <a:endParaRPr lang="en-GB"/>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latin typeface="+mn-lt"/>
                        </a:rPr>
                        <a:t>All Secondary</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latin typeface="+mn-lt"/>
                        </a:rPr>
                        <a:t>Year 8</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latin typeface="+mn-lt"/>
                        </a:rPr>
                        <a:t>Year 10</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latin typeface="+mn-lt"/>
                        </a:rPr>
                        <a:t>Boys</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latin typeface="+mn-lt"/>
                        </a:rPr>
                        <a:t>Girls</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latin typeface="+mn-lt"/>
                        </a:rPr>
                        <a:t>FSM</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59694">
                <a:tc gridSpan="2">
                  <a:txBody>
                    <a:bodyPr/>
                    <a:lstStyle/>
                    <a:p>
                      <a:pPr algn="l"/>
                      <a:r>
                        <a:rPr lang="en-GB" sz="1100" i="1">
                          <a:solidFill>
                            <a:schemeClr val="tx1">
                              <a:lumMod val="75000"/>
                              <a:lumOff val="25000"/>
                            </a:schemeClr>
                          </a:solidFill>
                          <a:latin typeface="+mn-lt"/>
                        </a:rPr>
                        <a:t>Base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hMerge="1">
                  <a:txBody>
                    <a:bodyPr/>
                    <a:lstStyle/>
                    <a:p>
                      <a:endParaRPr lang="en-GB"/>
                    </a:p>
                  </a:txBody>
                  <a:tcPr/>
                </a:tc>
                <a:tc>
                  <a:txBody>
                    <a:bodyPr/>
                    <a:lstStyle/>
                    <a:p>
                      <a:pPr algn="ctr"/>
                      <a:r>
                        <a:rPr lang="en-GB" sz="1100" i="1">
                          <a:solidFill>
                            <a:schemeClr val="tx1">
                              <a:lumMod val="75000"/>
                              <a:lumOff val="25000"/>
                            </a:schemeClr>
                          </a:solidFill>
                          <a:latin typeface="+mn-lt"/>
                        </a:rPr>
                        <a:t>1546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latin typeface="+mn-lt"/>
                        </a:rPr>
                        <a:t>962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latin typeface="+mn-lt"/>
                        </a:rPr>
                        <a:t>584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latin typeface="+mn-lt"/>
                        </a:rPr>
                        <a:t>720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latin typeface="+mn-lt"/>
                        </a:rPr>
                        <a:t>775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latin typeface="+mn-lt"/>
                        </a:rPr>
                        <a:t>329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29314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a:solidFill>
                            <a:schemeClr val="tx1">
                              <a:lumMod val="75000"/>
                              <a:lumOff val="25000"/>
                            </a:schemeClr>
                          </a:solidFill>
                          <a:latin typeface="+mn-lt"/>
                        </a:rPr>
                        <a:t>I learn from it for next time</a:t>
                      </a:r>
                      <a:endParaRPr lang="en-GB" sz="1100">
                        <a:latin typeface="+mn-lt"/>
                      </a:endParaRP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2000">
                          <a:solidFill>
                            <a:schemeClr val="tx1">
                              <a:lumMod val="75000"/>
                              <a:lumOff val="25000"/>
                            </a:schemeClr>
                          </a:solidFill>
                          <a:latin typeface="+mn-lt"/>
                          <a:sym typeface="Wingdings" panose="05000000000000000000" pitchFamily="2" charset="2"/>
                        </a:rPr>
                        <a:t></a:t>
                      </a:r>
                      <a:endParaRPr lang="en-GB" sz="2000">
                        <a:solidFill>
                          <a:schemeClr val="tx1">
                            <a:lumMod val="75000"/>
                            <a:lumOff val="25000"/>
                          </a:schemeClr>
                        </a:solidFill>
                        <a:latin typeface="+mn-lt"/>
                      </a:endParaRP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51%</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50%</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52%</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57%</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47%</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46%</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293143">
                <a:tc>
                  <a:txBody>
                    <a:bodyPr/>
                    <a:lstStyle/>
                    <a:p>
                      <a:r>
                        <a:rPr lang="en-GB" sz="1100">
                          <a:solidFill>
                            <a:schemeClr val="tx1">
                              <a:lumMod val="75000"/>
                              <a:lumOff val="25000"/>
                            </a:schemeClr>
                          </a:solidFill>
                          <a:latin typeface="+mn-lt"/>
                        </a:rPr>
                        <a:t>I’m calm and can carry on</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2000">
                          <a:solidFill>
                            <a:schemeClr val="tx1">
                              <a:lumMod val="75000"/>
                              <a:lumOff val="25000"/>
                            </a:schemeClr>
                          </a:solidFill>
                          <a:latin typeface="+mn-lt"/>
                          <a:sym typeface="Wingdings" panose="05000000000000000000" pitchFamily="2" charset="2"/>
                        </a:rPr>
                        <a:t></a:t>
                      </a:r>
                      <a:endParaRPr lang="en-GB" sz="2000">
                        <a:solidFill>
                          <a:schemeClr val="tx1">
                            <a:lumMod val="75000"/>
                            <a:lumOff val="25000"/>
                          </a:schemeClr>
                        </a:solidFill>
                        <a:latin typeface="+mn-lt"/>
                      </a:endParaRP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36%</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36%</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37%</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51%</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24%</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29%</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293143">
                <a:tc>
                  <a:txBody>
                    <a:bodyPr/>
                    <a:lstStyle/>
                    <a:p>
                      <a:r>
                        <a:rPr lang="en-GB" sz="1100">
                          <a:solidFill>
                            <a:schemeClr val="tx1">
                              <a:lumMod val="75000"/>
                              <a:lumOff val="25000"/>
                            </a:schemeClr>
                          </a:solidFill>
                          <a:latin typeface="+mn-lt"/>
                        </a:rPr>
                        <a:t>I might feel a bit</a:t>
                      </a:r>
                      <a:r>
                        <a:rPr lang="en-GB" sz="1100" baseline="0">
                          <a:solidFill>
                            <a:schemeClr val="tx1">
                              <a:lumMod val="75000"/>
                              <a:lumOff val="25000"/>
                            </a:schemeClr>
                          </a:solidFill>
                          <a:latin typeface="+mn-lt"/>
                        </a:rPr>
                        <a:t> bad but soon forget about it</a:t>
                      </a:r>
                      <a:endParaRPr lang="en-GB" sz="1100">
                        <a:solidFill>
                          <a:schemeClr val="tx1">
                            <a:lumMod val="75000"/>
                            <a:lumOff val="25000"/>
                          </a:schemeClr>
                        </a:solidFill>
                        <a:latin typeface="+mn-lt"/>
                      </a:endParaRP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2000" kern="1200">
                          <a:solidFill>
                            <a:schemeClr val="tx1"/>
                          </a:solidFill>
                          <a:latin typeface="+mn-lt"/>
                          <a:ea typeface="+mn-ea"/>
                          <a:cs typeface="+mn-cs"/>
                          <a:sym typeface="Wingdings 2" panose="05020102010507070707" pitchFamily="18" charset="2"/>
                        </a:rPr>
                        <a:t></a:t>
                      </a:r>
                      <a:endParaRPr lang="en-GB" sz="2000" kern="1200">
                        <a:solidFill>
                          <a:schemeClr val="tx1"/>
                        </a:solidFill>
                        <a:latin typeface="+mn-lt"/>
                        <a:ea typeface="+mn-ea"/>
                        <a:cs typeface="+mn-cs"/>
                      </a:endParaRP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38%</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38%</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39%</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43%</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36%</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36%</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r h="293143">
                <a:tc>
                  <a:txBody>
                    <a:bodyPr/>
                    <a:lstStyle/>
                    <a:p>
                      <a:r>
                        <a:rPr lang="en-GB" sz="1100">
                          <a:solidFill>
                            <a:schemeClr val="tx1">
                              <a:lumMod val="75000"/>
                              <a:lumOff val="25000"/>
                            </a:schemeClr>
                          </a:solidFill>
                          <a:latin typeface="+mn-lt"/>
                        </a:rPr>
                        <a:t>I get upset and feel bad for ages</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2000">
                          <a:latin typeface="+mn-lt"/>
                          <a:sym typeface="Wingdings" panose="05000000000000000000" pitchFamily="2" charset="2"/>
                        </a:rPr>
                        <a:t></a:t>
                      </a:r>
                      <a:endParaRPr lang="en-GB" sz="2000">
                        <a:latin typeface="+mn-lt"/>
                      </a:endParaRP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33%</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34%</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32%</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17%</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47%</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38%</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5"/>
                  </a:ext>
                </a:extLst>
              </a:tr>
            </a:tbl>
          </a:graphicData>
        </a:graphic>
      </p:graphicFrame>
      <p:sp>
        <p:nvSpPr>
          <p:cNvPr id="11" name="TextBox 10"/>
          <p:cNvSpPr txBox="1"/>
          <p:nvPr/>
        </p:nvSpPr>
        <p:spPr>
          <a:xfrm>
            <a:off x="180000" y="6522516"/>
            <a:ext cx="10227733" cy="246221"/>
          </a:xfrm>
          <a:prstGeom prst="rect">
            <a:avLst/>
          </a:prstGeom>
          <a:noFill/>
        </p:spPr>
        <p:txBody>
          <a:bodyPr wrap="square" rtlCol="0" anchor="b" anchorCtr="0">
            <a:spAutoFit/>
          </a:bodyPr>
          <a:lstStyle/>
          <a:p>
            <a:r>
              <a:rPr lang="en-GB" sz="1000">
                <a:solidFill>
                  <a:srgbClr val="002060"/>
                </a:solidFill>
              </a:rPr>
              <a:t>Q: If something goes wrong...?</a:t>
            </a:r>
          </a:p>
        </p:txBody>
      </p:sp>
      <p:graphicFrame>
        <p:nvGraphicFramePr>
          <p:cNvPr id="7" name="Table 6">
            <a:extLst>
              <a:ext uri="{FF2B5EF4-FFF2-40B4-BE49-F238E27FC236}">
                <a16:creationId xmlns:a16="http://schemas.microsoft.com/office/drawing/2014/main" id="{FF5B261C-0ADE-463F-AC26-C371984257C2}"/>
              </a:ext>
            </a:extLst>
          </p:cNvPr>
          <p:cNvGraphicFramePr>
            <a:graphicFrameLocks noGrp="1"/>
          </p:cNvGraphicFramePr>
          <p:nvPr>
            <p:extLst>
              <p:ext uri="{D42A27DB-BD31-4B8C-83A1-F6EECF244321}">
                <p14:modId xmlns:p14="http://schemas.microsoft.com/office/powerpoint/2010/main" val="3536443329"/>
              </p:ext>
            </p:extLst>
          </p:nvPr>
        </p:nvGraphicFramePr>
        <p:xfrm>
          <a:off x="186622" y="3437533"/>
          <a:ext cx="11446580" cy="2281560"/>
        </p:xfrm>
        <a:graphic>
          <a:graphicData uri="http://schemas.openxmlformats.org/drawingml/2006/table">
            <a:tbl>
              <a:tblPr firstRow="1" bandRow="1">
                <a:tableStyleId>{5940675A-B579-460E-94D1-54222C63F5DA}</a:tableStyleId>
              </a:tblPr>
              <a:tblGrid>
                <a:gridCol w="3042961">
                  <a:extLst>
                    <a:ext uri="{9D8B030D-6E8A-4147-A177-3AD203B41FA5}">
                      <a16:colId xmlns:a16="http://schemas.microsoft.com/office/drawing/2014/main" val="20000"/>
                    </a:ext>
                  </a:extLst>
                </a:gridCol>
                <a:gridCol w="447472">
                  <a:extLst>
                    <a:ext uri="{9D8B030D-6E8A-4147-A177-3AD203B41FA5}">
                      <a16:colId xmlns:a16="http://schemas.microsoft.com/office/drawing/2014/main" val="20001"/>
                    </a:ext>
                  </a:extLst>
                </a:gridCol>
                <a:gridCol w="1293779">
                  <a:extLst>
                    <a:ext uri="{9D8B030D-6E8A-4147-A177-3AD203B41FA5}">
                      <a16:colId xmlns:a16="http://schemas.microsoft.com/office/drawing/2014/main" val="20002"/>
                    </a:ext>
                  </a:extLst>
                </a:gridCol>
                <a:gridCol w="1371600">
                  <a:extLst>
                    <a:ext uri="{9D8B030D-6E8A-4147-A177-3AD203B41FA5}">
                      <a16:colId xmlns:a16="http://schemas.microsoft.com/office/drawing/2014/main" val="20003"/>
                    </a:ext>
                  </a:extLst>
                </a:gridCol>
                <a:gridCol w="1313234">
                  <a:extLst>
                    <a:ext uri="{9D8B030D-6E8A-4147-A177-3AD203B41FA5}">
                      <a16:colId xmlns:a16="http://schemas.microsoft.com/office/drawing/2014/main" val="20004"/>
                    </a:ext>
                  </a:extLst>
                </a:gridCol>
                <a:gridCol w="1040860">
                  <a:extLst>
                    <a:ext uri="{9D8B030D-6E8A-4147-A177-3AD203B41FA5}">
                      <a16:colId xmlns:a16="http://schemas.microsoft.com/office/drawing/2014/main" val="20005"/>
                    </a:ext>
                  </a:extLst>
                </a:gridCol>
                <a:gridCol w="1184319">
                  <a:extLst>
                    <a:ext uri="{9D8B030D-6E8A-4147-A177-3AD203B41FA5}">
                      <a16:colId xmlns:a16="http://schemas.microsoft.com/office/drawing/2014/main" val="20006"/>
                    </a:ext>
                  </a:extLst>
                </a:gridCol>
                <a:gridCol w="848762">
                  <a:extLst>
                    <a:ext uri="{9D8B030D-6E8A-4147-A177-3AD203B41FA5}">
                      <a16:colId xmlns:a16="http://schemas.microsoft.com/office/drawing/2014/main" val="20007"/>
                    </a:ext>
                  </a:extLst>
                </a:gridCol>
                <a:gridCol w="903593">
                  <a:extLst>
                    <a:ext uri="{9D8B030D-6E8A-4147-A177-3AD203B41FA5}">
                      <a16:colId xmlns:a16="http://schemas.microsoft.com/office/drawing/2014/main" val="1249384680"/>
                    </a:ext>
                  </a:extLst>
                </a:gridCol>
              </a:tblGrid>
              <a:tr h="218678">
                <a:tc gridSpan="2">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i="1">
                          <a:solidFill>
                            <a:schemeClr val="tx1">
                              <a:lumMod val="75000"/>
                              <a:lumOff val="25000"/>
                            </a:schemeClr>
                          </a:solidFill>
                        </a:rPr>
                        <a:t>2025 Survey</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hMerge="1">
                  <a:txBody>
                    <a:bodyPr/>
                    <a:lstStyle/>
                    <a:p>
                      <a:endParaRPr lang="en-GB"/>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latin typeface="+mn-lt"/>
                        </a:rPr>
                        <a:t>SEN</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latin typeface="+mn-lt"/>
                        </a:rPr>
                        <a:t>Have a disability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latin typeface="+mn-lt"/>
                        </a:rPr>
                        <a:t>Young carers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latin typeface="+mn-lt"/>
                        </a:rPr>
                        <a:t>Ethnicity:</a:t>
                      </a:r>
                      <a:r>
                        <a:rPr lang="en-GB" sz="1100" b="1" baseline="0">
                          <a:solidFill>
                            <a:schemeClr val="tx1">
                              <a:lumMod val="75000"/>
                              <a:lumOff val="25000"/>
                            </a:schemeClr>
                          </a:solidFill>
                          <a:latin typeface="+mn-lt"/>
                        </a:rPr>
                        <a:t> </a:t>
                      </a:r>
                      <a:r>
                        <a:rPr lang="en-GB" sz="1100" b="1">
                          <a:solidFill>
                            <a:schemeClr val="tx1">
                              <a:lumMod val="75000"/>
                              <a:lumOff val="25000"/>
                            </a:schemeClr>
                          </a:solidFill>
                          <a:latin typeface="+mn-lt"/>
                        </a:rPr>
                        <a:t>White</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latin typeface="+mn-lt"/>
                        </a:rPr>
                        <a:t>Ethnic Minority Groups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latin typeface="+mn-lt"/>
                        </a:rPr>
                        <a:t>Eng 2</a:t>
                      </a:r>
                      <a:r>
                        <a:rPr lang="en-GB" sz="1100" b="1" baseline="30000">
                          <a:solidFill>
                            <a:schemeClr val="tx1">
                              <a:lumMod val="75000"/>
                              <a:lumOff val="25000"/>
                            </a:schemeClr>
                          </a:solidFill>
                          <a:latin typeface="+mn-lt"/>
                        </a:rPr>
                        <a:t>nd</a:t>
                      </a:r>
                      <a:r>
                        <a:rPr lang="en-GB" sz="1100" b="1">
                          <a:solidFill>
                            <a:schemeClr val="tx1">
                              <a:lumMod val="75000"/>
                              <a:lumOff val="25000"/>
                            </a:schemeClr>
                          </a:solidFill>
                          <a:latin typeface="+mn-lt"/>
                        </a:rPr>
                        <a:t> Lang</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latin typeface="+mn-lt"/>
                        </a:rPr>
                        <a:t>LGBTQ</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05895">
                <a:tc gridSpan="2">
                  <a:txBody>
                    <a:bodyPr/>
                    <a:lstStyle/>
                    <a:p>
                      <a:pPr algn="l"/>
                      <a:r>
                        <a:rPr lang="en-GB" sz="1100" i="1">
                          <a:solidFill>
                            <a:schemeClr val="tx1">
                              <a:lumMod val="75000"/>
                              <a:lumOff val="25000"/>
                            </a:schemeClr>
                          </a:solidFill>
                        </a:rPr>
                        <a:t>Base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hMerge="1">
                  <a:txBody>
                    <a:bodyPr/>
                    <a:lstStyle/>
                    <a:p>
                      <a:endParaRPr lang="en-GB"/>
                    </a:p>
                  </a:txBody>
                  <a:tcPr/>
                </a:tc>
                <a:tc>
                  <a:txBody>
                    <a:bodyPr/>
                    <a:lstStyle/>
                    <a:p>
                      <a:pPr algn="ctr"/>
                      <a:r>
                        <a:rPr lang="en-GB" sz="1100" i="1">
                          <a:solidFill>
                            <a:schemeClr val="tx1">
                              <a:lumMod val="75000"/>
                              <a:lumOff val="25000"/>
                            </a:schemeClr>
                          </a:solidFill>
                          <a:latin typeface="+mn-lt"/>
                        </a:rPr>
                        <a:t>191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latin typeface="+mn-lt"/>
                        </a:rPr>
                        <a:t>309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latin typeface="+mn-lt"/>
                        </a:rPr>
                        <a:t>87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latin typeface="+mn-lt"/>
                        </a:rPr>
                        <a:t>1341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latin typeface="+mn-lt"/>
                        </a:rPr>
                        <a:t>154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latin typeface="+mn-lt"/>
                        </a:rPr>
                        <a:t>120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latin typeface="+mn-lt"/>
                        </a:rPr>
                        <a:t>178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34208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a:solidFill>
                            <a:schemeClr val="tx1">
                              <a:lumMod val="75000"/>
                              <a:lumOff val="25000"/>
                            </a:schemeClr>
                          </a:solidFill>
                        </a:rPr>
                        <a:t>I learn from it for next time</a:t>
                      </a:r>
                      <a:endParaRPr lang="en-GB" sz="1100"/>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2000">
                          <a:solidFill>
                            <a:schemeClr val="tx1">
                              <a:lumMod val="75000"/>
                              <a:lumOff val="25000"/>
                            </a:schemeClr>
                          </a:solidFill>
                          <a:sym typeface="Wingdings" panose="05000000000000000000" pitchFamily="2" charset="2"/>
                        </a:rPr>
                        <a:t></a:t>
                      </a:r>
                      <a:endParaRPr lang="en-GB" sz="2000">
                        <a:solidFill>
                          <a:schemeClr val="tx1">
                            <a:lumMod val="75000"/>
                            <a:lumOff val="25000"/>
                          </a:schemeClr>
                        </a:solidFill>
                      </a:endParaRP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42%</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44%</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45%</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51%</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53%</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58%</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39%</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342086">
                <a:tc>
                  <a:txBody>
                    <a:bodyPr/>
                    <a:lstStyle/>
                    <a:p>
                      <a:r>
                        <a:rPr lang="en-GB" sz="1100">
                          <a:solidFill>
                            <a:schemeClr val="tx1">
                              <a:lumMod val="75000"/>
                              <a:lumOff val="25000"/>
                            </a:schemeClr>
                          </a:solidFill>
                        </a:rPr>
                        <a:t>I’m calm and can carry on</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2000">
                          <a:solidFill>
                            <a:schemeClr val="tx1">
                              <a:lumMod val="75000"/>
                              <a:lumOff val="25000"/>
                            </a:schemeClr>
                          </a:solidFill>
                          <a:sym typeface="Wingdings" panose="05000000000000000000" pitchFamily="2" charset="2"/>
                        </a:rPr>
                        <a:t></a:t>
                      </a:r>
                      <a:endParaRPr lang="en-GB" sz="2000">
                        <a:solidFill>
                          <a:schemeClr val="tx1">
                            <a:lumMod val="75000"/>
                            <a:lumOff val="25000"/>
                          </a:schemeClr>
                        </a:solidFill>
                      </a:endParaRP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27%</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30%</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28%</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36%</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41%</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41%</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20%</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342086">
                <a:tc>
                  <a:txBody>
                    <a:bodyPr/>
                    <a:lstStyle/>
                    <a:p>
                      <a:r>
                        <a:rPr lang="en-GB" sz="1100">
                          <a:solidFill>
                            <a:schemeClr val="tx1">
                              <a:lumMod val="75000"/>
                              <a:lumOff val="25000"/>
                            </a:schemeClr>
                          </a:solidFill>
                        </a:rPr>
                        <a:t>I might feel a bit</a:t>
                      </a:r>
                      <a:r>
                        <a:rPr lang="en-GB" sz="1100" baseline="0">
                          <a:solidFill>
                            <a:schemeClr val="tx1">
                              <a:lumMod val="75000"/>
                              <a:lumOff val="25000"/>
                            </a:schemeClr>
                          </a:solidFill>
                        </a:rPr>
                        <a:t> bad but soon forget about it</a:t>
                      </a:r>
                      <a:endParaRPr lang="en-GB" sz="1100">
                        <a:solidFill>
                          <a:schemeClr val="tx1">
                            <a:lumMod val="75000"/>
                            <a:lumOff val="25000"/>
                          </a:schemeClr>
                        </a:solidFill>
                      </a:endParaRP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2000" kern="1200">
                          <a:solidFill>
                            <a:schemeClr val="tx1"/>
                          </a:solidFill>
                          <a:latin typeface="+mn-lt"/>
                          <a:ea typeface="+mn-ea"/>
                          <a:cs typeface="+mn-cs"/>
                          <a:sym typeface="Wingdings 2" panose="05020102010507070707" pitchFamily="18" charset="2"/>
                        </a:rPr>
                        <a:t></a:t>
                      </a:r>
                      <a:endParaRPr lang="en-GB" sz="2000" kern="1200">
                        <a:solidFill>
                          <a:schemeClr val="tx1"/>
                        </a:solidFill>
                        <a:latin typeface="+mn-lt"/>
                        <a:ea typeface="+mn-ea"/>
                        <a:cs typeface="+mn-cs"/>
                      </a:endParaRP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32%</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38%</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37%</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39%</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39%</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42%</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27%</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r h="342086">
                <a:tc>
                  <a:txBody>
                    <a:bodyPr/>
                    <a:lstStyle/>
                    <a:p>
                      <a:r>
                        <a:rPr lang="en-GB" sz="1100">
                          <a:solidFill>
                            <a:schemeClr val="tx1">
                              <a:lumMod val="75000"/>
                              <a:lumOff val="25000"/>
                            </a:schemeClr>
                          </a:solidFill>
                        </a:rPr>
                        <a:t>I get upset and feel bad for ages</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2000">
                          <a:sym typeface="Wingdings" panose="05000000000000000000" pitchFamily="2" charset="2"/>
                        </a:rPr>
                        <a:t></a:t>
                      </a:r>
                      <a:endParaRPr lang="en-GB" sz="2000"/>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40%</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38%</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44%</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34%</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28%</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32%</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53%</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5"/>
                  </a:ext>
                </a:extLst>
              </a:tr>
            </a:tbl>
          </a:graphicData>
        </a:graphic>
      </p:graphicFrame>
    </p:spTree>
    <p:extLst>
      <p:ext uri="{BB962C8B-B14F-4D97-AF65-F5344CB8AC3E}">
        <p14:creationId xmlns:p14="http://schemas.microsoft.com/office/powerpoint/2010/main" val="3532123680"/>
      </p:ext>
    </p:extLst>
  </p:cSld>
  <p:clrMapOvr>
    <a:masterClrMapping/>
  </p:clrMapOvr>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Box 5"/>
          <p:cNvSpPr txBox="1"/>
          <p:nvPr/>
        </p:nvSpPr>
        <p:spPr>
          <a:xfrm>
            <a:off x="183600" y="6368400"/>
            <a:ext cx="10227733" cy="400110"/>
          </a:xfrm>
          <a:prstGeom prst="rect">
            <a:avLst/>
          </a:prstGeom>
          <a:noFill/>
        </p:spPr>
        <p:txBody>
          <a:bodyPr wrap="square" rtlCol="0" anchor="b" anchorCtr="0">
            <a:spAutoFit/>
          </a:bodyPr>
          <a:lstStyle/>
          <a:p>
            <a:r>
              <a:rPr lang="en-GB" sz="1000">
                <a:solidFill>
                  <a:srgbClr val="002060"/>
                </a:solidFill>
              </a:rPr>
              <a:t>Q: Have you made changes to your appearance (the way you look) recently?</a:t>
            </a:r>
          </a:p>
          <a:p>
            <a:r>
              <a:rPr lang="en-GB" sz="1000" i="1">
                <a:solidFill>
                  <a:srgbClr val="002060"/>
                </a:solidFill>
              </a:rPr>
              <a:t>Changed for 2023 n=1,057, 2024 n=1,170, 2025 n=1,546. </a:t>
            </a:r>
            <a:endParaRPr lang="en-US" sz="1000" i="1">
              <a:solidFill>
                <a:srgbClr val="002060"/>
              </a:solidFill>
            </a:endParaRPr>
          </a:p>
        </p:txBody>
      </p:sp>
      <p:sp>
        <p:nvSpPr>
          <p:cNvPr id="7" name="Title 1"/>
          <p:cNvSpPr>
            <a:spLocks noGrp="1"/>
          </p:cNvSpPr>
          <p:nvPr>
            <p:ph type="title"/>
          </p:nvPr>
        </p:nvSpPr>
        <p:spPr>
          <a:xfrm>
            <a:off x="183600" y="175185"/>
            <a:ext cx="11633160" cy="900000"/>
          </a:xfrm>
        </p:spPr>
        <p:txBody>
          <a:bodyPr anchor="t" anchorCtr="0">
            <a:normAutofit/>
          </a:bodyPr>
          <a:lstStyle/>
          <a:p>
            <a:r>
              <a:rPr lang="en-GB" sz="1600"/>
              <a:t>46% of pupils say they have made changes to their appearance recently, Young carers are more likely than any other cohort to do so (59%), followed by SEN pupils (55%).</a:t>
            </a:r>
          </a:p>
        </p:txBody>
      </p:sp>
      <p:graphicFrame>
        <p:nvGraphicFramePr>
          <p:cNvPr id="10" name="Chart 9"/>
          <p:cNvGraphicFramePr/>
          <p:nvPr>
            <p:extLst>
              <p:ext uri="{D42A27DB-BD31-4B8C-83A1-F6EECF244321}">
                <p14:modId xmlns:p14="http://schemas.microsoft.com/office/powerpoint/2010/main" val="533112099"/>
              </p:ext>
            </p:extLst>
          </p:nvPr>
        </p:nvGraphicFramePr>
        <p:xfrm>
          <a:off x="-314239" y="835200"/>
          <a:ext cx="4830852" cy="4444723"/>
        </p:xfrm>
        <a:graphic>
          <a:graphicData uri="http://schemas.openxmlformats.org/drawingml/2006/chart">
            <c:chart xmlns:c="http://schemas.openxmlformats.org/drawingml/2006/chart" xmlns:r="http://schemas.openxmlformats.org/officeDocument/2006/relationships" r:id="rId3"/>
          </a:graphicData>
        </a:graphic>
      </p:graphicFrame>
      <p:sp>
        <p:nvSpPr>
          <p:cNvPr id="8" name="Rectangle 7"/>
          <p:cNvSpPr/>
          <p:nvPr/>
        </p:nvSpPr>
        <p:spPr>
          <a:xfrm>
            <a:off x="9946640" y="6368627"/>
            <a:ext cx="1686560" cy="492926"/>
          </a:xfrm>
          <a:prstGeom prst="rect">
            <a:avLst/>
          </a:prstGeom>
          <a:solidFill>
            <a:srgbClr val="7030A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a:t>Emotional wellbeing</a:t>
            </a:r>
          </a:p>
        </p:txBody>
      </p:sp>
      <p:graphicFrame>
        <p:nvGraphicFramePr>
          <p:cNvPr id="9" name="Table 8"/>
          <p:cNvGraphicFramePr>
            <a:graphicFrameLocks noGrp="1"/>
          </p:cNvGraphicFramePr>
          <p:nvPr>
            <p:extLst>
              <p:ext uri="{D42A27DB-BD31-4B8C-83A1-F6EECF244321}">
                <p14:modId xmlns:p14="http://schemas.microsoft.com/office/powerpoint/2010/main" val="2489924973"/>
              </p:ext>
            </p:extLst>
          </p:nvPr>
        </p:nvGraphicFramePr>
        <p:xfrm>
          <a:off x="5187143" y="1447568"/>
          <a:ext cx="6446057" cy="1488672"/>
        </p:xfrm>
        <a:graphic>
          <a:graphicData uri="http://schemas.openxmlformats.org/drawingml/2006/table">
            <a:tbl>
              <a:tblPr firstRow="1" bandRow="1">
                <a:tableStyleId>{5940675A-B579-460E-94D1-54222C63F5DA}</a:tableStyleId>
              </a:tblPr>
              <a:tblGrid>
                <a:gridCol w="1672358">
                  <a:extLst>
                    <a:ext uri="{9D8B030D-6E8A-4147-A177-3AD203B41FA5}">
                      <a16:colId xmlns:a16="http://schemas.microsoft.com/office/drawing/2014/main" val="20000"/>
                    </a:ext>
                  </a:extLst>
                </a:gridCol>
                <a:gridCol w="941864">
                  <a:extLst>
                    <a:ext uri="{9D8B030D-6E8A-4147-A177-3AD203B41FA5}">
                      <a16:colId xmlns:a16="http://schemas.microsoft.com/office/drawing/2014/main" val="20001"/>
                    </a:ext>
                  </a:extLst>
                </a:gridCol>
                <a:gridCol w="728615">
                  <a:extLst>
                    <a:ext uri="{9D8B030D-6E8A-4147-A177-3AD203B41FA5}">
                      <a16:colId xmlns:a16="http://schemas.microsoft.com/office/drawing/2014/main" val="20002"/>
                    </a:ext>
                  </a:extLst>
                </a:gridCol>
                <a:gridCol w="775805">
                  <a:extLst>
                    <a:ext uri="{9D8B030D-6E8A-4147-A177-3AD203B41FA5}">
                      <a16:colId xmlns:a16="http://schemas.microsoft.com/office/drawing/2014/main" val="20003"/>
                    </a:ext>
                  </a:extLst>
                </a:gridCol>
                <a:gridCol w="775805">
                  <a:extLst>
                    <a:ext uri="{9D8B030D-6E8A-4147-A177-3AD203B41FA5}">
                      <a16:colId xmlns:a16="http://schemas.microsoft.com/office/drawing/2014/main" val="20004"/>
                    </a:ext>
                  </a:extLst>
                </a:gridCol>
                <a:gridCol w="775805">
                  <a:extLst>
                    <a:ext uri="{9D8B030D-6E8A-4147-A177-3AD203B41FA5}">
                      <a16:colId xmlns:a16="http://schemas.microsoft.com/office/drawing/2014/main" val="20005"/>
                    </a:ext>
                  </a:extLst>
                </a:gridCol>
                <a:gridCol w="775805">
                  <a:extLst>
                    <a:ext uri="{9D8B030D-6E8A-4147-A177-3AD203B41FA5}">
                      <a16:colId xmlns:a16="http://schemas.microsoft.com/office/drawing/2014/main" val="20006"/>
                    </a:ext>
                  </a:extLst>
                </a:gridCol>
              </a:tblGrid>
              <a:tr h="37865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i="1">
                          <a:solidFill>
                            <a:schemeClr val="tx1">
                              <a:lumMod val="75000"/>
                              <a:lumOff val="25000"/>
                            </a:schemeClr>
                          </a:solidFill>
                          <a:latin typeface="+mn-lt"/>
                        </a:rPr>
                        <a:t>2025 Survey</a:t>
                      </a:r>
                    </a:p>
                    <a:p>
                      <a:endParaRPr lang="en-GB" sz="1100">
                        <a:solidFill>
                          <a:schemeClr val="tx1">
                            <a:lumMod val="75000"/>
                            <a:lumOff val="25000"/>
                          </a:schemeClr>
                        </a:solidFill>
                        <a:latin typeface="+mn-lt"/>
                      </a:endParaRP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latin typeface="+mn-lt"/>
                        </a:rPr>
                        <a:t>All Secondary</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latin typeface="+mn-lt"/>
                        </a:rPr>
                        <a:t>Year 8</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latin typeface="+mn-lt"/>
                        </a:rPr>
                        <a:t>Year 10</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latin typeface="+mn-lt"/>
                        </a:rPr>
                        <a:t>Boys</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latin typeface="+mn-lt"/>
                        </a:rPr>
                        <a:t>Girls</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latin typeface="+mn-lt"/>
                        </a:rPr>
                        <a:t>FSM</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27904">
                <a:tc>
                  <a:txBody>
                    <a:bodyPr/>
                    <a:lstStyle/>
                    <a:p>
                      <a:r>
                        <a:rPr lang="en-GB" sz="1100" i="1">
                          <a:solidFill>
                            <a:schemeClr val="tx1">
                              <a:lumMod val="75000"/>
                              <a:lumOff val="25000"/>
                            </a:schemeClr>
                          </a:solidFill>
                          <a:latin typeface="+mn-lt"/>
                        </a:rPr>
                        <a:t>Base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latin typeface="+mn-lt"/>
                        </a:rPr>
                        <a:t>1546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latin typeface="+mn-lt"/>
                        </a:rPr>
                        <a:t>962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latin typeface="+mn-lt"/>
                        </a:rPr>
                        <a:t>584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latin typeface="+mn-lt"/>
                        </a:rPr>
                        <a:t>720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latin typeface="+mn-lt"/>
                        </a:rPr>
                        <a:t>775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latin typeface="+mn-lt"/>
                        </a:rPr>
                        <a:t>329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392152">
                <a:tc>
                  <a:txBody>
                    <a:bodyPr/>
                    <a:lstStyle/>
                    <a:p>
                      <a:pPr algn="l" fontAlgn="b"/>
                      <a:r>
                        <a:rPr lang="en-GB" sz="1100" b="0" i="0" u="none" strike="noStrike">
                          <a:solidFill>
                            <a:schemeClr val="tx1">
                              <a:lumMod val="75000"/>
                              <a:lumOff val="25000"/>
                            </a:schemeClr>
                          </a:solidFill>
                          <a:effectLst/>
                          <a:latin typeface="+mn-lt"/>
                        </a:rPr>
                        <a:t>Yes</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46%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43%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51%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38%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53%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49%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406400">
                <a:tc>
                  <a:txBody>
                    <a:bodyPr/>
                    <a:lstStyle/>
                    <a:p>
                      <a:pPr algn="l" fontAlgn="b"/>
                      <a:r>
                        <a:rPr lang="en-GB" sz="1100" b="0" i="0" u="none" strike="noStrike">
                          <a:solidFill>
                            <a:schemeClr val="tx1">
                              <a:lumMod val="75000"/>
                              <a:lumOff val="25000"/>
                            </a:schemeClr>
                          </a:solidFill>
                          <a:effectLst/>
                          <a:latin typeface="+mn-lt"/>
                        </a:rPr>
                        <a:t>No</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54%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57%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49%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62%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47%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51%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bl>
          </a:graphicData>
        </a:graphic>
      </p:graphicFrame>
      <p:graphicFrame>
        <p:nvGraphicFramePr>
          <p:cNvPr id="11" name="Table 10">
            <a:extLst>
              <a:ext uri="{FF2B5EF4-FFF2-40B4-BE49-F238E27FC236}">
                <a16:creationId xmlns:a16="http://schemas.microsoft.com/office/drawing/2014/main" id="{F496BDEA-E595-433E-8BC0-EE8931461633}"/>
              </a:ext>
            </a:extLst>
          </p:cNvPr>
          <p:cNvGraphicFramePr>
            <a:graphicFrameLocks noGrp="1"/>
          </p:cNvGraphicFramePr>
          <p:nvPr>
            <p:extLst>
              <p:ext uri="{D42A27DB-BD31-4B8C-83A1-F6EECF244321}">
                <p14:modId xmlns:p14="http://schemas.microsoft.com/office/powerpoint/2010/main" val="1230621923"/>
              </p:ext>
            </p:extLst>
          </p:nvPr>
        </p:nvGraphicFramePr>
        <p:xfrm>
          <a:off x="5187143" y="3067019"/>
          <a:ext cx="6446054" cy="1710177"/>
        </p:xfrm>
        <a:graphic>
          <a:graphicData uri="http://schemas.openxmlformats.org/drawingml/2006/table">
            <a:tbl>
              <a:tblPr firstRow="1" bandRow="1">
                <a:tableStyleId>{5940675A-B579-460E-94D1-54222C63F5DA}</a:tableStyleId>
              </a:tblPr>
              <a:tblGrid>
                <a:gridCol w="1020197">
                  <a:extLst>
                    <a:ext uri="{9D8B030D-6E8A-4147-A177-3AD203B41FA5}">
                      <a16:colId xmlns:a16="http://schemas.microsoft.com/office/drawing/2014/main" val="20000"/>
                    </a:ext>
                  </a:extLst>
                </a:gridCol>
                <a:gridCol w="665992">
                  <a:extLst>
                    <a:ext uri="{9D8B030D-6E8A-4147-A177-3AD203B41FA5}">
                      <a16:colId xmlns:a16="http://schemas.microsoft.com/office/drawing/2014/main" val="20001"/>
                    </a:ext>
                  </a:extLst>
                </a:gridCol>
                <a:gridCol w="845200">
                  <a:extLst>
                    <a:ext uri="{9D8B030D-6E8A-4147-A177-3AD203B41FA5}">
                      <a16:colId xmlns:a16="http://schemas.microsoft.com/office/drawing/2014/main" val="20002"/>
                    </a:ext>
                  </a:extLst>
                </a:gridCol>
                <a:gridCol w="782933">
                  <a:extLst>
                    <a:ext uri="{9D8B030D-6E8A-4147-A177-3AD203B41FA5}">
                      <a16:colId xmlns:a16="http://schemas.microsoft.com/office/drawing/2014/main" val="20003"/>
                    </a:ext>
                  </a:extLst>
                </a:gridCol>
                <a:gridCol w="782933">
                  <a:extLst>
                    <a:ext uri="{9D8B030D-6E8A-4147-A177-3AD203B41FA5}">
                      <a16:colId xmlns:a16="http://schemas.microsoft.com/office/drawing/2014/main" val="20004"/>
                    </a:ext>
                  </a:extLst>
                </a:gridCol>
                <a:gridCol w="782933">
                  <a:extLst>
                    <a:ext uri="{9D8B030D-6E8A-4147-A177-3AD203B41FA5}">
                      <a16:colId xmlns:a16="http://schemas.microsoft.com/office/drawing/2014/main" val="20005"/>
                    </a:ext>
                  </a:extLst>
                </a:gridCol>
                <a:gridCol w="782933">
                  <a:extLst>
                    <a:ext uri="{9D8B030D-6E8A-4147-A177-3AD203B41FA5}">
                      <a16:colId xmlns:a16="http://schemas.microsoft.com/office/drawing/2014/main" val="20006"/>
                    </a:ext>
                  </a:extLst>
                </a:gridCol>
                <a:gridCol w="782933">
                  <a:extLst>
                    <a:ext uri="{9D8B030D-6E8A-4147-A177-3AD203B41FA5}">
                      <a16:colId xmlns:a16="http://schemas.microsoft.com/office/drawing/2014/main" val="4260627917"/>
                    </a:ext>
                  </a:extLst>
                </a:gridCol>
              </a:tblGrid>
              <a:tr h="37865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i="1">
                          <a:solidFill>
                            <a:schemeClr val="tx1">
                              <a:lumMod val="75000"/>
                              <a:lumOff val="25000"/>
                            </a:schemeClr>
                          </a:solidFill>
                          <a:latin typeface="+mn-lt"/>
                        </a:rPr>
                        <a:t>2025 Survey</a:t>
                      </a:r>
                    </a:p>
                    <a:p>
                      <a:endParaRPr lang="en-GB" sz="1100">
                        <a:solidFill>
                          <a:schemeClr val="tx1">
                            <a:lumMod val="75000"/>
                            <a:lumOff val="25000"/>
                          </a:schemeClr>
                        </a:solidFill>
                        <a:latin typeface="+mn-lt"/>
                      </a:endParaRP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latin typeface="+mn-lt"/>
                        </a:rPr>
                        <a:t>SEN</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latin typeface="+mn-lt"/>
                        </a:rPr>
                        <a:t>Have a disability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latin typeface="+mn-lt"/>
                        </a:rPr>
                        <a:t>Young carers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latin typeface="+mn-lt"/>
                        </a:rPr>
                        <a:t>Ethnicity:</a:t>
                      </a:r>
                      <a:r>
                        <a:rPr lang="en-GB" sz="1100" b="1" baseline="0">
                          <a:solidFill>
                            <a:schemeClr val="tx1">
                              <a:lumMod val="75000"/>
                              <a:lumOff val="25000"/>
                            </a:schemeClr>
                          </a:solidFill>
                          <a:latin typeface="+mn-lt"/>
                        </a:rPr>
                        <a:t> </a:t>
                      </a:r>
                      <a:r>
                        <a:rPr lang="en-GB" sz="1100" b="1">
                          <a:solidFill>
                            <a:schemeClr val="tx1">
                              <a:lumMod val="75000"/>
                              <a:lumOff val="25000"/>
                            </a:schemeClr>
                          </a:solidFill>
                          <a:latin typeface="+mn-lt"/>
                        </a:rPr>
                        <a:t>White</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latin typeface="+mn-lt"/>
                        </a:rPr>
                        <a:t>Ethnic Minority Groups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latin typeface="+mn-lt"/>
                        </a:rPr>
                        <a:t>Eng 2</a:t>
                      </a:r>
                      <a:r>
                        <a:rPr lang="en-GB" sz="1100" b="1" baseline="30000">
                          <a:solidFill>
                            <a:schemeClr val="tx1">
                              <a:lumMod val="75000"/>
                              <a:lumOff val="25000"/>
                            </a:schemeClr>
                          </a:solidFill>
                          <a:latin typeface="+mn-lt"/>
                        </a:rPr>
                        <a:t>nd</a:t>
                      </a:r>
                      <a:r>
                        <a:rPr lang="en-GB" sz="1100" b="1">
                          <a:solidFill>
                            <a:schemeClr val="tx1">
                              <a:lumMod val="75000"/>
                              <a:lumOff val="25000"/>
                            </a:schemeClr>
                          </a:solidFill>
                          <a:latin typeface="+mn-lt"/>
                        </a:rPr>
                        <a:t> Lang</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latin typeface="+mn-lt"/>
                        </a:rPr>
                        <a:t>LGBTQ</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27904">
                <a:tc>
                  <a:txBody>
                    <a:bodyPr/>
                    <a:lstStyle/>
                    <a:p>
                      <a:r>
                        <a:rPr lang="en-GB" sz="1100" i="1">
                          <a:solidFill>
                            <a:schemeClr val="tx1">
                              <a:lumMod val="75000"/>
                              <a:lumOff val="25000"/>
                            </a:schemeClr>
                          </a:solidFill>
                          <a:latin typeface="+mn-lt"/>
                        </a:rPr>
                        <a:t>Base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latin typeface="+mn-lt"/>
                        </a:rPr>
                        <a:t>191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latin typeface="+mn-lt"/>
                        </a:rPr>
                        <a:t>309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latin typeface="+mn-lt"/>
                        </a:rPr>
                        <a:t>87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latin typeface="+mn-lt"/>
                        </a:rPr>
                        <a:t>1341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latin typeface="+mn-lt"/>
                        </a:rPr>
                        <a:t>154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latin typeface="+mn-lt"/>
                        </a:rPr>
                        <a:t>120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latin typeface="+mn-lt"/>
                        </a:rPr>
                        <a:t>178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407537">
                <a:tc>
                  <a:txBody>
                    <a:bodyPr/>
                    <a:lstStyle/>
                    <a:p>
                      <a:pPr algn="l" fontAlgn="b"/>
                      <a:r>
                        <a:rPr lang="en-GB" sz="1100" b="0" i="0" u="none" strike="noStrike">
                          <a:solidFill>
                            <a:schemeClr val="tx1">
                              <a:lumMod val="75000"/>
                              <a:lumOff val="25000"/>
                            </a:schemeClr>
                          </a:solidFill>
                          <a:effectLst/>
                          <a:latin typeface="+mn-lt"/>
                        </a:rPr>
                        <a:t>Yes</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55%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54%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59%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47%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47%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45%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52%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447040">
                <a:tc>
                  <a:txBody>
                    <a:bodyPr/>
                    <a:lstStyle/>
                    <a:p>
                      <a:pPr algn="l" fontAlgn="b"/>
                      <a:r>
                        <a:rPr lang="en-GB" sz="1100" b="0" i="0" u="none" strike="noStrike">
                          <a:solidFill>
                            <a:schemeClr val="tx1">
                              <a:lumMod val="75000"/>
                              <a:lumOff val="25000"/>
                            </a:schemeClr>
                          </a:solidFill>
                          <a:effectLst/>
                          <a:latin typeface="+mn-lt"/>
                        </a:rPr>
                        <a:t>No</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45%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46%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41%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53%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53%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55%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48%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bl>
          </a:graphicData>
        </a:graphic>
      </p:graphicFrame>
    </p:spTree>
    <p:extLst>
      <p:ext uri="{BB962C8B-B14F-4D97-AF65-F5344CB8AC3E}">
        <p14:creationId xmlns:p14="http://schemas.microsoft.com/office/powerpoint/2010/main" val="2682610897"/>
      </p:ext>
    </p:extLst>
  </p:cSld>
  <p:clrMapOvr>
    <a:masterClrMapping/>
  </p:clrMapOvr>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1"/>
          <p:cNvSpPr>
            <a:spLocks noGrp="1"/>
          </p:cNvSpPr>
          <p:nvPr>
            <p:ph type="title"/>
          </p:nvPr>
        </p:nvSpPr>
        <p:spPr>
          <a:xfrm>
            <a:off x="180000" y="180000"/>
            <a:ext cx="11575120" cy="900000"/>
          </a:xfrm>
        </p:spPr>
        <p:txBody>
          <a:bodyPr vert="horz" lIns="91440" tIns="45720" rIns="91440" bIns="45720" rtlCol="0" anchor="t" anchorCtr="0">
            <a:normAutofit/>
          </a:bodyPr>
          <a:lstStyle/>
          <a:p>
            <a:r>
              <a:rPr lang="en-GB" sz="1600"/>
              <a:t>Pupils mostly choose to persevere when they don’t succeed. 54% will have usually/always ‘have another go’ and 50% will usually/always ‘keep trying until they succeed’. </a:t>
            </a:r>
          </a:p>
        </p:txBody>
      </p:sp>
      <p:graphicFrame>
        <p:nvGraphicFramePr>
          <p:cNvPr id="10" name="Chart 9"/>
          <p:cNvGraphicFramePr/>
          <p:nvPr>
            <p:extLst>
              <p:ext uri="{D42A27DB-BD31-4B8C-83A1-F6EECF244321}">
                <p14:modId xmlns:p14="http://schemas.microsoft.com/office/powerpoint/2010/main" val="327303040"/>
              </p:ext>
            </p:extLst>
          </p:nvPr>
        </p:nvGraphicFramePr>
        <p:xfrm>
          <a:off x="183019" y="835200"/>
          <a:ext cx="11367909" cy="5200694"/>
        </p:xfrm>
        <a:graphic>
          <a:graphicData uri="http://schemas.openxmlformats.org/drawingml/2006/chart">
            <c:chart xmlns:c="http://schemas.openxmlformats.org/drawingml/2006/chart" xmlns:r="http://schemas.openxmlformats.org/officeDocument/2006/relationships" r:id="rId3"/>
          </a:graphicData>
        </a:graphic>
      </p:graphicFrame>
      <p:sp>
        <p:nvSpPr>
          <p:cNvPr id="5" name="TextBox 4"/>
          <p:cNvSpPr txBox="1"/>
          <p:nvPr/>
        </p:nvSpPr>
        <p:spPr>
          <a:xfrm>
            <a:off x="183019" y="6368400"/>
            <a:ext cx="10227733" cy="400110"/>
          </a:xfrm>
          <a:prstGeom prst="rect">
            <a:avLst/>
          </a:prstGeom>
          <a:noFill/>
        </p:spPr>
        <p:txBody>
          <a:bodyPr wrap="square" rtlCol="0" anchor="b" anchorCtr="0">
            <a:spAutoFit/>
          </a:bodyPr>
          <a:lstStyle/>
          <a:p>
            <a:r>
              <a:rPr lang="en-GB" sz="1000">
                <a:solidFill>
                  <a:srgbClr val="002060"/>
                </a:solidFill>
              </a:rPr>
              <a:t>Q: If I don’t succeed at something...?</a:t>
            </a:r>
          </a:p>
          <a:p>
            <a:r>
              <a:rPr lang="en-GB" sz="1000" i="1">
                <a:solidFill>
                  <a:srgbClr val="002060"/>
                </a:solidFill>
              </a:rPr>
              <a:t>Base: All valid respondents, n=1,546.</a:t>
            </a:r>
          </a:p>
        </p:txBody>
      </p:sp>
      <p:sp>
        <p:nvSpPr>
          <p:cNvPr id="6" name="Rectangle 5"/>
          <p:cNvSpPr/>
          <p:nvPr/>
        </p:nvSpPr>
        <p:spPr>
          <a:xfrm>
            <a:off x="9946640" y="6368627"/>
            <a:ext cx="1686560" cy="492926"/>
          </a:xfrm>
          <a:prstGeom prst="rect">
            <a:avLst/>
          </a:prstGeom>
          <a:solidFill>
            <a:srgbClr val="7030A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a:t>Emotional wellbeing / </a:t>
            </a:r>
            <a:r>
              <a:rPr lang="en-GB" sz="1000" b="1"/>
              <a:t>CYPP</a:t>
            </a:r>
          </a:p>
        </p:txBody>
      </p:sp>
    </p:spTree>
    <p:extLst>
      <p:ext uri="{BB962C8B-B14F-4D97-AF65-F5344CB8AC3E}">
        <p14:creationId xmlns:p14="http://schemas.microsoft.com/office/powerpoint/2010/main" val="3832574623"/>
      </p:ext>
    </p:extLst>
  </p:cSld>
  <p:clrMapOvr>
    <a:masterClrMapping/>
  </p:clrMapOvr>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1"/>
          <p:cNvSpPr>
            <a:spLocks noGrp="1"/>
          </p:cNvSpPr>
          <p:nvPr>
            <p:ph type="title"/>
          </p:nvPr>
        </p:nvSpPr>
        <p:spPr>
          <a:xfrm>
            <a:off x="180000" y="180000"/>
            <a:ext cx="11575120" cy="900000"/>
          </a:xfrm>
        </p:spPr>
        <p:txBody>
          <a:bodyPr vert="horz" lIns="91440" tIns="45720" rIns="91440" bIns="45720" rtlCol="0" anchor="t" anchorCtr="0">
            <a:normAutofit/>
          </a:bodyPr>
          <a:lstStyle/>
          <a:p>
            <a:r>
              <a:rPr lang="en-GB" sz="1600"/>
              <a:t>All positive options have increased from last year. </a:t>
            </a:r>
          </a:p>
        </p:txBody>
      </p:sp>
      <p:graphicFrame>
        <p:nvGraphicFramePr>
          <p:cNvPr id="10" name="Chart 9"/>
          <p:cNvGraphicFramePr/>
          <p:nvPr>
            <p:extLst>
              <p:ext uri="{D42A27DB-BD31-4B8C-83A1-F6EECF244321}">
                <p14:modId xmlns:p14="http://schemas.microsoft.com/office/powerpoint/2010/main" val="1774365179"/>
              </p:ext>
            </p:extLst>
          </p:nvPr>
        </p:nvGraphicFramePr>
        <p:xfrm>
          <a:off x="183019" y="835200"/>
          <a:ext cx="11367909" cy="5200694"/>
        </p:xfrm>
        <a:graphic>
          <a:graphicData uri="http://schemas.openxmlformats.org/drawingml/2006/chart">
            <c:chart xmlns:c="http://schemas.openxmlformats.org/drawingml/2006/chart" xmlns:r="http://schemas.openxmlformats.org/officeDocument/2006/relationships" r:id="rId3"/>
          </a:graphicData>
        </a:graphic>
      </p:graphicFrame>
      <p:sp>
        <p:nvSpPr>
          <p:cNvPr id="5" name="TextBox 4"/>
          <p:cNvSpPr txBox="1"/>
          <p:nvPr/>
        </p:nvSpPr>
        <p:spPr>
          <a:xfrm>
            <a:off x="183019" y="6368400"/>
            <a:ext cx="10227733" cy="400110"/>
          </a:xfrm>
          <a:prstGeom prst="rect">
            <a:avLst/>
          </a:prstGeom>
          <a:noFill/>
        </p:spPr>
        <p:txBody>
          <a:bodyPr wrap="square" rtlCol="0" anchor="b" anchorCtr="0">
            <a:spAutoFit/>
          </a:bodyPr>
          <a:lstStyle/>
          <a:p>
            <a:r>
              <a:rPr lang="en-GB" sz="1000">
                <a:solidFill>
                  <a:srgbClr val="002060"/>
                </a:solidFill>
              </a:rPr>
              <a:t>Q: If I don’t succeed at something...?</a:t>
            </a:r>
          </a:p>
          <a:p>
            <a:r>
              <a:rPr lang="en-GB" sz="1000" i="1">
                <a:solidFill>
                  <a:srgbClr val="002060"/>
                </a:solidFill>
              </a:rPr>
              <a:t>Base: All valid respondents, 2023 n=1,057, 2024 n=1,170, 2025 n=1,546. </a:t>
            </a:r>
          </a:p>
        </p:txBody>
      </p:sp>
      <p:sp>
        <p:nvSpPr>
          <p:cNvPr id="6" name="Rectangle 5"/>
          <p:cNvSpPr/>
          <p:nvPr/>
        </p:nvSpPr>
        <p:spPr>
          <a:xfrm>
            <a:off x="9946640" y="6368627"/>
            <a:ext cx="1686560" cy="492926"/>
          </a:xfrm>
          <a:prstGeom prst="rect">
            <a:avLst/>
          </a:prstGeom>
          <a:solidFill>
            <a:srgbClr val="7030A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a:t>Emotional wellbeing / </a:t>
            </a:r>
            <a:r>
              <a:rPr lang="en-GB" sz="1000" b="1"/>
              <a:t>CYPP</a:t>
            </a:r>
          </a:p>
        </p:txBody>
      </p:sp>
    </p:spTree>
    <p:extLst>
      <p:ext uri="{BB962C8B-B14F-4D97-AF65-F5344CB8AC3E}">
        <p14:creationId xmlns:p14="http://schemas.microsoft.com/office/powerpoint/2010/main" val="1001394680"/>
      </p:ext>
    </p:extLst>
  </p:cSld>
  <p:clrMapOvr>
    <a:masterClrMapping/>
  </p:clrMapOvr>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1"/>
          <p:cNvSpPr>
            <a:spLocks noGrp="1"/>
          </p:cNvSpPr>
          <p:nvPr>
            <p:ph type="title"/>
          </p:nvPr>
        </p:nvSpPr>
        <p:spPr>
          <a:xfrm>
            <a:off x="89838" y="89490"/>
            <a:ext cx="11637120" cy="900000"/>
          </a:xfrm>
        </p:spPr>
        <p:txBody>
          <a:bodyPr vert="horz" lIns="91440" tIns="45720" rIns="91440" bIns="45720" rtlCol="0" anchor="t">
            <a:noAutofit/>
          </a:bodyPr>
          <a:lstStyle/>
          <a:p>
            <a:r>
              <a:rPr lang="en-GB" sz="1600"/>
              <a:t>Years 8s are slightly more persistent than Year 10s, and boys are more likely to have another go or keep trying than girls. </a:t>
            </a:r>
          </a:p>
        </p:txBody>
      </p:sp>
      <p:sp>
        <p:nvSpPr>
          <p:cNvPr id="3" name="TextBox 2"/>
          <p:cNvSpPr txBox="1"/>
          <p:nvPr/>
        </p:nvSpPr>
        <p:spPr>
          <a:xfrm>
            <a:off x="183600" y="4890507"/>
            <a:ext cx="11449599" cy="276999"/>
          </a:xfrm>
          <a:prstGeom prst="rect">
            <a:avLst/>
          </a:prstGeom>
          <a:solidFill>
            <a:schemeClr val="accent4">
              <a:lumMod val="20000"/>
              <a:lumOff val="80000"/>
            </a:schemeClr>
          </a:solidFill>
        </p:spPr>
        <p:txBody>
          <a:bodyPr wrap="square" rtlCol="0">
            <a:spAutoFit/>
          </a:bodyPr>
          <a:lstStyle/>
          <a:p>
            <a:r>
              <a:rPr lang="en-GB" sz="1200">
                <a:solidFill>
                  <a:schemeClr val="tx1">
                    <a:lumMod val="75000"/>
                    <a:lumOff val="25000"/>
                  </a:schemeClr>
                </a:solidFill>
              </a:rPr>
              <a:t>Proportion of pupils feel like this ‘Usually’ or ‘Always’</a:t>
            </a:r>
          </a:p>
        </p:txBody>
      </p:sp>
      <p:sp>
        <p:nvSpPr>
          <p:cNvPr id="9" name="Rectangle 8"/>
          <p:cNvSpPr/>
          <p:nvPr/>
        </p:nvSpPr>
        <p:spPr>
          <a:xfrm>
            <a:off x="9946640" y="6368627"/>
            <a:ext cx="1686560" cy="492926"/>
          </a:xfrm>
          <a:prstGeom prst="rect">
            <a:avLst/>
          </a:prstGeom>
          <a:solidFill>
            <a:srgbClr val="7030A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a:t>Emotional wellbeing / </a:t>
            </a:r>
            <a:r>
              <a:rPr lang="en-GB" sz="1000" b="1"/>
              <a:t>CYPP</a:t>
            </a:r>
          </a:p>
        </p:txBody>
      </p:sp>
      <p:graphicFrame>
        <p:nvGraphicFramePr>
          <p:cNvPr id="10" name="Table 9"/>
          <p:cNvGraphicFramePr>
            <a:graphicFrameLocks noGrp="1"/>
          </p:cNvGraphicFramePr>
          <p:nvPr>
            <p:extLst>
              <p:ext uri="{D42A27DB-BD31-4B8C-83A1-F6EECF244321}">
                <p14:modId xmlns:p14="http://schemas.microsoft.com/office/powerpoint/2010/main" val="4285498557"/>
              </p:ext>
            </p:extLst>
          </p:nvPr>
        </p:nvGraphicFramePr>
        <p:xfrm>
          <a:off x="183600" y="956503"/>
          <a:ext cx="11449599" cy="3872989"/>
        </p:xfrm>
        <a:graphic>
          <a:graphicData uri="http://schemas.openxmlformats.org/drawingml/2006/table">
            <a:tbl>
              <a:tblPr firstRow="1" bandRow="1">
                <a:tableStyleId>{5940675A-B579-460E-94D1-54222C63F5DA}</a:tableStyleId>
              </a:tblPr>
              <a:tblGrid>
                <a:gridCol w="3028999">
                  <a:extLst>
                    <a:ext uri="{9D8B030D-6E8A-4147-A177-3AD203B41FA5}">
                      <a16:colId xmlns:a16="http://schemas.microsoft.com/office/drawing/2014/main" val="20000"/>
                    </a:ext>
                  </a:extLst>
                </a:gridCol>
                <a:gridCol w="440024">
                  <a:extLst>
                    <a:ext uri="{9D8B030D-6E8A-4147-A177-3AD203B41FA5}">
                      <a16:colId xmlns:a16="http://schemas.microsoft.com/office/drawing/2014/main" val="20001"/>
                    </a:ext>
                  </a:extLst>
                </a:gridCol>
                <a:gridCol w="1330096">
                  <a:extLst>
                    <a:ext uri="{9D8B030D-6E8A-4147-A177-3AD203B41FA5}">
                      <a16:colId xmlns:a16="http://schemas.microsoft.com/office/drawing/2014/main" val="20002"/>
                    </a:ext>
                  </a:extLst>
                </a:gridCol>
                <a:gridCol w="1330096">
                  <a:extLst>
                    <a:ext uri="{9D8B030D-6E8A-4147-A177-3AD203B41FA5}">
                      <a16:colId xmlns:a16="http://schemas.microsoft.com/office/drawing/2014/main" val="20003"/>
                    </a:ext>
                  </a:extLst>
                </a:gridCol>
                <a:gridCol w="1330096">
                  <a:extLst>
                    <a:ext uri="{9D8B030D-6E8A-4147-A177-3AD203B41FA5}">
                      <a16:colId xmlns:a16="http://schemas.microsoft.com/office/drawing/2014/main" val="20004"/>
                    </a:ext>
                  </a:extLst>
                </a:gridCol>
                <a:gridCol w="1330096">
                  <a:extLst>
                    <a:ext uri="{9D8B030D-6E8A-4147-A177-3AD203B41FA5}">
                      <a16:colId xmlns:a16="http://schemas.microsoft.com/office/drawing/2014/main" val="20005"/>
                    </a:ext>
                  </a:extLst>
                </a:gridCol>
                <a:gridCol w="1330096">
                  <a:extLst>
                    <a:ext uri="{9D8B030D-6E8A-4147-A177-3AD203B41FA5}">
                      <a16:colId xmlns:a16="http://schemas.microsoft.com/office/drawing/2014/main" val="20006"/>
                    </a:ext>
                  </a:extLst>
                </a:gridCol>
                <a:gridCol w="1330096">
                  <a:extLst>
                    <a:ext uri="{9D8B030D-6E8A-4147-A177-3AD203B41FA5}">
                      <a16:colId xmlns:a16="http://schemas.microsoft.com/office/drawing/2014/main" val="20007"/>
                    </a:ext>
                  </a:extLst>
                </a:gridCol>
              </a:tblGrid>
              <a:tr h="400883">
                <a:tc gridSpan="2">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i="1">
                          <a:solidFill>
                            <a:schemeClr val="tx1">
                              <a:lumMod val="75000"/>
                              <a:lumOff val="25000"/>
                            </a:schemeClr>
                          </a:solidFill>
                        </a:rPr>
                        <a:t>2025 Survey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hMerge="1">
                  <a:txBody>
                    <a:bodyPr/>
                    <a:lstStyle/>
                    <a:p>
                      <a:endParaRPr lang="en-GB"/>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All Secondary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Year 8</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Year 10</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Boys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Girls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FSM</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65042">
                <a:tc gridSpan="2">
                  <a:txBody>
                    <a:bodyPr/>
                    <a:lstStyle/>
                    <a:p>
                      <a:r>
                        <a:rPr lang="en-GB" sz="1100" i="1">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hMerge="1">
                  <a:txBody>
                    <a:bodyPr/>
                    <a:lstStyle/>
                    <a:p>
                      <a:endParaRPr lang="en-GB"/>
                    </a:p>
                  </a:txBody>
                  <a:tcPr/>
                </a:tc>
                <a:tc>
                  <a:txBody>
                    <a:bodyPr/>
                    <a:lstStyle/>
                    <a:p>
                      <a:pPr algn="ctr"/>
                      <a:r>
                        <a:rPr lang="en-GB" sz="1100" i="1">
                          <a:solidFill>
                            <a:schemeClr val="tx1">
                              <a:lumMod val="75000"/>
                              <a:lumOff val="25000"/>
                            </a:schemeClr>
                          </a:solidFill>
                        </a:rPr>
                        <a:t>1546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962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584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720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775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329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40088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a:solidFill>
                            <a:schemeClr val="tx1">
                              <a:lumMod val="75000"/>
                              <a:lumOff val="25000"/>
                            </a:schemeClr>
                          </a:solidFill>
                        </a:rPr>
                        <a:t>I might have another go</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2000">
                          <a:sym typeface="Wingdings" panose="05000000000000000000" pitchFamily="2" charset="2"/>
                        </a:rPr>
                        <a:t></a:t>
                      </a:r>
                      <a:endParaRPr lang="en-GB" sz="200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59%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60%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57%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68%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52%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49%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400883">
                <a:tc>
                  <a:txBody>
                    <a:bodyPr/>
                    <a:lstStyle/>
                    <a:p>
                      <a:r>
                        <a:rPr lang="en-GB" sz="1100">
                          <a:solidFill>
                            <a:schemeClr val="tx1">
                              <a:lumMod val="75000"/>
                              <a:lumOff val="25000"/>
                            </a:schemeClr>
                          </a:solidFill>
                        </a:rPr>
                        <a:t>I keep trying until I do</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2000">
                          <a:sym typeface="Wingdings" panose="05000000000000000000" pitchFamily="2" charset="2"/>
                        </a:rPr>
                        <a:t></a:t>
                      </a:r>
                      <a:endParaRPr lang="en-GB" sz="200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52%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53%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50%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63%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44%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44%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40088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a:solidFill>
                            <a:schemeClr val="tx1">
                              <a:lumMod val="75000"/>
                              <a:lumOff val="25000"/>
                            </a:schemeClr>
                          </a:solidFill>
                        </a:rPr>
                        <a:t>I try a different way of doing</a:t>
                      </a:r>
                      <a:r>
                        <a:rPr lang="en-GB" sz="1100" baseline="0">
                          <a:solidFill>
                            <a:schemeClr val="tx1">
                              <a:lumMod val="75000"/>
                              <a:lumOff val="25000"/>
                            </a:schemeClr>
                          </a:solidFill>
                        </a:rPr>
                        <a:t> it</a:t>
                      </a:r>
                      <a:endParaRPr lang="en-GB" sz="110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2000">
                          <a:sym typeface="Wingdings" panose="05000000000000000000" pitchFamily="2" charset="2"/>
                        </a:rPr>
                        <a:t></a:t>
                      </a:r>
                      <a:endParaRPr lang="en-GB" sz="200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43%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43%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44%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50%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39%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38%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r h="400883">
                <a:tc>
                  <a:txBody>
                    <a:bodyPr/>
                    <a:lstStyle/>
                    <a:p>
                      <a:r>
                        <a:rPr lang="en-GB" sz="1100">
                          <a:solidFill>
                            <a:schemeClr val="tx1">
                              <a:lumMod val="75000"/>
                              <a:lumOff val="25000"/>
                            </a:schemeClr>
                          </a:solidFill>
                        </a:rPr>
                        <a:t>I ask for help</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2000">
                          <a:sym typeface="Wingdings" panose="05000000000000000000" pitchFamily="2" charset="2"/>
                        </a:rPr>
                        <a:t></a:t>
                      </a:r>
                      <a:endParaRPr lang="en-GB" sz="200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36%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37%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33%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38%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35%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33%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5"/>
                  </a:ext>
                </a:extLst>
              </a:tr>
              <a:tr h="40088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a:solidFill>
                            <a:schemeClr val="tx1">
                              <a:lumMod val="75000"/>
                              <a:lumOff val="25000"/>
                            </a:schemeClr>
                          </a:solidFill>
                        </a:rPr>
                        <a:t>I just can’t accept that I can’t do it</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2000" kern="1200">
                          <a:solidFill>
                            <a:schemeClr val="tx1"/>
                          </a:solidFill>
                          <a:latin typeface="+mn-lt"/>
                          <a:ea typeface="+mn-ea"/>
                          <a:cs typeface="+mn-cs"/>
                          <a:sym typeface="Wingdings 2" panose="05020102010507070707" pitchFamily="18" charset="2"/>
                        </a:rPr>
                        <a:t></a:t>
                      </a:r>
                      <a:endParaRPr lang="en-GB" sz="2000" kern="1200">
                        <a:solidFill>
                          <a:schemeClr val="tx1"/>
                        </a:solidFill>
                        <a:latin typeface="+mn-lt"/>
                        <a:ea typeface="+mn-ea"/>
                        <a:cs typeface="+mn-cs"/>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29%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29%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28%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29%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27%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31%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807490240"/>
                  </a:ext>
                </a:extLst>
              </a:tr>
              <a:tr h="400883">
                <a:tc>
                  <a:txBody>
                    <a:bodyPr/>
                    <a:lstStyle/>
                    <a:p>
                      <a:r>
                        <a:rPr lang="en-GB" sz="1100">
                          <a:solidFill>
                            <a:schemeClr val="tx1">
                              <a:lumMod val="75000"/>
                              <a:lumOff val="25000"/>
                            </a:schemeClr>
                          </a:solidFill>
                        </a:rPr>
                        <a:t>I go and do something else instead</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2000" kern="1200">
                          <a:solidFill>
                            <a:schemeClr val="tx1"/>
                          </a:solidFill>
                          <a:latin typeface="+mn-lt"/>
                          <a:ea typeface="+mn-ea"/>
                          <a:cs typeface="+mn-cs"/>
                          <a:sym typeface="Wingdings 2" panose="05020102010507070707" pitchFamily="18" charset="2"/>
                        </a:rPr>
                        <a:t></a:t>
                      </a:r>
                      <a:endParaRPr lang="en-GB" sz="2000" kern="1200">
                        <a:solidFill>
                          <a:schemeClr val="tx1"/>
                        </a:solidFill>
                        <a:latin typeface="+mn-lt"/>
                        <a:ea typeface="+mn-ea"/>
                        <a:cs typeface="+mn-cs"/>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33%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34%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33%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27%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38%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37%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6"/>
                  </a:ext>
                </a:extLst>
              </a:tr>
              <a:tr h="400883">
                <a:tc>
                  <a:txBody>
                    <a:bodyPr/>
                    <a:lstStyle/>
                    <a:p>
                      <a:r>
                        <a:rPr lang="en-GB" sz="1100">
                          <a:solidFill>
                            <a:schemeClr val="tx1">
                              <a:lumMod val="75000"/>
                              <a:lumOff val="25000"/>
                            </a:schemeClr>
                          </a:solidFill>
                        </a:rPr>
                        <a:t>I give up</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2000">
                          <a:sym typeface="Wingdings" panose="05000000000000000000" pitchFamily="2" charset="2"/>
                        </a:rPr>
                        <a:t></a:t>
                      </a:r>
                      <a:endParaRPr lang="en-GB" sz="2000"/>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25%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25%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25%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15%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32%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34%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9"/>
                  </a:ext>
                </a:extLst>
              </a:tr>
              <a:tr h="400883">
                <a:tc>
                  <a:txBody>
                    <a:bodyPr/>
                    <a:lstStyle/>
                    <a:p>
                      <a:r>
                        <a:rPr lang="en-GB" sz="1100">
                          <a:solidFill>
                            <a:schemeClr val="tx1">
                              <a:lumMod val="75000"/>
                              <a:lumOff val="25000"/>
                            </a:schemeClr>
                          </a:solidFill>
                        </a:rPr>
                        <a:t>I blame someone else </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2000">
                          <a:sym typeface="Wingdings" panose="05000000000000000000" pitchFamily="2" charset="2"/>
                        </a:rPr>
                        <a:t></a:t>
                      </a:r>
                      <a:endParaRPr lang="en-GB" sz="2000"/>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10"/>
                  </a:ext>
                </a:extLst>
              </a:tr>
            </a:tbl>
          </a:graphicData>
        </a:graphic>
      </p:graphicFrame>
      <p:sp>
        <p:nvSpPr>
          <p:cNvPr id="11" name="TextBox 10"/>
          <p:cNvSpPr txBox="1"/>
          <p:nvPr/>
        </p:nvSpPr>
        <p:spPr>
          <a:xfrm>
            <a:off x="183019" y="6522289"/>
            <a:ext cx="10227733" cy="246221"/>
          </a:xfrm>
          <a:prstGeom prst="rect">
            <a:avLst/>
          </a:prstGeom>
          <a:noFill/>
        </p:spPr>
        <p:txBody>
          <a:bodyPr wrap="square" rtlCol="0" anchor="b" anchorCtr="0">
            <a:spAutoFit/>
          </a:bodyPr>
          <a:lstStyle/>
          <a:p>
            <a:r>
              <a:rPr lang="en-GB" sz="1000">
                <a:solidFill>
                  <a:srgbClr val="002060"/>
                </a:solidFill>
              </a:rPr>
              <a:t>Q: If I don’t succeed at something...?</a:t>
            </a:r>
          </a:p>
        </p:txBody>
      </p:sp>
    </p:spTree>
    <p:extLst>
      <p:ext uri="{BB962C8B-B14F-4D97-AF65-F5344CB8AC3E}">
        <p14:creationId xmlns:p14="http://schemas.microsoft.com/office/powerpoint/2010/main" val="3577000424"/>
      </p:ext>
    </p:extLst>
  </p:cSld>
  <p:clrMapOvr>
    <a:masterClrMapping/>
  </p:clrMapOvr>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1"/>
          <p:cNvSpPr>
            <a:spLocks noGrp="1"/>
          </p:cNvSpPr>
          <p:nvPr>
            <p:ph type="title"/>
          </p:nvPr>
        </p:nvSpPr>
        <p:spPr>
          <a:xfrm>
            <a:off x="183019" y="166638"/>
            <a:ext cx="11637120" cy="900000"/>
          </a:xfrm>
        </p:spPr>
        <p:txBody>
          <a:bodyPr vert="horz" lIns="91440" tIns="45720" rIns="91440" bIns="45720" rtlCol="0" anchor="t">
            <a:normAutofit/>
          </a:bodyPr>
          <a:lstStyle/>
          <a:p>
            <a:r>
              <a:rPr lang="en-GB" sz="1600"/>
              <a:t>LGBTQ pupils are the most likely to give up than any other cohort. SEN pupils are the most likely to blame someone else. Pupils with English as a 2</a:t>
            </a:r>
            <a:r>
              <a:rPr lang="en-GB" sz="1600" baseline="30000"/>
              <a:t>nd</a:t>
            </a:r>
            <a:r>
              <a:rPr lang="en-GB" sz="1600"/>
              <a:t> language are more likely than other cohorts (except boys) to respond positively.</a:t>
            </a:r>
          </a:p>
        </p:txBody>
      </p:sp>
      <p:sp>
        <p:nvSpPr>
          <p:cNvPr id="3" name="TextBox 2"/>
          <p:cNvSpPr txBox="1"/>
          <p:nvPr/>
        </p:nvSpPr>
        <p:spPr>
          <a:xfrm>
            <a:off x="183599" y="5343042"/>
            <a:ext cx="11449599" cy="261610"/>
          </a:xfrm>
          <a:prstGeom prst="rect">
            <a:avLst/>
          </a:prstGeom>
          <a:solidFill>
            <a:schemeClr val="accent4">
              <a:lumMod val="20000"/>
              <a:lumOff val="80000"/>
            </a:schemeClr>
          </a:solidFill>
        </p:spPr>
        <p:txBody>
          <a:bodyPr wrap="square" rtlCol="0">
            <a:spAutoFit/>
          </a:bodyPr>
          <a:lstStyle/>
          <a:p>
            <a:r>
              <a:rPr lang="en-GB" sz="1100">
                <a:solidFill>
                  <a:schemeClr val="tx1">
                    <a:lumMod val="75000"/>
                    <a:lumOff val="25000"/>
                  </a:schemeClr>
                </a:solidFill>
              </a:rPr>
              <a:t>Proportion of pupils feel like this ‘Usually’ or ‘Always’</a:t>
            </a:r>
          </a:p>
        </p:txBody>
      </p:sp>
      <p:sp>
        <p:nvSpPr>
          <p:cNvPr id="9" name="Rectangle 8"/>
          <p:cNvSpPr/>
          <p:nvPr/>
        </p:nvSpPr>
        <p:spPr>
          <a:xfrm>
            <a:off x="9946640" y="6368627"/>
            <a:ext cx="1686560" cy="492926"/>
          </a:xfrm>
          <a:prstGeom prst="rect">
            <a:avLst/>
          </a:prstGeom>
          <a:solidFill>
            <a:srgbClr val="7030A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a:t>Emotional wellbeing / </a:t>
            </a:r>
            <a:r>
              <a:rPr lang="en-GB" sz="1000" b="1"/>
              <a:t>CYPP</a:t>
            </a:r>
          </a:p>
        </p:txBody>
      </p:sp>
      <p:graphicFrame>
        <p:nvGraphicFramePr>
          <p:cNvPr id="10" name="Table 9"/>
          <p:cNvGraphicFramePr>
            <a:graphicFrameLocks noGrp="1"/>
          </p:cNvGraphicFramePr>
          <p:nvPr>
            <p:extLst>
              <p:ext uri="{D42A27DB-BD31-4B8C-83A1-F6EECF244321}">
                <p14:modId xmlns:p14="http://schemas.microsoft.com/office/powerpoint/2010/main" val="2672706854"/>
              </p:ext>
            </p:extLst>
          </p:nvPr>
        </p:nvGraphicFramePr>
        <p:xfrm>
          <a:off x="183600" y="909848"/>
          <a:ext cx="11449598" cy="4343400"/>
        </p:xfrm>
        <a:graphic>
          <a:graphicData uri="http://schemas.openxmlformats.org/drawingml/2006/table">
            <a:tbl>
              <a:tblPr firstRow="1" bandRow="1">
                <a:tableStyleId>{5940675A-B579-460E-94D1-54222C63F5DA}</a:tableStyleId>
              </a:tblPr>
              <a:tblGrid>
                <a:gridCol w="2713744">
                  <a:extLst>
                    <a:ext uri="{9D8B030D-6E8A-4147-A177-3AD203B41FA5}">
                      <a16:colId xmlns:a16="http://schemas.microsoft.com/office/drawing/2014/main" val="20000"/>
                    </a:ext>
                  </a:extLst>
                </a:gridCol>
                <a:gridCol w="394227">
                  <a:extLst>
                    <a:ext uri="{9D8B030D-6E8A-4147-A177-3AD203B41FA5}">
                      <a16:colId xmlns:a16="http://schemas.microsoft.com/office/drawing/2014/main" val="20001"/>
                    </a:ext>
                  </a:extLst>
                </a:gridCol>
                <a:gridCol w="1191661">
                  <a:extLst>
                    <a:ext uri="{9D8B030D-6E8A-4147-A177-3AD203B41FA5}">
                      <a16:colId xmlns:a16="http://schemas.microsoft.com/office/drawing/2014/main" val="20002"/>
                    </a:ext>
                  </a:extLst>
                </a:gridCol>
                <a:gridCol w="1191661">
                  <a:extLst>
                    <a:ext uri="{9D8B030D-6E8A-4147-A177-3AD203B41FA5}">
                      <a16:colId xmlns:a16="http://schemas.microsoft.com/office/drawing/2014/main" val="20003"/>
                    </a:ext>
                  </a:extLst>
                </a:gridCol>
                <a:gridCol w="1191661">
                  <a:extLst>
                    <a:ext uri="{9D8B030D-6E8A-4147-A177-3AD203B41FA5}">
                      <a16:colId xmlns:a16="http://schemas.microsoft.com/office/drawing/2014/main" val="20004"/>
                    </a:ext>
                  </a:extLst>
                </a:gridCol>
                <a:gridCol w="1191661">
                  <a:extLst>
                    <a:ext uri="{9D8B030D-6E8A-4147-A177-3AD203B41FA5}">
                      <a16:colId xmlns:a16="http://schemas.microsoft.com/office/drawing/2014/main" val="20005"/>
                    </a:ext>
                  </a:extLst>
                </a:gridCol>
                <a:gridCol w="1191661">
                  <a:extLst>
                    <a:ext uri="{9D8B030D-6E8A-4147-A177-3AD203B41FA5}">
                      <a16:colId xmlns:a16="http://schemas.microsoft.com/office/drawing/2014/main" val="20006"/>
                    </a:ext>
                  </a:extLst>
                </a:gridCol>
                <a:gridCol w="1191661">
                  <a:extLst>
                    <a:ext uri="{9D8B030D-6E8A-4147-A177-3AD203B41FA5}">
                      <a16:colId xmlns:a16="http://schemas.microsoft.com/office/drawing/2014/main" val="20007"/>
                    </a:ext>
                  </a:extLst>
                </a:gridCol>
                <a:gridCol w="1191661">
                  <a:extLst>
                    <a:ext uri="{9D8B030D-6E8A-4147-A177-3AD203B41FA5}">
                      <a16:colId xmlns:a16="http://schemas.microsoft.com/office/drawing/2014/main" val="2000474804"/>
                    </a:ext>
                  </a:extLst>
                </a:gridCol>
              </a:tblGrid>
              <a:tr h="411608">
                <a:tc gridSpan="2">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i="1">
                          <a:solidFill>
                            <a:schemeClr val="tx1">
                              <a:lumMod val="75000"/>
                              <a:lumOff val="25000"/>
                            </a:schemeClr>
                          </a:solidFill>
                        </a:rPr>
                        <a:t>2025 Survey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hMerge="1">
                  <a:txBody>
                    <a:bodyPr/>
                    <a:lstStyle/>
                    <a:p>
                      <a:endParaRPr lang="en-GB"/>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SEN</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Have a disability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Young carers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Ethnicity:</a:t>
                      </a:r>
                      <a:r>
                        <a:rPr lang="en-GB" sz="1100" b="1" baseline="0">
                          <a:solidFill>
                            <a:schemeClr val="tx1">
                              <a:lumMod val="75000"/>
                              <a:lumOff val="25000"/>
                            </a:schemeClr>
                          </a:solidFill>
                        </a:rPr>
                        <a:t> </a:t>
                      </a:r>
                      <a:r>
                        <a:rPr lang="en-GB" sz="1100" b="1">
                          <a:solidFill>
                            <a:schemeClr val="tx1">
                              <a:lumMod val="75000"/>
                              <a:lumOff val="25000"/>
                            </a:schemeClr>
                          </a:solidFill>
                        </a:rPr>
                        <a:t>White</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Ethnic Minority Groups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Eng 2</a:t>
                      </a:r>
                      <a:r>
                        <a:rPr lang="en-GB" sz="1100" b="1" baseline="30000">
                          <a:solidFill>
                            <a:schemeClr val="tx1">
                              <a:lumMod val="75000"/>
                              <a:lumOff val="25000"/>
                            </a:schemeClr>
                          </a:solidFill>
                        </a:rPr>
                        <a:t>nd</a:t>
                      </a:r>
                      <a:r>
                        <a:rPr lang="en-GB" sz="1100" b="1">
                          <a:solidFill>
                            <a:schemeClr val="tx1">
                              <a:lumMod val="75000"/>
                              <a:lumOff val="25000"/>
                            </a:schemeClr>
                          </a:solidFill>
                        </a:rPr>
                        <a:t> Lang</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LGBTQ</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55656">
                <a:tc gridSpan="2">
                  <a:txBody>
                    <a:bodyPr/>
                    <a:lstStyle/>
                    <a:p>
                      <a:r>
                        <a:rPr lang="en-GB" sz="1100" i="1">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hMerge="1">
                  <a:txBody>
                    <a:bodyPr/>
                    <a:lstStyle/>
                    <a:p>
                      <a:endParaRPr lang="en-GB"/>
                    </a:p>
                  </a:txBody>
                  <a:tcPr/>
                </a:tc>
                <a:tc>
                  <a:txBody>
                    <a:bodyPr/>
                    <a:lstStyle/>
                    <a:p>
                      <a:pPr algn="ctr"/>
                      <a:r>
                        <a:rPr lang="en-GB" sz="1100" i="1">
                          <a:solidFill>
                            <a:schemeClr val="tx1">
                              <a:lumMod val="75000"/>
                              <a:lumOff val="25000"/>
                            </a:schemeClr>
                          </a:solidFill>
                        </a:rPr>
                        <a:t>191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309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87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1341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154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120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178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441009">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a:solidFill>
                            <a:schemeClr val="tx1">
                              <a:lumMod val="75000"/>
                              <a:lumOff val="25000"/>
                            </a:schemeClr>
                          </a:solidFill>
                        </a:rPr>
                        <a:t>I might have another go</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2400">
                          <a:sym typeface="Wingdings" panose="05000000000000000000" pitchFamily="2" charset="2"/>
                        </a:rPr>
                        <a:t></a:t>
                      </a:r>
                      <a:endParaRPr lang="en-GB" sz="240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44%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53%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51%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59%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59%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67%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44%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441009">
                <a:tc>
                  <a:txBody>
                    <a:bodyPr/>
                    <a:lstStyle/>
                    <a:p>
                      <a:r>
                        <a:rPr lang="en-GB" sz="1100">
                          <a:solidFill>
                            <a:schemeClr val="tx1">
                              <a:lumMod val="75000"/>
                              <a:lumOff val="25000"/>
                            </a:schemeClr>
                          </a:solidFill>
                        </a:rPr>
                        <a:t>I keep on trying until I do</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2400">
                          <a:sym typeface="Wingdings" panose="05000000000000000000" pitchFamily="2" charset="2"/>
                        </a:rPr>
                        <a:t></a:t>
                      </a:r>
                      <a:endParaRPr lang="en-GB" sz="240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38%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50%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47%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52%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58%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63%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29%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441009">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a:solidFill>
                            <a:schemeClr val="tx1">
                              <a:lumMod val="75000"/>
                              <a:lumOff val="25000"/>
                            </a:schemeClr>
                          </a:solidFill>
                        </a:rPr>
                        <a:t>I try a different way of doing</a:t>
                      </a:r>
                      <a:r>
                        <a:rPr lang="en-GB" sz="1100" baseline="0">
                          <a:solidFill>
                            <a:schemeClr val="tx1">
                              <a:lumMod val="75000"/>
                              <a:lumOff val="25000"/>
                            </a:schemeClr>
                          </a:solidFill>
                        </a:rPr>
                        <a:t> it</a:t>
                      </a:r>
                      <a:endParaRPr lang="en-GB" sz="110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2400">
                          <a:sym typeface="Wingdings" panose="05000000000000000000" pitchFamily="2" charset="2"/>
                        </a:rPr>
                        <a:t></a:t>
                      </a:r>
                      <a:endParaRPr lang="en-GB" sz="240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36%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42%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46%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43%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53%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53%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33%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r h="441009">
                <a:tc>
                  <a:txBody>
                    <a:bodyPr/>
                    <a:lstStyle/>
                    <a:p>
                      <a:r>
                        <a:rPr lang="en-GB" sz="1100">
                          <a:solidFill>
                            <a:schemeClr val="tx1">
                              <a:lumMod val="75000"/>
                              <a:lumOff val="25000"/>
                            </a:schemeClr>
                          </a:solidFill>
                        </a:rPr>
                        <a:t>I ask for help</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2400">
                          <a:sym typeface="Wingdings" panose="05000000000000000000" pitchFamily="2" charset="2"/>
                        </a:rPr>
                        <a:t></a:t>
                      </a:r>
                      <a:endParaRPr lang="en-GB" sz="240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34%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38%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33%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36%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36%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38%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26%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5"/>
                  </a:ext>
                </a:extLst>
              </a:tr>
              <a:tr h="441009">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a:solidFill>
                            <a:schemeClr val="tx1">
                              <a:lumMod val="75000"/>
                              <a:lumOff val="25000"/>
                            </a:schemeClr>
                          </a:solidFill>
                        </a:rPr>
                        <a:t>I just can’t accept that I can’t do it</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2400" b="0" i="0" u="none" strike="noStrike" kern="1200" cap="none" spc="0" normalizeH="0" baseline="0" noProof="0">
                          <a:ln>
                            <a:noFill/>
                          </a:ln>
                          <a:solidFill>
                            <a:prstClr val="black"/>
                          </a:solidFill>
                          <a:effectLst/>
                          <a:uLnTx/>
                          <a:uFillTx/>
                          <a:latin typeface="Calibri" panose="020F0502020204030204"/>
                          <a:ea typeface="+mn-ea"/>
                          <a:cs typeface="+mn-cs"/>
                          <a:sym typeface="Wingdings 2" panose="05020102010507070707" pitchFamily="18" charset="2"/>
                        </a:rPr>
                        <a:t></a:t>
                      </a:r>
                      <a:endParaRPr kumimoji="0" lang="en-GB" sz="2400" b="0" i="0" u="none" strike="noStrike" kern="1200" cap="none" spc="0" normalizeH="0" baseline="0" noProof="0">
                        <a:ln>
                          <a:noFill/>
                        </a:ln>
                        <a:solidFill>
                          <a:prstClr val="black"/>
                        </a:solidFill>
                        <a:effectLst/>
                        <a:uLnTx/>
                        <a:uFillTx/>
                        <a:latin typeface="Calibri" panose="020F0502020204030204"/>
                        <a:ea typeface="+mn-ea"/>
                        <a:cs typeface="+mn-cs"/>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34%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40%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39%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29%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29%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34%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46%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2234389904"/>
                  </a:ext>
                </a:extLst>
              </a:tr>
              <a:tr h="441009">
                <a:tc>
                  <a:txBody>
                    <a:bodyPr/>
                    <a:lstStyle/>
                    <a:p>
                      <a:r>
                        <a:rPr lang="en-GB" sz="1100">
                          <a:solidFill>
                            <a:schemeClr val="tx1">
                              <a:lumMod val="75000"/>
                              <a:lumOff val="25000"/>
                            </a:schemeClr>
                          </a:solidFill>
                        </a:rPr>
                        <a:t>I go and do something else instead</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2400" b="0" i="0" u="none" strike="noStrike" kern="1200" cap="none" spc="0" normalizeH="0" baseline="0" noProof="0">
                          <a:ln>
                            <a:noFill/>
                          </a:ln>
                          <a:solidFill>
                            <a:prstClr val="black"/>
                          </a:solidFill>
                          <a:effectLst/>
                          <a:uLnTx/>
                          <a:uFillTx/>
                          <a:latin typeface="Calibri" panose="020F0502020204030204"/>
                          <a:ea typeface="+mn-ea"/>
                          <a:cs typeface="+mn-cs"/>
                          <a:sym typeface="Wingdings 2" panose="05020102010507070707" pitchFamily="18" charset="2"/>
                        </a:rPr>
                        <a:t></a:t>
                      </a:r>
                      <a:endParaRPr kumimoji="0" lang="en-GB" sz="2400" b="0" i="0" u="none" strike="noStrike" kern="1200" cap="none" spc="0" normalizeH="0" baseline="0" noProof="0">
                        <a:ln>
                          <a:noFill/>
                        </a:ln>
                        <a:solidFill>
                          <a:prstClr val="black"/>
                        </a:solidFill>
                        <a:effectLst/>
                        <a:uLnTx/>
                        <a:uFillTx/>
                        <a:latin typeface="Calibri" panose="020F0502020204030204"/>
                        <a:ea typeface="+mn-ea"/>
                        <a:cs typeface="+mn-cs"/>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47%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39%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37%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34%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29%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33%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54%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6"/>
                  </a:ext>
                </a:extLst>
              </a:tr>
              <a:tr h="441009">
                <a:tc>
                  <a:txBody>
                    <a:bodyPr/>
                    <a:lstStyle/>
                    <a:p>
                      <a:r>
                        <a:rPr lang="en-GB" sz="1100">
                          <a:solidFill>
                            <a:schemeClr val="tx1">
                              <a:lumMod val="75000"/>
                              <a:lumOff val="25000"/>
                            </a:schemeClr>
                          </a:solidFill>
                        </a:rPr>
                        <a:t>I give up</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2400">
                          <a:sym typeface="Wingdings" panose="05000000000000000000" pitchFamily="2" charset="2"/>
                        </a:rPr>
                        <a:t></a:t>
                      </a:r>
                      <a:endParaRPr lang="en-GB" sz="2400"/>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40%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29%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37%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26%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17%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23%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42%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9"/>
                  </a:ext>
                </a:extLst>
              </a:tr>
              <a:tr h="441009">
                <a:tc>
                  <a:txBody>
                    <a:bodyPr/>
                    <a:lstStyle/>
                    <a:p>
                      <a:r>
                        <a:rPr lang="en-GB" sz="1100">
                          <a:solidFill>
                            <a:schemeClr val="tx1">
                              <a:lumMod val="75000"/>
                              <a:lumOff val="25000"/>
                            </a:schemeClr>
                          </a:solidFill>
                        </a:rPr>
                        <a:t>I blame someone else </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2400">
                          <a:sym typeface="Wingdings" panose="05000000000000000000" pitchFamily="2" charset="2"/>
                        </a:rPr>
                        <a:t></a:t>
                      </a:r>
                      <a:endParaRPr lang="en-GB" sz="2400"/>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17%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10%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11%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15%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10"/>
                  </a:ext>
                </a:extLst>
              </a:tr>
            </a:tbl>
          </a:graphicData>
        </a:graphic>
      </p:graphicFrame>
      <p:sp>
        <p:nvSpPr>
          <p:cNvPr id="11" name="TextBox 10"/>
          <p:cNvSpPr txBox="1"/>
          <p:nvPr/>
        </p:nvSpPr>
        <p:spPr>
          <a:xfrm>
            <a:off x="183019" y="6522289"/>
            <a:ext cx="10227733" cy="246221"/>
          </a:xfrm>
          <a:prstGeom prst="rect">
            <a:avLst/>
          </a:prstGeom>
          <a:noFill/>
        </p:spPr>
        <p:txBody>
          <a:bodyPr wrap="square" rtlCol="0" anchor="b" anchorCtr="0">
            <a:spAutoFit/>
          </a:bodyPr>
          <a:lstStyle/>
          <a:p>
            <a:r>
              <a:rPr lang="en-GB" sz="1000">
                <a:solidFill>
                  <a:srgbClr val="002060"/>
                </a:solidFill>
              </a:rPr>
              <a:t>Q: If I don’t succeed at something...?</a:t>
            </a:r>
            <a:r>
              <a:rPr lang="en-GB" sz="1000">
                <a:solidFill>
                  <a:srgbClr val="002060"/>
                </a:solidFill>
                <a:cs typeface="DINPro" panose="020B0504020101020102" pitchFamily="34" charset="0"/>
              </a:rPr>
              <a:t> </a:t>
            </a:r>
          </a:p>
        </p:txBody>
      </p:sp>
    </p:spTree>
    <p:extLst>
      <p:ext uri="{BB962C8B-B14F-4D97-AF65-F5344CB8AC3E}">
        <p14:creationId xmlns:p14="http://schemas.microsoft.com/office/powerpoint/2010/main" val="2624334016"/>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vert="horz" lIns="91440" tIns="45720" rIns="91440" bIns="45720" rtlCol="0" anchor="ctr">
            <a:normAutofit/>
          </a:bodyPr>
          <a:lstStyle/>
          <a:p>
            <a:r>
              <a:rPr lang="en-GB" sz="2400"/>
              <a:t>Executive Summary (8)</a:t>
            </a:r>
          </a:p>
        </p:txBody>
      </p:sp>
      <p:sp>
        <p:nvSpPr>
          <p:cNvPr id="3" name="Content Placeholder 2"/>
          <p:cNvSpPr>
            <a:spLocks noGrp="1"/>
          </p:cNvSpPr>
          <p:nvPr>
            <p:ph idx="1"/>
          </p:nvPr>
        </p:nvSpPr>
        <p:spPr>
          <a:xfrm>
            <a:off x="183018" y="834244"/>
            <a:ext cx="11546865" cy="5678068"/>
          </a:xfrm>
        </p:spPr>
        <p:txBody>
          <a:bodyPr>
            <a:noAutofit/>
          </a:bodyPr>
          <a:lstStyle/>
          <a:p>
            <a:pPr marL="0" indent="0">
              <a:lnSpc>
                <a:spcPct val="100000"/>
              </a:lnSpc>
              <a:spcBef>
                <a:spcPts val="600"/>
              </a:spcBef>
              <a:spcAft>
                <a:spcPts val="600"/>
              </a:spcAft>
              <a:buNone/>
            </a:pPr>
            <a:r>
              <a:rPr lang="en-GB" sz="1600" b="1" dirty="0">
                <a:solidFill>
                  <a:srgbClr val="00A98A"/>
                </a:solidFill>
                <a:latin typeface="+mn-lt"/>
              </a:rPr>
              <a:t>Healthy eating </a:t>
            </a:r>
          </a:p>
          <a:p>
            <a:pPr>
              <a:lnSpc>
                <a:spcPct val="100000"/>
              </a:lnSpc>
              <a:spcBef>
                <a:spcPts val="600"/>
              </a:spcBef>
              <a:spcAft>
                <a:spcPts val="600"/>
              </a:spcAft>
            </a:pPr>
            <a:r>
              <a:rPr lang="en-GB" sz="1400" dirty="0">
                <a:solidFill>
                  <a:srgbClr val="404040"/>
                </a:solidFill>
                <a:latin typeface="+mn-lt"/>
              </a:rPr>
              <a:t>28% of pupils say they normally have nothing to eat or drink at breakfast time with an additional 16% only having a drink. Cereal/Porridge remains the most popular breakfast choice (28%). </a:t>
            </a:r>
          </a:p>
          <a:p>
            <a:pPr>
              <a:lnSpc>
                <a:spcPct val="100000"/>
              </a:lnSpc>
              <a:spcBef>
                <a:spcPts val="600"/>
              </a:spcBef>
              <a:spcAft>
                <a:spcPts val="600"/>
              </a:spcAft>
            </a:pPr>
            <a:r>
              <a:rPr lang="en-GB" sz="1400" dirty="0">
                <a:solidFill>
                  <a:srgbClr val="404040"/>
                </a:solidFill>
                <a:latin typeface="+mn-lt"/>
              </a:rPr>
              <a:t>For lunch, 21% receive free school meals. 13% say they do not have any lunch at all.</a:t>
            </a:r>
          </a:p>
          <a:p>
            <a:pPr>
              <a:lnSpc>
                <a:spcPct val="100000"/>
              </a:lnSpc>
              <a:spcBef>
                <a:spcPts val="600"/>
              </a:spcBef>
              <a:spcAft>
                <a:spcPts val="600"/>
              </a:spcAft>
            </a:pPr>
            <a:r>
              <a:rPr lang="en-GB" sz="1400" dirty="0">
                <a:solidFill>
                  <a:srgbClr val="404040"/>
                </a:solidFill>
                <a:latin typeface="+mn-lt"/>
              </a:rPr>
              <a:t>For the 13% of pupils that choose not to have any lunch, 68% say that not being hungry is the main reason.</a:t>
            </a:r>
          </a:p>
          <a:p>
            <a:pPr>
              <a:lnSpc>
                <a:spcPct val="100000"/>
              </a:lnSpc>
              <a:spcBef>
                <a:spcPts val="600"/>
              </a:spcBef>
              <a:spcAft>
                <a:spcPts val="600"/>
              </a:spcAft>
            </a:pPr>
            <a:r>
              <a:rPr lang="en-US" sz="1400" dirty="0">
                <a:solidFill>
                  <a:srgbClr val="404040"/>
                </a:solidFill>
                <a:latin typeface="+mn-lt"/>
              </a:rPr>
              <a:t>During the school day, 78% of all pupils are able to eat with their friends and 62% choose what they want to eat, which is an increase on last year’s result.</a:t>
            </a:r>
          </a:p>
          <a:p>
            <a:pPr>
              <a:lnSpc>
                <a:spcPct val="100000"/>
              </a:lnSpc>
              <a:spcBef>
                <a:spcPts val="600"/>
              </a:spcBef>
              <a:spcAft>
                <a:spcPts val="600"/>
              </a:spcAft>
            </a:pPr>
            <a:r>
              <a:rPr lang="en-GB" sz="1400" dirty="0">
                <a:solidFill>
                  <a:srgbClr val="404040"/>
                </a:solidFill>
                <a:latin typeface="+mn-lt"/>
              </a:rPr>
              <a:t>Only 16% of pupils will go food shopping with their parents/carers and over half (58%) are able to get the food they would like from a shop.</a:t>
            </a:r>
          </a:p>
          <a:p>
            <a:pPr>
              <a:lnSpc>
                <a:spcPct val="100000"/>
              </a:lnSpc>
              <a:spcBef>
                <a:spcPts val="600"/>
              </a:spcBef>
              <a:spcAft>
                <a:spcPts val="600"/>
              </a:spcAft>
            </a:pPr>
            <a:r>
              <a:rPr lang="en-US" sz="1400" dirty="0">
                <a:solidFill>
                  <a:srgbClr val="404040"/>
                </a:solidFill>
                <a:latin typeface="+mn-lt"/>
              </a:rPr>
              <a:t>72% of pupils state that meals are eaten with members of their household/family. This is an increase on the last two years, which were lower than previous years. </a:t>
            </a:r>
          </a:p>
          <a:p>
            <a:pPr>
              <a:lnSpc>
                <a:spcPct val="100000"/>
              </a:lnSpc>
              <a:spcBef>
                <a:spcPts val="600"/>
              </a:spcBef>
              <a:spcAft>
                <a:spcPts val="600"/>
              </a:spcAft>
            </a:pPr>
            <a:r>
              <a:rPr lang="en-GB" sz="1400" dirty="0">
                <a:solidFill>
                  <a:srgbClr val="404040"/>
                </a:solidFill>
                <a:latin typeface="+mn-lt"/>
              </a:rPr>
              <a:t>59% say there are rules associated with food/mealtimes. Not using devices whilst eating is the most popular rule among secondary pupils (35% say this).</a:t>
            </a:r>
          </a:p>
          <a:p>
            <a:pPr>
              <a:lnSpc>
                <a:spcPct val="100000"/>
              </a:lnSpc>
              <a:spcBef>
                <a:spcPts val="600"/>
              </a:spcBef>
              <a:spcAft>
                <a:spcPts val="600"/>
              </a:spcAft>
            </a:pPr>
            <a:r>
              <a:rPr lang="en-US" sz="1400" dirty="0">
                <a:solidFill>
                  <a:srgbClr val="404040"/>
                </a:solidFill>
                <a:latin typeface="+mn-lt"/>
              </a:rPr>
              <a:t>The majority of pupils are drinking milk/water frequently. 70% are eating fruits and vegetables everyday/most days and a third (33%) are drinking fruit juice or smoothies everyday/most days. </a:t>
            </a:r>
          </a:p>
          <a:p>
            <a:pPr>
              <a:lnSpc>
                <a:spcPct val="100000"/>
              </a:lnSpc>
              <a:spcBef>
                <a:spcPts val="600"/>
              </a:spcBef>
              <a:spcAft>
                <a:spcPts val="600"/>
              </a:spcAft>
            </a:pPr>
            <a:r>
              <a:rPr lang="en-US" sz="1400" dirty="0">
                <a:solidFill>
                  <a:srgbClr val="404040"/>
                </a:solidFill>
                <a:latin typeface="+mn-lt"/>
              </a:rPr>
              <a:t>20% of pupils have a take-away at least 2-3 days a week and over half of all pupils are having snacks and sweets everyday/most days (55%). </a:t>
            </a:r>
            <a:endParaRPr lang="en-GB" sz="1400" dirty="0">
              <a:solidFill>
                <a:srgbClr val="404040"/>
              </a:solidFill>
              <a:latin typeface="+mn-lt"/>
            </a:endParaRPr>
          </a:p>
        </p:txBody>
      </p:sp>
    </p:spTree>
    <p:extLst>
      <p:ext uri="{BB962C8B-B14F-4D97-AF65-F5344CB8AC3E}">
        <p14:creationId xmlns:p14="http://schemas.microsoft.com/office/powerpoint/2010/main" val="972813646"/>
      </p:ext>
    </p:extLst>
  </p:cSld>
  <p:clrMapOvr>
    <a:masterClrMapping/>
  </p:clrMapOvr>
  <p:extLst>
    <p:ext uri="{6950BFC3-D8DA-4A85-94F7-54DA5524770B}">
      <p188:commentRel xmlns:p188="http://schemas.microsoft.com/office/powerpoint/2018/8/main" r:id="rId3"/>
    </p:ext>
  </p:extLst>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1"/>
          <p:cNvSpPr>
            <a:spLocks noGrp="1"/>
          </p:cNvSpPr>
          <p:nvPr>
            <p:ph type="title"/>
          </p:nvPr>
        </p:nvSpPr>
        <p:spPr>
          <a:xfrm>
            <a:off x="101600" y="180000"/>
            <a:ext cx="11758168" cy="900000"/>
          </a:xfrm>
        </p:spPr>
        <p:txBody>
          <a:bodyPr anchor="t" anchorCtr="0">
            <a:noAutofit/>
          </a:bodyPr>
          <a:lstStyle/>
          <a:p>
            <a:r>
              <a:rPr lang="en-GB" sz="1600"/>
              <a:t>Resilience amongst all pupils has improved after a downward trend in the preceding years. Boys are the most resilient pupils overall. The group that seems the least resilient are the LGBTQ cohort with 72% scoring Low (0-19).</a:t>
            </a:r>
          </a:p>
        </p:txBody>
      </p:sp>
      <p:graphicFrame>
        <p:nvGraphicFramePr>
          <p:cNvPr id="5" name="Content Placeholder 6"/>
          <p:cNvGraphicFramePr>
            <a:graphicFrameLocks noGrp="1"/>
          </p:cNvGraphicFramePr>
          <p:nvPr>
            <p:ph idx="1"/>
            <p:extLst>
              <p:ext uri="{D42A27DB-BD31-4B8C-83A1-F6EECF244321}">
                <p14:modId xmlns:p14="http://schemas.microsoft.com/office/powerpoint/2010/main" val="2483389657"/>
              </p:ext>
            </p:extLst>
          </p:nvPr>
        </p:nvGraphicFramePr>
        <p:xfrm>
          <a:off x="183356" y="1035596"/>
          <a:ext cx="5085823" cy="4197786"/>
        </p:xfrm>
        <a:graphic>
          <a:graphicData uri="http://schemas.openxmlformats.org/drawingml/2006/chart">
            <c:chart xmlns:c="http://schemas.openxmlformats.org/drawingml/2006/chart" xmlns:r="http://schemas.openxmlformats.org/officeDocument/2006/relationships" r:id="rId2"/>
          </a:graphicData>
        </a:graphic>
      </p:graphicFrame>
      <p:sp>
        <p:nvSpPr>
          <p:cNvPr id="6" name="TextBox 5"/>
          <p:cNvSpPr txBox="1"/>
          <p:nvPr/>
        </p:nvSpPr>
        <p:spPr>
          <a:xfrm>
            <a:off x="183600" y="6060624"/>
            <a:ext cx="9491446" cy="707886"/>
          </a:xfrm>
          <a:prstGeom prst="rect">
            <a:avLst/>
          </a:prstGeom>
          <a:noFill/>
        </p:spPr>
        <p:txBody>
          <a:bodyPr wrap="square" rtlCol="0" anchor="b" anchorCtr="0">
            <a:spAutoFit/>
          </a:bodyPr>
          <a:lstStyle/>
          <a:p>
            <a:r>
              <a:rPr lang="en-GB" sz="1000">
                <a:solidFill>
                  <a:srgbClr val="002060"/>
                </a:solidFill>
              </a:rPr>
              <a:t>An overall measurement of resilience based on the answers to ‘If I don’t succeed at something’ and ‘If something goes wrong’. </a:t>
            </a:r>
          </a:p>
          <a:p>
            <a:r>
              <a:rPr lang="en-GB" sz="1000">
                <a:solidFill>
                  <a:srgbClr val="002060"/>
                </a:solidFill>
              </a:rPr>
              <a:t>All items are scored 0-3 if phrased positively or 3-0 if they are phrased negatively</a:t>
            </a:r>
            <a:endParaRPr lang="en-GB" sz="1000" i="1">
              <a:solidFill>
                <a:srgbClr val="002060"/>
              </a:solidFill>
            </a:endParaRPr>
          </a:p>
          <a:p>
            <a:r>
              <a:rPr lang="en-GB" sz="1000" i="1">
                <a:solidFill>
                  <a:srgbClr val="002060"/>
                </a:solidFill>
              </a:rPr>
              <a:t>Base: All valid respondents, n=430 (2019), n=1,325 (2020), n = 429 (2021), n=834 (2022), n= 1,057 (2023), n= 1,170 (2024), n= 1,546 (2025) and all valid respondents from 2017 SHEU report, n=2,350</a:t>
            </a:r>
          </a:p>
        </p:txBody>
      </p:sp>
      <p:sp>
        <p:nvSpPr>
          <p:cNvPr id="10" name="Rectangle 9"/>
          <p:cNvSpPr/>
          <p:nvPr/>
        </p:nvSpPr>
        <p:spPr>
          <a:xfrm>
            <a:off x="9946640" y="6368627"/>
            <a:ext cx="1686560" cy="492926"/>
          </a:xfrm>
          <a:prstGeom prst="rect">
            <a:avLst/>
          </a:prstGeom>
          <a:solidFill>
            <a:srgbClr val="7030A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a:t>Emotional wellbeing / </a:t>
            </a:r>
            <a:r>
              <a:rPr lang="en-GB" sz="1000" b="1"/>
              <a:t>CYPP</a:t>
            </a:r>
          </a:p>
        </p:txBody>
      </p:sp>
      <p:graphicFrame>
        <p:nvGraphicFramePr>
          <p:cNvPr id="8" name="Table 7">
            <a:extLst>
              <a:ext uri="{FF2B5EF4-FFF2-40B4-BE49-F238E27FC236}">
                <a16:creationId xmlns:a16="http://schemas.microsoft.com/office/drawing/2014/main" id="{BC386C99-BA32-4AD5-91F7-3676A6356AF1}"/>
              </a:ext>
            </a:extLst>
          </p:cNvPr>
          <p:cNvGraphicFramePr>
            <a:graphicFrameLocks noGrp="1"/>
          </p:cNvGraphicFramePr>
          <p:nvPr>
            <p:extLst>
              <p:ext uri="{D42A27DB-BD31-4B8C-83A1-F6EECF244321}">
                <p14:modId xmlns:p14="http://schemas.microsoft.com/office/powerpoint/2010/main" val="2373895178"/>
              </p:ext>
            </p:extLst>
          </p:nvPr>
        </p:nvGraphicFramePr>
        <p:xfrm>
          <a:off x="5350935" y="1035596"/>
          <a:ext cx="6282265" cy="2273796"/>
        </p:xfrm>
        <a:graphic>
          <a:graphicData uri="http://schemas.openxmlformats.org/drawingml/2006/table">
            <a:tbl>
              <a:tblPr firstRow="1" bandRow="1">
                <a:tableStyleId>{5940675A-B579-460E-94D1-54222C63F5DA}</a:tableStyleId>
              </a:tblPr>
              <a:tblGrid>
                <a:gridCol w="1745709">
                  <a:extLst>
                    <a:ext uri="{9D8B030D-6E8A-4147-A177-3AD203B41FA5}">
                      <a16:colId xmlns:a16="http://schemas.microsoft.com/office/drawing/2014/main" val="20000"/>
                    </a:ext>
                  </a:extLst>
                </a:gridCol>
                <a:gridCol w="912855">
                  <a:extLst>
                    <a:ext uri="{9D8B030D-6E8A-4147-A177-3AD203B41FA5}">
                      <a16:colId xmlns:a16="http://schemas.microsoft.com/office/drawing/2014/main" val="20001"/>
                    </a:ext>
                  </a:extLst>
                </a:gridCol>
                <a:gridCol w="599333">
                  <a:extLst>
                    <a:ext uri="{9D8B030D-6E8A-4147-A177-3AD203B41FA5}">
                      <a16:colId xmlns:a16="http://schemas.microsoft.com/office/drawing/2014/main" val="20002"/>
                    </a:ext>
                  </a:extLst>
                </a:gridCol>
                <a:gridCol w="756092">
                  <a:extLst>
                    <a:ext uri="{9D8B030D-6E8A-4147-A177-3AD203B41FA5}">
                      <a16:colId xmlns:a16="http://schemas.microsoft.com/office/drawing/2014/main" val="20003"/>
                    </a:ext>
                  </a:extLst>
                </a:gridCol>
                <a:gridCol w="756092">
                  <a:extLst>
                    <a:ext uri="{9D8B030D-6E8A-4147-A177-3AD203B41FA5}">
                      <a16:colId xmlns:a16="http://schemas.microsoft.com/office/drawing/2014/main" val="20004"/>
                    </a:ext>
                  </a:extLst>
                </a:gridCol>
                <a:gridCol w="756092">
                  <a:extLst>
                    <a:ext uri="{9D8B030D-6E8A-4147-A177-3AD203B41FA5}">
                      <a16:colId xmlns:a16="http://schemas.microsoft.com/office/drawing/2014/main" val="20005"/>
                    </a:ext>
                  </a:extLst>
                </a:gridCol>
                <a:gridCol w="756092">
                  <a:extLst>
                    <a:ext uri="{9D8B030D-6E8A-4147-A177-3AD203B41FA5}">
                      <a16:colId xmlns:a16="http://schemas.microsoft.com/office/drawing/2014/main" val="20006"/>
                    </a:ext>
                  </a:extLst>
                </a:gridCol>
              </a:tblGrid>
              <a:tr h="42432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i="1">
                          <a:solidFill>
                            <a:schemeClr val="tx1">
                              <a:lumMod val="75000"/>
                              <a:lumOff val="25000"/>
                            </a:schemeClr>
                          </a:solidFill>
                          <a:latin typeface="+mn-lt"/>
                        </a:rPr>
                        <a:t>2025 Survey</a:t>
                      </a:r>
                    </a:p>
                    <a:p>
                      <a:endParaRPr lang="en-GB" sz="1100">
                        <a:solidFill>
                          <a:schemeClr val="tx1">
                            <a:lumMod val="75000"/>
                            <a:lumOff val="25000"/>
                          </a:schemeClr>
                        </a:solidFill>
                        <a:latin typeface="+mn-lt"/>
                      </a:endParaRP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latin typeface="+mn-lt"/>
                        </a:rPr>
                        <a:t>All Secondary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latin typeface="+mn-lt"/>
                        </a:rPr>
                        <a:t>Year 8</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latin typeface="+mn-lt"/>
                        </a:rPr>
                        <a:t>Year 10</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latin typeface="+mn-lt"/>
                        </a:rPr>
                        <a:t>Boys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latin typeface="+mn-lt"/>
                        </a:rPr>
                        <a:t>Girls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latin typeface="+mn-lt"/>
                        </a:rPr>
                        <a:t>FSM</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47892">
                <a:tc>
                  <a:txBody>
                    <a:bodyPr/>
                    <a:lstStyle/>
                    <a:p>
                      <a:r>
                        <a:rPr lang="en-GB" sz="1100" i="1">
                          <a:solidFill>
                            <a:schemeClr val="tx1">
                              <a:lumMod val="75000"/>
                              <a:lumOff val="25000"/>
                            </a:schemeClr>
                          </a:solidFill>
                          <a:latin typeface="+mn-lt"/>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latin typeface="+mn-lt"/>
                        </a:rPr>
                        <a:t>1546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latin typeface="+mn-lt"/>
                        </a:rPr>
                        <a:t>962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latin typeface="+mn-lt"/>
                        </a:rPr>
                        <a:t>584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latin typeface="+mn-lt"/>
                        </a:rPr>
                        <a:t>720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latin typeface="+mn-lt"/>
                        </a:rPr>
                        <a:t>775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latin typeface="+mn-lt"/>
                        </a:rPr>
                        <a:t>329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396999">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a:solidFill>
                            <a:schemeClr val="tx1">
                              <a:lumMod val="75000"/>
                              <a:lumOff val="25000"/>
                            </a:schemeClr>
                          </a:solidFill>
                          <a:latin typeface="+mn-lt"/>
                        </a:rPr>
                        <a:t>High</a:t>
                      </a:r>
                      <a:r>
                        <a:rPr lang="en-GB" sz="1100" baseline="0">
                          <a:solidFill>
                            <a:schemeClr val="tx1">
                              <a:lumMod val="75000"/>
                              <a:lumOff val="25000"/>
                            </a:schemeClr>
                          </a:solidFill>
                          <a:latin typeface="+mn-lt"/>
                        </a:rPr>
                        <a:t> (26+)</a:t>
                      </a:r>
                      <a:endParaRPr lang="en-GB" sz="1100">
                        <a:latin typeface="+mn-lt"/>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15%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100" kern="1200">
                          <a:solidFill>
                            <a:schemeClr val="tx1">
                              <a:lumMod val="75000"/>
                              <a:lumOff val="25000"/>
                            </a:schemeClr>
                          </a:solidFill>
                          <a:latin typeface="+mn-lt"/>
                          <a:ea typeface="+mn-ea"/>
                          <a:cs typeface="+mn-cs"/>
                        </a:rPr>
                        <a:t>17%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latin typeface="+mn-lt"/>
                        </a:rPr>
                        <a:t>14%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latin typeface="+mn-lt"/>
                        </a:rPr>
                        <a:t>22%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latin typeface="+mn-lt"/>
                        </a:rPr>
                        <a:t>10%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12%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396999">
                <a:tc>
                  <a:txBody>
                    <a:bodyPr/>
                    <a:lstStyle/>
                    <a:p>
                      <a:r>
                        <a:rPr lang="en-GB" sz="1100">
                          <a:solidFill>
                            <a:schemeClr val="tx1">
                              <a:lumMod val="75000"/>
                              <a:lumOff val="25000"/>
                            </a:schemeClr>
                          </a:solidFill>
                          <a:latin typeface="+mn-lt"/>
                        </a:rPr>
                        <a:t>Med-High (23-25)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21%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100" kern="1200">
                          <a:solidFill>
                            <a:schemeClr val="tx1">
                              <a:lumMod val="75000"/>
                              <a:lumOff val="25000"/>
                            </a:schemeClr>
                          </a:solidFill>
                          <a:latin typeface="+mn-lt"/>
                          <a:ea typeface="+mn-ea"/>
                          <a:cs typeface="+mn-cs"/>
                        </a:rPr>
                        <a:t>21%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latin typeface="+mn-lt"/>
                        </a:rPr>
                        <a:t>20%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latin typeface="+mn-lt"/>
                        </a:rPr>
                        <a:t>27%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latin typeface="+mn-lt"/>
                        </a:rPr>
                        <a:t>15%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16%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396999">
                <a:tc>
                  <a:txBody>
                    <a:bodyPr/>
                    <a:lstStyle/>
                    <a:p>
                      <a:r>
                        <a:rPr lang="en-GB" sz="1100">
                          <a:solidFill>
                            <a:schemeClr val="tx1">
                              <a:lumMod val="75000"/>
                              <a:lumOff val="25000"/>
                            </a:schemeClr>
                          </a:solidFill>
                          <a:latin typeface="+mn-lt"/>
                        </a:rPr>
                        <a:t>Med-low (20-22)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20%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100" kern="1200">
                          <a:solidFill>
                            <a:schemeClr val="tx1">
                              <a:lumMod val="75000"/>
                              <a:lumOff val="25000"/>
                            </a:schemeClr>
                          </a:solidFill>
                          <a:latin typeface="+mn-lt"/>
                          <a:ea typeface="+mn-ea"/>
                          <a:cs typeface="+mn-cs"/>
                        </a:rPr>
                        <a:t>19%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latin typeface="+mn-lt"/>
                        </a:rPr>
                        <a:t>21%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latin typeface="+mn-lt"/>
                        </a:rPr>
                        <a:t>20%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latin typeface="+mn-lt"/>
                        </a:rPr>
                        <a:t>20%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18%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r h="396999">
                <a:tc>
                  <a:txBody>
                    <a:bodyPr/>
                    <a:lstStyle/>
                    <a:p>
                      <a:r>
                        <a:rPr lang="en-GB" sz="1100">
                          <a:solidFill>
                            <a:schemeClr val="tx1">
                              <a:lumMod val="75000"/>
                              <a:lumOff val="25000"/>
                            </a:schemeClr>
                          </a:solidFill>
                          <a:latin typeface="+mn-lt"/>
                        </a:rPr>
                        <a:t>Low</a:t>
                      </a:r>
                      <a:r>
                        <a:rPr lang="en-GB" sz="1100" baseline="0">
                          <a:solidFill>
                            <a:schemeClr val="tx1">
                              <a:lumMod val="75000"/>
                              <a:lumOff val="25000"/>
                            </a:schemeClr>
                          </a:solidFill>
                          <a:latin typeface="+mn-lt"/>
                        </a:rPr>
                        <a:t> (0-19)</a:t>
                      </a:r>
                      <a:endParaRPr lang="en-GB" sz="1100">
                        <a:solidFill>
                          <a:schemeClr val="tx1">
                            <a:lumMod val="75000"/>
                            <a:lumOff val="25000"/>
                          </a:schemeClr>
                        </a:solidFill>
                        <a:latin typeface="+mn-lt"/>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44%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100" kern="1200">
                          <a:solidFill>
                            <a:schemeClr val="tx1">
                              <a:lumMod val="75000"/>
                              <a:lumOff val="25000"/>
                            </a:schemeClr>
                          </a:solidFill>
                          <a:latin typeface="+mn-lt"/>
                          <a:ea typeface="+mn-ea"/>
                          <a:cs typeface="+mn-cs"/>
                        </a:rPr>
                        <a:t>43%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latin typeface="+mn-lt"/>
                        </a:rPr>
                        <a:t>46%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latin typeface="+mn-lt"/>
                        </a:rPr>
                        <a:t>31%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latin typeface="+mn-lt"/>
                        </a:rPr>
                        <a:t>54%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54%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5"/>
                  </a:ext>
                </a:extLst>
              </a:tr>
            </a:tbl>
          </a:graphicData>
        </a:graphic>
      </p:graphicFrame>
      <p:graphicFrame>
        <p:nvGraphicFramePr>
          <p:cNvPr id="11" name="Table 10">
            <a:extLst>
              <a:ext uri="{FF2B5EF4-FFF2-40B4-BE49-F238E27FC236}">
                <a16:creationId xmlns:a16="http://schemas.microsoft.com/office/drawing/2014/main" id="{F15632CD-AFC5-4CC2-ADFF-DCCD6C314439}"/>
              </a:ext>
            </a:extLst>
          </p:cNvPr>
          <p:cNvGraphicFramePr>
            <a:graphicFrameLocks noGrp="1"/>
          </p:cNvGraphicFramePr>
          <p:nvPr>
            <p:extLst>
              <p:ext uri="{D42A27DB-BD31-4B8C-83A1-F6EECF244321}">
                <p14:modId xmlns:p14="http://schemas.microsoft.com/office/powerpoint/2010/main" val="455329215"/>
              </p:ext>
            </p:extLst>
          </p:nvPr>
        </p:nvGraphicFramePr>
        <p:xfrm>
          <a:off x="5350935" y="3412508"/>
          <a:ext cx="6282265" cy="2409896"/>
        </p:xfrm>
        <a:graphic>
          <a:graphicData uri="http://schemas.openxmlformats.org/drawingml/2006/table">
            <a:tbl>
              <a:tblPr firstRow="1" bandRow="1">
                <a:tableStyleId>{5940675A-B579-460E-94D1-54222C63F5DA}</a:tableStyleId>
              </a:tblPr>
              <a:tblGrid>
                <a:gridCol w="1572149">
                  <a:extLst>
                    <a:ext uri="{9D8B030D-6E8A-4147-A177-3AD203B41FA5}">
                      <a16:colId xmlns:a16="http://schemas.microsoft.com/office/drawing/2014/main" val="20000"/>
                    </a:ext>
                  </a:extLst>
                </a:gridCol>
                <a:gridCol w="645035">
                  <a:extLst>
                    <a:ext uri="{9D8B030D-6E8A-4147-A177-3AD203B41FA5}">
                      <a16:colId xmlns:a16="http://schemas.microsoft.com/office/drawing/2014/main" val="20001"/>
                    </a:ext>
                  </a:extLst>
                </a:gridCol>
                <a:gridCol w="764154">
                  <a:extLst>
                    <a:ext uri="{9D8B030D-6E8A-4147-A177-3AD203B41FA5}">
                      <a16:colId xmlns:a16="http://schemas.microsoft.com/office/drawing/2014/main" val="20002"/>
                    </a:ext>
                  </a:extLst>
                </a:gridCol>
                <a:gridCol w="625242">
                  <a:extLst>
                    <a:ext uri="{9D8B030D-6E8A-4147-A177-3AD203B41FA5}">
                      <a16:colId xmlns:a16="http://schemas.microsoft.com/office/drawing/2014/main" val="20003"/>
                    </a:ext>
                  </a:extLst>
                </a:gridCol>
                <a:gridCol w="796085">
                  <a:extLst>
                    <a:ext uri="{9D8B030D-6E8A-4147-A177-3AD203B41FA5}">
                      <a16:colId xmlns:a16="http://schemas.microsoft.com/office/drawing/2014/main" val="20004"/>
                    </a:ext>
                  </a:extLst>
                </a:gridCol>
                <a:gridCol w="751840">
                  <a:extLst>
                    <a:ext uri="{9D8B030D-6E8A-4147-A177-3AD203B41FA5}">
                      <a16:colId xmlns:a16="http://schemas.microsoft.com/office/drawing/2014/main" val="20005"/>
                    </a:ext>
                  </a:extLst>
                </a:gridCol>
                <a:gridCol w="503173">
                  <a:extLst>
                    <a:ext uri="{9D8B030D-6E8A-4147-A177-3AD203B41FA5}">
                      <a16:colId xmlns:a16="http://schemas.microsoft.com/office/drawing/2014/main" val="20006"/>
                    </a:ext>
                  </a:extLst>
                </a:gridCol>
                <a:gridCol w="624587">
                  <a:extLst>
                    <a:ext uri="{9D8B030D-6E8A-4147-A177-3AD203B41FA5}">
                      <a16:colId xmlns:a16="http://schemas.microsoft.com/office/drawing/2014/main" val="2539149188"/>
                    </a:ext>
                  </a:extLst>
                </a:gridCol>
              </a:tblGrid>
              <a:tr h="557399">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i="1">
                          <a:solidFill>
                            <a:schemeClr val="tx1">
                              <a:lumMod val="75000"/>
                              <a:lumOff val="25000"/>
                            </a:schemeClr>
                          </a:solidFill>
                          <a:latin typeface="+mn-lt"/>
                        </a:rPr>
                        <a:t>2025 Survey</a:t>
                      </a:r>
                    </a:p>
                    <a:p>
                      <a:endParaRPr lang="en-GB" sz="1100">
                        <a:solidFill>
                          <a:schemeClr val="tx1">
                            <a:lumMod val="75000"/>
                            <a:lumOff val="25000"/>
                          </a:schemeClr>
                        </a:solidFill>
                        <a:latin typeface="+mn-lt"/>
                      </a:endParaRP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latin typeface="+mn-lt"/>
                        </a:rPr>
                        <a:t>SEN</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latin typeface="+mn-lt"/>
                        </a:rPr>
                        <a:t>Have a disability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latin typeface="+mn-lt"/>
                        </a:rPr>
                        <a:t>Young carers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latin typeface="+mn-lt"/>
                        </a:rPr>
                        <a:t>Ethnicity:</a:t>
                      </a:r>
                      <a:r>
                        <a:rPr lang="en-GB" sz="1100" b="1" baseline="0">
                          <a:solidFill>
                            <a:schemeClr val="tx1">
                              <a:lumMod val="75000"/>
                              <a:lumOff val="25000"/>
                            </a:schemeClr>
                          </a:solidFill>
                          <a:latin typeface="+mn-lt"/>
                        </a:rPr>
                        <a:t> </a:t>
                      </a:r>
                      <a:r>
                        <a:rPr lang="en-GB" sz="1100" b="1">
                          <a:solidFill>
                            <a:schemeClr val="tx1">
                              <a:lumMod val="75000"/>
                              <a:lumOff val="25000"/>
                            </a:schemeClr>
                          </a:solidFill>
                          <a:latin typeface="+mn-lt"/>
                        </a:rPr>
                        <a:t>White</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latin typeface="+mn-lt"/>
                        </a:rPr>
                        <a:t>Ethnic Minority Groups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latin typeface="+mn-lt"/>
                        </a:rPr>
                        <a:t>Eng 2nd Lang</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latin typeface="+mn-lt"/>
                        </a:rPr>
                        <a:t>LGBTQ</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42969">
                <a:tc>
                  <a:txBody>
                    <a:bodyPr/>
                    <a:lstStyle/>
                    <a:p>
                      <a:r>
                        <a:rPr lang="en-GB" sz="1100" i="1">
                          <a:solidFill>
                            <a:schemeClr val="tx1">
                              <a:lumMod val="75000"/>
                              <a:lumOff val="25000"/>
                            </a:schemeClr>
                          </a:solidFill>
                          <a:latin typeface="+mn-lt"/>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latin typeface="+mn-lt"/>
                        </a:rPr>
                        <a:t>191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latin typeface="+mn-lt"/>
                        </a:rPr>
                        <a:t>309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latin typeface="+mn-lt"/>
                        </a:rPr>
                        <a:t>87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latin typeface="+mn-lt"/>
                        </a:rPr>
                        <a:t>1341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latin typeface="+mn-lt"/>
                        </a:rPr>
                        <a:t>154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latin typeface="+mn-lt"/>
                        </a:rPr>
                        <a:t>120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latin typeface="+mn-lt"/>
                        </a:rPr>
                        <a:t>178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389114">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a:solidFill>
                            <a:schemeClr val="tx1">
                              <a:lumMod val="75000"/>
                              <a:lumOff val="25000"/>
                            </a:schemeClr>
                          </a:solidFill>
                          <a:latin typeface="+mn-lt"/>
                        </a:rPr>
                        <a:t>High</a:t>
                      </a:r>
                      <a:r>
                        <a:rPr lang="en-GB" sz="1100" baseline="0">
                          <a:solidFill>
                            <a:schemeClr val="tx1">
                              <a:lumMod val="75000"/>
                              <a:lumOff val="25000"/>
                            </a:schemeClr>
                          </a:solidFill>
                          <a:latin typeface="+mn-lt"/>
                        </a:rPr>
                        <a:t> (26+)</a:t>
                      </a:r>
                      <a:endParaRPr lang="en-GB" sz="1100">
                        <a:latin typeface="+mn-lt"/>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10%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12%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20%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389114">
                <a:tc>
                  <a:txBody>
                    <a:bodyPr/>
                    <a:lstStyle/>
                    <a:p>
                      <a:r>
                        <a:rPr lang="en-GB" sz="1100">
                          <a:solidFill>
                            <a:schemeClr val="tx1">
                              <a:lumMod val="75000"/>
                              <a:lumOff val="25000"/>
                            </a:schemeClr>
                          </a:solidFill>
                          <a:latin typeface="+mn-lt"/>
                        </a:rPr>
                        <a:t>Med-High (23-25)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16%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17%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13%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11%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12%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12%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11%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389114">
                <a:tc>
                  <a:txBody>
                    <a:bodyPr/>
                    <a:lstStyle/>
                    <a:p>
                      <a:r>
                        <a:rPr lang="en-GB" sz="1100">
                          <a:solidFill>
                            <a:schemeClr val="tx1">
                              <a:lumMod val="75000"/>
                              <a:lumOff val="25000"/>
                            </a:schemeClr>
                          </a:solidFill>
                          <a:latin typeface="+mn-lt"/>
                        </a:rPr>
                        <a:t>Med-low (20-22)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15%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20%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49%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57%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47%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13%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r h="389114">
                <a:tc>
                  <a:txBody>
                    <a:bodyPr/>
                    <a:lstStyle/>
                    <a:p>
                      <a:r>
                        <a:rPr lang="en-GB" sz="1100">
                          <a:solidFill>
                            <a:schemeClr val="tx1">
                              <a:lumMod val="75000"/>
                              <a:lumOff val="25000"/>
                            </a:schemeClr>
                          </a:solidFill>
                          <a:latin typeface="+mn-lt"/>
                        </a:rPr>
                        <a:t>Low</a:t>
                      </a:r>
                      <a:r>
                        <a:rPr lang="en-GB" sz="1100" baseline="0">
                          <a:solidFill>
                            <a:schemeClr val="tx1">
                              <a:lumMod val="75000"/>
                              <a:lumOff val="25000"/>
                            </a:schemeClr>
                          </a:solidFill>
                          <a:latin typeface="+mn-lt"/>
                        </a:rPr>
                        <a:t> (0-19)</a:t>
                      </a:r>
                      <a:endParaRPr lang="en-GB" sz="1100">
                        <a:solidFill>
                          <a:schemeClr val="tx1">
                            <a:lumMod val="75000"/>
                            <a:lumOff val="25000"/>
                          </a:schemeClr>
                        </a:solidFill>
                        <a:latin typeface="+mn-lt"/>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60%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50%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60%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38%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28%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38%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72%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5"/>
                  </a:ext>
                </a:extLst>
              </a:tr>
            </a:tbl>
          </a:graphicData>
        </a:graphic>
      </p:graphicFrame>
    </p:spTree>
    <p:extLst>
      <p:ext uri="{BB962C8B-B14F-4D97-AF65-F5344CB8AC3E}">
        <p14:creationId xmlns:p14="http://schemas.microsoft.com/office/powerpoint/2010/main" val="2036015881"/>
      </p:ext>
    </p:extLst>
  </p:cSld>
  <p:clrMapOvr>
    <a:masterClrMapping/>
  </p:clrMapOvr>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1"/>
          <p:cNvSpPr>
            <a:spLocks noGrp="1"/>
          </p:cNvSpPr>
          <p:nvPr>
            <p:ph type="title"/>
          </p:nvPr>
        </p:nvSpPr>
        <p:spPr>
          <a:xfrm>
            <a:off x="180000" y="180000"/>
            <a:ext cx="11686426" cy="900000"/>
          </a:xfrm>
        </p:spPr>
        <p:txBody>
          <a:bodyPr vert="horz" lIns="91440" tIns="45720" rIns="91440" bIns="45720" rtlCol="0" anchor="t" anchorCtr="0">
            <a:normAutofit/>
          </a:bodyPr>
          <a:lstStyle/>
          <a:p>
            <a:r>
              <a:rPr lang="en-GB" sz="1600"/>
              <a:t>86% of pupils feel they are ‘sometimes’ or ‘always’ listened to when people are making decisions about them. The LGBTQ and SEN pupils feel the least listened to with 16% answering ‘No, never’. </a:t>
            </a:r>
          </a:p>
        </p:txBody>
      </p:sp>
      <p:graphicFrame>
        <p:nvGraphicFramePr>
          <p:cNvPr id="10" name="Chart 9"/>
          <p:cNvGraphicFramePr/>
          <p:nvPr>
            <p:extLst>
              <p:ext uri="{D42A27DB-BD31-4B8C-83A1-F6EECF244321}">
                <p14:modId xmlns:p14="http://schemas.microsoft.com/office/powerpoint/2010/main" val="2740337348"/>
              </p:ext>
            </p:extLst>
          </p:nvPr>
        </p:nvGraphicFramePr>
        <p:xfrm>
          <a:off x="183019" y="835200"/>
          <a:ext cx="4751754" cy="4007814"/>
        </p:xfrm>
        <a:graphic>
          <a:graphicData uri="http://schemas.openxmlformats.org/drawingml/2006/chart">
            <c:chart xmlns:c="http://schemas.openxmlformats.org/drawingml/2006/chart" xmlns:r="http://schemas.openxmlformats.org/officeDocument/2006/relationships" r:id="rId3"/>
          </a:graphicData>
        </a:graphic>
      </p:graphicFrame>
      <p:sp>
        <p:nvSpPr>
          <p:cNvPr id="2" name="TextBox 1"/>
          <p:cNvSpPr txBox="1"/>
          <p:nvPr/>
        </p:nvSpPr>
        <p:spPr>
          <a:xfrm>
            <a:off x="6615932" y="945641"/>
            <a:ext cx="4602195" cy="369332"/>
          </a:xfrm>
          <a:prstGeom prst="rect">
            <a:avLst/>
          </a:prstGeom>
          <a:noFill/>
        </p:spPr>
        <p:txBody>
          <a:bodyPr wrap="square" rtlCol="0">
            <a:spAutoFit/>
          </a:bodyPr>
          <a:lstStyle/>
          <a:p>
            <a:endParaRPr lang="en-GB">
              <a:solidFill>
                <a:schemeClr val="bg2">
                  <a:lumMod val="25000"/>
                </a:schemeClr>
              </a:solidFill>
              <a:latin typeface="Calibri" panose="020F0502020204030204" pitchFamily="34" charset="0"/>
            </a:endParaRPr>
          </a:p>
        </p:txBody>
      </p:sp>
      <p:sp>
        <p:nvSpPr>
          <p:cNvPr id="11" name="TextBox 10"/>
          <p:cNvSpPr txBox="1"/>
          <p:nvPr/>
        </p:nvSpPr>
        <p:spPr>
          <a:xfrm>
            <a:off x="183019" y="6368400"/>
            <a:ext cx="10227733" cy="400110"/>
          </a:xfrm>
          <a:prstGeom prst="rect">
            <a:avLst/>
          </a:prstGeom>
          <a:noFill/>
        </p:spPr>
        <p:txBody>
          <a:bodyPr wrap="square" rtlCol="0" anchor="b" anchorCtr="0">
            <a:spAutoFit/>
          </a:bodyPr>
          <a:lstStyle/>
          <a:p>
            <a:r>
              <a:rPr lang="en-GB" sz="1000">
                <a:solidFill>
                  <a:srgbClr val="002060"/>
                </a:solidFill>
              </a:rPr>
              <a:t>Q: Do you feel like you are listened to by the adults and people making decisions about you?</a:t>
            </a:r>
          </a:p>
          <a:p>
            <a:r>
              <a:rPr lang="en-GB" sz="1000" i="1">
                <a:solidFill>
                  <a:srgbClr val="002060"/>
                </a:solidFill>
              </a:rPr>
              <a:t>Base: All valid respondents, 2023 n=1,057, 2024 n=1,170, 2025 n=1,546. </a:t>
            </a:r>
          </a:p>
        </p:txBody>
      </p:sp>
      <p:sp>
        <p:nvSpPr>
          <p:cNvPr id="7" name="Rectangle 6"/>
          <p:cNvSpPr/>
          <p:nvPr/>
        </p:nvSpPr>
        <p:spPr>
          <a:xfrm>
            <a:off x="9946640" y="6368627"/>
            <a:ext cx="1686560" cy="492926"/>
          </a:xfrm>
          <a:prstGeom prst="rect">
            <a:avLst/>
          </a:prstGeom>
          <a:solidFill>
            <a:srgbClr val="7030A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a:t>Emotional wellbeing</a:t>
            </a:r>
          </a:p>
        </p:txBody>
      </p:sp>
      <p:graphicFrame>
        <p:nvGraphicFramePr>
          <p:cNvPr id="9" name="Table 8"/>
          <p:cNvGraphicFramePr>
            <a:graphicFrameLocks noGrp="1"/>
          </p:cNvGraphicFramePr>
          <p:nvPr>
            <p:extLst>
              <p:ext uri="{D42A27DB-BD31-4B8C-83A1-F6EECF244321}">
                <p14:modId xmlns:p14="http://schemas.microsoft.com/office/powerpoint/2010/main" val="1253515880"/>
              </p:ext>
            </p:extLst>
          </p:nvPr>
        </p:nvGraphicFramePr>
        <p:xfrm>
          <a:off x="5350935" y="1174298"/>
          <a:ext cx="6282265" cy="2269928"/>
        </p:xfrm>
        <a:graphic>
          <a:graphicData uri="http://schemas.openxmlformats.org/drawingml/2006/table">
            <a:tbl>
              <a:tblPr firstRow="1" bandRow="1">
                <a:tableStyleId>{5940675A-B579-460E-94D1-54222C63F5DA}</a:tableStyleId>
              </a:tblPr>
              <a:tblGrid>
                <a:gridCol w="1745709">
                  <a:extLst>
                    <a:ext uri="{9D8B030D-6E8A-4147-A177-3AD203B41FA5}">
                      <a16:colId xmlns:a16="http://schemas.microsoft.com/office/drawing/2014/main" val="20000"/>
                    </a:ext>
                  </a:extLst>
                </a:gridCol>
                <a:gridCol w="912855">
                  <a:extLst>
                    <a:ext uri="{9D8B030D-6E8A-4147-A177-3AD203B41FA5}">
                      <a16:colId xmlns:a16="http://schemas.microsoft.com/office/drawing/2014/main" val="20001"/>
                    </a:ext>
                  </a:extLst>
                </a:gridCol>
                <a:gridCol w="599333">
                  <a:extLst>
                    <a:ext uri="{9D8B030D-6E8A-4147-A177-3AD203B41FA5}">
                      <a16:colId xmlns:a16="http://schemas.microsoft.com/office/drawing/2014/main" val="20002"/>
                    </a:ext>
                  </a:extLst>
                </a:gridCol>
                <a:gridCol w="756092">
                  <a:extLst>
                    <a:ext uri="{9D8B030D-6E8A-4147-A177-3AD203B41FA5}">
                      <a16:colId xmlns:a16="http://schemas.microsoft.com/office/drawing/2014/main" val="20003"/>
                    </a:ext>
                  </a:extLst>
                </a:gridCol>
                <a:gridCol w="756092">
                  <a:extLst>
                    <a:ext uri="{9D8B030D-6E8A-4147-A177-3AD203B41FA5}">
                      <a16:colId xmlns:a16="http://schemas.microsoft.com/office/drawing/2014/main" val="20004"/>
                    </a:ext>
                  </a:extLst>
                </a:gridCol>
                <a:gridCol w="756092">
                  <a:extLst>
                    <a:ext uri="{9D8B030D-6E8A-4147-A177-3AD203B41FA5}">
                      <a16:colId xmlns:a16="http://schemas.microsoft.com/office/drawing/2014/main" val="20005"/>
                    </a:ext>
                  </a:extLst>
                </a:gridCol>
                <a:gridCol w="756092">
                  <a:extLst>
                    <a:ext uri="{9D8B030D-6E8A-4147-A177-3AD203B41FA5}">
                      <a16:colId xmlns:a16="http://schemas.microsoft.com/office/drawing/2014/main" val="20006"/>
                    </a:ext>
                  </a:extLst>
                </a:gridCol>
              </a:tblGrid>
              <a:tr h="42328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i="1">
                          <a:solidFill>
                            <a:schemeClr val="tx1">
                              <a:lumMod val="75000"/>
                              <a:lumOff val="25000"/>
                            </a:schemeClr>
                          </a:solidFill>
                        </a:rPr>
                        <a:t>2025 Survey</a:t>
                      </a:r>
                    </a:p>
                    <a:p>
                      <a:endParaRPr lang="en-GB" sz="1100">
                        <a:solidFill>
                          <a:schemeClr val="tx1">
                            <a:lumMod val="75000"/>
                            <a:lumOff val="25000"/>
                          </a:schemeClr>
                        </a:solidFill>
                      </a:endParaRP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All Secondary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Year 8</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Year 10</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Boys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Girls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FSM</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47288">
                <a:tc>
                  <a:txBody>
                    <a:bodyPr/>
                    <a:lstStyle/>
                    <a:p>
                      <a:r>
                        <a:rPr lang="en-GB" sz="1100" i="1">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1546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962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584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720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775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329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396032">
                <a:tc>
                  <a:txBody>
                    <a:bodyPr/>
                    <a:lstStyle/>
                    <a:p>
                      <a:r>
                        <a:rPr lang="en-GB" sz="1100">
                          <a:solidFill>
                            <a:schemeClr val="tx1">
                              <a:lumMod val="75000"/>
                              <a:lumOff val="25000"/>
                            </a:schemeClr>
                          </a:solidFill>
                        </a:rPr>
                        <a:t>Yes, always</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37%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36%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37%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40%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34%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34%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396032">
                <a:tc>
                  <a:txBody>
                    <a:bodyPr/>
                    <a:lstStyle/>
                    <a:p>
                      <a:r>
                        <a:rPr lang="en-GB" sz="1100">
                          <a:solidFill>
                            <a:schemeClr val="tx1">
                              <a:lumMod val="75000"/>
                              <a:lumOff val="25000"/>
                            </a:schemeClr>
                          </a:solidFill>
                        </a:rPr>
                        <a:t>Sometimes</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50%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49%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51%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45%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54%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52%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396032">
                <a:tc>
                  <a:txBody>
                    <a:bodyPr/>
                    <a:lstStyle/>
                    <a:p>
                      <a:r>
                        <a:rPr lang="en-GB" sz="1100">
                          <a:solidFill>
                            <a:schemeClr val="tx1">
                              <a:lumMod val="75000"/>
                              <a:lumOff val="25000"/>
                            </a:schemeClr>
                          </a:solidFill>
                        </a:rPr>
                        <a:t>No, never</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11%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12%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10%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13%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12%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r h="396032">
                <a:tc>
                  <a:txBody>
                    <a:bodyPr/>
                    <a:lstStyle/>
                    <a:p>
                      <a:r>
                        <a:rPr lang="en-GB" sz="1100">
                          <a:solidFill>
                            <a:schemeClr val="tx1">
                              <a:lumMod val="75000"/>
                              <a:lumOff val="25000"/>
                            </a:schemeClr>
                          </a:solidFill>
                        </a:rPr>
                        <a:t>I don’t want</a:t>
                      </a:r>
                      <a:r>
                        <a:rPr lang="en-GB" sz="1100" baseline="0">
                          <a:solidFill>
                            <a:schemeClr val="tx1">
                              <a:lumMod val="75000"/>
                              <a:lumOff val="25000"/>
                            </a:schemeClr>
                          </a:solidFill>
                        </a:rPr>
                        <a:t> to say</a:t>
                      </a:r>
                      <a:endParaRPr lang="en-GB" sz="110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5"/>
                  </a:ext>
                </a:extLst>
              </a:tr>
            </a:tbl>
          </a:graphicData>
        </a:graphic>
      </p:graphicFrame>
      <p:graphicFrame>
        <p:nvGraphicFramePr>
          <p:cNvPr id="12" name="Table 11">
            <a:extLst>
              <a:ext uri="{FF2B5EF4-FFF2-40B4-BE49-F238E27FC236}">
                <a16:creationId xmlns:a16="http://schemas.microsoft.com/office/drawing/2014/main" id="{DC800BF3-8FF2-4B6D-B3A2-1240B403E308}"/>
              </a:ext>
            </a:extLst>
          </p:cNvPr>
          <p:cNvGraphicFramePr>
            <a:graphicFrameLocks noGrp="1"/>
          </p:cNvGraphicFramePr>
          <p:nvPr>
            <p:extLst>
              <p:ext uri="{D42A27DB-BD31-4B8C-83A1-F6EECF244321}">
                <p14:modId xmlns:p14="http://schemas.microsoft.com/office/powerpoint/2010/main" val="2488072484"/>
              </p:ext>
            </p:extLst>
          </p:nvPr>
        </p:nvGraphicFramePr>
        <p:xfrm>
          <a:off x="5350934" y="3538524"/>
          <a:ext cx="6282265" cy="2402708"/>
        </p:xfrm>
        <a:graphic>
          <a:graphicData uri="http://schemas.openxmlformats.org/drawingml/2006/table">
            <a:tbl>
              <a:tblPr firstRow="1" bandRow="1">
                <a:tableStyleId>{5940675A-B579-460E-94D1-54222C63F5DA}</a:tableStyleId>
              </a:tblPr>
              <a:tblGrid>
                <a:gridCol w="1572149">
                  <a:extLst>
                    <a:ext uri="{9D8B030D-6E8A-4147-A177-3AD203B41FA5}">
                      <a16:colId xmlns:a16="http://schemas.microsoft.com/office/drawing/2014/main" val="20000"/>
                    </a:ext>
                  </a:extLst>
                </a:gridCol>
                <a:gridCol w="645035">
                  <a:extLst>
                    <a:ext uri="{9D8B030D-6E8A-4147-A177-3AD203B41FA5}">
                      <a16:colId xmlns:a16="http://schemas.microsoft.com/office/drawing/2014/main" val="20001"/>
                    </a:ext>
                  </a:extLst>
                </a:gridCol>
                <a:gridCol w="764154">
                  <a:extLst>
                    <a:ext uri="{9D8B030D-6E8A-4147-A177-3AD203B41FA5}">
                      <a16:colId xmlns:a16="http://schemas.microsoft.com/office/drawing/2014/main" val="20002"/>
                    </a:ext>
                  </a:extLst>
                </a:gridCol>
                <a:gridCol w="625242">
                  <a:extLst>
                    <a:ext uri="{9D8B030D-6E8A-4147-A177-3AD203B41FA5}">
                      <a16:colId xmlns:a16="http://schemas.microsoft.com/office/drawing/2014/main" val="20003"/>
                    </a:ext>
                  </a:extLst>
                </a:gridCol>
                <a:gridCol w="796085">
                  <a:extLst>
                    <a:ext uri="{9D8B030D-6E8A-4147-A177-3AD203B41FA5}">
                      <a16:colId xmlns:a16="http://schemas.microsoft.com/office/drawing/2014/main" val="20004"/>
                    </a:ext>
                  </a:extLst>
                </a:gridCol>
                <a:gridCol w="751840">
                  <a:extLst>
                    <a:ext uri="{9D8B030D-6E8A-4147-A177-3AD203B41FA5}">
                      <a16:colId xmlns:a16="http://schemas.microsoft.com/office/drawing/2014/main" val="20005"/>
                    </a:ext>
                  </a:extLst>
                </a:gridCol>
                <a:gridCol w="503173">
                  <a:extLst>
                    <a:ext uri="{9D8B030D-6E8A-4147-A177-3AD203B41FA5}">
                      <a16:colId xmlns:a16="http://schemas.microsoft.com/office/drawing/2014/main" val="20006"/>
                    </a:ext>
                  </a:extLst>
                </a:gridCol>
                <a:gridCol w="624587">
                  <a:extLst>
                    <a:ext uri="{9D8B030D-6E8A-4147-A177-3AD203B41FA5}">
                      <a16:colId xmlns:a16="http://schemas.microsoft.com/office/drawing/2014/main" val="2539149188"/>
                    </a:ext>
                  </a:extLst>
                </a:gridCol>
              </a:tblGrid>
              <a:tr h="554825">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i="1">
                          <a:solidFill>
                            <a:schemeClr val="tx1">
                              <a:lumMod val="75000"/>
                              <a:lumOff val="25000"/>
                            </a:schemeClr>
                          </a:solidFill>
                        </a:rPr>
                        <a:t>2025 Survey</a:t>
                      </a:r>
                    </a:p>
                    <a:p>
                      <a:endParaRPr lang="en-GB" sz="1100">
                        <a:solidFill>
                          <a:schemeClr val="tx1">
                            <a:lumMod val="75000"/>
                            <a:lumOff val="25000"/>
                          </a:schemeClr>
                        </a:solidFill>
                      </a:endParaRP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SEN</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Have a disability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Young carers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Ethnicity:</a:t>
                      </a:r>
                      <a:r>
                        <a:rPr lang="en-GB" sz="1100" b="1" baseline="0">
                          <a:solidFill>
                            <a:schemeClr val="tx1">
                              <a:lumMod val="75000"/>
                              <a:lumOff val="25000"/>
                            </a:schemeClr>
                          </a:solidFill>
                        </a:rPr>
                        <a:t> </a:t>
                      </a:r>
                      <a:r>
                        <a:rPr lang="en-GB" sz="1100" b="1">
                          <a:solidFill>
                            <a:schemeClr val="tx1">
                              <a:lumMod val="75000"/>
                              <a:lumOff val="25000"/>
                            </a:schemeClr>
                          </a:solidFill>
                        </a:rPr>
                        <a:t>White</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Ethnic Minority Groups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Eng 2nd Lang</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LGBTQ</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41847">
                <a:tc>
                  <a:txBody>
                    <a:bodyPr/>
                    <a:lstStyle/>
                    <a:p>
                      <a:r>
                        <a:rPr lang="en-GB" sz="1100" i="1">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191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309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87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1341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154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120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178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387317">
                <a:tc>
                  <a:txBody>
                    <a:bodyPr/>
                    <a:lstStyle/>
                    <a:p>
                      <a:r>
                        <a:rPr lang="en-GB" sz="1100">
                          <a:solidFill>
                            <a:schemeClr val="tx1">
                              <a:lumMod val="75000"/>
                              <a:lumOff val="25000"/>
                            </a:schemeClr>
                          </a:solidFill>
                        </a:rPr>
                        <a:t>Yes, always</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28%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30%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30%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38%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28%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38%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20%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387317">
                <a:tc>
                  <a:txBody>
                    <a:bodyPr/>
                    <a:lstStyle/>
                    <a:p>
                      <a:r>
                        <a:rPr lang="en-GB" sz="1100">
                          <a:solidFill>
                            <a:schemeClr val="tx1">
                              <a:lumMod val="75000"/>
                              <a:lumOff val="25000"/>
                            </a:schemeClr>
                          </a:solidFill>
                        </a:rPr>
                        <a:t>Sometimes</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51%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52%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51%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49%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57%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47%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60%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387317">
                <a:tc>
                  <a:txBody>
                    <a:bodyPr/>
                    <a:lstStyle/>
                    <a:p>
                      <a:r>
                        <a:rPr lang="en-GB" sz="1100">
                          <a:solidFill>
                            <a:schemeClr val="tx1">
                              <a:lumMod val="75000"/>
                              <a:lumOff val="25000"/>
                            </a:schemeClr>
                          </a:solidFill>
                        </a:rPr>
                        <a:t>No, never</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16%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15%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14%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11%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12%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12%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16%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r h="387317">
                <a:tc>
                  <a:txBody>
                    <a:bodyPr/>
                    <a:lstStyle/>
                    <a:p>
                      <a:r>
                        <a:rPr lang="en-GB" sz="1100">
                          <a:solidFill>
                            <a:schemeClr val="tx1">
                              <a:lumMod val="75000"/>
                              <a:lumOff val="25000"/>
                            </a:schemeClr>
                          </a:solidFill>
                        </a:rPr>
                        <a:t>I don’t want</a:t>
                      </a:r>
                      <a:r>
                        <a:rPr lang="en-GB" sz="1100" baseline="0">
                          <a:solidFill>
                            <a:schemeClr val="tx1">
                              <a:lumMod val="75000"/>
                              <a:lumOff val="25000"/>
                            </a:schemeClr>
                          </a:solidFill>
                        </a:rPr>
                        <a:t> to say</a:t>
                      </a:r>
                      <a:endParaRPr lang="en-GB" sz="110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5"/>
                  </a:ext>
                </a:extLst>
              </a:tr>
            </a:tbl>
          </a:graphicData>
        </a:graphic>
      </p:graphicFrame>
    </p:spTree>
    <p:extLst>
      <p:ext uri="{BB962C8B-B14F-4D97-AF65-F5344CB8AC3E}">
        <p14:creationId xmlns:p14="http://schemas.microsoft.com/office/powerpoint/2010/main" val="2300513416"/>
      </p:ext>
    </p:extLst>
  </p:cSld>
  <p:clrMapOvr>
    <a:masterClrMapping/>
  </p:clrMapOvr>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19600" y="180000"/>
            <a:ext cx="11526628" cy="900000"/>
          </a:xfrm>
        </p:spPr>
        <p:txBody>
          <a:bodyPr vert="horz" lIns="91440" tIns="45720" rIns="91440" bIns="45720" rtlCol="0" anchor="t" anchorCtr="0">
            <a:normAutofit/>
          </a:bodyPr>
          <a:lstStyle/>
          <a:p>
            <a:r>
              <a:rPr lang="en-GB" sz="1600"/>
              <a:t>Perceptions of the way they look and exams and tests are the things secondary pupils most worry about (both 34%). Only 15% overall say they don’t worry about anything, an increase on previous years.</a:t>
            </a:r>
          </a:p>
        </p:txBody>
      </p:sp>
      <p:graphicFrame>
        <p:nvGraphicFramePr>
          <p:cNvPr id="16" name="Chart 15"/>
          <p:cNvGraphicFramePr/>
          <p:nvPr/>
        </p:nvGraphicFramePr>
        <p:xfrm>
          <a:off x="1326656" y="1261100"/>
          <a:ext cx="4293399" cy="2687134"/>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15" name="Chart 14"/>
          <p:cNvGraphicFramePr/>
          <p:nvPr>
            <p:extLst>
              <p:ext uri="{D42A27DB-BD31-4B8C-83A1-F6EECF244321}">
                <p14:modId xmlns:p14="http://schemas.microsoft.com/office/powerpoint/2010/main" val="1806041360"/>
              </p:ext>
            </p:extLst>
          </p:nvPr>
        </p:nvGraphicFramePr>
        <p:xfrm>
          <a:off x="183600" y="835200"/>
          <a:ext cx="10801071" cy="5533200"/>
        </p:xfrm>
        <a:graphic>
          <a:graphicData uri="http://schemas.openxmlformats.org/drawingml/2006/chart">
            <c:chart xmlns:c="http://schemas.openxmlformats.org/drawingml/2006/chart" xmlns:r="http://schemas.openxmlformats.org/officeDocument/2006/relationships" r:id="rId4"/>
          </a:graphicData>
        </a:graphic>
      </p:graphicFrame>
      <p:sp>
        <p:nvSpPr>
          <p:cNvPr id="6" name="TextBox 5"/>
          <p:cNvSpPr txBox="1"/>
          <p:nvPr/>
        </p:nvSpPr>
        <p:spPr>
          <a:xfrm>
            <a:off x="183019" y="6368400"/>
            <a:ext cx="10227733" cy="400110"/>
          </a:xfrm>
          <a:prstGeom prst="rect">
            <a:avLst/>
          </a:prstGeom>
          <a:noFill/>
        </p:spPr>
        <p:txBody>
          <a:bodyPr wrap="square" rtlCol="0" anchor="b" anchorCtr="0">
            <a:spAutoFit/>
          </a:bodyPr>
          <a:lstStyle/>
          <a:p>
            <a:r>
              <a:rPr lang="en-GB" sz="1000">
                <a:solidFill>
                  <a:srgbClr val="002060"/>
                </a:solidFill>
              </a:rPr>
              <a:t>Q: What sort of things do you sometimes worry about? (Tick three)</a:t>
            </a:r>
          </a:p>
          <a:p>
            <a:r>
              <a:rPr lang="en-GB" sz="1000" i="1">
                <a:solidFill>
                  <a:srgbClr val="002060"/>
                </a:solidFill>
              </a:rPr>
              <a:t>Base: All valid respondents, 2023 n=1,057, 2024 n=1,170, 2025 n=1,546. </a:t>
            </a:r>
          </a:p>
        </p:txBody>
      </p:sp>
      <p:sp>
        <p:nvSpPr>
          <p:cNvPr id="7" name="Rectangle 6"/>
          <p:cNvSpPr/>
          <p:nvPr/>
        </p:nvSpPr>
        <p:spPr>
          <a:xfrm>
            <a:off x="9946640" y="6368627"/>
            <a:ext cx="1686560" cy="492926"/>
          </a:xfrm>
          <a:prstGeom prst="rect">
            <a:avLst/>
          </a:prstGeom>
          <a:solidFill>
            <a:srgbClr val="7030A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a:t>Emotional wellbeing</a:t>
            </a:r>
          </a:p>
        </p:txBody>
      </p:sp>
    </p:spTree>
    <p:extLst>
      <p:ext uri="{BB962C8B-B14F-4D97-AF65-F5344CB8AC3E}">
        <p14:creationId xmlns:p14="http://schemas.microsoft.com/office/powerpoint/2010/main" val="3054026936"/>
      </p:ext>
    </p:extLst>
  </p:cSld>
  <p:clrMapOvr>
    <a:masterClrMapping/>
  </p:clrMapOvr>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1"/>
          <p:cNvSpPr>
            <a:spLocks noGrp="1"/>
          </p:cNvSpPr>
          <p:nvPr>
            <p:ph type="title"/>
          </p:nvPr>
        </p:nvSpPr>
        <p:spPr>
          <a:xfrm>
            <a:off x="183019" y="217224"/>
            <a:ext cx="11633842" cy="900000"/>
          </a:xfrm>
        </p:spPr>
        <p:txBody>
          <a:bodyPr vert="horz" lIns="91440" tIns="45720" rIns="91440" bIns="45720" rtlCol="0" anchor="t">
            <a:noAutofit/>
          </a:bodyPr>
          <a:lstStyle/>
          <a:p>
            <a:r>
              <a:rPr lang="en-GB" sz="1600"/>
              <a:t>Exams and tests is the greatest worry among Year 10s (45%) and they are the only group to have relationships in their top 5. Girls worry much more than boys about the way they look than boys, and boys are the only group to have ‘I don’t worry about anything’ in their top 5.</a:t>
            </a:r>
          </a:p>
        </p:txBody>
      </p:sp>
      <p:sp>
        <p:nvSpPr>
          <p:cNvPr id="7" name="TextBox 6"/>
          <p:cNvSpPr txBox="1"/>
          <p:nvPr/>
        </p:nvSpPr>
        <p:spPr>
          <a:xfrm>
            <a:off x="183019" y="6522289"/>
            <a:ext cx="4719326" cy="246221"/>
          </a:xfrm>
          <a:prstGeom prst="rect">
            <a:avLst/>
          </a:prstGeom>
          <a:noFill/>
        </p:spPr>
        <p:txBody>
          <a:bodyPr wrap="square" rtlCol="0" anchor="b" anchorCtr="0">
            <a:spAutoFit/>
          </a:bodyPr>
          <a:lstStyle>
            <a:defPPr>
              <a:defRPr lang="en-US"/>
            </a:defPPr>
            <a:lvl1pPr>
              <a:defRPr sz="1000">
                <a:solidFill>
                  <a:srgbClr val="002060"/>
                </a:solidFill>
                <a:latin typeface="DINPro" panose="020B0504020101020102" pitchFamily="34" charset="0"/>
              </a:defRPr>
            </a:lvl1pPr>
          </a:lstStyle>
          <a:p>
            <a:r>
              <a:rPr lang="en-GB">
                <a:latin typeface="+mn-lt"/>
              </a:rPr>
              <a:t>Q: What sort of things do you sometimes worry about? (Tick three)</a:t>
            </a:r>
          </a:p>
        </p:txBody>
      </p:sp>
      <p:graphicFrame>
        <p:nvGraphicFramePr>
          <p:cNvPr id="6" name="Table 5"/>
          <p:cNvGraphicFramePr>
            <a:graphicFrameLocks noGrp="1"/>
          </p:cNvGraphicFramePr>
          <p:nvPr>
            <p:extLst>
              <p:ext uri="{D42A27DB-BD31-4B8C-83A1-F6EECF244321}">
                <p14:modId xmlns:p14="http://schemas.microsoft.com/office/powerpoint/2010/main" val="2940331493"/>
              </p:ext>
            </p:extLst>
          </p:nvPr>
        </p:nvGraphicFramePr>
        <p:xfrm>
          <a:off x="183019" y="1096125"/>
          <a:ext cx="11450183" cy="5094651"/>
        </p:xfrm>
        <a:graphic>
          <a:graphicData uri="http://schemas.openxmlformats.org/drawingml/2006/table">
            <a:tbl>
              <a:tblPr firstRow="1" bandRow="1">
                <a:tableStyleId>{5940675A-B579-460E-94D1-54222C63F5DA}</a:tableStyleId>
              </a:tblPr>
              <a:tblGrid>
                <a:gridCol w="4143955">
                  <a:extLst>
                    <a:ext uri="{9D8B030D-6E8A-4147-A177-3AD203B41FA5}">
                      <a16:colId xmlns:a16="http://schemas.microsoft.com/office/drawing/2014/main" val="20000"/>
                    </a:ext>
                  </a:extLst>
                </a:gridCol>
                <a:gridCol w="1416343">
                  <a:extLst>
                    <a:ext uri="{9D8B030D-6E8A-4147-A177-3AD203B41FA5}">
                      <a16:colId xmlns:a16="http://schemas.microsoft.com/office/drawing/2014/main" val="20001"/>
                    </a:ext>
                  </a:extLst>
                </a:gridCol>
                <a:gridCol w="1177977">
                  <a:extLst>
                    <a:ext uri="{9D8B030D-6E8A-4147-A177-3AD203B41FA5}">
                      <a16:colId xmlns:a16="http://schemas.microsoft.com/office/drawing/2014/main" val="20002"/>
                    </a:ext>
                  </a:extLst>
                </a:gridCol>
                <a:gridCol w="1177977">
                  <a:extLst>
                    <a:ext uri="{9D8B030D-6E8A-4147-A177-3AD203B41FA5}">
                      <a16:colId xmlns:a16="http://schemas.microsoft.com/office/drawing/2014/main" val="20003"/>
                    </a:ext>
                  </a:extLst>
                </a:gridCol>
                <a:gridCol w="1177977">
                  <a:extLst>
                    <a:ext uri="{9D8B030D-6E8A-4147-A177-3AD203B41FA5}">
                      <a16:colId xmlns:a16="http://schemas.microsoft.com/office/drawing/2014/main" val="20004"/>
                    </a:ext>
                  </a:extLst>
                </a:gridCol>
                <a:gridCol w="1177977">
                  <a:extLst>
                    <a:ext uri="{9D8B030D-6E8A-4147-A177-3AD203B41FA5}">
                      <a16:colId xmlns:a16="http://schemas.microsoft.com/office/drawing/2014/main" val="20005"/>
                    </a:ext>
                  </a:extLst>
                </a:gridCol>
                <a:gridCol w="1177977">
                  <a:extLst>
                    <a:ext uri="{9D8B030D-6E8A-4147-A177-3AD203B41FA5}">
                      <a16:colId xmlns:a16="http://schemas.microsoft.com/office/drawing/2014/main" val="20006"/>
                    </a:ext>
                  </a:extLst>
                </a:gridCol>
              </a:tblGrid>
              <a:tr h="394111">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i="1">
                          <a:solidFill>
                            <a:schemeClr val="tx1">
                              <a:lumMod val="75000"/>
                              <a:lumOff val="25000"/>
                            </a:schemeClr>
                          </a:solidFill>
                          <a:latin typeface="+mn-lt"/>
                        </a:rPr>
                        <a:t>2025 Survey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latin typeface="+mn-lt"/>
                        </a:rPr>
                        <a:t>All Secondary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latin typeface="+mn-lt"/>
                        </a:rPr>
                        <a:t>Year 8</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latin typeface="+mn-lt"/>
                        </a:rPr>
                        <a:t>Year 10</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latin typeface="+mn-lt"/>
                        </a:rPr>
                        <a:t>Boys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latin typeface="+mn-lt"/>
                        </a:rPr>
                        <a:t>Girls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latin typeface="+mn-lt"/>
                        </a:rPr>
                        <a:t>FSM</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59460">
                <a:tc>
                  <a:txBody>
                    <a:bodyPr/>
                    <a:lstStyle/>
                    <a:p>
                      <a:r>
                        <a:rPr lang="en-GB" sz="1100" i="1">
                          <a:solidFill>
                            <a:schemeClr val="tx1">
                              <a:lumMod val="75000"/>
                              <a:lumOff val="25000"/>
                            </a:schemeClr>
                          </a:solidFill>
                          <a:latin typeface="+mn-lt"/>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latin typeface="+mn-lt"/>
                        </a:rPr>
                        <a:t>1546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latin typeface="+mn-lt"/>
                        </a:rPr>
                        <a:t>962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latin typeface="+mn-lt"/>
                        </a:rPr>
                        <a:t>584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latin typeface="+mn-lt"/>
                        </a:rPr>
                        <a:t>720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latin typeface="+mn-lt"/>
                        </a:rPr>
                        <a:t>775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latin typeface="+mn-lt"/>
                        </a:rPr>
                        <a:t>329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259460">
                <a:tc>
                  <a:txBody>
                    <a:bodyPr/>
                    <a:lstStyle/>
                    <a:p>
                      <a:pPr algn="l" fontAlgn="b"/>
                      <a:r>
                        <a:rPr lang="en-GB" sz="1100" b="0" i="0" u="none" strike="noStrike">
                          <a:solidFill>
                            <a:schemeClr val="tx1">
                              <a:lumMod val="85000"/>
                              <a:lumOff val="15000"/>
                            </a:schemeClr>
                          </a:solidFill>
                          <a:effectLst/>
                          <a:latin typeface="+mn-lt"/>
                        </a:rPr>
                        <a:t>The way you look</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34%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2">
                        <a:lumMod val="90000"/>
                      </a:schemeClr>
                    </a:solidFill>
                  </a:tcPr>
                </a:tc>
                <a:tc>
                  <a:txBody>
                    <a:bodyPr/>
                    <a:lstStyle/>
                    <a:p>
                      <a:pPr algn="ctr" fontAlgn="b"/>
                      <a:r>
                        <a:rPr lang="en-GB" sz="1100" b="0" i="0" u="none" strike="noStrike">
                          <a:solidFill>
                            <a:schemeClr val="tx1">
                              <a:lumMod val="75000"/>
                              <a:lumOff val="25000"/>
                            </a:schemeClr>
                          </a:solidFill>
                          <a:effectLst/>
                          <a:latin typeface="+mn-lt"/>
                        </a:rPr>
                        <a:t>34%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2">
                        <a:lumMod val="90000"/>
                      </a:schemeClr>
                    </a:solidFill>
                  </a:tcPr>
                </a:tc>
                <a:tc>
                  <a:txBody>
                    <a:bodyPr/>
                    <a:lstStyle/>
                    <a:p>
                      <a:pPr algn="ctr" fontAlgn="b"/>
                      <a:r>
                        <a:rPr lang="en-GB" sz="1100" b="0" i="0" u="none" strike="noStrike">
                          <a:solidFill>
                            <a:schemeClr val="tx1">
                              <a:lumMod val="75000"/>
                              <a:lumOff val="25000"/>
                            </a:schemeClr>
                          </a:solidFill>
                          <a:effectLst/>
                          <a:latin typeface="+mn-lt"/>
                        </a:rPr>
                        <a:t>34%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2">
                        <a:lumMod val="90000"/>
                      </a:schemeClr>
                    </a:solidFill>
                  </a:tcPr>
                </a:tc>
                <a:tc>
                  <a:txBody>
                    <a:bodyPr/>
                    <a:lstStyle/>
                    <a:p>
                      <a:pPr algn="ctr" fontAlgn="b"/>
                      <a:r>
                        <a:rPr lang="en-GB" sz="1100" b="0" i="0" u="none" strike="noStrike">
                          <a:solidFill>
                            <a:schemeClr val="tx1">
                              <a:lumMod val="75000"/>
                              <a:lumOff val="25000"/>
                            </a:schemeClr>
                          </a:solidFill>
                          <a:effectLst/>
                          <a:latin typeface="+mn-lt"/>
                        </a:rPr>
                        <a:t>20%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2">
                        <a:lumMod val="90000"/>
                      </a:schemeClr>
                    </a:solidFill>
                  </a:tcPr>
                </a:tc>
                <a:tc>
                  <a:txBody>
                    <a:bodyPr/>
                    <a:lstStyle/>
                    <a:p>
                      <a:pPr algn="ctr" fontAlgn="b"/>
                      <a:r>
                        <a:rPr lang="en-GB" sz="1100" b="0" i="0" u="none" strike="noStrike">
                          <a:solidFill>
                            <a:schemeClr val="tx1">
                              <a:lumMod val="75000"/>
                              <a:lumOff val="25000"/>
                            </a:schemeClr>
                          </a:solidFill>
                          <a:effectLst/>
                          <a:latin typeface="+mn-lt"/>
                        </a:rPr>
                        <a:t>47%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2">
                        <a:lumMod val="90000"/>
                      </a:schemeClr>
                    </a:solidFill>
                  </a:tcPr>
                </a:tc>
                <a:tc>
                  <a:txBody>
                    <a:bodyPr/>
                    <a:lstStyle/>
                    <a:p>
                      <a:pPr algn="ctr" fontAlgn="b"/>
                      <a:r>
                        <a:rPr lang="en-GB" sz="1100" b="0" i="0" u="none" strike="noStrike">
                          <a:solidFill>
                            <a:schemeClr val="tx1">
                              <a:lumMod val="75000"/>
                              <a:lumOff val="25000"/>
                            </a:schemeClr>
                          </a:solidFill>
                          <a:effectLst/>
                          <a:latin typeface="+mn-lt"/>
                        </a:rPr>
                        <a:t>39%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2">
                        <a:lumMod val="90000"/>
                      </a:schemeClr>
                    </a:solidFill>
                  </a:tcPr>
                </a:tc>
                <a:extLst>
                  <a:ext uri="{0D108BD9-81ED-4DB2-BD59-A6C34878D82A}">
                    <a16:rowId xmlns:a16="http://schemas.microsoft.com/office/drawing/2014/main" val="10002"/>
                  </a:ext>
                </a:extLst>
              </a:tr>
              <a:tr h="259460">
                <a:tc>
                  <a:txBody>
                    <a:bodyPr/>
                    <a:lstStyle/>
                    <a:p>
                      <a:pPr algn="l" fontAlgn="b"/>
                      <a:r>
                        <a:rPr lang="en-GB" sz="1100" b="0" i="0" u="none" strike="noStrike">
                          <a:solidFill>
                            <a:schemeClr val="tx1">
                              <a:lumMod val="85000"/>
                              <a:lumOff val="15000"/>
                            </a:schemeClr>
                          </a:solidFill>
                          <a:effectLst/>
                          <a:latin typeface="+mn-lt"/>
                        </a:rPr>
                        <a:t>Exams and tests</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34%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2">
                        <a:lumMod val="90000"/>
                      </a:schemeClr>
                    </a:solidFill>
                  </a:tcPr>
                </a:tc>
                <a:tc>
                  <a:txBody>
                    <a:bodyPr/>
                    <a:lstStyle/>
                    <a:p>
                      <a:pPr algn="ctr" fontAlgn="b"/>
                      <a:r>
                        <a:rPr lang="en-GB" sz="1100" b="0" i="0" u="none" strike="noStrike">
                          <a:solidFill>
                            <a:schemeClr val="tx1">
                              <a:lumMod val="75000"/>
                              <a:lumOff val="25000"/>
                            </a:schemeClr>
                          </a:solidFill>
                          <a:effectLst/>
                          <a:latin typeface="+mn-lt"/>
                        </a:rPr>
                        <a:t>27%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2">
                        <a:lumMod val="90000"/>
                      </a:schemeClr>
                    </a:solidFill>
                  </a:tcPr>
                </a:tc>
                <a:tc>
                  <a:txBody>
                    <a:bodyPr/>
                    <a:lstStyle/>
                    <a:p>
                      <a:pPr algn="ctr" fontAlgn="b"/>
                      <a:r>
                        <a:rPr lang="en-GB" sz="1100" b="0" i="0" u="none" strike="noStrike">
                          <a:solidFill>
                            <a:schemeClr val="tx1">
                              <a:lumMod val="75000"/>
                              <a:lumOff val="25000"/>
                            </a:schemeClr>
                          </a:solidFill>
                          <a:effectLst/>
                          <a:latin typeface="+mn-lt"/>
                        </a:rPr>
                        <a:t>45%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2">
                        <a:lumMod val="90000"/>
                      </a:schemeClr>
                    </a:solidFill>
                  </a:tcPr>
                </a:tc>
                <a:tc>
                  <a:txBody>
                    <a:bodyPr/>
                    <a:lstStyle/>
                    <a:p>
                      <a:pPr algn="ctr" fontAlgn="b"/>
                      <a:r>
                        <a:rPr lang="en-GB" sz="1100" b="0" i="0" u="none" strike="noStrike">
                          <a:solidFill>
                            <a:schemeClr val="tx1">
                              <a:lumMod val="75000"/>
                              <a:lumOff val="25000"/>
                            </a:schemeClr>
                          </a:solidFill>
                          <a:effectLst/>
                          <a:latin typeface="+mn-lt"/>
                        </a:rPr>
                        <a:t>31%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2">
                        <a:lumMod val="90000"/>
                      </a:schemeClr>
                    </a:solidFill>
                  </a:tcPr>
                </a:tc>
                <a:tc>
                  <a:txBody>
                    <a:bodyPr/>
                    <a:lstStyle/>
                    <a:p>
                      <a:pPr algn="ctr" fontAlgn="b"/>
                      <a:r>
                        <a:rPr lang="en-GB" sz="1100" b="0" i="0" u="none" strike="noStrike">
                          <a:solidFill>
                            <a:schemeClr val="tx1">
                              <a:lumMod val="75000"/>
                              <a:lumOff val="25000"/>
                            </a:schemeClr>
                          </a:solidFill>
                          <a:effectLst/>
                          <a:latin typeface="+mn-lt"/>
                        </a:rPr>
                        <a:t>38%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2">
                        <a:lumMod val="90000"/>
                      </a:schemeClr>
                    </a:solidFill>
                  </a:tcPr>
                </a:tc>
                <a:tc>
                  <a:txBody>
                    <a:bodyPr/>
                    <a:lstStyle/>
                    <a:p>
                      <a:pPr algn="ctr" fontAlgn="b"/>
                      <a:r>
                        <a:rPr lang="en-GB" sz="1100" b="0" i="0" u="none" strike="noStrike">
                          <a:solidFill>
                            <a:schemeClr val="tx1">
                              <a:lumMod val="75000"/>
                              <a:lumOff val="25000"/>
                            </a:schemeClr>
                          </a:solidFill>
                          <a:effectLst/>
                          <a:latin typeface="+mn-lt"/>
                        </a:rPr>
                        <a:t>29%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2">
                        <a:lumMod val="90000"/>
                      </a:schemeClr>
                    </a:solidFill>
                  </a:tcPr>
                </a:tc>
                <a:extLst>
                  <a:ext uri="{0D108BD9-81ED-4DB2-BD59-A6C34878D82A}">
                    <a16:rowId xmlns:a16="http://schemas.microsoft.com/office/drawing/2014/main" val="10003"/>
                  </a:ext>
                </a:extLst>
              </a:tr>
              <a:tr h="259460">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n-GB" sz="1100" b="0" i="0" u="none" strike="noStrike">
                          <a:solidFill>
                            <a:schemeClr val="tx1">
                              <a:lumMod val="85000"/>
                              <a:lumOff val="15000"/>
                            </a:schemeClr>
                          </a:solidFill>
                          <a:effectLst/>
                          <a:latin typeface="+mn-lt"/>
                        </a:rPr>
                        <a:t>Your mental health</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27%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2">
                        <a:lumMod val="90000"/>
                      </a:schemeClr>
                    </a:solidFill>
                  </a:tcPr>
                </a:tc>
                <a:tc>
                  <a:txBody>
                    <a:bodyPr/>
                    <a:lstStyle/>
                    <a:p>
                      <a:pPr algn="ctr" fontAlgn="b"/>
                      <a:r>
                        <a:rPr lang="en-GB" sz="1100" b="0" i="0" u="none" strike="noStrike">
                          <a:solidFill>
                            <a:schemeClr val="tx1">
                              <a:lumMod val="75000"/>
                              <a:lumOff val="25000"/>
                            </a:schemeClr>
                          </a:solidFill>
                          <a:effectLst/>
                          <a:latin typeface="+mn-lt"/>
                        </a:rPr>
                        <a:t>25%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2">
                        <a:lumMod val="90000"/>
                      </a:schemeClr>
                    </a:solidFill>
                  </a:tcPr>
                </a:tc>
                <a:tc>
                  <a:txBody>
                    <a:bodyPr/>
                    <a:lstStyle/>
                    <a:p>
                      <a:pPr algn="ctr" fontAlgn="b"/>
                      <a:r>
                        <a:rPr lang="en-GB" sz="1100" b="0" i="0" u="none" strike="noStrike">
                          <a:solidFill>
                            <a:schemeClr val="tx1">
                              <a:lumMod val="75000"/>
                              <a:lumOff val="25000"/>
                            </a:schemeClr>
                          </a:solidFill>
                          <a:effectLst/>
                          <a:latin typeface="+mn-lt"/>
                        </a:rPr>
                        <a:t>29%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2">
                        <a:lumMod val="90000"/>
                      </a:schemeClr>
                    </a:solidFill>
                  </a:tcPr>
                </a:tc>
                <a:tc>
                  <a:txBody>
                    <a:bodyPr/>
                    <a:lstStyle/>
                    <a:p>
                      <a:pPr algn="ctr" fontAlgn="b"/>
                      <a:r>
                        <a:rPr lang="en-GB" sz="1100" b="0" i="0" u="none" strike="noStrike">
                          <a:solidFill>
                            <a:schemeClr val="tx1">
                              <a:lumMod val="75000"/>
                              <a:lumOff val="25000"/>
                            </a:schemeClr>
                          </a:solidFill>
                          <a:effectLst/>
                          <a:latin typeface="+mn-lt"/>
                        </a:rPr>
                        <a:t>20%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2">
                        <a:lumMod val="90000"/>
                      </a:schemeClr>
                    </a:solidFill>
                  </a:tcPr>
                </a:tc>
                <a:tc>
                  <a:txBody>
                    <a:bodyPr/>
                    <a:lstStyle/>
                    <a:p>
                      <a:pPr algn="ctr" fontAlgn="b"/>
                      <a:r>
                        <a:rPr lang="en-GB" sz="1100" b="0" i="0" u="none" strike="noStrike">
                          <a:solidFill>
                            <a:schemeClr val="tx1">
                              <a:lumMod val="75000"/>
                              <a:lumOff val="25000"/>
                            </a:schemeClr>
                          </a:solidFill>
                          <a:effectLst/>
                          <a:latin typeface="+mn-lt"/>
                        </a:rPr>
                        <a:t>33%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2">
                        <a:lumMod val="90000"/>
                      </a:schemeClr>
                    </a:solidFill>
                  </a:tcPr>
                </a:tc>
                <a:tc>
                  <a:txBody>
                    <a:bodyPr/>
                    <a:lstStyle/>
                    <a:p>
                      <a:pPr algn="ctr" fontAlgn="b"/>
                      <a:r>
                        <a:rPr lang="en-GB" sz="1100" b="0" i="0" u="none" strike="noStrike">
                          <a:solidFill>
                            <a:schemeClr val="tx1">
                              <a:lumMod val="75000"/>
                              <a:lumOff val="25000"/>
                            </a:schemeClr>
                          </a:solidFill>
                          <a:effectLst/>
                          <a:latin typeface="+mn-lt"/>
                        </a:rPr>
                        <a:t>30%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2">
                        <a:lumMod val="90000"/>
                      </a:schemeClr>
                    </a:solidFill>
                  </a:tcPr>
                </a:tc>
                <a:extLst>
                  <a:ext uri="{0D108BD9-81ED-4DB2-BD59-A6C34878D82A}">
                    <a16:rowId xmlns:a16="http://schemas.microsoft.com/office/drawing/2014/main" val="10004"/>
                  </a:ext>
                </a:extLst>
              </a:tr>
              <a:tr h="259460">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n-GB" sz="1100" b="0" i="0" u="none" strike="noStrike">
                          <a:solidFill>
                            <a:schemeClr val="tx1">
                              <a:lumMod val="85000"/>
                              <a:lumOff val="15000"/>
                            </a:schemeClr>
                          </a:solidFill>
                          <a:effectLst/>
                          <a:latin typeface="+mn-lt"/>
                        </a:rPr>
                        <a:t>School work</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26%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2">
                        <a:lumMod val="90000"/>
                      </a:schemeClr>
                    </a:solidFill>
                  </a:tcPr>
                </a:tc>
                <a:tc>
                  <a:txBody>
                    <a:bodyPr/>
                    <a:lstStyle/>
                    <a:p>
                      <a:pPr algn="ctr" fontAlgn="b"/>
                      <a:r>
                        <a:rPr lang="en-GB" sz="1100" b="0" i="0" u="none" strike="noStrike">
                          <a:solidFill>
                            <a:schemeClr val="tx1">
                              <a:lumMod val="75000"/>
                              <a:lumOff val="25000"/>
                            </a:schemeClr>
                          </a:solidFill>
                          <a:effectLst/>
                          <a:latin typeface="+mn-lt"/>
                        </a:rPr>
                        <a:t>25%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2">
                        <a:lumMod val="90000"/>
                      </a:schemeClr>
                    </a:solidFill>
                  </a:tcPr>
                </a:tc>
                <a:tc>
                  <a:txBody>
                    <a:bodyPr/>
                    <a:lstStyle/>
                    <a:p>
                      <a:pPr algn="ctr" fontAlgn="b"/>
                      <a:r>
                        <a:rPr lang="en-GB" sz="1100" b="0" i="0" u="none" strike="noStrike">
                          <a:solidFill>
                            <a:schemeClr val="tx1">
                              <a:lumMod val="75000"/>
                              <a:lumOff val="25000"/>
                            </a:schemeClr>
                          </a:solidFill>
                          <a:effectLst/>
                          <a:latin typeface="+mn-lt"/>
                        </a:rPr>
                        <a:t>27%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2">
                        <a:lumMod val="90000"/>
                      </a:schemeClr>
                    </a:solidFill>
                  </a:tcPr>
                </a:tc>
                <a:tc>
                  <a:txBody>
                    <a:bodyPr/>
                    <a:lstStyle/>
                    <a:p>
                      <a:pPr algn="ctr" fontAlgn="b"/>
                      <a:r>
                        <a:rPr lang="en-GB" sz="1100" b="0" i="0" u="none" strike="noStrike">
                          <a:solidFill>
                            <a:schemeClr val="tx1">
                              <a:lumMod val="75000"/>
                              <a:lumOff val="25000"/>
                            </a:schemeClr>
                          </a:solidFill>
                          <a:effectLst/>
                          <a:latin typeface="+mn-lt"/>
                        </a:rPr>
                        <a:t>23%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2">
                        <a:lumMod val="90000"/>
                      </a:schemeClr>
                    </a:solidFill>
                  </a:tcPr>
                </a:tc>
                <a:tc>
                  <a:txBody>
                    <a:bodyPr/>
                    <a:lstStyle/>
                    <a:p>
                      <a:pPr algn="ctr" fontAlgn="b"/>
                      <a:r>
                        <a:rPr lang="en-GB" sz="1100" b="0" i="0" u="none" strike="noStrike">
                          <a:solidFill>
                            <a:schemeClr val="tx1">
                              <a:lumMod val="75000"/>
                              <a:lumOff val="25000"/>
                            </a:schemeClr>
                          </a:solidFill>
                          <a:effectLst/>
                          <a:latin typeface="+mn-lt"/>
                        </a:rPr>
                        <a:t>28%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2">
                        <a:lumMod val="90000"/>
                      </a:schemeClr>
                    </a:solidFill>
                  </a:tcPr>
                </a:tc>
                <a:tc>
                  <a:txBody>
                    <a:bodyPr/>
                    <a:lstStyle/>
                    <a:p>
                      <a:pPr algn="ctr" fontAlgn="b"/>
                      <a:r>
                        <a:rPr lang="en-GB" sz="1100" b="0" i="0" u="none" strike="noStrike">
                          <a:solidFill>
                            <a:schemeClr val="tx1">
                              <a:lumMod val="75000"/>
                              <a:lumOff val="25000"/>
                            </a:schemeClr>
                          </a:solidFill>
                          <a:effectLst/>
                          <a:latin typeface="+mn-lt"/>
                        </a:rPr>
                        <a:t>25%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2">
                        <a:lumMod val="90000"/>
                      </a:schemeClr>
                    </a:solidFill>
                  </a:tcPr>
                </a:tc>
                <a:extLst>
                  <a:ext uri="{0D108BD9-81ED-4DB2-BD59-A6C34878D82A}">
                    <a16:rowId xmlns:a16="http://schemas.microsoft.com/office/drawing/2014/main" val="10005"/>
                  </a:ext>
                </a:extLst>
              </a:tr>
              <a:tr h="259460">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n-GB" sz="1100" b="0" i="0" u="none" strike="noStrike">
                          <a:solidFill>
                            <a:schemeClr val="tx1">
                              <a:lumMod val="85000"/>
                              <a:lumOff val="15000"/>
                            </a:schemeClr>
                          </a:solidFill>
                          <a:effectLst/>
                          <a:latin typeface="+mn-lt"/>
                        </a:rPr>
                        <a:t>Problems with friends</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15%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2">
                        <a:lumMod val="90000"/>
                      </a:schemeClr>
                    </a:solidFill>
                  </a:tcPr>
                </a:tc>
                <a:tc>
                  <a:txBody>
                    <a:bodyPr/>
                    <a:lstStyle/>
                    <a:p>
                      <a:pPr algn="ctr" fontAlgn="b"/>
                      <a:r>
                        <a:rPr lang="en-GB" sz="1100" b="0" i="0" u="none" strike="noStrike">
                          <a:solidFill>
                            <a:schemeClr val="tx1">
                              <a:lumMod val="75000"/>
                              <a:lumOff val="25000"/>
                            </a:schemeClr>
                          </a:solidFill>
                          <a:effectLst/>
                          <a:latin typeface="+mn-lt"/>
                        </a:rPr>
                        <a:t>15%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a:solidFill>
                            <a:schemeClr val="tx1">
                              <a:lumMod val="75000"/>
                              <a:lumOff val="25000"/>
                            </a:schemeClr>
                          </a:solidFill>
                          <a:effectLst/>
                          <a:latin typeface="+mn-lt"/>
                        </a:rPr>
                        <a:t>13%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solidFill>
                  </a:tcPr>
                </a:tc>
                <a:tc>
                  <a:txBody>
                    <a:bodyPr/>
                    <a:lstStyle/>
                    <a:p>
                      <a:pPr algn="ctr" fontAlgn="b"/>
                      <a:r>
                        <a:rPr lang="en-GB" sz="1100" b="0" i="0" u="none" strike="noStrike">
                          <a:solidFill>
                            <a:schemeClr val="tx1">
                              <a:lumMod val="75000"/>
                              <a:lumOff val="25000"/>
                            </a:schemeClr>
                          </a:solidFill>
                          <a:effectLst/>
                          <a:latin typeface="+mn-lt"/>
                        </a:rPr>
                        <a:t>10%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19%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2">
                        <a:lumMod val="90000"/>
                      </a:schemeClr>
                    </a:solidFill>
                  </a:tcPr>
                </a:tc>
                <a:tc>
                  <a:txBody>
                    <a:bodyPr/>
                    <a:lstStyle/>
                    <a:p>
                      <a:pPr algn="ctr" fontAlgn="b"/>
                      <a:r>
                        <a:rPr lang="en-GB" sz="1100" b="0" i="0" u="none" strike="noStrike">
                          <a:solidFill>
                            <a:schemeClr val="tx1">
                              <a:lumMod val="75000"/>
                              <a:lumOff val="25000"/>
                            </a:schemeClr>
                          </a:solidFill>
                          <a:effectLst/>
                          <a:latin typeface="+mn-lt"/>
                        </a:rPr>
                        <a:t>10%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6"/>
                  </a:ext>
                </a:extLst>
              </a:tr>
              <a:tr h="259460">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n-GB" sz="1100" b="0" i="0" u="none" strike="noStrike">
                          <a:solidFill>
                            <a:schemeClr val="tx1">
                              <a:lumMod val="85000"/>
                              <a:lumOff val="15000"/>
                            </a:schemeClr>
                          </a:solidFill>
                          <a:effectLst/>
                          <a:latin typeface="+mn-lt"/>
                        </a:rPr>
                        <a:t>Family problems</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14%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16%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2">
                        <a:lumMod val="90000"/>
                      </a:schemeClr>
                    </a:solidFill>
                  </a:tcPr>
                </a:tc>
                <a:tc>
                  <a:txBody>
                    <a:bodyPr/>
                    <a:lstStyle/>
                    <a:p>
                      <a:pPr algn="ctr" fontAlgn="b"/>
                      <a:r>
                        <a:rPr lang="en-GB" sz="1100" b="0" i="0" u="none" strike="noStrike">
                          <a:solidFill>
                            <a:schemeClr val="tx1">
                              <a:lumMod val="75000"/>
                              <a:lumOff val="25000"/>
                            </a:schemeClr>
                          </a:solidFill>
                          <a:effectLst/>
                          <a:latin typeface="+mn-lt"/>
                        </a:rPr>
                        <a:t>12%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19%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a:solidFill>
                            <a:schemeClr val="tx1">
                              <a:lumMod val="75000"/>
                              <a:lumOff val="25000"/>
                            </a:schemeClr>
                          </a:solidFill>
                          <a:effectLst/>
                          <a:latin typeface="+mn-lt"/>
                        </a:rPr>
                        <a:t>19%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2">
                        <a:lumMod val="90000"/>
                      </a:schemeClr>
                    </a:solidFill>
                  </a:tcPr>
                </a:tc>
                <a:extLst>
                  <a:ext uri="{0D108BD9-81ED-4DB2-BD59-A6C34878D82A}">
                    <a16:rowId xmlns:a16="http://schemas.microsoft.com/office/drawing/2014/main" val="10007"/>
                  </a:ext>
                </a:extLst>
              </a:tr>
              <a:tr h="259460">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n-GB" sz="1100" b="0" i="0" u="none" strike="noStrike">
                          <a:solidFill>
                            <a:schemeClr val="tx1">
                              <a:lumMod val="85000"/>
                              <a:lumOff val="15000"/>
                            </a:schemeClr>
                          </a:solidFill>
                          <a:effectLst/>
                          <a:latin typeface="+mn-lt"/>
                        </a:rPr>
                        <a:t>Your physical health</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12%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11%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a:solidFill>
                            <a:schemeClr val="tx1">
                              <a:lumMod val="75000"/>
                              <a:lumOff val="25000"/>
                            </a:schemeClr>
                          </a:solidFill>
                          <a:effectLst/>
                          <a:latin typeface="+mn-lt"/>
                        </a:rPr>
                        <a:t>15%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16%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10%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extLst>
                  <a:ext uri="{0D108BD9-81ED-4DB2-BD59-A6C34878D82A}">
                    <a16:rowId xmlns:a16="http://schemas.microsoft.com/office/drawing/2014/main" val="10008"/>
                  </a:ext>
                </a:extLst>
              </a:tr>
              <a:tr h="259460">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n-GB" sz="1100" b="0" i="0" u="none" strike="noStrike">
                          <a:solidFill>
                            <a:schemeClr val="tx1">
                              <a:lumMod val="85000"/>
                              <a:lumOff val="15000"/>
                            </a:schemeClr>
                          </a:solidFill>
                          <a:effectLst/>
                          <a:latin typeface="+mn-lt"/>
                        </a:rPr>
                        <a:t>Relationships </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12%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18%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2">
                        <a:lumMod val="90000"/>
                      </a:schemeClr>
                    </a:solidFill>
                  </a:tcPr>
                </a:tc>
                <a:tc>
                  <a:txBody>
                    <a:bodyPr/>
                    <a:lstStyle/>
                    <a:p>
                      <a:pPr algn="ctr" fontAlgn="b"/>
                      <a:r>
                        <a:rPr lang="en-GB" sz="1100" b="0" i="0" u="none" strike="noStrike">
                          <a:solidFill>
                            <a:schemeClr val="tx1">
                              <a:lumMod val="75000"/>
                              <a:lumOff val="25000"/>
                            </a:schemeClr>
                          </a:solidFill>
                          <a:effectLst/>
                          <a:latin typeface="+mn-lt"/>
                        </a:rPr>
                        <a:t>11%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13%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a:solidFill>
                            <a:schemeClr val="tx1">
                              <a:lumMod val="75000"/>
                              <a:lumOff val="25000"/>
                            </a:schemeClr>
                          </a:solidFill>
                          <a:effectLst/>
                          <a:latin typeface="+mn-lt"/>
                        </a:rPr>
                        <a:t>14%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9"/>
                  </a:ext>
                </a:extLst>
              </a:tr>
              <a:tr h="259460">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n-GB" sz="1100" b="0" i="0" u="none" strike="noStrike">
                          <a:solidFill>
                            <a:schemeClr val="tx1">
                              <a:lumMod val="85000"/>
                              <a:lumOff val="15000"/>
                            </a:schemeClr>
                          </a:solidFill>
                          <a:effectLst/>
                          <a:latin typeface="+mn-lt"/>
                        </a:rPr>
                        <a:t>Things I see/hear on the news </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11%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13%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11%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11%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extLst>
                  <a:ext uri="{0D108BD9-81ED-4DB2-BD59-A6C34878D82A}">
                    <a16:rowId xmlns:a16="http://schemas.microsoft.com/office/drawing/2014/main" val="10010"/>
                  </a:ext>
                </a:extLst>
              </a:tr>
              <a:tr h="259460">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n-GB" sz="1100" b="0" i="0" u="none" strike="noStrike">
                          <a:solidFill>
                            <a:schemeClr val="tx1">
                              <a:lumMod val="85000"/>
                              <a:lumOff val="15000"/>
                            </a:schemeClr>
                          </a:solidFill>
                          <a:effectLst/>
                          <a:latin typeface="+mn-lt"/>
                        </a:rPr>
                        <a:t>Money problems/family finances</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13%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11"/>
                  </a:ext>
                </a:extLst>
              </a:tr>
              <a:tr h="259460">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n-GB" sz="1100" b="0" i="0" u="none" strike="noStrike">
                          <a:solidFill>
                            <a:schemeClr val="tx1">
                              <a:lumMod val="85000"/>
                              <a:lumOff val="15000"/>
                            </a:schemeClr>
                          </a:solidFill>
                          <a:effectLst/>
                          <a:latin typeface="+mn-lt"/>
                        </a:rPr>
                        <a:t>Being bullied</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10%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10%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15%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extLst>
                  <a:ext uri="{0D108BD9-81ED-4DB2-BD59-A6C34878D82A}">
                    <a16:rowId xmlns:a16="http://schemas.microsoft.com/office/drawing/2014/main" val="10012"/>
                  </a:ext>
                </a:extLst>
              </a:tr>
              <a:tr h="259460">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n-GB" sz="1100" b="0" i="0" u="none" strike="noStrike">
                          <a:solidFill>
                            <a:schemeClr val="tx1">
                              <a:lumMod val="85000"/>
                              <a:lumOff val="15000"/>
                            </a:schemeClr>
                          </a:solidFill>
                          <a:effectLst/>
                          <a:latin typeface="+mn-lt"/>
                        </a:rPr>
                        <a:t>Crime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13"/>
                  </a:ext>
                </a:extLst>
              </a:tr>
              <a:tr h="259460">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n-GB" sz="1100" b="0" i="0" u="none" strike="noStrike">
                          <a:solidFill>
                            <a:schemeClr val="tx1">
                              <a:lumMod val="85000"/>
                              <a:lumOff val="15000"/>
                            </a:schemeClr>
                          </a:solidFill>
                          <a:effectLst/>
                          <a:latin typeface="+mn-lt"/>
                        </a:rPr>
                        <a:t>Your friends being bullied</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2217916565"/>
                  </a:ext>
                </a:extLst>
              </a:tr>
              <a:tr h="259460">
                <a:tc>
                  <a:txBody>
                    <a:bodyPr/>
                    <a:lstStyle/>
                    <a:p>
                      <a:pPr algn="l" fontAlgn="b"/>
                      <a:r>
                        <a:rPr lang="en-GB" sz="1100" b="0" i="0" u="none" strike="noStrike">
                          <a:solidFill>
                            <a:schemeClr val="tx1">
                              <a:lumMod val="85000"/>
                              <a:lumOff val="15000"/>
                            </a:schemeClr>
                          </a:solidFill>
                          <a:effectLst/>
                          <a:latin typeface="+mn-lt"/>
                        </a:rPr>
                        <a:t>Drugs</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14"/>
                  </a:ext>
                </a:extLst>
              </a:tr>
              <a:tr h="259460">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n-GB" sz="1100" b="0" i="0" u="none" strike="noStrike">
                          <a:solidFill>
                            <a:schemeClr val="tx1">
                              <a:lumMod val="85000"/>
                              <a:lumOff val="15000"/>
                            </a:schemeClr>
                          </a:solidFill>
                          <a:effectLst/>
                          <a:latin typeface="+mn-lt"/>
                        </a:rPr>
                        <a:t>Adult relationships in the home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2372722026"/>
                  </a:ext>
                </a:extLst>
              </a:tr>
              <a:tr h="259460">
                <a:tc>
                  <a:txBody>
                    <a:bodyPr/>
                    <a:lstStyle/>
                    <a:p>
                      <a:pPr algn="l" fontAlgn="b"/>
                      <a:r>
                        <a:rPr lang="en-GB" sz="1100" b="0" i="0" u="none" strike="noStrike">
                          <a:solidFill>
                            <a:schemeClr val="tx1">
                              <a:lumMod val="85000"/>
                              <a:lumOff val="15000"/>
                            </a:schemeClr>
                          </a:solidFill>
                          <a:effectLst/>
                          <a:latin typeface="+mn-lt"/>
                        </a:rPr>
                        <a:t>Other...</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3324284272"/>
                  </a:ext>
                </a:extLst>
              </a:tr>
              <a:tr h="259460">
                <a:tc>
                  <a:txBody>
                    <a:bodyPr/>
                    <a:lstStyle/>
                    <a:p>
                      <a:pPr algn="l" fontAlgn="b"/>
                      <a:r>
                        <a:rPr lang="en-GB" sz="1100" b="0" i="0" u="none" strike="noStrike">
                          <a:solidFill>
                            <a:schemeClr val="tx1">
                              <a:lumMod val="85000"/>
                              <a:lumOff val="15000"/>
                            </a:schemeClr>
                          </a:solidFill>
                          <a:effectLst/>
                          <a:latin typeface="+mn-lt"/>
                        </a:rPr>
                        <a:t>I don't worry about anything</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latin typeface="+mn-lt"/>
                        </a:rPr>
                        <a:t>15%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latin typeface="+mn-lt"/>
                        </a:rPr>
                        <a:t>17%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latin typeface="+mn-lt"/>
                        </a:rPr>
                        <a:t>11%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23%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2">
                        <a:lumMod val="90000"/>
                      </a:schemeClr>
                    </a:solidFill>
                  </a:tcPr>
                </a:tc>
                <a:tc>
                  <a:txBody>
                    <a:bodyPr/>
                    <a:lstStyle/>
                    <a:p>
                      <a:pPr algn="ctr" fontAlgn="b"/>
                      <a:r>
                        <a:rPr lang="en-GB" sz="1100" b="0" i="0" u="none" strike="noStrike">
                          <a:solidFill>
                            <a:schemeClr val="tx1">
                              <a:lumMod val="75000"/>
                              <a:lumOff val="25000"/>
                            </a:schemeClr>
                          </a:solidFill>
                          <a:effectLst/>
                          <a:latin typeface="+mn-lt"/>
                        </a:rPr>
                        <a:t>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latin typeface="+mn-lt"/>
                        </a:rPr>
                        <a:t>13%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15"/>
                  </a:ext>
                </a:extLst>
              </a:tr>
            </a:tbl>
          </a:graphicData>
        </a:graphic>
      </p:graphicFrame>
      <p:sp>
        <p:nvSpPr>
          <p:cNvPr id="9" name="Rectangle 8"/>
          <p:cNvSpPr/>
          <p:nvPr/>
        </p:nvSpPr>
        <p:spPr>
          <a:xfrm>
            <a:off x="9946640" y="6368627"/>
            <a:ext cx="1686560" cy="492926"/>
          </a:xfrm>
          <a:prstGeom prst="rect">
            <a:avLst/>
          </a:prstGeom>
          <a:solidFill>
            <a:srgbClr val="7030A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a:t>Emotional wellbeing</a:t>
            </a:r>
          </a:p>
        </p:txBody>
      </p:sp>
    </p:spTree>
    <p:extLst>
      <p:ext uri="{BB962C8B-B14F-4D97-AF65-F5344CB8AC3E}">
        <p14:creationId xmlns:p14="http://schemas.microsoft.com/office/powerpoint/2010/main" val="3115062778"/>
      </p:ext>
    </p:extLst>
  </p:cSld>
  <p:clrMapOvr>
    <a:masterClrMapping/>
  </p:clrMapOvr>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1"/>
          <p:cNvSpPr>
            <a:spLocks noGrp="1"/>
          </p:cNvSpPr>
          <p:nvPr>
            <p:ph type="title"/>
          </p:nvPr>
        </p:nvSpPr>
        <p:spPr>
          <a:xfrm>
            <a:off x="183019" y="180000"/>
            <a:ext cx="11633842" cy="900000"/>
          </a:xfrm>
        </p:spPr>
        <p:txBody>
          <a:bodyPr vert="horz" lIns="91440" tIns="45720" rIns="91440" bIns="45720" rtlCol="0" anchor="t">
            <a:noAutofit/>
          </a:bodyPr>
          <a:lstStyle/>
          <a:p>
            <a:r>
              <a:rPr lang="en-GB" sz="1600"/>
              <a:t>Young carers are only group to have family finances in their top 5. LGBTQ pupils are the group that worry the most about their mental health (48%) ad those with a disability worry most about their school work.</a:t>
            </a:r>
          </a:p>
        </p:txBody>
      </p:sp>
      <p:sp>
        <p:nvSpPr>
          <p:cNvPr id="7" name="TextBox 6"/>
          <p:cNvSpPr txBox="1"/>
          <p:nvPr/>
        </p:nvSpPr>
        <p:spPr>
          <a:xfrm>
            <a:off x="183019" y="6522289"/>
            <a:ext cx="4719326" cy="246221"/>
          </a:xfrm>
          <a:prstGeom prst="rect">
            <a:avLst/>
          </a:prstGeom>
          <a:noFill/>
        </p:spPr>
        <p:txBody>
          <a:bodyPr wrap="square" rtlCol="0" anchor="b" anchorCtr="0">
            <a:spAutoFit/>
          </a:bodyPr>
          <a:lstStyle>
            <a:defPPr>
              <a:defRPr lang="en-US"/>
            </a:defPPr>
            <a:lvl1pPr>
              <a:defRPr sz="1000">
                <a:solidFill>
                  <a:srgbClr val="002060"/>
                </a:solidFill>
                <a:latin typeface="DINPro" panose="020B0504020101020102" pitchFamily="34" charset="0"/>
              </a:defRPr>
            </a:lvl1pPr>
          </a:lstStyle>
          <a:p>
            <a:r>
              <a:rPr lang="en-GB">
                <a:latin typeface="+mn-lt"/>
              </a:rPr>
              <a:t>Q: What sort of things do you sometimes worry about? (Tick three)</a:t>
            </a:r>
          </a:p>
        </p:txBody>
      </p:sp>
      <p:graphicFrame>
        <p:nvGraphicFramePr>
          <p:cNvPr id="6" name="Table 5"/>
          <p:cNvGraphicFramePr>
            <a:graphicFrameLocks noGrp="1"/>
          </p:cNvGraphicFramePr>
          <p:nvPr>
            <p:extLst>
              <p:ext uri="{D42A27DB-BD31-4B8C-83A1-F6EECF244321}">
                <p14:modId xmlns:p14="http://schemas.microsoft.com/office/powerpoint/2010/main" val="2627566451"/>
              </p:ext>
            </p:extLst>
          </p:nvPr>
        </p:nvGraphicFramePr>
        <p:xfrm>
          <a:off x="183019" y="1079999"/>
          <a:ext cx="11450179" cy="5145844"/>
        </p:xfrm>
        <a:graphic>
          <a:graphicData uri="http://schemas.openxmlformats.org/drawingml/2006/table">
            <a:tbl>
              <a:tblPr firstRow="1" bandRow="1">
                <a:tableStyleId>{5940675A-B579-460E-94D1-54222C63F5DA}</a:tableStyleId>
              </a:tblPr>
              <a:tblGrid>
                <a:gridCol w="3801757">
                  <a:extLst>
                    <a:ext uri="{9D8B030D-6E8A-4147-A177-3AD203B41FA5}">
                      <a16:colId xmlns:a16="http://schemas.microsoft.com/office/drawing/2014/main" val="20000"/>
                    </a:ext>
                  </a:extLst>
                </a:gridCol>
                <a:gridCol w="1080702">
                  <a:extLst>
                    <a:ext uri="{9D8B030D-6E8A-4147-A177-3AD203B41FA5}">
                      <a16:colId xmlns:a16="http://schemas.microsoft.com/office/drawing/2014/main" val="20007"/>
                    </a:ext>
                  </a:extLst>
                </a:gridCol>
                <a:gridCol w="1080702">
                  <a:extLst>
                    <a:ext uri="{9D8B030D-6E8A-4147-A177-3AD203B41FA5}">
                      <a16:colId xmlns:a16="http://schemas.microsoft.com/office/drawing/2014/main" val="20008"/>
                    </a:ext>
                  </a:extLst>
                </a:gridCol>
                <a:gridCol w="1080702">
                  <a:extLst>
                    <a:ext uri="{9D8B030D-6E8A-4147-A177-3AD203B41FA5}">
                      <a16:colId xmlns:a16="http://schemas.microsoft.com/office/drawing/2014/main" val="20009"/>
                    </a:ext>
                  </a:extLst>
                </a:gridCol>
                <a:gridCol w="1080702">
                  <a:extLst>
                    <a:ext uri="{9D8B030D-6E8A-4147-A177-3AD203B41FA5}">
                      <a16:colId xmlns:a16="http://schemas.microsoft.com/office/drawing/2014/main" val="20010"/>
                    </a:ext>
                  </a:extLst>
                </a:gridCol>
                <a:gridCol w="1255137">
                  <a:extLst>
                    <a:ext uri="{9D8B030D-6E8A-4147-A177-3AD203B41FA5}">
                      <a16:colId xmlns:a16="http://schemas.microsoft.com/office/drawing/2014/main" val="20011"/>
                    </a:ext>
                  </a:extLst>
                </a:gridCol>
                <a:gridCol w="975916">
                  <a:extLst>
                    <a:ext uri="{9D8B030D-6E8A-4147-A177-3AD203B41FA5}">
                      <a16:colId xmlns:a16="http://schemas.microsoft.com/office/drawing/2014/main" val="103262854"/>
                    </a:ext>
                  </a:extLst>
                </a:gridCol>
                <a:gridCol w="1094561">
                  <a:extLst>
                    <a:ext uri="{9D8B030D-6E8A-4147-A177-3AD203B41FA5}">
                      <a16:colId xmlns:a16="http://schemas.microsoft.com/office/drawing/2014/main" val="1217869188"/>
                    </a:ext>
                  </a:extLst>
                </a:gridCol>
              </a:tblGrid>
              <a:tr h="43852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i="1">
                          <a:solidFill>
                            <a:schemeClr val="tx1">
                              <a:lumMod val="75000"/>
                              <a:lumOff val="25000"/>
                            </a:schemeClr>
                          </a:solidFill>
                        </a:rPr>
                        <a:t>2025 Survey</a:t>
                      </a:r>
                    </a:p>
                    <a:p>
                      <a:endParaRPr lang="en-GB" sz="1100">
                        <a:solidFill>
                          <a:schemeClr val="tx1">
                            <a:lumMod val="75000"/>
                            <a:lumOff val="25000"/>
                          </a:schemeClr>
                        </a:solidFill>
                      </a:endParaRP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SEN</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Have a disability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Young carers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Ethnicity:</a:t>
                      </a:r>
                      <a:r>
                        <a:rPr lang="en-GB" sz="1100" b="1" baseline="0">
                          <a:solidFill>
                            <a:schemeClr val="tx1">
                              <a:lumMod val="75000"/>
                              <a:lumOff val="25000"/>
                            </a:schemeClr>
                          </a:solidFill>
                        </a:rPr>
                        <a:t> </a:t>
                      </a:r>
                      <a:r>
                        <a:rPr lang="en-GB" sz="1100" b="1">
                          <a:solidFill>
                            <a:schemeClr val="tx1">
                              <a:lumMod val="75000"/>
                              <a:lumOff val="25000"/>
                            </a:schemeClr>
                          </a:solidFill>
                        </a:rPr>
                        <a:t>White</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Ethnic Minority Groups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Eng 2</a:t>
                      </a:r>
                      <a:r>
                        <a:rPr lang="en-GB" sz="1100" b="1" baseline="30000">
                          <a:solidFill>
                            <a:schemeClr val="tx1">
                              <a:lumMod val="75000"/>
                              <a:lumOff val="25000"/>
                            </a:schemeClr>
                          </a:solidFill>
                        </a:rPr>
                        <a:t>nd</a:t>
                      </a:r>
                      <a:r>
                        <a:rPr lang="en-GB" sz="1100" b="1">
                          <a:solidFill>
                            <a:schemeClr val="tx1">
                              <a:lumMod val="75000"/>
                              <a:lumOff val="25000"/>
                            </a:schemeClr>
                          </a:solidFill>
                        </a:rPr>
                        <a:t> Lang</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LGBTQ</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66244">
                <a:tc>
                  <a:txBody>
                    <a:bodyPr/>
                    <a:lstStyle/>
                    <a:p>
                      <a:r>
                        <a:rPr lang="en-GB" sz="1100" i="1">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191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309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87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1341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154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120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178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261240">
                <a:tc>
                  <a:txBody>
                    <a:bodyPr/>
                    <a:lstStyle/>
                    <a:p>
                      <a:pPr algn="l" fontAlgn="b"/>
                      <a:r>
                        <a:rPr lang="en-GB" sz="1100" b="0" i="0" u="none" strike="noStrike">
                          <a:solidFill>
                            <a:schemeClr val="tx1">
                              <a:lumMod val="85000"/>
                              <a:lumOff val="15000"/>
                            </a:schemeClr>
                          </a:solidFill>
                          <a:effectLst/>
                          <a:latin typeface="Calibri" panose="020F0502020204030204" pitchFamily="34" charset="0"/>
                        </a:rPr>
                        <a:t>The way you look</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30%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2">
                        <a:lumMod val="90000"/>
                      </a:schemeClr>
                    </a:solidFill>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34%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2">
                        <a:lumMod val="90000"/>
                      </a:schemeClr>
                    </a:solidFill>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36%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2">
                        <a:lumMod val="90000"/>
                      </a:schemeClr>
                    </a:solidFill>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35%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2">
                        <a:lumMod val="90000"/>
                      </a:schemeClr>
                    </a:solidFill>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31%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2">
                        <a:lumMod val="90000"/>
                      </a:schemeClr>
                    </a:solidFill>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32%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2">
                        <a:lumMod val="90000"/>
                      </a:schemeClr>
                    </a:solidFill>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47%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2">
                        <a:lumMod val="90000"/>
                      </a:schemeClr>
                    </a:solidFill>
                  </a:tcPr>
                </a:tc>
                <a:extLst>
                  <a:ext uri="{0D108BD9-81ED-4DB2-BD59-A6C34878D82A}">
                    <a16:rowId xmlns:a16="http://schemas.microsoft.com/office/drawing/2014/main" val="10002"/>
                  </a:ext>
                </a:extLst>
              </a:tr>
              <a:tr h="261240">
                <a:tc>
                  <a:txBody>
                    <a:bodyPr/>
                    <a:lstStyle/>
                    <a:p>
                      <a:pPr algn="l" fontAlgn="b"/>
                      <a:r>
                        <a:rPr lang="en-GB" sz="1100" b="0" i="0" u="none" strike="noStrike">
                          <a:solidFill>
                            <a:schemeClr val="tx1">
                              <a:lumMod val="85000"/>
                              <a:lumOff val="15000"/>
                            </a:schemeClr>
                          </a:solidFill>
                          <a:effectLst/>
                          <a:latin typeface="Calibri" panose="020F0502020204030204" pitchFamily="34" charset="0"/>
                        </a:rPr>
                        <a:t>Exams and tests</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24%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2">
                        <a:lumMod val="90000"/>
                      </a:schemeClr>
                    </a:solidFill>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30%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2">
                        <a:lumMod val="90000"/>
                      </a:schemeClr>
                    </a:solidFill>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26%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2">
                        <a:lumMod val="90000"/>
                      </a:schemeClr>
                    </a:solidFill>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34%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2">
                        <a:lumMod val="90000"/>
                      </a:schemeClr>
                    </a:solidFill>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38%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2">
                        <a:lumMod val="90000"/>
                      </a:schemeClr>
                    </a:solidFill>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38%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2">
                        <a:lumMod val="90000"/>
                      </a:schemeClr>
                    </a:solidFill>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28%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2">
                        <a:lumMod val="90000"/>
                      </a:schemeClr>
                    </a:solidFill>
                  </a:tcPr>
                </a:tc>
                <a:extLst>
                  <a:ext uri="{0D108BD9-81ED-4DB2-BD59-A6C34878D82A}">
                    <a16:rowId xmlns:a16="http://schemas.microsoft.com/office/drawing/2014/main" val="10003"/>
                  </a:ext>
                </a:extLst>
              </a:tr>
              <a:tr h="261240">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n-GB" sz="1100" b="0" i="0" u="none" strike="noStrike">
                          <a:solidFill>
                            <a:schemeClr val="tx1">
                              <a:lumMod val="85000"/>
                              <a:lumOff val="15000"/>
                            </a:schemeClr>
                          </a:solidFill>
                          <a:effectLst/>
                          <a:latin typeface="Calibri" panose="020F0502020204030204" pitchFamily="34" charset="0"/>
                        </a:rPr>
                        <a:t>Your mental health</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35%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2">
                        <a:lumMod val="90000"/>
                      </a:schemeClr>
                    </a:solidFill>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36%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2">
                        <a:lumMod val="90000"/>
                      </a:schemeClr>
                    </a:solidFill>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32%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2">
                        <a:lumMod val="90000"/>
                      </a:schemeClr>
                    </a:solidFill>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28%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2">
                        <a:lumMod val="90000"/>
                      </a:schemeClr>
                    </a:solidFill>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19%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2">
                        <a:lumMod val="90000"/>
                      </a:schemeClr>
                    </a:solidFill>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18%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2">
                        <a:lumMod val="90000"/>
                      </a:schemeClr>
                    </a:solidFill>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48%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2">
                        <a:lumMod val="90000"/>
                      </a:schemeClr>
                    </a:solidFill>
                  </a:tcPr>
                </a:tc>
                <a:extLst>
                  <a:ext uri="{0D108BD9-81ED-4DB2-BD59-A6C34878D82A}">
                    <a16:rowId xmlns:a16="http://schemas.microsoft.com/office/drawing/2014/main" val="10004"/>
                  </a:ext>
                </a:extLst>
              </a:tr>
              <a:tr h="261240">
                <a:tc>
                  <a:txBody>
                    <a:bodyPr/>
                    <a:lstStyle/>
                    <a:p>
                      <a:pPr marL="0" algn="l" defTabSz="914400" rtl="0" eaLnBrk="1" fontAlgn="b" latinLnBrk="0" hangingPunct="1"/>
                      <a:r>
                        <a:rPr lang="en-GB" sz="1100" b="0" i="0" u="none" strike="noStrike" kern="1200">
                          <a:solidFill>
                            <a:schemeClr val="tx1">
                              <a:lumMod val="85000"/>
                              <a:lumOff val="15000"/>
                            </a:schemeClr>
                          </a:solidFill>
                          <a:effectLst/>
                          <a:latin typeface="Calibri" panose="020F0502020204030204" pitchFamily="34" charset="0"/>
                          <a:ea typeface="+mn-ea"/>
                          <a:cs typeface="+mn-cs"/>
                        </a:rPr>
                        <a:t>School work</a:t>
                      </a:r>
                    </a:p>
                  </a:txBody>
                  <a:tcPr marL="6858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rtl="0" fontAlgn="b"/>
                      <a:r>
                        <a:rPr lang="en-GB" sz="1100" b="0" i="0" u="none" strike="noStrike">
                          <a:solidFill>
                            <a:srgbClr val="404040"/>
                          </a:solidFill>
                          <a:effectLst/>
                          <a:latin typeface="Calibri" panose="020F0502020204030204" pitchFamily="34" charset="0"/>
                        </a:rPr>
                        <a:t>28%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2">
                        <a:lumMod val="90000"/>
                      </a:schemeClr>
                    </a:solidFill>
                  </a:tcPr>
                </a:tc>
                <a:tc>
                  <a:txBody>
                    <a:bodyPr/>
                    <a:lstStyle/>
                    <a:p>
                      <a:pPr algn="ctr" rtl="0" fontAlgn="b"/>
                      <a:r>
                        <a:rPr lang="en-GB" sz="1100" b="0" i="0" u="none" strike="noStrike">
                          <a:solidFill>
                            <a:srgbClr val="404040"/>
                          </a:solidFill>
                          <a:effectLst/>
                          <a:latin typeface="Calibri" panose="020F0502020204030204" pitchFamily="34" charset="0"/>
                        </a:rPr>
                        <a:t>31%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2">
                        <a:lumMod val="90000"/>
                      </a:schemeClr>
                    </a:solidFill>
                  </a:tcPr>
                </a:tc>
                <a:tc>
                  <a:txBody>
                    <a:bodyPr/>
                    <a:lstStyle/>
                    <a:p>
                      <a:pPr algn="ctr" rtl="0" fontAlgn="b"/>
                      <a:r>
                        <a:rPr lang="en-GB" sz="1100" b="0" i="0" u="none" strike="noStrike">
                          <a:solidFill>
                            <a:srgbClr val="404040"/>
                          </a:solidFill>
                          <a:effectLst/>
                          <a:latin typeface="Calibri" panose="020F0502020204030204" pitchFamily="34" charset="0"/>
                        </a:rPr>
                        <a:t>22%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rtl="0" fontAlgn="b"/>
                      <a:r>
                        <a:rPr lang="en-GB" sz="1100" b="0" i="0" u="none" strike="noStrike">
                          <a:solidFill>
                            <a:srgbClr val="404040"/>
                          </a:solidFill>
                          <a:effectLst/>
                          <a:latin typeface="Calibri" panose="020F0502020204030204" pitchFamily="34" charset="0"/>
                        </a:rPr>
                        <a:t>26%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2">
                        <a:lumMod val="90000"/>
                      </a:schemeClr>
                    </a:solidFill>
                  </a:tcPr>
                </a:tc>
                <a:tc>
                  <a:txBody>
                    <a:bodyPr/>
                    <a:lstStyle/>
                    <a:p>
                      <a:pPr algn="ctr" rtl="0" fontAlgn="b"/>
                      <a:r>
                        <a:rPr lang="en-GB" sz="1100" b="0" i="0" u="none" strike="noStrike">
                          <a:solidFill>
                            <a:srgbClr val="404040"/>
                          </a:solidFill>
                          <a:effectLst/>
                          <a:latin typeface="Calibri" panose="020F0502020204030204" pitchFamily="34" charset="0"/>
                        </a:rPr>
                        <a:t>28%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2">
                        <a:lumMod val="90000"/>
                      </a:schemeClr>
                    </a:solidFill>
                  </a:tcPr>
                </a:tc>
                <a:tc>
                  <a:txBody>
                    <a:bodyPr/>
                    <a:lstStyle/>
                    <a:p>
                      <a:pPr algn="ctr" rtl="0" fontAlgn="b"/>
                      <a:r>
                        <a:rPr lang="en-GB" sz="1100" b="0" i="0" u="none" strike="noStrike">
                          <a:solidFill>
                            <a:srgbClr val="404040"/>
                          </a:solidFill>
                          <a:effectLst/>
                          <a:latin typeface="Calibri" panose="020F0502020204030204" pitchFamily="34" charset="0"/>
                        </a:rPr>
                        <a:t>24%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2">
                        <a:lumMod val="90000"/>
                      </a:schemeClr>
                    </a:solidFill>
                  </a:tcPr>
                </a:tc>
                <a:tc>
                  <a:txBody>
                    <a:bodyPr/>
                    <a:lstStyle/>
                    <a:p>
                      <a:pPr algn="ctr" rtl="0" fontAlgn="b"/>
                      <a:r>
                        <a:rPr lang="en-GB" sz="1100" b="0" i="0" u="none" strike="noStrike">
                          <a:solidFill>
                            <a:srgbClr val="404040"/>
                          </a:solidFill>
                          <a:effectLst/>
                          <a:latin typeface="Calibri" panose="020F0502020204030204" pitchFamily="34" charset="0"/>
                        </a:rPr>
                        <a:t>26%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2">
                        <a:lumMod val="90000"/>
                      </a:schemeClr>
                    </a:solidFill>
                  </a:tcPr>
                </a:tc>
                <a:extLst>
                  <a:ext uri="{0D108BD9-81ED-4DB2-BD59-A6C34878D82A}">
                    <a16:rowId xmlns:a16="http://schemas.microsoft.com/office/drawing/2014/main" val="10005"/>
                  </a:ext>
                </a:extLst>
              </a:tr>
              <a:tr h="261240">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n-GB" sz="1100" b="0" i="0" u="none" strike="noStrike">
                          <a:solidFill>
                            <a:schemeClr val="tx1">
                              <a:lumMod val="85000"/>
                              <a:lumOff val="15000"/>
                            </a:schemeClr>
                          </a:solidFill>
                          <a:effectLst/>
                          <a:latin typeface="Calibri" panose="020F0502020204030204" pitchFamily="34" charset="0"/>
                        </a:rPr>
                        <a:t>Problems with friends</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11%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14%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14%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15%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2">
                        <a:lumMod val="90000"/>
                      </a:schemeClr>
                    </a:solidFill>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15%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18%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2">
                        <a:lumMod val="90000"/>
                      </a:schemeClr>
                    </a:solidFill>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12%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extLst>
                  <a:ext uri="{0D108BD9-81ED-4DB2-BD59-A6C34878D82A}">
                    <a16:rowId xmlns:a16="http://schemas.microsoft.com/office/drawing/2014/main" val="10006"/>
                  </a:ext>
                </a:extLst>
              </a:tr>
              <a:tr h="261240">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n-GB" sz="1100" b="0" i="0" u="none" strike="noStrike">
                          <a:solidFill>
                            <a:schemeClr val="tx1">
                              <a:lumMod val="85000"/>
                              <a:lumOff val="15000"/>
                            </a:schemeClr>
                          </a:solidFill>
                          <a:effectLst/>
                          <a:latin typeface="Calibri" panose="020F0502020204030204" pitchFamily="34" charset="0"/>
                        </a:rPr>
                        <a:t>Family problems</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19%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2">
                        <a:lumMod val="90000"/>
                      </a:schemeClr>
                    </a:solidFill>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17%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2">
                        <a:lumMod val="90000"/>
                      </a:schemeClr>
                    </a:solidFill>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31%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2">
                        <a:lumMod val="90000"/>
                      </a:schemeClr>
                    </a:solidFill>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14%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13%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14%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16%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extLst>
                  <a:ext uri="{0D108BD9-81ED-4DB2-BD59-A6C34878D82A}">
                    <a16:rowId xmlns:a16="http://schemas.microsoft.com/office/drawing/2014/main" val="10007"/>
                  </a:ext>
                </a:extLst>
              </a:tr>
              <a:tr h="261240">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n-GB" sz="1100" b="0" i="0" u="none" strike="noStrike">
                          <a:solidFill>
                            <a:schemeClr val="tx1">
                              <a:lumMod val="85000"/>
                              <a:lumOff val="15000"/>
                            </a:schemeClr>
                          </a:solidFill>
                          <a:effectLst/>
                          <a:latin typeface="Calibri" panose="020F0502020204030204" pitchFamily="34" charset="0"/>
                        </a:rPr>
                        <a:t>Your physical health</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12%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15%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12%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17%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2">
                        <a:lumMod val="90000"/>
                      </a:schemeClr>
                    </a:solidFill>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11%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14%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extLst>
                  <a:ext uri="{0D108BD9-81ED-4DB2-BD59-A6C34878D82A}">
                    <a16:rowId xmlns:a16="http://schemas.microsoft.com/office/drawing/2014/main" val="10008"/>
                  </a:ext>
                </a:extLst>
              </a:tr>
              <a:tr h="261240">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n-GB" sz="1100" b="0" i="0" u="none" strike="noStrike">
                          <a:solidFill>
                            <a:schemeClr val="tx1">
                              <a:lumMod val="85000"/>
                              <a:lumOff val="15000"/>
                            </a:schemeClr>
                          </a:solidFill>
                          <a:effectLst/>
                          <a:latin typeface="Calibri" panose="020F0502020204030204" pitchFamily="34" charset="0"/>
                        </a:rPr>
                        <a:t>Relationships </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17%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14%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13%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13%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11%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19%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2">
                        <a:lumMod val="90000"/>
                      </a:schemeClr>
                    </a:solidFill>
                  </a:tcPr>
                </a:tc>
                <a:extLst>
                  <a:ext uri="{0D108BD9-81ED-4DB2-BD59-A6C34878D82A}">
                    <a16:rowId xmlns:a16="http://schemas.microsoft.com/office/drawing/2014/main" val="10009"/>
                  </a:ext>
                </a:extLst>
              </a:tr>
              <a:tr h="261240">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n-GB" sz="1100" b="0" i="0" u="none" strike="noStrike">
                          <a:solidFill>
                            <a:schemeClr val="tx1">
                              <a:lumMod val="85000"/>
                              <a:lumOff val="15000"/>
                            </a:schemeClr>
                          </a:solidFill>
                          <a:effectLst/>
                          <a:latin typeface="Calibri" panose="020F0502020204030204" pitchFamily="34" charset="0"/>
                        </a:rPr>
                        <a:t>Things I see/hear on the news </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11%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12%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16%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extLst>
                  <a:ext uri="{0D108BD9-81ED-4DB2-BD59-A6C34878D82A}">
                    <a16:rowId xmlns:a16="http://schemas.microsoft.com/office/drawing/2014/main" val="10010"/>
                  </a:ext>
                </a:extLst>
              </a:tr>
              <a:tr h="261240">
                <a:tc>
                  <a:txBody>
                    <a:bodyPr/>
                    <a:lstStyle/>
                    <a:p>
                      <a:pPr algn="l" rtl="0" fontAlgn="b"/>
                      <a:r>
                        <a:rPr lang="en-GB" sz="1100" b="0" i="0" u="none" strike="noStrike">
                          <a:solidFill>
                            <a:srgbClr val="262626"/>
                          </a:solidFill>
                          <a:effectLst/>
                          <a:latin typeface="Calibri" panose="020F0502020204030204" pitchFamily="34" charset="0"/>
                        </a:rPr>
                        <a:t>Money problems/family finances</a:t>
                      </a:r>
                    </a:p>
                  </a:txBody>
                  <a:tcPr marL="6858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rtl="0" fontAlgn="b"/>
                      <a:r>
                        <a:rPr lang="en-GB" sz="1100" b="0" i="0" u="none" strike="noStrike">
                          <a:solidFill>
                            <a:srgbClr val="404040"/>
                          </a:solidFill>
                          <a:effectLst/>
                          <a:latin typeface="Calibri" panose="020F0502020204030204" pitchFamily="34" charset="0"/>
                        </a:rPr>
                        <a:t>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rtl="0" fontAlgn="b"/>
                      <a:r>
                        <a:rPr lang="en-GB" sz="1100" b="0" i="0" u="none" strike="noStrike">
                          <a:solidFill>
                            <a:srgbClr val="404040"/>
                          </a:solidFill>
                          <a:effectLst/>
                          <a:latin typeface="Calibri" panose="020F0502020204030204" pitchFamily="34" charset="0"/>
                        </a:rPr>
                        <a:t>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rtl="0" fontAlgn="b"/>
                      <a:r>
                        <a:rPr lang="en-GB" sz="1100" b="0" i="0" u="none" strike="noStrike">
                          <a:solidFill>
                            <a:srgbClr val="404040"/>
                          </a:solidFill>
                          <a:effectLst/>
                          <a:latin typeface="Calibri" panose="020F0502020204030204" pitchFamily="34" charset="0"/>
                        </a:rPr>
                        <a:t>23%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2">
                        <a:lumMod val="90000"/>
                      </a:schemeClr>
                    </a:solidFill>
                  </a:tcPr>
                </a:tc>
                <a:tc>
                  <a:txBody>
                    <a:bodyPr/>
                    <a:lstStyle/>
                    <a:p>
                      <a:pPr algn="ctr" rtl="0" fontAlgn="b"/>
                      <a:r>
                        <a:rPr lang="en-GB" sz="1100" b="0" i="0" u="none" strike="noStrike">
                          <a:solidFill>
                            <a:srgbClr val="404040"/>
                          </a:solidFill>
                          <a:effectLst/>
                          <a:latin typeface="Calibri" panose="020F0502020204030204" pitchFamily="34" charset="0"/>
                        </a:rPr>
                        <a:t>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rtl="0" fontAlgn="b"/>
                      <a:r>
                        <a:rPr lang="en-GB" sz="1100" b="0" i="0" u="none" strike="noStrike">
                          <a:solidFill>
                            <a:srgbClr val="404040"/>
                          </a:solidFill>
                          <a:effectLst/>
                          <a:latin typeface="Calibri" panose="020F0502020204030204" pitchFamily="34" charset="0"/>
                        </a:rPr>
                        <a:t>16%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rtl="0" fontAlgn="b"/>
                      <a:r>
                        <a:rPr lang="en-GB" sz="1100" b="0" i="0" u="none" strike="noStrike">
                          <a:solidFill>
                            <a:srgbClr val="404040"/>
                          </a:solidFill>
                          <a:effectLst/>
                          <a:latin typeface="Calibri" panose="020F0502020204030204" pitchFamily="34" charset="0"/>
                        </a:rPr>
                        <a:t>13%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rtl="0" fontAlgn="b"/>
                      <a:r>
                        <a:rPr lang="en-GB" sz="1100" b="0" i="0" u="none" strike="noStrike">
                          <a:solidFill>
                            <a:srgbClr val="404040"/>
                          </a:solidFill>
                          <a:effectLst/>
                          <a:latin typeface="Calibri" panose="020F0502020204030204" pitchFamily="34" charset="0"/>
                        </a:rPr>
                        <a:t>12%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extLst>
                  <a:ext uri="{0D108BD9-81ED-4DB2-BD59-A6C34878D82A}">
                    <a16:rowId xmlns:a16="http://schemas.microsoft.com/office/drawing/2014/main" val="10011"/>
                  </a:ext>
                </a:extLst>
              </a:tr>
              <a:tr h="261240">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n-GB" sz="1100" b="0" i="0" u="none" strike="noStrike">
                          <a:solidFill>
                            <a:schemeClr val="tx1">
                              <a:lumMod val="85000"/>
                              <a:lumOff val="15000"/>
                            </a:schemeClr>
                          </a:solidFill>
                          <a:effectLst/>
                          <a:latin typeface="Calibri" panose="020F0502020204030204" pitchFamily="34" charset="0"/>
                        </a:rPr>
                        <a:t>Being bullied</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13%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13%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13%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11%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13%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12"/>
                  </a:ext>
                </a:extLst>
              </a:tr>
              <a:tr h="261240">
                <a:tc>
                  <a:txBody>
                    <a:bodyPr/>
                    <a:lstStyle/>
                    <a:p>
                      <a:pPr algn="l" rtl="0" fontAlgn="b"/>
                      <a:r>
                        <a:rPr lang="en-GB" sz="1100" b="0" i="0" u="none" strike="noStrike">
                          <a:solidFill>
                            <a:srgbClr val="262626"/>
                          </a:solidFill>
                          <a:effectLst/>
                          <a:latin typeface="Calibri" panose="020F0502020204030204" pitchFamily="34" charset="0"/>
                        </a:rPr>
                        <a:t>Crime</a:t>
                      </a:r>
                    </a:p>
                  </a:txBody>
                  <a:tcPr marL="6858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rtl="0" fontAlgn="b"/>
                      <a:r>
                        <a:rPr lang="en-GB" sz="1100" b="0" i="0" u="none" strike="noStrike">
                          <a:solidFill>
                            <a:srgbClr val="404040"/>
                          </a:solidFill>
                          <a:effectLst/>
                          <a:latin typeface="Calibri" panose="020F0502020204030204" pitchFamily="34" charset="0"/>
                        </a:rPr>
                        <a:t>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rtl="0" fontAlgn="b"/>
                      <a:r>
                        <a:rPr lang="en-GB" sz="1100" b="0" i="0" u="none" strike="noStrike">
                          <a:solidFill>
                            <a:srgbClr val="404040"/>
                          </a:solidFill>
                          <a:effectLst/>
                          <a:latin typeface="Calibri" panose="020F0502020204030204" pitchFamily="34" charset="0"/>
                        </a:rPr>
                        <a:t>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rtl="0" fontAlgn="b"/>
                      <a:r>
                        <a:rPr lang="en-GB" sz="1100" b="0" i="0" u="none" strike="noStrike">
                          <a:solidFill>
                            <a:srgbClr val="404040"/>
                          </a:solidFill>
                          <a:effectLst/>
                          <a:latin typeface="Calibri" panose="020F0502020204030204" pitchFamily="34" charset="0"/>
                        </a:rPr>
                        <a:t>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rtl="0" fontAlgn="b"/>
                      <a:r>
                        <a:rPr lang="en-GB" sz="1100" b="0" i="0" u="none" strike="noStrike">
                          <a:solidFill>
                            <a:srgbClr val="404040"/>
                          </a:solidFill>
                          <a:effectLst/>
                          <a:latin typeface="Calibri" panose="020F0502020204030204" pitchFamily="34" charset="0"/>
                        </a:rPr>
                        <a:t>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rtl="0" fontAlgn="b"/>
                      <a:r>
                        <a:rPr lang="en-GB" sz="1100" b="0" i="0" u="none" strike="noStrike">
                          <a:solidFill>
                            <a:srgbClr val="404040"/>
                          </a:solidFill>
                          <a:effectLst/>
                          <a:latin typeface="Calibri" panose="020F0502020204030204" pitchFamily="34" charset="0"/>
                        </a:rPr>
                        <a:t>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rtl="0" fontAlgn="b"/>
                      <a:r>
                        <a:rPr lang="en-GB" sz="1100" b="0" i="0" u="none" strike="noStrike">
                          <a:solidFill>
                            <a:srgbClr val="404040"/>
                          </a:solidFill>
                          <a:effectLst/>
                          <a:latin typeface="Calibri" panose="020F0502020204030204" pitchFamily="34" charset="0"/>
                        </a:rPr>
                        <a:t>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rtl="0" fontAlgn="b"/>
                      <a:r>
                        <a:rPr lang="en-GB" sz="1100" b="0" i="0" u="none" strike="noStrike">
                          <a:solidFill>
                            <a:srgbClr val="404040"/>
                          </a:solidFill>
                          <a:effectLst/>
                          <a:latin typeface="Calibri" panose="020F0502020204030204" pitchFamily="34" charset="0"/>
                        </a:rPr>
                        <a:t>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13"/>
                  </a:ext>
                </a:extLst>
              </a:tr>
              <a:tr h="261240">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n-GB" sz="1100" b="0" i="0" u="none" strike="noStrike">
                          <a:solidFill>
                            <a:schemeClr val="tx1">
                              <a:lumMod val="85000"/>
                              <a:lumOff val="15000"/>
                            </a:schemeClr>
                          </a:solidFill>
                          <a:effectLst/>
                          <a:latin typeface="Calibri" panose="020F0502020204030204" pitchFamily="34" charset="0"/>
                        </a:rPr>
                        <a:t>Your friends being bullied</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2217916565"/>
                  </a:ext>
                </a:extLst>
              </a:tr>
              <a:tr h="261240">
                <a:tc>
                  <a:txBody>
                    <a:bodyPr/>
                    <a:lstStyle/>
                    <a:p>
                      <a:pPr algn="l" rtl="0" fontAlgn="b"/>
                      <a:r>
                        <a:rPr lang="en-GB" sz="1100" b="0" i="0" u="none" strike="noStrike">
                          <a:solidFill>
                            <a:srgbClr val="262626"/>
                          </a:solidFill>
                          <a:effectLst/>
                          <a:latin typeface="Calibri" panose="020F0502020204030204" pitchFamily="34" charset="0"/>
                        </a:rPr>
                        <a:t>Drugs</a:t>
                      </a:r>
                    </a:p>
                  </a:txBody>
                  <a:tcPr marL="6858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rtl="0" fontAlgn="b"/>
                      <a:r>
                        <a:rPr lang="en-GB" sz="1100" b="0" i="0" u="none" strike="noStrike">
                          <a:solidFill>
                            <a:srgbClr val="404040"/>
                          </a:solidFill>
                          <a:effectLst/>
                          <a:latin typeface="Calibri" panose="020F0502020204030204" pitchFamily="34" charset="0"/>
                        </a:rPr>
                        <a:t>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rtl="0" fontAlgn="b"/>
                      <a:r>
                        <a:rPr lang="en-GB" sz="1100" b="0" i="0" u="none" strike="noStrike">
                          <a:solidFill>
                            <a:srgbClr val="404040"/>
                          </a:solidFill>
                          <a:effectLst/>
                          <a:latin typeface="Calibri" panose="020F0502020204030204" pitchFamily="34" charset="0"/>
                        </a:rPr>
                        <a:t>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rtl="0" fontAlgn="b"/>
                      <a:r>
                        <a:rPr lang="en-GB" sz="1100" b="0" i="0" u="none" strike="noStrike">
                          <a:solidFill>
                            <a:srgbClr val="404040"/>
                          </a:solidFill>
                          <a:effectLst/>
                          <a:latin typeface="Calibri" panose="020F0502020204030204" pitchFamily="34" charset="0"/>
                        </a:rPr>
                        <a:t>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rtl="0" fontAlgn="b"/>
                      <a:r>
                        <a:rPr lang="en-GB" sz="1100" b="0" i="0" u="none" strike="noStrike">
                          <a:solidFill>
                            <a:srgbClr val="404040"/>
                          </a:solidFill>
                          <a:effectLst/>
                          <a:latin typeface="Calibri" panose="020F0502020204030204" pitchFamily="34" charset="0"/>
                        </a:rPr>
                        <a:t>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rtl="0" fontAlgn="b"/>
                      <a:r>
                        <a:rPr lang="en-GB" sz="1100" b="0" i="0" u="none" strike="noStrike">
                          <a:solidFill>
                            <a:srgbClr val="404040"/>
                          </a:solidFill>
                          <a:effectLst/>
                          <a:latin typeface="Calibri" panose="020F0502020204030204" pitchFamily="34" charset="0"/>
                        </a:rPr>
                        <a:t>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rtl="0" fontAlgn="b"/>
                      <a:r>
                        <a:rPr lang="en-GB" sz="1100" b="0" i="0" u="none" strike="noStrike">
                          <a:solidFill>
                            <a:srgbClr val="404040"/>
                          </a:solidFill>
                          <a:effectLst/>
                          <a:latin typeface="Calibri" panose="020F0502020204030204" pitchFamily="34" charset="0"/>
                        </a:rPr>
                        <a:t>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rtl="0" fontAlgn="b"/>
                      <a:r>
                        <a:rPr lang="en-GB" sz="1100" b="0" i="0" u="none" strike="noStrike">
                          <a:solidFill>
                            <a:srgbClr val="404040"/>
                          </a:solidFill>
                          <a:effectLst/>
                          <a:latin typeface="Calibri" panose="020F0502020204030204" pitchFamily="34" charset="0"/>
                        </a:rPr>
                        <a:t>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14"/>
                  </a:ext>
                </a:extLst>
              </a:tr>
              <a:tr h="261240">
                <a:tc>
                  <a:txBody>
                    <a:bodyPr/>
                    <a:lstStyle/>
                    <a:p>
                      <a:pPr algn="l" fontAlgn="b"/>
                      <a:r>
                        <a:rPr lang="en-GB" sz="1100" b="0" i="0" u="none" strike="noStrike">
                          <a:solidFill>
                            <a:schemeClr val="tx1">
                              <a:lumMod val="85000"/>
                              <a:lumOff val="15000"/>
                            </a:schemeClr>
                          </a:solidFill>
                          <a:effectLst/>
                          <a:latin typeface="Calibri" panose="020F0502020204030204" pitchFamily="34" charset="0"/>
                        </a:rPr>
                        <a:t>Adult relationships in the home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4057223201"/>
                  </a:ext>
                </a:extLst>
              </a:tr>
              <a:tr h="261240">
                <a:tc>
                  <a:txBody>
                    <a:bodyPr/>
                    <a:lstStyle/>
                    <a:p>
                      <a:pPr algn="l" fontAlgn="b"/>
                      <a:r>
                        <a:rPr lang="en-GB" sz="1100" b="0" i="0" u="none" strike="noStrike">
                          <a:solidFill>
                            <a:schemeClr val="tx1">
                              <a:lumMod val="85000"/>
                              <a:lumOff val="15000"/>
                            </a:schemeClr>
                          </a:solidFill>
                          <a:effectLst/>
                          <a:latin typeface="Calibri" panose="020F0502020204030204" pitchFamily="34" charset="0"/>
                        </a:rPr>
                        <a:t>Other...</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3324284272"/>
                  </a:ext>
                </a:extLst>
              </a:tr>
              <a:tr h="261240">
                <a:tc>
                  <a:txBody>
                    <a:bodyPr/>
                    <a:lstStyle/>
                    <a:p>
                      <a:pPr algn="l" fontAlgn="b"/>
                      <a:r>
                        <a:rPr lang="en-GB" sz="1100" b="0" i="0" u="none" strike="noStrike">
                          <a:solidFill>
                            <a:schemeClr val="tx1">
                              <a:lumMod val="85000"/>
                              <a:lumOff val="15000"/>
                            </a:schemeClr>
                          </a:solidFill>
                          <a:effectLst/>
                          <a:latin typeface="Calibri" panose="020F0502020204030204" pitchFamily="34" charset="0"/>
                        </a:rPr>
                        <a:t>I don't worry about anything</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a:solidFill>
                            <a:schemeClr val="tx1">
                              <a:lumMod val="75000"/>
                              <a:lumOff val="25000"/>
                            </a:schemeClr>
                          </a:solidFill>
                          <a:latin typeface="+mn-lt"/>
                        </a:rPr>
                        <a:t>16%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latin typeface="+mn-lt"/>
                        </a:rPr>
                        <a:t>10%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a:solidFill>
                            <a:schemeClr val="tx1">
                              <a:lumMod val="75000"/>
                              <a:lumOff val="25000"/>
                            </a:schemeClr>
                          </a:solidFill>
                          <a:latin typeface="+mn-lt"/>
                        </a:rPr>
                        <a:t>10%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latin typeface="+mn-lt"/>
                        </a:rPr>
                        <a:t>14%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a:solidFill>
                            <a:schemeClr val="tx1">
                              <a:lumMod val="75000"/>
                              <a:lumOff val="25000"/>
                            </a:schemeClr>
                          </a:solidFill>
                          <a:latin typeface="+mn-lt"/>
                        </a:rPr>
                        <a:t>16%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a:solidFill>
                            <a:schemeClr val="tx1">
                              <a:lumMod val="75000"/>
                              <a:lumOff val="25000"/>
                            </a:schemeClr>
                          </a:solidFill>
                          <a:latin typeface="+mn-lt"/>
                        </a:rPr>
                        <a:t>18%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a:solidFill>
                            <a:schemeClr val="tx1">
                              <a:lumMod val="75000"/>
                              <a:lumOff val="25000"/>
                            </a:schemeClr>
                          </a:solidFill>
                          <a:latin typeface="+mn-lt"/>
                        </a:rPr>
                        <a:t>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15"/>
                  </a:ext>
                </a:extLst>
              </a:tr>
            </a:tbl>
          </a:graphicData>
        </a:graphic>
      </p:graphicFrame>
      <p:sp>
        <p:nvSpPr>
          <p:cNvPr id="9" name="Rectangle 8"/>
          <p:cNvSpPr/>
          <p:nvPr/>
        </p:nvSpPr>
        <p:spPr>
          <a:xfrm>
            <a:off x="9946640" y="6368627"/>
            <a:ext cx="1686560" cy="492926"/>
          </a:xfrm>
          <a:prstGeom prst="rect">
            <a:avLst/>
          </a:prstGeom>
          <a:solidFill>
            <a:srgbClr val="7030A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a:t>Emotional wellbeing</a:t>
            </a:r>
          </a:p>
        </p:txBody>
      </p:sp>
    </p:spTree>
    <p:extLst>
      <p:ext uri="{BB962C8B-B14F-4D97-AF65-F5344CB8AC3E}">
        <p14:creationId xmlns:p14="http://schemas.microsoft.com/office/powerpoint/2010/main" val="3912513420"/>
      </p:ext>
    </p:extLst>
  </p:cSld>
  <p:clrMapOvr>
    <a:masterClrMapping/>
  </p:clrMapOvr>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80000" y="180000"/>
            <a:ext cx="11526628" cy="900000"/>
          </a:xfrm>
        </p:spPr>
        <p:txBody>
          <a:bodyPr vert="horz" lIns="91440" tIns="45720" rIns="91440" bIns="45720" rtlCol="0" anchor="t" anchorCtr="0">
            <a:noAutofit/>
          </a:bodyPr>
          <a:lstStyle/>
          <a:p>
            <a:r>
              <a:rPr lang="en-GB" sz="1600"/>
              <a:t>When faced with a problem that </a:t>
            </a:r>
            <a:r>
              <a:rPr lang="en-US" sz="1600"/>
              <a:t>worries them or makes them feel stressed</a:t>
            </a:r>
            <a:r>
              <a:rPr lang="en-GB" sz="1600"/>
              <a:t>, 49% choose to keep busy by themselves and 43% will rest or sleep more. 15% say they would adopt one or more harmful or potentially addictive behaviours, a decrease from last year (please note with the addition of vaping has been added to that score for the last 2 years). </a:t>
            </a:r>
          </a:p>
        </p:txBody>
      </p:sp>
      <p:graphicFrame>
        <p:nvGraphicFramePr>
          <p:cNvPr id="16" name="Chart 15"/>
          <p:cNvGraphicFramePr/>
          <p:nvPr/>
        </p:nvGraphicFramePr>
        <p:xfrm>
          <a:off x="1326656" y="1261100"/>
          <a:ext cx="4293399" cy="2687134"/>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15" name="Chart 14"/>
          <p:cNvGraphicFramePr/>
          <p:nvPr>
            <p:extLst>
              <p:ext uri="{D42A27DB-BD31-4B8C-83A1-F6EECF244321}">
                <p14:modId xmlns:p14="http://schemas.microsoft.com/office/powerpoint/2010/main" val="2230168379"/>
              </p:ext>
            </p:extLst>
          </p:nvPr>
        </p:nvGraphicFramePr>
        <p:xfrm>
          <a:off x="183600" y="1261100"/>
          <a:ext cx="10801071" cy="5105234"/>
        </p:xfrm>
        <a:graphic>
          <a:graphicData uri="http://schemas.openxmlformats.org/drawingml/2006/chart">
            <c:chart xmlns:c="http://schemas.openxmlformats.org/drawingml/2006/chart" xmlns:r="http://schemas.openxmlformats.org/officeDocument/2006/relationships" r:id="rId4"/>
          </a:graphicData>
        </a:graphic>
      </p:graphicFrame>
      <p:sp>
        <p:nvSpPr>
          <p:cNvPr id="6" name="TextBox 5"/>
          <p:cNvSpPr txBox="1"/>
          <p:nvPr/>
        </p:nvSpPr>
        <p:spPr>
          <a:xfrm>
            <a:off x="183019" y="6214512"/>
            <a:ext cx="10227733" cy="553998"/>
          </a:xfrm>
          <a:prstGeom prst="rect">
            <a:avLst/>
          </a:prstGeom>
          <a:noFill/>
        </p:spPr>
        <p:txBody>
          <a:bodyPr wrap="square" rtlCol="0" anchor="b" anchorCtr="0">
            <a:spAutoFit/>
          </a:bodyPr>
          <a:lstStyle/>
          <a:p>
            <a:r>
              <a:rPr lang="en-GB" sz="1000">
                <a:solidFill>
                  <a:srgbClr val="002060"/>
                </a:solidFill>
              </a:rPr>
              <a:t>Q: When you have a problem that worries you or makes you feel stressed, what do you normally do about it?</a:t>
            </a:r>
          </a:p>
          <a:p>
            <a:r>
              <a:rPr lang="en-GB" sz="1000" i="1">
                <a:solidFill>
                  <a:srgbClr val="002060"/>
                </a:solidFill>
              </a:rPr>
              <a:t>Base: All valid respondents, 2023 n=1,057, 2024 n=1,170, 2025 n=1,546. </a:t>
            </a:r>
          </a:p>
          <a:p>
            <a:r>
              <a:rPr lang="en-GB" sz="1000" i="1">
                <a:solidFill>
                  <a:srgbClr val="002060"/>
                </a:solidFill>
              </a:rPr>
              <a:t>Please note: Added  for 2024 ‘Vape’.</a:t>
            </a:r>
          </a:p>
        </p:txBody>
      </p:sp>
      <p:sp>
        <p:nvSpPr>
          <p:cNvPr id="7" name="Rectangle 6"/>
          <p:cNvSpPr/>
          <p:nvPr/>
        </p:nvSpPr>
        <p:spPr>
          <a:xfrm>
            <a:off x="9946640" y="6368627"/>
            <a:ext cx="1686560" cy="492926"/>
          </a:xfrm>
          <a:prstGeom prst="rect">
            <a:avLst/>
          </a:prstGeom>
          <a:solidFill>
            <a:srgbClr val="7030A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a:t>Emotional wellbeing</a:t>
            </a:r>
          </a:p>
        </p:txBody>
      </p:sp>
      <p:sp>
        <p:nvSpPr>
          <p:cNvPr id="3" name="Right Brace 2"/>
          <p:cNvSpPr/>
          <p:nvPr/>
        </p:nvSpPr>
        <p:spPr>
          <a:xfrm>
            <a:off x="6703517" y="3543300"/>
            <a:ext cx="812672" cy="1579306"/>
          </a:xfrm>
          <a:prstGeom prst="rightBrace">
            <a:avLst>
              <a:gd name="adj1" fmla="val 8333"/>
              <a:gd name="adj2" fmla="val 58959"/>
            </a:avLst>
          </a:prstGeom>
          <a:ln>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solidFill>
                <a:schemeClr val="tx1">
                  <a:lumMod val="75000"/>
                  <a:lumOff val="25000"/>
                </a:schemeClr>
              </a:solidFill>
            </a:endParaRPr>
          </a:p>
        </p:txBody>
      </p:sp>
      <p:sp>
        <p:nvSpPr>
          <p:cNvPr id="4" name="TextBox 3"/>
          <p:cNvSpPr txBox="1"/>
          <p:nvPr/>
        </p:nvSpPr>
        <p:spPr>
          <a:xfrm>
            <a:off x="7636298" y="4624593"/>
            <a:ext cx="368773" cy="153888"/>
          </a:xfrm>
          <a:prstGeom prst="rect">
            <a:avLst/>
          </a:prstGeom>
          <a:solidFill>
            <a:schemeClr val="accent1"/>
          </a:solidFill>
        </p:spPr>
        <p:txBody>
          <a:bodyPr wrap="square" lIns="0" tIns="0" rIns="0" bIns="0" rtlCol="0">
            <a:spAutoFit/>
          </a:bodyPr>
          <a:lstStyle/>
          <a:p>
            <a:pPr algn="ctr"/>
            <a:r>
              <a:rPr lang="en-GB" sz="1000">
                <a:solidFill>
                  <a:schemeClr val="bg1"/>
                </a:solidFill>
              </a:rPr>
              <a:t>15%</a:t>
            </a:r>
          </a:p>
        </p:txBody>
      </p:sp>
      <p:sp>
        <p:nvSpPr>
          <p:cNvPr id="9" name="TextBox 8">
            <a:extLst>
              <a:ext uri="{FF2B5EF4-FFF2-40B4-BE49-F238E27FC236}">
                <a16:creationId xmlns:a16="http://schemas.microsoft.com/office/drawing/2014/main" id="{3D11A464-F033-4630-957E-B4C2E1A63194}"/>
              </a:ext>
            </a:extLst>
          </p:cNvPr>
          <p:cNvSpPr txBox="1"/>
          <p:nvPr/>
        </p:nvSpPr>
        <p:spPr>
          <a:xfrm>
            <a:off x="7636301" y="4211723"/>
            <a:ext cx="368773" cy="153888"/>
          </a:xfrm>
          <a:prstGeom prst="rect">
            <a:avLst/>
          </a:prstGeom>
          <a:solidFill>
            <a:srgbClr val="002060"/>
          </a:solidFill>
        </p:spPr>
        <p:txBody>
          <a:bodyPr wrap="square" lIns="0" tIns="0" rIns="0" bIns="0" rtlCol="0">
            <a:spAutoFit/>
          </a:bodyPr>
          <a:lstStyle/>
          <a:p>
            <a:pPr algn="ctr"/>
            <a:r>
              <a:rPr lang="en-GB" sz="1000">
                <a:solidFill>
                  <a:schemeClr val="bg1"/>
                </a:solidFill>
              </a:rPr>
              <a:t>14%</a:t>
            </a:r>
          </a:p>
        </p:txBody>
      </p:sp>
      <p:sp>
        <p:nvSpPr>
          <p:cNvPr id="11" name="TextBox 10">
            <a:extLst>
              <a:ext uri="{FF2B5EF4-FFF2-40B4-BE49-F238E27FC236}">
                <a16:creationId xmlns:a16="http://schemas.microsoft.com/office/drawing/2014/main" id="{4E8FEF4E-26AE-4CC6-BCD1-1AF0A69417D4}"/>
              </a:ext>
            </a:extLst>
          </p:cNvPr>
          <p:cNvSpPr txBox="1"/>
          <p:nvPr/>
        </p:nvSpPr>
        <p:spPr>
          <a:xfrm>
            <a:off x="7636299" y="4418158"/>
            <a:ext cx="368773" cy="153888"/>
          </a:xfrm>
          <a:prstGeom prst="rect">
            <a:avLst/>
          </a:prstGeom>
          <a:solidFill>
            <a:srgbClr val="008E91"/>
          </a:solidFill>
        </p:spPr>
        <p:txBody>
          <a:bodyPr wrap="square" lIns="0" tIns="0" rIns="0" bIns="0" rtlCol="0">
            <a:spAutoFit/>
          </a:bodyPr>
          <a:lstStyle/>
          <a:p>
            <a:pPr algn="ctr"/>
            <a:r>
              <a:rPr lang="en-GB" sz="1000">
                <a:solidFill>
                  <a:schemeClr val="bg1"/>
                </a:solidFill>
              </a:rPr>
              <a:t>17%</a:t>
            </a:r>
          </a:p>
        </p:txBody>
      </p:sp>
    </p:spTree>
    <p:extLst>
      <p:ext uri="{BB962C8B-B14F-4D97-AF65-F5344CB8AC3E}">
        <p14:creationId xmlns:p14="http://schemas.microsoft.com/office/powerpoint/2010/main" val="1969129071"/>
      </p:ext>
    </p:extLst>
  </p:cSld>
  <p:clrMapOvr>
    <a:masterClrMapping/>
  </p:clrMapOvr>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1"/>
          <p:cNvSpPr>
            <a:spLocks noGrp="1"/>
          </p:cNvSpPr>
          <p:nvPr>
            <p:ph type="title"/>
          </p:nvPr>
        </p:nvSpPr>
        <p:spPr>
          <a:xfrm>
            <a:off x="183019" y="180000"/>
            <a:ext cx="11633842" cy="900000"/>
          </a:xfrm>
        </p:spPr>
        <p:txBody>
          <a:bodyPr vert="horz" lIns="91440" tIns="45720" rIns="91440" bIns="45720" rtlCol="0" anchor="t" anchorCtr="0">
            <a:noAutofit/>
          </a:bodyPr>
          <a:lstStyle/>
          <a:p>
            <a:r>
              <a:rPr lang="en-GB" sz="1600"/>
              <a:t>When faced with a problem, girls are more likely than boys to keep themselves busy (55% and 44% respectively) and to eat or drink more (29% v. 18%). They are also more likely to adopt potentially harmful behaviours compared to boys (18% v. 9%). FSM pupils are more likely to find addictive or potentially harmful solutions (21%) compared the overall pupil average (15%).</a:t>
            </a:r>
            <a:br>
              <a:rPr lang="en-GB" sz="1600"/>
            </a:br>
            <a:r>
              <a:rPr lang="en-GB" sz="1600"/>
              <a:t> </a:t>
            </a:r>
            <a:br>
              <a:rPr lang="en-GB" sz="1600"/>
            </a:br>
            <a:br>
              <a:rPr lang="en-GB" sz="1600"/>
            </a:br>
            <a:br>
              <a:rPr lang="en-GB" sz="1600"/>
            </a:br>
            <a:br>
              <a:rPr lang="en-GB" sz="1600"/>
            </a:br>
            <a:endParaRPr lang="en-GB" sz="1600"/>
          </a:p>
        </p:txBody>
      </p:sp>
      <p:sp>
        <p:nvSpPr>
          <p:cNvPr id="7" name="TextBox 6"/>
          <p:cNvSpPr txBox="1"/>
          <p:nvPr/>
        </p:nvSpPr>
        <p:spPr>
          <a:xfrm>
            <a:off x="183019" y="6522289"/>
            <a:ext cx="7112516" cy="246221"/>
          </a:xfrm>
          <a:prstGeom prst="rect">
            <a:avLst/>
          </a:prstGeom>
          <a:noFill/>
        </p:spPr>
        <p:txBody>
          <a:bodyPr wrap="square" rtlCol="0" anchor="b" anchorCtr="0">
            <a:spAutoFit/>
          </a:bodyPr>
          <a:lstStyle>
            <a:defPPr>
              <a:defRPr lang="en-US"/>
            </a:defPPr>
            <a:lvl1pPr>
              <a:defRPr sz="1000">
                <a:solidFill>
                  <a:srgbClr val="002060"/>
                </a:solidFill>
                <a:latin typeface="DINPro" panose="020B0504020101020102" pitchFamily="34" charset="0"/>
              </a:defRPr>
            </a:lvl1pPr>
          </a:lstStyle>
          <a:p>
            <a:r>
              <a:rPr lang="en-GB">
                <a:latin typeface="+mn-lt"/>
              </a:rPr>
              <a:t>Q: When you have a problem that worries you or makes you feel stressed, what do you normally do about it?</a:t>
            </a:r>
          </a:p>
        </p:txBody>
      </p:sp>
      <p:graphicFrame>
        <p:nvGraphicFramePr>
          <p:cNvPr id="6" name="Table 5"/>
          <p:cNvGraphicFramePr>
            <a:graphicFrameLocks noGrp="1"/>
          </p:cNvGraphicFramePr>
          <p:nvPr>
            <p:extLst>
              <p:ext uri="{D42A27DB-BD31-4B8C-83A1-F6EECF244321}">
                <p14:modId xmlns:p14="http://schemas.microsoft.com/office/powerpoint/2010/main" val="173026334"/>
              </p:ext>
            </p:extLst>
          </p:nvPr>
        </p:nvGraphicFramePr>
        <p:xfrm>
          <a:off x="360001" y="1196150"/>
          <a:ext cx="11273201" cy="4870336"/>
        </p:xfrm>
        <a:graphic>
          <a:graphicData uri="http://schemas.openxmlformats.org/drawingml/2006/table">
            <a:tbl>
              <a:tblPr firstRow="1" bandRow="1">
                <a:tableStyleId>{5940675A-B579-460E-94D1-54222C63F5DA}</a:tableStyleId>
              </a:tblPr>
              <a:tblGrid>
                <a:gridCol w="4560912">
                  <a:extLst>
                    <a:ext uri="{9D8B030D-6E8A-4147-A177-3AD203B41FA5}">
                      <a16:colId xmlns:a16="http://schemas.microsoft.com/office/drawing/2014/main" val="20000"/>
                    </a:ext>
                  </a:extLst>
                </a:gridCol>
                <a:gridCol w="1231689">
                  <a:extLst>
                    <a:ext uri="{9D8B030D-6E8A-4147-A177-3AD203B41FA5}">
                      <a16:colId xmlns:a16="http://schemas.microsoft.com/office/drawing/2014/main" val="20001"/>
                    </a:ext>
                  </a:extLst>
                </a:gridCol>
                <a:gridCol w="1096120">
                  <a:extLst>
                    <a:ext uri="{9D8B030D-6E8A-4147-A177-3AD203B41FA5}">
                      <a16:colId xmlns:a16="http://schemas.microsoft.com/office/drawing/2014/main" val="20002"/>
                    </a:ext>
                  </a:extLst>
                </a:gridCol>
                <a:gridCol w="1096120">
                  <a:extLst>
                    <a:ext uri="{9D8B030D-6E8A-4147-A177-3AD203B41FA5}">
                      <a16:colId xmlns:a16="http://schemas.microsoft.com/office/drawing/2014/main" val="20003"/>
                    </a:ext>
                  </a:extLst>
                </a:gridCol>
                <a:gridCol w="1096120">
                  <a:extLst>
                    <a:ext uri="{9D8B030D-6E8A-4147-A177-3AD203B41FA5}">
                      <a16:colId xmlns:a16="http://schemas.microsoft.com/office/drawing/2014/main" val="20004"/>
                    </a:ext>
                  </a:extLst>
                </a:gridCol>
                <a:gridCol w="1096120">
                  <a:extLst>
                    <a:ext uri="{9D8B030D-6E8A-4147-A177-3AD203B41FA5}">
                      <a16:colId xmlns:a16="http://schemas.microsoft.com/office/drawing/2014/main" val="20005"/>
                    </a:ext>
                  </a:extLst>
                </a:gridCol>
                <a:gridCol w="1096120">
                  <a:extLst>
                    <a:ext uri="{9D8B030D-6E8A-4147-A177-3AD203B41FA5}">
                      <a16:colId xmlns:a16="http://schemas.microsoft.com/office/drawing/2014/main" val="20006"/>
                    </a:ext>
                  </a:extLst>
                </a:gridCol>
              </a:tblGrid>
              <a:tr h="447841">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i="1">
                          <a:solidFill>
                            <a:schemeClr val="tx1">
                              <a:lumMod val="75000"/>
                              <a:lumOff val="25000"/>
                            </a:schemeClr>
                          </a:solidFill>
                        </a:rPr>
                        <a:t>2025 Survey</a:t>
                      </a:r>
                    </a:p>
                    <a:p>
                      <a:endParaRPr lang="en-GB" sz="1100">
                        <a:solidFill>
                          <a:schemeClr val="tx1">
                            <a:lumMod val="75000"/>
                            <a:lumOff val="25000"/>
                          </a:schemeClr>
                        </a:solidFill>
                      </a:endParaRP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All Secondary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Year 8</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Year 10</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Boys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Girls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FSM</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94833">
                <a:tc>
                  <a:txBody>
                    <a:bodyPr/>
                    <a:lstStyle/>
                    <a:p>
                      <a:r>
                        <a:rPr lang="en-GB" sz="1100" i="1">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1546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962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584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720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775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329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294833">
                <a:tc>
                  <a:txBody>
                    <a:bodyPr/>
                    <a:lstStyle/>
                    <a:p>
                      <a:pPr algn="l" fontAlgn="b"/>
                      <a:r>
                        <a:rPr lang="en-GB" sz="1100" b="0" i="0" u="none" strike="noStrike">
                          <a:solidFill>
                            <a:schemeClr val="tx1">
                              <a:lumMod val="85000"/>
                              <a:lumOff val="15000"/>
                            </a:schemeClr>
                          </a:solidFill>
                          <a:effectLst/>
                          <a:latin typeface="Calibri" panose="020F0502020204030204" pitchFamily="34" charset="0"/>
                        </a:rPr>
                        <a:t>Keep busy by yourself (read, listen to music, go online, watch TV, work)</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49%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49%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50%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44%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55%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43%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294833">
                <a:tc>
                  <a:txBody>
                    <a:bodyPr/>
                    <a:lstStyle/>
                    <a:p>
                      <a:pPr algn="l" fontAlgn="b"/>
                      <a:r>
                        <a:rPr lang="en-GB" sz="1100" b="0" i="0" u="none" strike="noStrike">
                          <a:solidFill>
                            <a:schemeClr val="tx1">
                              <a:lumMod val="85000"/>
                              <a:lumOff val="15000"/>
                            </a:schemeClr>
                          </a:solidFill>
                          <a:effectLst/>
                          <a:latin typeface="Calibri" panose="020F0502020204030204" pitchFamily="34" charset="0"/>
                        </a:rPr>
                        <a:t>Rest or sleep more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43%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41%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46%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31%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54%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40%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294833">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n-GB" sz="1100" b="0" i="0" u="none" strike="noStrike">
                          <a:solidFill>
                            <a:schemeClr val="tx1">
                              <a:lumMod val="85000"/>
                              <a:lumOff val="15000"/>
                            </a:schemeClr>
                          </a:solidFill>
                          <a:effectLst/>
                          <a:latin typeface="Calibri" panose="020F0502020204030204" pitchFamily="34" charset="0"/>
                        </a:rPr>
                        <a:t>Talk to someone you know about it</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32%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32%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33%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28%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38%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28%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r h="294833">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n-GB" sz="1100" b="0" i="0" u="none" strike="noStrike">
                          <a:solidFill>
                            <a:schemeClr val="tx1">
                              <a:lumMod val="85000"/>
                              <a:lumOff val="15000"/>
                            </a:schemeClr>
                          </a:solidFill>
                          <a:effectLst/>
                          <a:latin typeface="Calibri" panose="020F0502020204030204" pitchFamily="34" charset="0"/>
                        </a:rPr>
                        <a:t>Do some exercise (play sport, run, cycle, gym etc.)</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31%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32%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30%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36%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28%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23%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5"/>
                  </a:ext>
                </a:extLst>
              </a:tr>
              <a:tr h="294833">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n-GB" sz="1100" b="0" i="0" u="none" strike="noStrike">
                          <a:solidFill>
                            <a:schemeClr val="tx1">
                              <a:lumMod val="85000"/>
                              <a:lumOff val="15000"/>
                            </a:schemeClr>
                          </a:solidFill>
                          <a:effectLst/>
                          <a:latin typeface="Calibri" panose="020F0502020204030204" pitchFamily="34" charset="0"/>
                        </a:rPr>
                        <a:t>Keep busy socialising (e.g. go out with friends)</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29%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28%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29%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26%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31%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23%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6"/>
                  </a:ext>
                </a:extLst>
              </a:tr>
              <a:tr h="294833">
                <a:tc>
                  <a:txBody>
                    <a:bodyPr/>
                    <a:lstStyle/>
                    <a:p>
                      <a:pPr algn="l" fontAlgn="b"/>
                      <a:r>
                        <a:rPr lang="en-GB" sz="1100" b="0" i="0" u="none" strike="noStrike">
                          <a:solidFill>
                            <a:schemeClr val="tx1">
                              <a:lumMod val="85000"/>
                              <a:lumOff val="15000"/>
                            </a:schemeClr>
                          </a:solidFill>
                          <a:effectLst/>
                          <a:latin typeface="Calibri" panose="020F0502020204030204" pitchFamily="34" charset="0"/>
                        </a:rPr>
                        <a:t>Eat or drink more (e.g. sweets, chocolate)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24%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23%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25%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18%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29%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23%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7"/>
                  </a:ext>
                </a:extLst>
              </a:tr>
              <a:tr h="294833">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n-GB" sz="1100" b="0" i="0" u="none" strike="noStrike">
                          <a:solidFill>
                            <a:schemeClr val="tx1">
                              <a:lumMod val="85000"/>
                              <a:lumOff val="15000"/>
                            </a:schemeClr>
                          </a:solidFill>
                          <a:effectLst/>
                          <a:latin typeface="Calibri" panose="020F0502020204030204" pitchFamily="34" charset="0"/>
                        </a:rPr>
                        <a:t>Cut or hurt myself to ‘Do something to hurt myself’*</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10%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12%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14%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8"/>
                  </a:ext>
                </a:extLst>
              </a:tr>
              <a:tr h="294833">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n-GB" sz="1100" b="0" i="0" u="none" strike="noStrike">
                          <a:solidFill>
                            <a:schemeClr val="tx1">
                              <a:lumMod val="85000"/>
                              <a:lumOff val="15000"/>
                            </a:schemeClr>
                          </a:solidFill>
                          <a:effectLst/>
                          <a:latin typeface="Calibri" panose="020F0502020204030204" pitchFamily="34" charset="0"/>
                        </a:rPr>
                        <a:t>Vape *</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12%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9"/>
                  </a:ext>
                </a:extLst>
              </a:tr>
              <a:tr h="294833">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n-GB" sz="1100" b="0" i="0" u="none" strike="noStrike">
                          <a:solidFill>
                            <a:schemeClr val="tx1">
                              <a:lumMod val="85000"/>
                              <a:lumOff val="15000"/>
                            </a:schemeClr>
                          </a:solidFill>
                          <a:effectLst/>
                          <a:latin typeface="Calibri" panose="020F0502020204030204" pitchFamily="34" charset="0"/>
                        </a:rPr>
                        <a:t>Have a drink of something alcoholic *</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extLst>
                  <a:ext uri="{0D108BD9-81ED-4DB2-BD59-A6C34878D82A}">
                    <a16:rowId xmlns:a16="http://schemas.microsoft.com/office/drawing/2014/main" val="10010"/>
                  </a:ext>
                </a:extLst>
              </a:tr>
              <a:tr h="294833">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n-GB" sz="1100" b="0" i="0" u="none" strike="noStrike">
                          <a:solidFill>
                            <a:schemeClr val="tx1">
                              <a:lumMod val="85000"/>
                              <a:lumOff val="15000"/>
                            </a:schemeClr>
                          </a:solidFill>
                          <a:effectLst/>
                          <a:latin typeface="Calibri" panose="020F0502020204030204" pitchFamily="34" charset="0"/>
                        </a:rPr>
                        <a:t>Seek help with the problem online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11"/>
                  </a:ext>
                </a:extLst>
              </a:tr>
              <a:tr h="294833">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n-GB" sz="1100" b="0" i="0" u="none" strike="noStrike">
                          <a:solidFill>
                            <a:schemeClr val="tx1">
                              <a:lumMod val="85000"/>
                              <a:lumOff val="15000"/>
                            </a:schemeClr>
                          </a:solidFill>
                          <a:effectLst/>
                          <a:latin typeface="Calibri" panose="020F0502020204030204" pitchFamily="34" charset="0"/>
                        </a:rPr>
                        <a:t>Smoke cigarettes *</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extLst>
                  <a:ext uri="{0D108BD9-81ED-4DB2-BD59-A6C34878D82A}">
                    <a16:rowId xmlns:a16="http://schemas.microsoft.com/office/drawing/2014/main" val="10012"/>
                  </a:ext>
                </a:extLst>
              </a:tr>
              <a:tr h="294833">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n-GB" sz="1100" b="1" i="1" u="none" strike="noStrike">
                          <a:solidFill>
                            <a:schemeClr val="tx1">
                              <a:lumMod val="85000"/>
                              <a:lumOff val="15000"/>
                            </a:schemeClr>
                          </a:solidFill>
                          <a:effectLst/>
                          <a:latin typeface="Calibri" panose="020F0502020204030204" pitchFamily="34" charset="0"/>
                        </a:rPr>
                        <a:t>* Net: Explicitly harmful or potentially addictive solutions</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1" i="0" u="none" strike="noStrike">
                          <a:solidFill>
                            <a:schemeClr val="tx1">
                              <a:lumMod val="75000"/>
                              <a:lumOff val="25000"/>
                            </a:schemeClr>
                          </a:solidFill>
                          <a:effectLst/>
                          <a:latin typeface="Calibri" panose="020F0502020204030204" pitchFamily="34" charset="0"/>
                        </a:rPr>
                        <a:t>15%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1" i="0" u="none" strike="noStrike">
                          <a:solidFill>
                            <a:schemeClr val="tx1">
                              <a:lumMod val="75000"/>
                              <a:lumOff val="25000"/>
                            </a:schemeClr>
                          </a:solidFill>
                          <a:effectLst/>
                          <a:latin typeface="Calibri" panose="020F0502020204030204" pitchFamily="34" charset="0"/>
                        </a:rPr>
                        <a:t>14%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1" i="0" u="none" strike="noStrike">
                          <a:solidFill>
                            <a:schemeClr val="tx1">
                              <a:lumMod val="75000"/>
                              <a:lumOff val="25000"/>
                            </a:schemeClr>
                          </a:solidFill>
                          <a:effectLst/>
                          <a:latin typeface="Calibri" panose="020F0502020204030204" pitchFamily="34" charset="0"/>
                        </a:rPr>
                        <a:t>16%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1" i="0" u="none" strike="noStrike">
                          <a:solidFill>
                            <a:schemeClr val="tx1">
                              <a:lumMod val="75000"/>
                              <a:lumOff val="25000"/>
                            </a:schemeClr>
                          </a:solidFill>
                          <a:effectLst/>
                          <a:latin typeface="Calibri" panose="020F0502020204030204" pitchFamily="34" charset="0"/>
                        </a:rPr>
                        <a:t>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1" i="0" u="none" strike="noStrike">
                          <a:solidFill>
                            <a:schemeClr val="tx1">
                              <a:lumMod val="75000"/>
                              <a:lumOff val="25000"/>
                            </a:schemeClr>
                          </a:solidFill>
                          <a:effectLst/>
                          <a:latin typeface="Calibri" panose="020F0502020204030204" pitchFamily="34" charset="0"/>
                        </a:rPr>
                        <a:t>18%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1" i="0" u="none" strike="noStrike">
                          <a:solidFill>
                            <a:schemeClr val="tx1">
                              <a:lumMod val="75000"/>
                              <a:lumOff val="25000"/>
                            </a:schemeClr>
                          </a:solidFill>
                          <a:effectLst/>
                          <a:latin typeface="Calibri" panose="020F0502020204030204" pitchFamily="34" charset="0"/>
                        </a:rPr>
                        <a:t>21%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extLst>
                  <a:ext uri="{0D108BD9-81ED-4DB2-BD59-A6C34878D82A}">
                    <a16:rowId xmlns:a16="http://schemas.microsoft.com/office/drawing/2014/main" val="520937237"/>
                  </a:ext>
                </a:extLst>
              </a:tr>
              <a:tr h="294833">
                <a:tc>
                  <a:txBody>
                    <a:bodyPr/>
                    <a:lstStyle/>
                    <a:p>
                      <a:pPr algn="l" fontAlgn="b"/>
                      <a:r>
                        <a:rPr lang="en-GB" sz="1100" b="0" i="0" u="none" strike="noStrike">
                          <a:solidFill>
                            <a:schemeClr val="tx1">
                              <a:lumMod val="85000"/>
                              <a:lumOff val="15000"/>
                            </a:schemeClr>
                          </a:solidFill>
                          <a:effectLst/>
                          <a:latin typeface="Calibri" panose="020F0502020204030204" pitchFamily="34" charset="0"/>
                        </a:rPr>
                        <a:t>Other</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13"/>
                  </a:ext>
                </a:extLst>
              </a:tr>
              <a:tr h="294833">
                <a:tc>
                  <a:txBody>
                    <a:bodyPr/>
                    <a:lstStyle/>
                    <a:p>
                      <a:pPr algn="l" fontAlgn="b"/>
                      <a:r>
                        <a:rPr lang="en-GB" sz="1100" b="0" i="0" u="none" strike="noStrike">
                          <a:solidFill>
                            <a:schemeClr val="tx1">
                              <a:lumMod val="85000"/>
                              <a:lumOff val="15000"/>
                            </a:schemeClr>
                          </a:solidFill>
                          <a:effectLst/>
                          <a:latin typeface="Calibri" panose="020F0502020204030204" pitchFamily="34" charset="0"/>
                        </a:rPr>
                        <a:t>Do nothing</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12%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12%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12%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18%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12%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14"/>
                  </a:ext>
                </a:extLst>
              </a:tr>
            </a:tbl>
          </a:graphicData>
        </a:graphic>
      </p:graphicFrame>
      <p:sp>
        <p:nvSpPr>
          <p:cNvPr id="9" name="Rectangle 8"/>
          <p:cNvSpPr/>
          <p:nvPr/>
        </p:nvSpPr>
        <p:spPr>
          <a:xfrm>
            <a:off x="9946640" y="6368627"/>
            <a:ext cx="1686560" cy="492926"/>
          </a:xfrm>
          <a:prstGeom prst="rect">
            <a:avLst/>
          </a:prstGeom>
          <a:solidFill>
            <a:srgbClr val="7030A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a:t>Emotional wellbeing</a:t>
            </a:r>
          </a:p>
        </p:txBody>
      </p:sp>
    </p:spTree>
    <p:extLst>
      <p:ext uri="{BB962C8B-B14F-4D97-AF65-F5344CB8AC3E}">
        <p14:creationId xmlns:p14="http://schemas.microsoft.com/office/powerpoint/2010/main" val="4239473013"/>
      </p:ext>
    </p:extLst>
  </p:cSld>
  <p:clrMapOvr>
    <a:masterClrMapping/>
  </p:clrMapOvr>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1"/>
          <p:cNvSpPr>
            <a:spLocks noGrp="1"/>
          </p:cNvSpPr>
          <p:nvPr>
            <p:ph type="title"/>
          </p:nvPr>
        </p:nvSpPr>
        <p:spPr>
          <a:xfrm>
            <a:off x="183019" y="180000"/>
            <a:ext cx="11633842" cy="900000"/>
          </a:xfrm>
        </p:spPr>
        <p:txBody>
          <a:bodyPr vert="horz" lIns="91440" tIns="45720" rIns="91440" bIns="45720" rtlCol="0" anchor="t">
            <a:noAutofit/>
          </a:bodyPr>
          <a:lstStyle/>
          <a:p>
            <a:r>
              <a:rPr lang="en-GB" sz="1600"/>
              <a:t>Overall, Young carers and LGBTQ pupils (32% and 38% respectively) are more likely to engage in harmful/addictive behaviours to alleviate their worries than all other cohorts. </a:t>
            </a:r>
          </a:p>
        </p:txBody>
      </p:sp>
      <p:sp>
        <p:nvSpPr>
          <p:cNvPr id="7" name="TextBox 6"/>
          <p:cNvSpPr txBox="1"/>
          <p:nvPr/>
        </p:nvSpPr>
        <p:spPr>
          <a:xfrm>
            <a:off x="183019" y="6522289"/>
            <a:ext cx="7112516" cy="246221"/>
          </a:xfrm>
          <a:prstGeom prst="rect">
            <a:avLst/>
          </a:prstGeom>
          <a:noFill/>
        </p:spPr>
        <p:txBody>
          <a:bodyPr wrap="square" rtlCol="0" anchor="b" anchorCtr="0">
            <a:spAutoFit/>
          </a:bodyPr>
          <a:lstStyle>
            <a:defPPr>
              <a:defRPr lang="en-US"/>
            </a:defPPr>
            <a:lvl1pPr>
              <a:defRPr sz="1000">
                <a:solidFill>
                  <a:srgbClr val="002060"/>
                </a:solidFill>
                <a:latin typeface="DINPro" panose="020B0504020101020102" pitchFamily="34" charset="0"/>
              </a:defRPr>
            </a:lvl1pPr>
          </a:lstStyle>
          <a:p>
            <a:r>
              <a:rPr lang="en-GB">
                <a:latin typeface="+mn-lt"/>
              </a:rPr>
              <a:t>Q: When you have a problem that worries you or makes you feel stressed, what do you normally do about it?</a:t>
            </a:r>
            <a:r>
              <a:rPr lang="en-GB">
                <a:latin typeface="+mn-lt"/>
                <a:cs typeface="DINPro" panose="020B0504020101020102" pitchFamily="34" charset="0"/>
              </a:rPr>
              <a:t>  </a:t>
            </a:r>
            <a:r>
              <a:rPr lang="en-GB">
                <a:latin typeface="+mn-lt"/>
              </a:rPr>
              <a:t> </a:t>
            </a:r>
          </a:p>
        </p:txBody>
      </p:sp>
      <p:graphicFrame>
        <p:nvGraphicFramePr>
          <p:cNvPr id="6" name="Table 5"/>
          <p:cNvGraphicFramePr>
            <a:graphicFrameLocks noGrp="1"/>
          </p:cNvGraphicFramePr>
          <p:nvPr>
            <p:extLst>
              <p:ext uri="{D42A27DB-BD31-4B8C-83A1-F6EECF244321}">
                <p14:modId xmlns:p14="http://schemas.microsoft.com/office/powerpoint/2010/main" val="4000627551"/>
              </p:ext>
            </p:extLst>
          </p:nvPr>
        </p:nvGraphicFramePr>
        <p:xfrm>
          <a:off x="183019" y="825462"/>
          <a:ext cx="11450179" cy="4836743"/>
        </p:xfrm>
        <a:graphic>
          <a:graphicData uri="http://schemas.openxmlformats.org/drawingml/2006/table">
            <a:tbl>
              <a:tblPr firstRow="1" bandRow="1">
                <a:tableStyleId>{5940675A-B579-460E-94D1-54222C63F5DA}</a:tableStyleId>
              </a:tblPr>
              <a:tblGrid>
                <a:gridCol w="4268788">
                  <a:extLst>
                    <a:ext uri="{9D8B030D-6E8A-4147-A177-3AD203B41FA5}">
                      <a16:colId xmlns:a16="http://schemas.microsoft.com/office/drawing/2014/main" val="20000"/>
                    </a:ext>
                  </a:extLst>
                </a:gridCol>
                <a:gridCol w="1025913">
                  <a:extLst>
                    <a:ext uri="{9D8B030D-6E8A-4147-A177-3AD203B41FA5}">
                      <a16:colId xmlns:a16="http://schemas.microsoft.com/office/drawing/2014/main" val="20007"/>
                    </a:ext>
                  </a:extLst>
                </a:gridCol>
                <a:gridCol w="1025913">
                  <a:extLst>
                    <a:ext uri="{9D8B030D-6E8A-4147-A177-3AD203B41FA5}">
                      <a16:colId xmlns:a16="http://schemas.microsoft.com/office/drawing/2014/main" val="20008"/>
                    </a:ext>
                  </a:extLst>
                </a:gridCol>
                <a:gridCol w="1025913">
                  <a:extLst>
                    <a:ext uri="{9D8B030D-6E8A-4147-A177-3AD203B41FA5}">
                      <a16:colId xmlns:a16="http://schemas.microsoft.com/office/drawing/2014/main" val="20009"/>
                    </a:ext>
                  </a:extLst>
                </a:gridCol>
                <a:gridCol w="1025913">
                  <a:extLst>
                    <a:ext uri="{9D8B030D-6E8A-4147-A177-3AD203B41FA5}">
                      <a16:colId xmlns:a16="http://schemas.microsoft.com/office/drawing/2014/main" val="20010"/>
                    </a:ext>
                  </a:extLst>
                </a:gridCol>
                <a:gridCol w="1233451">
                  <a:extLst>
                    <a:ext uri="{9D8B030D-6E8A-4147-A177-3AD203B41FA5}">
                      <a16:colId xmlns:a16="http://schemas.microsoft.com/office/drawing/2014/main" val="20011"/>
                    </a:ext>
                  </a:extLst>
                </a:gridCol>
                <a:gridCol w="818375">
                  <a:extLst>
                    <a:ext uri="{9D8B030D-6E8A-4147-A177-3AD203B41FA5}">
                      <a16:colId xmlns:a16="http://schemas.microsoft.com/office/drawing/2014/main" val="3345539737"/>
                    </a:ext>
                  </a:extLst>
                </a:gridCol>
                <a:gridCol w="1025913">
                  <a:extLst>
                    <a:ext uri="{9D8B030D-6E8A-4147-A177-3AD203B41FA5}">
                      <a16:colId xmlns:a16="http://schemas.microsoft.com/office/drawing/2014/main" val="3619725965"/>
                    </a:ext>
                  </a:extLst>
                </a:gridCol>
              </a:tblGrid>
              <a:tr h="447841">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i="1">
                          <a:solidFill>
                            <a:schemeClr val="tx1">
                              <a:lumMod val="75000"/>
                              <a:lumOff val="25000"/>
                            </a:schemeClr>
                          </a:solidFill>
                        </a:rPr>
                        <a:t>2025 Survey</a:t>
                      </a:r>
                    </a:p>
                    <a:p>
                      <a:endParaRPr lang="en-GB" sz="1100">
                        <a:solidFill>
                          <a:schemeClr val="tx1">
                            <a:lumMod val="75000"/>
                            <a:lumOff val="25000"/>
                          </a:schemeClr>
                        </a:solidFill>
                      </a:endParaRP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SEN</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Have a disability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Young carers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Ethnicity:</a:t>
                      </a:r>
                      <a:r>
                        <a:rPr lang="en-GB" sz="1100" b="1" baseline="0">
                          <a:solidFill>
                            <a:schemeClr val="tx1">
                              <a:lumMod val="75000"/>
                              <a:lumOff val="25000"/>
                            </a:schemeClr>
                          </a:solidFill>
                        </a:rPr>
                        <a:t> </a:t>
                      </a:r>
                      <a:r>
                        <a:rPr lang="en-GB" sz="1100" b="1">
                          <a:solidFill>
                            <a:schemeClr val="tx1">
                              <a:lumMod val="75000"/>
                              <a:lumOff val="25000"/>
                            </a:schemeClr>
                          </a:solidFill>
                        </a:rPr>
                        <a:t>White</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Ethnic Minority Groups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Eng 2</a:t>
                      </a:r>
                      <a:r>
                        <a:rPr lang="en-GB" sz="1100" b="1" baseline="30000">
                          <a:solidFill>
                            <a:schemeClr val="tx1">
                              <a:lumMod val="75000"/>
                              <a:lumOff val="25000"/>
                            </a:schemeClr>
                          </a:solidFill>
                        </a:rPr>
                        <a:t>nd</a:t>
                      </a:r>
                      <a:r>
                        <a:rPr lang="en-GB" sz="1100" b="1">
                          <a:solidFill>
                            <a:schemeClr val="tx1">
                              <a:lumMod val="75000"/>
                              <a:lumOff val="25000"/>
                            </a:schemeClr>
                          </a:solidFill>
                        </a:rPr>
                        <a:t> Lang</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LGBTQ</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94833">
                <a:tc>
                  <a:txBody>
                    <a:bodyPr/>
                    <a:lstStyle/>
                    <a:p>
                      <a:r>
                        <a:rPr lang="en-GB" sz="1100" i="1">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191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309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87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1341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154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120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178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294833">
                <a:tc>
                  <a:txBody>
                    <a:bodyPr/>
                    <a:lstStyle/>
                    <a:p>
                      <a:pPr algn="l" fontAlgn="b"/>
                      <a:r>
                        <a:rPr lang="en-GB" sz="1100" b="0" i="0" u="none" strike="noStrike">
                          <a:solidFill>
                            <a:schemeClr val="tx1">
                              <a:lumMod val="85000"/>
                              <a:lumOff val="15000"/>
                            </a:schemeClr>
                          </a:solidFill>
                          <a:effectLst/>
                          <a:latin typeface="Calibri" panose="020F0502020204030204" pitchFamily="34" charset="0"/>
                        </a:rPr>
                        <a:t>Keep busy by yourself (read, listen to music, go online, watch TV, work)</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45%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52%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52%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51%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42%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48%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58%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294833">
                <a:tc>
                  <a:txBody>
                    <a:bodyPr/>
                    <a:lstStyle/>
                    <a:p>
                      <a:pPr algn="l" fontAlgn="b"/>
                      <a:r>
                        <a:rPr lang="en-GB" sz="1100" b="0" i="0" u="none" strike="noStrike">
                          <a:solidFill>
                            <a:schemeClr val="tx1">
                              <a:lumMod val="85000"/>
                              <a:lumOff val="15000"/>
                            </a:schemeClr>
                          </a:solidFill>
                          <a:effectLst/>
                          <a:latin typeface="Calibri" panose="020F0502020204030204" pitchFamily="34" charset="0"/>
                        </a:rPr>
                        <a:t>Rest or sleep more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39%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43%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51%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44%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40%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48%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48%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294833">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n-GB" sz="1100" b="0" i="0" u="none" strike="noStrike">
                          <a:solidFill>
                            <a:schemeClr val="tx1">
                              <a:lumMod val="85000"/>
                              <a:lumOff val="15000"/>
                            </a:schemeClr>
                          </a:solidFill>
                          <a:effectLst/>
                          <a:latin typeface="Calibri" panose="020F0502020204030204" pitchFamily="34" charset="0"/>
                        </a:rPr>
                        <a:t>Talk to someone you know about it</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28%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29%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28%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33%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30%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31%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24%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r h="294833">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n-GB" sz="1100" b="0" i="0" u="none" strike="noStrike">
                          <a:solidFill>
                            <a:schemeClr val="tx1">
                              <a:lumMod val="85000"/>
                              <a:lumOff val="15000"/>
                            </a:schemeClr>
                          </a:solidFill>
                          <a:effectLst/>
                          <a:latin typeface="Calibri" panose="020F0502020204030204" pitchFamily="34" charset="0"/>
                        </a:rPr>
                        <a:t>Do some exercise (play sport, run, cycle, gym etc.)</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23%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30%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22%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33%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20%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22%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20%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5"/>
                  </a:ext>
                </a:extLst>
              </a:tr>
              <a:tr h="294833">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n-GB" sz="1100" b="0" i="0" u="none" strike="noStrike">
                          <a:solidFill>
                            <a:schemeClr val="tx1">
                              <a:lumMod val="85000"/>
                              <a:lumOff val="15000"/>
                            </a:schemeClr>
                          </a:solidFill>
                          <a:effectLst/>
                          <a:latin typeface="Calibri" panose="020F0502020204030204" pitchFamily="34" charset="0"/>
                        </a:rPr>
                        <a:t>Keep busy socialising (e.g. go out with friends)</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26%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27%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21%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30%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16%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24%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21%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6"/>
                  </a:ext>
                </a:extLst>
              </a:tr>
              <a:tr h="294833">
                <a:tc>
                  <a:txBody>
                    <a:bodyPr/>
                    <a:lstStyle/>
                    <a:p>
                      <a:pPr algn="l" fontAlgn="b"/>
                      <a:r>
                        <a:rPr lang="en-GB" sz="1100" b="0" i="0" u="none" strike="noStrike">
                          <a:solidFill>
                            <a:schemeClr val="tx1">
                              <a:lumMod val="85000"/>
                              <a:lumOff val="15000"/>
                            </a:schemeClr>
                          </a:solidFill>
                          <a:effectLst/>
                          <a:latin typeface="Calibri" panose="020F0502020204030204" pitchFamily="34" charset="0"/>
                        </a:rPr>
                        <a:t>Eat or drink more (e.g. sweets, chocolate)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24%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26%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36%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25%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19%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19%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30%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7"/>
                  </a:ext>
                </a:extLst>
              </a:tr>
              <a:tr h="294833">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n-GB" sz="1100" b="0" i="0" u="none" strike="noStrike">
                          <a:solidFill>
                            <a:schemeClr val="tx1">
                              <a:lumMod val="85000"/>
                              <a:lumOff val="15000"/>
                            </a:schemeClr>
                          </a:solidFill>
                          <a:effectLst/>
                          <a:latin typeface="Calibri" panose="020F0502020204030204" pitchFamily="34" charset="0"/>
                        </a:rPr>
                        <a:t>Cut or hurt myself to ‘Do something to hurt myself’*</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13%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15%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23%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10%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28%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8"/>
                  </a:ext>
                </a:extLst>
              </a:tr>
              <a:tr h="294833">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n-GB" sz="1100" b="0" i="0" u="none" strike="noStrike">
                          <a:solidFill>
                            <a:schemeClr val="tx1">
                              <a:lumMod val="85000"/>
                              <a:lumOff val="15000"/>
                            </a:schemeClr>
                          </a:solidFill>
                          <a:effectLst/>
                          <a:latin typeface="Calibri" panose="020F0502020204030204" pitchFamily="34" charset="0"/>
                        </a:rPr>
                        <a:t>Vape *</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13%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17%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10%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15%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extLst>
                  <a:ext uri="{0D108BD9-81ED-4DB2-BD59-A6C34878D82A}">
                    <a16:rowId xmlns:a16="http://schemas.microsoft.com/office/drawing/2014/main" val="10009"/>
                  </a:ext>
                </a:extLst>
              </a:tr>
              <a:tr h="294833">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n-GB" sz="1100" b="0" i="0" u="none" strike="noStrike">
                          <a:solidFill>
                            <a:schemeClr val="tx1">
                              <a:lumMod val="85000"/>
                              <a:lumOff val="15000"/>
                            </a:schemeClr>
                          </a:solidFill>
                          <a:effectLst/>
                          <a:latin typeface="Calibri" panose="020F0502020204030204" pitchFamily="34" charset="0"/>
                        </a:rPr>
                        <a:t>Have a drink of something alcoholic *</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15%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10"/>
                  </a:ext>
                </a:extLst>
              </a:tr>
              <a:tr h="294833">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n-GB" sz="1100" b="0" i="0" u="none" strike="noStrike">
                          <a:solidFill>
                            <a:schemeClr val="tx1">
                              <a:lumMod val="85000"/>
                              <a:lumOff val="15000"/>
                            </a:schemeClr>
                          </a:solidFill>
                          <a:effectLst/>
                          <a:latin typeface="Calibri" panose="020F0502020204030204" pitchFamily="34" charset="0"/>
                        </a:rPr>
                        <a:t>Seek help with the problem online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extLst>
                  <a:ext uri="{0D108BD9-81ED-4DB2-BD59-A6C34878D82A}">
                    <a16:rowId xmlns:a16="http://schemas.microsoft.com/office/drawing/2014/main" val="10011"/>
                  </a:ext>
                </a:extLst>
              </a:tr>
              <a:tr h="294833">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n-GB" sz="1100" b="0" i="0" u="none" strike="noStrike">
                          <a:solidFill>
                            <a:schemeClr val="tx1">
                              <a:lumMod val="85000"/>
                              <a:lumOff val="15000"/>
                            </a:schemeClr>
                          </a:solidFill>
                          <a:effectLst/>
                          <a:latin typeface="Calibri" panose="020F0502020204030204" pitchFamily="34" charset="0"/>
                        </a:rPr>
                        <a:t>Smoke cigarettes *</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a:solidFill>
                            <a:schemeClr val="tx1">
                              <a:lumMod val="75000"/>
                              <a:lumOff val="25000"/>
                            </a:schemeClr>
                          </a:solidFill>
                          <a:effectLst/>
                          <a:latin typeface="+mn-lt"/>
                        </a:rPr>
                        <a:t>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12"/>
                  </a:ext>
                </a:extLst>
              </a:tr>
              <a:tr h="294833">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n-GB" sz="1100" b="1" i="1" u="none" strike="noStrike">
                          <a:solidFill>
                            <a:schemeClr val="tx1">
                              <a:lumMod val="85000"/>
                              <a:lumOff val="15000"/>
                            </a:schemeClr>
                          </a:solidFill>
                          <a:effectLst/>
                          <a:latin typeface="Calibri" panose="020F0502020204030204" pitchFamily="34" charset="0"/>
                        </a:rPr>
                        <a:t>* Net: Explicitly harmful or potentially addictive solutions</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1" i="0" u="none" strike="noStrike">
                          <a:solidFill>
                            <a:schemeClr val="tx1">
                              <a:lumMod val="75000"/>
                              <a:lumOff val="25000"/>
                            </a:schemeClr>
                          </a:solidFill>
                          <a:effectLst/>
                          <a:latin typeface="+mn-lt"/>
                        </a:rPr>
                        <a:t>23%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1" i="0" u="none" strike="noStrike">
                          <a:solidFill>
                            <a:schemeClr val="tx1">
                              <a:lumMod val="75000"/>
                              <a:lumOff val="25000"/>
                            </a:schemeClr>
                          </a:solidFill>
                          <a:effectLst/>
                          <a:latin typeface="+mn-lt"/>
                        </a:rPr>
                        <a:t>21%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1" i="0" u="none" strike="noStrike">
                          <a:solidFill>
                            <a:schemeClr val="tx1">
                              <a:lumMod val="75000"/>
                              <a:lumOff val="25000"/>
                            </a:schemeClr>
                          </a:solidFill>
                          <a:effectLst/>
                          <a:latin typeface="+mn-lt"/>
                        </a:rPr>
                        <a:t>32%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1" i="0" u="none" strike="noStrike">
                          <a:solidFill>
                            <a:schemeClr val="tx1">
                              <a:lumMod val="75000"/>
                              <a:lumOff val="25000"/>
                            </a:schemeClr>
                          </a:solidFill>
                          <a:effectLst/>
                          <a:latin typeface="+mn-lt"/>
                        </a:rPr>
                        <a:t>14%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1" i="0" u="none" strike="noStrike">
                          <a:solidFill>
                            <a:schemeClr val="tx1">
                              <a:lumMod val="75000"/>
                              <a:lumOff val="25000"/>
                            </a:schemeClr>
                          </a:solidFill>
                          <a:effectLst/>
                          <a:latin typeface="+mn-lt"/>
                        </a:rPr>
                        <a:t>18%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1" i="0" u="none" strike="noStrike">
                          <a:solidFill>
                            <a:schemeClr val="tx1">
                              <a:lumMod val="75000"/>
                              <a:lumOff val="25000"/>
                            </a:schemeClr>
                          </a:solidFill>
                          <a:effectLst/>
                          <a:latin typeface="+mn-lt"/>
                        </a:rPr>
                        <a:t>13%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1" i="0" u="none" strike="noStrike">
                          <a:solidFill>
                            <a:schemeClr val="tx1">
                              <a:lumMod val="75000"/>
                              <a:lumOff val="25000"/>
                            </a:schemeClr>
                          </a:solidFill>
                          <a:effectLst/>
                          <a:latin typeface="+mn-lt"/>
                        </a:rPr>
                        <a:t>38%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272473427"/>
                  </a:ext>
                </a:extLst>
              </a:tr>
              <a:tr h="294833">
                <a:tc>
                  <a:txBody>
                    <a:bodyPr/>
                    <a:lstStyle/>
                    <a:p>
                      <a:pPr algn="l" fontAlgn="b"/>
                      <a:r>
                        <a:rPr lang="en-GB" sz="1100" b="0" i="0" u="none" strike="noStrike">
                          <a:solidFill>
                            <a:schemeClr val="tx1">
                              <a:lumMod val="85000"/>
                              <a:lumOff val="15000"/>
                            </a:schemeClr>
                          </a:solidFill>
                          <a:effectLst/>
                          <a:latin typeface="Calibri" panose="020F0502020204030204" pitchFamily="34" charset="0"/>
                        </a:rPr>
                        <a:t>Other</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a:solidFill>
                            <a:schemeClr val="tx1">
                              <a:lumMod val="75000"/>
                              <a:lumOff val="25000"/>
                            </a:schemeClr>
                          </a:solidFill>
                          <a:effectLst/>
                          <a:latin typeface="+mn-lt"/>
                        </a:rPr>
                        <a:t>10%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a:solidFill>
                            <a:schemeClr val="tx1">
                              <a:lumMod val="75000"/>
                              <a:lumOff val="25000"/>
                            </a:schemeClr>
                          </a:solidFill>
                          <a:effectLst/>
                          <a:latin typeface="+mn-lt"/>
                        </a:rPr>
                        <a:t>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10%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13"/>
                  </a:ext>
                </a:extLst>
              </a:tr>
              <a:tr h="232562">
                <a:tc>
                  <a:txBody>
                    <a:bodyPr/>
                    <a:lstStyle/>
                    <a:p>
                      <a:pPr algn="l" fontAlgn="b"/>
                      <a:r>
                        <a:rPr lang="en-GB" sz="1100" b="0" i="0" u="none" strike="noStrike">
                          <a:solidFill>
                            <a:schemeClr val="tx1">
                              <a:lumMod val="85000"/>
                              <a:lumOff val="15000"/>
                            </a:schemeClr>
                          </a:solidFill>
                          <a:effectLst/>
                          <a:latin typeface="Calibri" panose="020F0502020204030204" pitchFamily="34" charset="0"/>
                        </a:rPr>
                        <a:t>Do nothing</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17%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10%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a:solidFill>
                            <a:schemeClr val="tx1">
                              <a:lumMod val="75000"/>
                              <a:lumOff val="25000"/>
                            </a:schemeClr>
                          </a:solidFill>
                          <a:effectLst/>
                          <a:latin typeface="+mn-lt"/>
                        </a:rPr>
                        <a:t>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11%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a:solidFill>
                            <a:schemeClr val="tx1">
                              <a:lumMod val="75000"/>
                              <a:lumOff val="25000"/>
                            </a:schemeClr>
                          </a:solidFill>
                          <a:effectLst/>
                          <a:latin typeface="+mn-lt"/>
                        </a:rPr>
                        <a:t>16%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19%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14"/>
                  </a:ext>
                </a:extLst>
              </a:tr>
            </a:tbl>
          </a:graphicData>
        </a:graphic>
      </p:graphicFrame>
      <p:sp>
        <p:nvSpPr>
          <p:cNvPr id="9" name="Rectangle 8"/>
          <p:cNvSpPr/>
          <p:nvPr/>
        </p:nvSpPr>
        <p:spPr>
          <a:xfrm>
            <a:off x="9946640" y="6368627"/>
            <a:ext cx="1686560" cy="492926"/>
          </a:xfrm>
          <a:prstGeom prst="rect">
            <a:avLst/>
          </a:prstGeom>
          <a:solidFill>
            <a:srgbClr val="7030A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a:t>Emotional wellbeing</a:t>
            </a:r>
          </a:p>
        </p:txBody>
      </p:sp>
    </p:spTree>
    <p:extLst>
      <p:ext uri="{BB962C8B-B14F-4D97-AF65-F5344CB8AC3E}">
        <p14:creationId xmlns:p14="http://schemas.microsoft.com/office/powerpoint/2010/main" val="1495134877"/>
      </p:ext>
    </p:extLst>
  </p:cSld>
  <p:clrMapOvr>
    <a:masterClrMapping/>
  </p:clrMapOvr>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2"/>
          <p:cNvPicPr>
            <a:picLocks noChangeAspect="1" noChangeArrowheads="1"/>
          </p:cNvPicPr>
          <p:nvPr/>
        </p:nvPicPr>
        <p:blipFill>
          <a:blip r:embed="rId3"/>
          <a:srcRect/>
          <a:stretch>
            <a:fillRect/>
          </a:stretch>
        </p:blipFill>
        <p:spPr bwMode="auto">
          <a:xfrm>
            <a:off x="9042400" y="3688396"/>
            <a:ext cx="3149600" cy="3169604"/>
          </a:xfrm>
          <a:prstGeom prst="rect">
            <a:avLst/>
          </a:prstGeom>
          <a:solidFill>
            <a:schemeClr val="bg1"/>
          </a:solidFill>
          <a:ln w="9525">
            <a:noFill/>
            <a:miter lim="800000"/>
            <a:headEnd/>
            <a:tailEnd/>
          </a:ln>
          <a:effectLst/>
        </p:spPr>
      </p:pic>
      <p:sp>
        <p:nvSpPr>
          <p:cNvPr id="4" name="Text Box 2"/>
          <p:cNvSpPr txBox="1"/>
          <p:nvPr/>
        </p:nvSpPr>
        <p:spPr>
          <a:xfrm>
            <a:off x="1043999" y="2519999"/>
            <a:ext cx="9556268" cy="2313257"/>
          </a:xfrm>
          <a:prstGeom prst="rect">
            <a:avLst/>
          </a:prstGeom>
          <a:noFill/>
          <a:ln>
            <a:noFill/>
          </a:ln>
          <a:effectLst/>
          <a:extLst>
            <a:ext uri="{C572A759-6A51-4108-AA02-DFA0A04FC94B}">
              <ma14:wrappingTextBoxFlag xmlns:wpc="http://schemas.microsoft.com/office/word/2010/wordprocessingCanvas" xmlns:mc="http://schemas.openxmlformats.org/markup-compatibility/2006" xmlns:m="http://schemas.openxmlformats.org/officeDocument/2006/math" xmlns:wp14="http://schemas.microsoft.com/office/word/2010/wordprocessingDrawing" xmlns:wp="http://schemas.openxmlformats.org/drawingml/2006/wordprocessingDrawing" xmlns:w14="http://schemas.microsoft.com/office/word/2010/wordml" xmlns:w15="http://schemas.microsoft.com/office/word/2012/wordml" xmlns:wpg="http://schemas.microsoft.com/office/word/2010/wordprocessingGroup" xmlns:wpi="http://schemas.microsoft.com/office/word/2010/wordprocessingInk" xmlns:wne="http://schemas.microsoft.com/office/word/2006/wordml" xmlns:wps="http://schemas.microsoft.com/office/word/2010/wordprocessingShape" xmlns:arto="http://schemas.microsoft.com/office/word/2006/arto" xmlns:mo="http://schemas.microsoft.com/office/mac/office/2008/main" xmlns:mv="urn:schemas-microsoft-com:mac:vml" xmlns:o="urn:schemas-microsoft-com:office:office" xmlns:v="urn:schemas-microsoft-com:vml" xmlns:w10="urn:schemas-microsoft-com:office:word" xmlns:w="http://schemas.openxmlformats.org/wordprocessingml/2006/main" xmlns:ma14="http://schemas.microsoft.com/office/mac/drawingml/2011/main" xmlns:lc="http://schemas.openxmlformats.org/drawingml/2006/lockedCanvas" xmlns=""/>
            </a:ext>
          </a:extLst>
        </p:spPr>
        <p:style>
          <a:lnRef idx="0">
            <a:schemeClr val="accent1"/>
          </a:lnRef>
          <a:fillRef idx="0">
            <a:schemeClr val="accent1"/>
          </a:fillRef>
          <a:effectRef idx="0">
            <a:schemeClr val="accent1"/>
          </a:effectRef>
          <a:fontRef idx="minor">
            <a:schemeClr val="dk1"/>
          </a:fontRef>
        </p:style>
        <p:txBody>
          <a:bodyPr rot="0" spcFirstLastPara="0" vert="horz" wrap="square" lIns="91440" tIns="45720" rIns="91440" bIns="45720" numCol="1" spcCol="0" rtlCol="0" fromWordArt="0" anchor="t" anchorCtr="0" forceAA="0" compatLnSpc="1">
            <a:prstTxWarp prst="textNoShape">
              <a:avLst/>
            </a:prstTxWarp>
            <a:noAutofit/>
          </a:bodyPr>
          <a:lstStyle>
            <a:defPPr>
              <a:defRPr lang="en-US"/>
            </a:defPPr>
            <a:lvl1pPr>
              <a:spcAft>
                <a:spcPts val="0"/>
              </a:spcAft>
              <a:defRPr sz="3600">
                <a:solidFill>
                  <a:srgbClr val="00A98A"/>
                </a:solidFill>
                <a:latin typeface="DINPro-Medium" panose="020B0604020101020102" pitchFamily="34" charset="0"/>
                <a:ea typeface="MS Mincho" panose="02020609040205080304" pitchFamily="49" charset="-128"/>
                <a:cs typeface="DINPro-Medium" panose="020B0604020101020102" pitchFamily="34" charset="0"/>
              </a:defRPr>
            </a:lvl1pPr>
          </a:lstStyle>
          <a:p>
            <a:r>
              <a:rPr lang="en-GB">
                <a:latin typeface="+mn-lt"/>
              </a:rPr>
              <a:t>Staying safe:</a:t>
            </a:r>
          </a:p>
          <a:p>
            <a:r>
              <a:rPr lang="en-GB">
                <a:latin typeface="+mn-lt"/>
                <a:cs typeface="DINPro" panose="020B0504020101020102" pitchFamily="34" charset="0"/>
              </a:rPr>
              <a:t>Feelings of safety in the community, experiences with alcohol, cigarettes, drugs, gambling and betting activities, behaviour and support.</a:t>
            </a:r>
          </a:p>
          <a:p>
            <a:endParaRPr lang="en-GB">
              <a:latin typeface="+mn-lt"/>
              <a:cs typeface="DINPro" panose="020B0504020101020102" pitchFamily="34" charset="0"/>
            </a:endParaRPr>
          </a:p>
        </p:txBody>
      </p:sp>
      <p:pic>
        <p:nvPicPr>
          <p:cNvPr id="3" name="Content Placeholder 3"/>
          <p:cNvPicPr>
            <a:picLocks noChangeAspect="1"/>
          </p:cNvPicPr>
          <p:nvPr/>
        </p:nvPicPr>
        <p:blipFill rotWithShape="1">
          <a:blip r:embed="rId4"/>
          <a:srcRect l="26837" r="68553" b="77143"/>
          <a:stretch/>
        </p:blipFill>
        <p:spPr>
          <a:xfrm>
            <a:off x="-15552" y="0"/>
            <a:ext cx="12207552" cy="1066801"/>
          </a:xfrm>
          <a:prstGeom prst="rect">
            <a:avLst/>
          </a:prstGeom>
          <a:solidFill>
            <a:srgbClr val="004376"/>
          </a:solidFill>
        </p:spPr>
      </p:pic>
      <p:pic>
        <p:nvPicPr>
          <p:cNvPr id="5" name="Picture 3"/>
          <p:cNvPicPr>
            <a:picLocks noChangeAspect="1" noChangeArrowheads="1"/>
          </p:cNvPicPr>
          <p:nvPr/>
        </p:nvPicPr>
        <p:blipFill>
          <a:blip r:embed="rId5"/>
          <a:srcRect/>
          <a:stretch>
            <a:fillRect/>
          </a:stretch>
        </p:blipFill>
        <p:spPr bwMode="auto">
          <a:xfrm>
            <a:off x="171450" y="192343"/>
            <a:ext cx="2393950" cy="692213"/>
          </a:xfrm>
          <a:prstGeom prst="rect">
            <a:avLst/>
          </a:prstGeom>
          <a:noFill/>
          <a:ln w="9525">
            <a:noFill/>
            <a:miter lim="800000"/>
            <a:headEnd/>
            <a:tailEnd/>
          </a:ln>
          <a:effectLst/>
        </p:spPr>
      </p:pic>
      <p:sp>
        <p:nvSpPr>
          <p:cNvPr id="7" name="Rectangle 6"/>
          <p:cNvSpPr/>
          <p:nvPr/>
        </p:nvSpPr>
        <p:spPr>
          <a:xfrm>
            <a:off x="93132" y="2626360"/>
            <a:ext cx="944385" cy="492926"/>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200">
              <a:solidFill>
                <a:schemeClr val="bg1"/>
              </a:solidFill>
            </a:endParaRPr>
          </a:p>
        </p:txBody>
      </p:sp>
    </p:spTree>
    <p:extLst>
      <p:ext uri="{BB962C8B-B14F-4D97-AF65-F5344CB8AC3E}">
        <p14:creationId xmlns:p14="http://schemas.microsoft.com/office/powerpoint/2010/main" val="1958082945"/>
      </p:ext>
    </p:extLst>
  </p:cSld>
  <p:clrMapOvr>
    <a:masterClrMapping/>
  </p:clrMapOvr>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1"/>
          <p:cNvSpPr>
            <a:spLocks noGrp="1"/>
          </p:cNvSpPr>
          <p:nvPr>
            <p:ph type="title"/>
          </p:nvPr>
        </p:nvSpPr>
        <p:spPr>
          <a:xfrm>
            <a:off x="180000" y="180000"/>
            <a:ext cx="11624282" cy="900000"/>
          </a:xfrm>
        </p:spPr>
        <p:txBody>
          <a:bodyPr vert="horz" lIns="91440" tIns="45720" rIns="91440" bIns="45720" rtlCol="0" anchor="t" anchorCtr="0">
            <a:normAutofit/>
          </a:bodyPr>
          <a:lstStyle/>
          <a:p>
            <a:r>
              <a:rPr lang="en-GB" sz="1600"/>
              <a:t>The majority of pupils feel safe at home (92%) with LGBTQ pupils, whilst still scoring high, are the least likely group to say they feel safe (81%).</a:t>
            </a:r>
          </a:p>
        </p:txBody>
      </p:sp>
      <p:sp>
        <p:nvSpPr>
          <p:cNvPr id="6" name="TextBox 5"/>
          <p:cNvSpPr txBox="1"/>
          <p:nvPr/>
        </p:nvSpPr>
        <p:spPr>
          <a:xfrm>
            <a:off x="183019" y="6368400"/>
            <a:ext cx="10227733" cy="400110"/>
          </a:xfrm>
          <a:prstGeom prst="rect">
            <a:avLst/>
          </a:prstGeom>
          <a:noFill/>
        </p:spPr>
        <p:txBody>
          <a:bodyPr wrap="square" rtlCol="0" anchor="b" anchorCtr="0">
            <a:spAutoFit/>
          </a:bodyPr>
          <a:lstStyle/>
          <a:p>
            <a:r>
              <a:rPr lang="en-GB" sz="1000">
                <a:solidFill>
                  <a:srgbClr val="002060"/>
                </a:solidFill>
              </a:rPr>
              <a:t>Q: Typically, are you able to feel safe when you are at home?</a:t>
            </a:r>
          </a:p>
          <a:p>
            <a:r>
              <a:rPr lang="en-GB" sz="1000" i="1">
                <a:solidFill>
                  <a:srgbClr val="002060"/>
                </a:solidFill>
              </a:rPr>
              <a:t>Base: All valid respondents, 2023 n=1,057, 2024 n=1,170, 2025 n=1,546. </a:t>
            </a:r>
          </a:p>
        </p:txBody>
      </p:sp>
      <p:sp>
        <p:nvSpPr>
          <p:cNvPr id="7" name="Rectangle 6"/>
          <p:cNvSpPr/>
          <p:nvPr/>
        </p:nvSpPr>
        <p:spPr>
          <a:xfrm>
            <a:off x="9946640" y="6368627"/>
            <a:ext cx="1686560" cy="492926"/>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a:t>Staying safe</a:t>
            </a:r>
            <a:endParaRPr lang="en-GB" sz="1000" b="1"/>
          </a:p>
        </p:txBody>
      </p:sp>
      <p:graphicFrame>
        <p:nvGraphicFramePr>
          <p:cNvPr id="12" name="Table 11"/>
          <p:cNvGraphicFramePr>
            <a:graphicFrameLocks noGrp="1"/>
          </p:cNvGraphicFramePr>
          <p:nvPr>
            <p:extLst>
              <p:ext uri="{D42A27DB-BD31-4B8C-83A1-F6EECF244321}">
                <p14:modId xmlns:p14="http://schemas.microsoft.com/office/powerpoint/2010/main" val="302262870"/>
              </p:ext>
            </p:extLst>
          </p:nvPr>
        </p:nvGraphicFramePr>
        <p:xfrm>
          <a:off x="4791194" y="1149539"/>
          <a:ext cx="6842013" cy="1930548"/>
        </p:xfrm>
        <a:graphic>
          <a:graphicData uri="http://schemas.openxmlformats.org/drawingml/2006/table">
            <a:tbl>
              <a:tblPr firstRow="1" bandRow="1">
                <a:tableStyleId>{5940675A-B579-460E-94D1-54222C63F5DA}</a:tableStyleId>
              </a:tblPr>
              <a:tblGrid>
                <a:gridCol w="1901249">
                  <a:extLst>
                    <a:ext uri="{9D8B030D-6E8A-4147-A177-3AD203B41FA5}">
                      <a16:colId xmlns:a16="http://schemas.microsoft.com/office/drawing/2014/main" val="20000"/>
                    </a:ext>
                  </a:extLst>
                </a:gridCol>
                <a:gridCol w="942322">
                  <a:extLst>
                    <a:ext uri="{9D8B030D-6E8A-4147-A177-3AD203B41FA5}">
                      <a16:colId xmlns:a16="http://schemas.microsoft.com/office/drawing/2014/main" val="20001"/>
                    </a:ext>
                  </a:extLst>
                </a:gridCol>
                <a:gridCol w="704602">
                  <a:extLst>
                    <a:ext uri="{9D8B030D-6E8A-4147-A177-3AD203B41FA5}">
                      <a16:colId xmlns:a16="http://schemas.microsoft.com/office/drawing/2014/main" val="20002"/>
                    </a:ext>
                  </a:extLst>
                </a:gridCol>
                <a:gridCol w="823460">
                  <a:extLst>
                    <a:ext uri="{9D8B030D-6E8A-4147-A177-3AD203B41FA5}">
                      <a16:colId xmlns:a16="http://schemas.microsoft.com/office/drawing/2014/main" val="20003"/>
                    </a:ext>
                  </a:extLst>
                </a:gridCol>
                <a:gridCol w="823460">
                  <a:extLst>
                    <a:ext uri="{9D8B030D-6E8A-4147-A177-3AD203B41FA5}">
                      <a16:colId xmlns:a16="http://schemas.microsoft.com/office/drawing/2014/main" val="20004"/>
                    </a:ext>
                  </a:extLst>
                </a:gridCol>
                <a:gridCol w="823460">
                  <a:extLst>
                    <a:ext uri="{9D8B030D-6E8A-4147-A177-3AD203B41FA5}">
                      <a16:colId xmlns:a16="http://schemas.microsoft.com/office/drawing/2014/main" val="20005"/>
                    </a:ext>
                  </a:extLst>
                </a:gridCol>
                <a:gridCol w="823460">
                  <a:extLst>
                    <a:ext uri="{9D8B030D-6E8A-4147-A177-3AD203B41FA5}">
                      <a16:colId xmlns:a16="http://schemas.microsoft.com/office/drawing/2014/main" val="20006"/>
                    </a:ext>
                  </a:extLst>
                </a:gridCol>
              </a:tblGrid>
              <a:tr h="414916">
                <a:tc>
                  <a:txBody>
                    <a:bodyPr/>
                    <a:lstStyle/>
                    <a:p>
                      <a:r>
                        <a:rPr lang="en-GB" sz="1100" i="1">
                          <a:solidFill>
                            <a:schemeClr val="tx1">
                              <a:lumMod val="75000"/>
                              <a:lumOff val="25000"/>
                            </a:schemeClr>
                          </a:solidFill>
                        </a:rPr>
                        <a:t>2025 Survey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All Secondary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Year 8</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Year 10</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Boys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Girls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FSM</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48950">
                <a:tc>
                  <a:txBody>
                    <a:bodyPr/>
                    <a:lstStyle/>
                    <a:p>
                      <a:r>
                        <a:rPr lang="en-GB" sz="1100" i="1">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1546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962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584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720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775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329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414916">
                <a:tc>
                  <a:txBody>
                    <a:bodyPr/>
                    <a:lstStyle/>
                    <a:p>
                      <a:r>
                        <a:rPr lang="en-GB" sz="1100">
                          <a:solidFill>
                            <a:schemeClr val="tx1">
                              <a:lumMod val="75000"/>
                              <a:lumOff val="25000"/>
                            </a:schemeClr>
                          </a:solidFill>
                        </a:rPr>
                        <a:t>Yes</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92%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92%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92%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94%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92%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91%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414916">
                <a:tc>
                  <a:txBody>
                    <a:bodyPr/>
                    <a:lstStyle/>
                    <a:p>
                      <a:r>
                        <a:rPr lang="en-GB" sz="1100">
                          <a:solidFill>
                            <a:schemeClr val="tx1">
                              <a:lumMod val="75000"/>
                              <a:lumOff val="25000"/>
                            </a:schemeClr>
                          </a:solidFill>
                        </a:rPr>
                        <a:t>No</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414916">
                <a:tc>
                  <a:txBody>
                    <a:bodyPr/>
                    <a:lstStyle/>
                    <a:p>
                      <a:r>
                        <a:rPr lang="en-GB" sz="1100">
                          <a:solidFill>
                            <a:schemeClr val="tx1">
                              <a:lumMod val="75000"/>
                              <a:lumOff val="25000"/>
                            </a:schemeClr>
                          </a:solidFill>
                        </a:rPr>
                        <a:t>I</a:t>
                      </a:r>
                      <a:r>
                        <a:rPr lang="en-GB" sz="1100" baseline="0">
                          <a:solidFill>
                            <a:schemeClr val="tx1">
                              <a:lumMod val="75000"/>
                              <a:lumOff val="25000"/>
                            </a:schemeClr>
                          </a:solidFill>
                        </a:rPr>
                        <a:t> don’t want to say</a:t>
                      </a:r>
                      <a:endParaRPr lang="en-GB" sz="110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bl>
          </a:graphicData>
        </a:graphic>
      </p:graphicFrame>
      <p:graphicFrame>
        <p:nvGraphicFramePr>
          <p:cNvPr id="9" name="Table 8">
            <a:extLst>
              <a:ext uri="{FF2B5EF4-FFF2-40B4-BE49-F238E27FC236}">
                <a16:creationId xmlns:a16="http://schemas.microsoft.com/office/drawing/2014/main" id="{BB5CB651-290C-433C-A193-B708C4691112}"/>
              </a:ext>
            </a:extLst>
          </p:cNvPr>
          <p:cNvGraphicFramePr>
            <a:graphicFrameLocks noGrp="1"/>
          </p:cNvGraphicFramePr>
          <p:nvPr>
            <p:extLst>
              <p:ext uri="{D42A27DB-BD31-4B8C-83A1-F6EECF244321}">
                <p14:modId xmlns:p14="http://schemas.microsoft.com/office/powerpoint/2010/main" val="3877163643"/>
              </p:ext>
            </p:extLst>
          </p:nvPr>
        </p:nvGraphicFramePr>
        <p:xfrm>
          <a:off x="4800039" y="3334459"/>
          <a:ext cx="6842008" cy="2098188"/>
        </p:xfrm>
        <a:graphic>
          <a:graphicData uri="http://schemas.openxmlformats.org/drawingml/2006/table">
            <a:tbl>
              <a:tblPr firstRow="1" bandRow="1">
                <a:tableStyleId>{5940675A-B579-460E-94D1-54222C63F5DA}</a:tableStyleId>
              </a:tblPr>
              <a:tblGrid>
                <a:gridCol w="1697008">
                  <a:extLst>
                    <a:ext uri="{9D8B030D-6E8A-4147-A177-3AD203B41FA5}">
                      <a16:colId xmlns:a16="http://schemas.microsoft.com/office/drawing/2014/main" val="20000"/>
                    </a:ext>
                  </a:extLst>
                </a:gridCol>
                <a:gridCol w="681966">
                  <a:extLst>
                    <a:ext uri="{9D8B030D-6E8A-4147-A177-3AD203B41FA5}">
                      <a16:colId xmlns:a16="http://schemas.microsoft.com/office/drawing/2014/main" val="20001"/>
                    </a:ext>
                  </a:extLst>
                </a:gridCol>
                <a:gridCol w="788034">
                  <a:extLst>
                    <a:ext uri="{9D8B030D-6E8A-4147-A177-3AD203B41FA5}">
                      <a16:colId xmlns:a16="http://schemas.microsoft.com/office/drawing/2014/main" val="20002"/>
                    </a:ext>
                  </a:extLst>
                </a:gridCol>
                <a:gridCol w="735000">
                  <a:extLst>
                    <a:ext uri="{9D8B030D-6E8A-4147-A177-3AD203B41FA5}">
                      <a16:colId xmlns:a16="http://schemas.microsoft.com/office/drawing/2014/main" val="20003"/>
                    </a:ext>
                  </a:extLst>
                </a:gridCol>
                <a:gridCol w="879698">
                  <a:extLst>
                    <a:ext uri="{9D8B030D-6E8A-4147-A177-3AD203B41FA5}">
                      <a16:colId xmlns:a16="http://schemas.microsoft.com/office/drawing/2014/main" val="20004"/>
                    </a:ext>
                  </a:extLst>
                </a:gridCol>
                <a:gridCol w="761135">
                  <a:extLst>
                    <a:ext uri="{9D8B030D-6E8A-4147-A177-3AD203B41FA5}">
                      <a16:colId xmlns:a16="http://schemas.microsoft.com/office/drawing/2014/main" val="20005"/>
                    </a:ext>
                  </a:extLst>
                </a:gridCol>
                <a:gridCol w="564167">
                  <a:extLst>
                    <a:ext uri="{9D8B030D-6E8A-4147-A177-3AD203B41FA5}">
                      <a16:colId xmlns:a16="http://schemas.microsoft.com/office/drawing/2014/main" val="20006"/>
                    </a:ext>
                  </a:extLst>
                </a:gridCol>
                <a:gridCol w="735000">
                  <a:extLst>
                    <a:ext uri="{9D8B030D-6E8A-4147-A177-3AD203B41FA5}">
                      <a16:colId xmlns:a16="http://schemas.microsoft.com/office/drawing/2014/main" val="2258324453"/>
                    </a:ext>
                  </a:extLst>
                </a:gridCol>
              </a:tblGrid>
              <a:tr h="41491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i="1">
                          <a:solidFill>
                            <a:schemeClr val="tx1">
                              <a:lumMod val="75000"/>
                              <a:lumOff val="25000"/>
                            </a:schemeClr>
                          </a:solidFill>
                        </a:rPr>
                        <a:t>2025 Survey</a:t>
                      </a:r>
                    </a:p>
                    <a:p>
                      <a:endParaRPr lang="en-GB" sz="1100">
                        <a:solidFill>
                          <a:schemeClr val="tx1">
                            <a:lumMod val="75000"/>
                            <a:lumOff val="25000"/>
                          </a:schemeClr>
                        </a:solidFill>
                      </a:endParaRP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SEN</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Have a disability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Young carers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Ethnicity:</a:t>
                      </a:r>
                      <a:r>
                        <a:rPr lang="en-GB" sz="1100" b="1" baseline="0">
                          <a:solidFill>
                            <a:schemeClr val="tx1">
                              <a:lumMod val="75000"/>
                              <a:lumOff val="25000"/>
                            </a:schemeClr>
                          </a:solidFill>
                        </a:rPr>
                        <a:t> </a:t>
                      </a:r>
                      <a:r>
                        <a:rPr lang="en-GB" sz="1100" b="1">
                          <a:solidFill>
                            <a:schemeClr val="tx1">
                              <a:lumMod val="75000"/>
                              <a:lumOff val="25000"/>
                            </a:schemeClr>
                          </a:solidFill>
                        </a:rPr>
                        <a:t>White</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Ethnic Minority Groups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Eng 2nd Lang</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LGBTQ</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48950">
                <a:tc>
                  <a:txBody>
                    <a:bodyPr/>
                    <a:lstStyle/>
                    <a:p>
                      <a:r>
                        <a:rPr lang="en-GB" sz="1100" i="1">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191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309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87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1341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154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120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178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414916">
                <a:tc>
                  <a:txBody>
                    <a:bodyPr/>
                    <a:lstStyle/>
                    <a:p>
                      <a:r>
                        <a:rPr lang="en-GB" sz="1100">
                          <a:solidFill>
                            <a:schemeClr val="tx1">
                              <a:lumMod val="75000"/>
                              <a:lumOff val="25000"/>
                            </a:schemeClr>
                          </a:solidFill>
                        </a:rPr>
                        <a:t>Yes</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86%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88%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90%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93%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91%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91%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81%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414916">
                <a:tc>
                  <a:txBody>
                    <a:bodyPr/>
                    <a:lstStyle/>
                    <a:p>
                      <a:r>
                        <a:rPr lang="en-GB" sz="1100">
                          <a:solidFill>
                            <a:schemeClr val="tx1">
                              <a:lumMod val="75000"/>
                              <a:lumOff val="25000"/>
                            </a:schemeClr>
                          </a:solidFill>
                        </a:rPr>
                        <a:t>No</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414916">
                <a:tc>
                  <a:txBody>
                    <a:bodyPr/>
                    <a:lstStyle/>
                    <a:p>
                      <a:r>
                        <a:rPr lang="en-GB" sz="1100">
                          <a:solidFill>
                            <a:schemeClr val="tx1">
                              <a:lumMod val="75000"/>
                              <a:lumOff val="25000"/>
                            </a:schemeClr>
                          </a:solidFill>
                        </a:rPr>
                        <a:t>I</a:t>
                      </a:r>
                      <a:r>
                        <a:rPr lang="en-GB" sz="1100" baseline="0">
                          <a:solidFill>
                            <a:schemeClr val="tx1">
                              <a:lumMod val="75000"/>
                              <a:lumOff val="25000"/>
                            </a:schemeClr>
                          </a:solidFill>
                        </a:rPr>
                        <a:t> don’t want to say</a:t>
                      </a:r>
                      <a:endParaRPr lang="en-GB" sz="110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12%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bl>
          </a:graphicData>
        </a:graphic>
      </p:graphicFrame>
      <p:graphicFrame>
        <p:nvGraphicFramePr>
          <p:cNvPr id="11" name="Chart 10">
            <a:extLst>
              <a:ext uri="{FF2B5EF4-FFF2-40B4-BE49-F238E27FC236}">
                <a16:creationId xmlns:a16="http://schemas.microsoft.com/office/drawing/2014/main" id="{590F4E37-A767-4628-8B3C-B3DFA288DC2C}"/>
              </a:ext>
            </a:extLst>
          </p:cNvPr>
          <p:cNvGraphicFramePr/>
          <p:nvPr>
            <p:extLst>
              <p:ext uri="{D42A27DB-BD31-4B8C-83A1-F6EECF244321}">
                <p14:modId xmlns:p14="http://schemas.microsoft.com/office/powerpoint/2010/main" val="1135588283"/>
              </p:ext>
            </p:extLst>
          </p:nvPr>
        </p:nvGraphicFramePr>
        <p:xfrm>
          <a:off x="180000" y="860925"/>
          <a:ext cx="4457806" cy="4351078"/>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2278498369"/>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83019" y="166143"/>
            <a:ext cx="9900000" cy="900000"/>
          </a:xfrm>
        </p:spPr>
        <p:txBody>
          <a:bodyPr vert="horz" lIns="91440" tIns="45720" rIns="91440" bIns="45720" rtlCol="0" anchor="ctr">
            <a:normAutofit/>
          </a:bodyPr>
          <a:lstStyle/>
          <a:p>
            <a:r>
              <a:rPr lang="en-GB" sz="2400"/>
              <a:t>Executive Summary (9)</a:t>
            </a:r>
          </a:p>
        </p:txBody>
      </p:sp>
      <p:sp>
        <p:nvSpPr>
          <p:cNvPr id="3" name="Content Placeholder 2"/>
          <p:cNvSpPr>
            <a:spLocks noGrp="1"/>
          </p:cNvSpPr>
          <p:nvPr>
            <p:ph idx="1"/>
          </p:nvPr>
        </p:nvSpPr>
        <p:spPr>
          <a:xfrm>
            <a:off x="183019" y="840001"/>
            <a:ext cx="11517368" cy="5380839"/>
          </a:xfrm>
        </p:spPr>
        <p:txBody>
          <a:bodyPr>
            <a:noAutofit/>
          </a:bodyPr>
          <a:lstStyle/>
          <a:p>
            <a:pPr marL="0" indent="0">
              <a:lnSpc>
                <a:spcPct val="100000"/>
              </a:lnSpc>
              <a:spcBef>
                <a:spcPts val="600"/>
              </a:spcBef>
              <a:spcAft>
                <a:spcPts val="600"/>
              </a:spcAft>
              <a:buNone/>
            </a:pPr>
            <a:r>
              <a:rPr lang="en-GB" sz="1600" b="1" dirty="0">
                <a:solidFill>
                  <a:srgbClr val="92D050"/>
                </a:solidFill>
                <a:latin typeface="+mn-lt"/>
              </a:rPr>
              <a:t>Wellbeing</a:t>
            </a:r>
          </a:p>
          <a:p>
            <a:pPr>
              <a:lnSpc>
                <a:spcPct val="100000"/>
              </a:lnSpc>
              <a:spcBef>
                <a:spcPts val="600"/>
              </a:spcBef>
              <a:spcAft>
                <a:spcPts val="600"/>
              </a:spcAft>
            </a:pPr>
            <a:r>
              <a:rPr lang="en-US" sz="1400" dirty="0">
                <a:solidFill>
                  <a:schemeClr val="tx1">
                    <a:lumMod val="75000"/>
                    <a:lumOff val="25000"/>
                  </a:schemeClr>
                </a:solidFill>
                <a:latin typeface="+mn-lt"/>
              </a:rPr>
              <a:t>Good oral hygiene is apparent amongst 80% of pupils (the same as last year). Girls are more likely to brush their teeth twice a day than boys (89% v. 74% amongst boys). 68% of all pupils have been to the dentist in the last 12 months, </a:t>
            </a:r>
            <a:r>
              <a:rPr lang="en-GB" sz="1400" dirty="0">
                <a:solidFill>
                  <a:schemeClr val="tx1">
                    <a:lumMod val="75000"/>
                    <a:lumOff val="25000"/>
                  </a:schemeClr>
                </a:solidFill>
                <a:latin typeface="+mn-lt"/>
              </a:rPr>
              <a:t>LGBTQ pupils and Young carers are the least likely to have been to the dentist in the last year. </a:t>
            </a:r>
          </a:p>
          <a:p>
            <a:pPr>
              <a:lnSpc>
                <a:spcPct val="100000"/>
              </a:lnSpc>
              <a:spcBef>
                <a:spcPts val="600"/>
              </a:spcBef>
              <a:spcAft>
                <a:spcPts val="600"/>
              </a:spcAft>
            </a:pPr>
            <a:r>
              <a:rPr lang="en-US" sz="1400" dirty="0">
                <a:solidFill>
                  <a:schemeClr val="tx1">
                    <a:lumMod val="75000"/>
                    <a:lumOff val="25000"/>
                  </a:schemeClr>
                </a:solidFill>
                <a:latin typeface="+mn-lt"/>
              </a:rPr>
              <a:t>53% of all pupils remember being measured when they were at primary school. Of those that can remember 21% felt unhappy about it. Both Year 8 and Girls are the groups most likely to remember being weighed, with girls much more likely to feel unhappy than boys. </a:t>
            </a:r>
          </a:p>
          <a:p>
            <a:pPr>
              <a:lnSpc>
                <a:spcPct val="100000"/>
              </a:lnSpc>
              <a:spcBef>
                <a:spcPts val="600"/>
              </a:spcBef>
              <a:spcAft>
                <a:spcPts val="600"/>
              </a:spcAft>
            </a:pPr>
            <a:r>
              <a:rPr lang="en-GB" sz="1400" dirty="0">
                <a:solidFill>
                  <a:schemeClr val="tx1">
                    <a:lumMod val="75000"/>
                    <a:lumOff val="25000"/>
                  </a:schemeClr>
                </a:solidFill>
                <a:latin typeface="+mn-lt"/>
              </a:rPr>
              <a:t>55% of all pupils have had days off in the last year for reasons other than common illnesses. 48% of those that have had a day off, did so due to hospital appointments, and just under quarter did so due their mental health. 25% said they “just didn’t want to go”. </a:t>
            </a:r>
            <a:endParaRPr lang="en-US" sz="1400" dirty="0">
              <a:solidFill>
                <a:schemeClr val="tx1">
                  <a:lumMod val="75000"/>
                  <a:lumOff val="25000"/>
                </a:schemeClr>
              </a:solidFill>
              <a:latin typeface="+mn-lt"/>
            </a:endParaRPr>
          </a:p>
          <a:p>
            <a:pPr marL="0" indent="0">
              <a:lnSpc>
                <a:spcPct val="100000"/>
              </a:lnSpc>
              <a:spcBef>
                <a:spcPts val="600"/>
              </a:spcBef>
              <a:spcAft>
                <a:spcPts val="600"/>
              </a:spcAft>
              <a:buNone/>
            </a:pPr>
            <a:r>
              <a:rPr lang="en-GB" sz="1600" b="1" dirty="0">
                <a:solidFill>
                  <a:srgbClr val="F2851F"/>
                </a:solidFill>
                <a:latin typeface="+mn-lt"/>
              </a:rPr>
              <a:t>Physical activity</a:t>
            </a:r>
          </a:p>
          <a:p>
            <a:pPr>
              <a:lnSpc>
                <a:spcPct val="100000"/>
              </a:lnSpc>
              <a:spcBef>
                <a:spcPts val="600"/>
              </a:spcBef>
              <a:spcAft>
                <a:spcPts val="500"/>
              </a:spcAft>
            </a:pPr>
            <a:r>
              <a:rPr lang="en-US" sz="1400" dirty="0">
                <a:solidFill>
                  <a:schemeClr val="tx1">
                    <a:lumMod val="75000"/>
                    <a:lumOff val="25000"/>
                  </a:schemeClr>
                </a:solidFill>
                <a:latin typeface="+mn-lt"/>
              </a:rPr>
              <a:t>39% of pupils walk to school and 37% will travel by car, which is a decrease since last year. The number of pupils who will travel by bus is 16%, and 6% by bike. </a:t>
            </a:r>
          </a:p>
          <a:p>
            <a:pPr>
              <a:lnSpc>
                <a:spcPct val="100000"/>
              </a:lnSpc>
              <a:spcBef>
                <a:spcPts val="600"/>
              </a:spcBef>
              <a:spcAft>
                <a:spcPts val="500"/>
              </a:spcAft>
            </a:pPr>
            <a:r>
              <a:rPr lang="en-GB" sz="1400" dirty="0">
                <a:solidFill>
                  <a:schemeClr val="tx1">
                    <a:lumMod val="75000"/>
                    <a:lumOff val="25000"/>
                  </a:schemeClr>
                </a:solidFill>
                <a:latin typeface="+mn-lt"/>
              </a:rPr>
              <a:t>On average, pupils are doing a physical activity on 4.6 days of every week. When asked how long they spend doing a physical activity, </a:t>
            </a:r>
            <a:r>
              <a:rPr lang="en-US" sz="1400" dirty="0">
                <a:solidFill>
                  <a:schemeClr val="tx1">
                    <a:lumMod val="75000"/>
                    <a:lumOff val="25000"/>
                  </a:schemeClr>
                </a:solidFill>
                <a:latin typeface="+mn-lt"/>
              </a:rPr>
              <a:t>88% of pupils do so for at least 30 minutes.</a:t>
            </a:r>
            <a:endParaRPr lang="en-GB" sz="1400" dirty="0">
              <a:solidFill>
                <a:schemeClr val="tx1">
                  <a:lumMod val="75000"/>
                  <a:lumOff val="25000"/>
                </a:schemeClr>
              </a:solidFill>
              <a:latin typeface="+mn-lt"/>
            </a:endParaRPr>
          </a:p>
          <a:p>
            <a:pPr>
              <a:lnSpc>
                <a:spcPct val="100000"/>
              </a:lnSpc>
              <a:spcBef>
                <a:spcPts val="600"/>
              </a:spcBef>
              <a:spcAft>
                <a:spcPts val="500"/>
              </a:spcAft>
            </a:pPr>
            <a:r>
              <a:rPr lang="en-GB" sz="1400" dirty="0">
                <a:solidFill>
                  <a:schemeClr val="tx1">
                    <a:lumMod val="75000"/>
                    <a:lumOff val="25000"/>
                  </a:schemeClr>
                </a:solidFill>
                <a:latin typeface="+mn-lt"/>
              </a:rPr>
              <a:t>Pupils are most likely to participate in physical activity with friends during school (53%) and least likely to participate in school clubs (17%). </a:t>
            </a:r>
          </a:p>
          <a:p>
            <a:pPr>
              <a:lnSpc>
                <a:spcPct val="100000"/>
              </a:lnSpc>
              <a:spcBef>
                <a:spcPts val="600"/>
              </a:spcBef>
              <a:spcAft>
                <a:spcPts val="500"/>
              </a:spcAft>
            </a:pPr>
            <a:r>
              <a:rPr lang="en-US" sz="1400" dirty="0">
                <a:solidFill>
                  <a:schemeClr val="tx1">
                    <a:lumMod val="75000"/>
                    <a:lumOff val="25000"/>
                  </a:schemeClr>
                </a:solidFill>
                <a:latin typeface="+mn-lt"/>
              </a:rPr>
              <a:t>57% of pupils say doing physical activity normally makes them breathe faster or get hot and tired. Young carers are more likely to say that physical activity makes them hot and tired than any other cohort (66%).</a:t>
            </a:r>
          </a:p>
          <a:p>
            <a:pPr>
              <a:lnSpc>
                <a:spcPct val="100000"/>
              </a:lnSpc>
              <a:spcBef>
                <a:spcPts val="600"/>
              </a:spcBef>
              <a:spcAft>
                <a:spcPts val="500"/>
              </a:spcAft>
            </a:pPr>
            <a:r>
              <a:rPr lang="en-US" sz="1400" dirty="0">
                <a:solidFill>
                  <a:schemeClr val="tx1">
                    <a:lumMod val="75000"/>
                    <a:lumOff val="25000"/>
                  </a:schemeClr>
                </a:solidFill>
                <a:latin typeface="+mn-lt"/>
              </a:rPr>
              <a:t>71% of pupils have a positive attitude to physical activity. SEN pupils, LGBTQ and Young carers are the cohorts with the highest score for stating that they did not enjoy physical activities ‘not at all’. Boys have a much more positive attitude to physical activity than any other group.</a:t>
            </a:r>
          </a:p>
          <a:p>
            <a:pPr>
              <a:lnSpc>
                <a:spcPct val="100000"/>
              </a:lnSpc>
              <a:spcBef>
                <a:spcPts val="600"/>
              </a:spcBef>
              <a:spcAft>
                <a:spcPts val="500"/>
              </a:spcAft>
            </a:pPr>
            <a:r>
              <a:rPr lang="en-GB" sz="1400" dirty="0">
                <a:solidFill>
                  <a:schemeClr val="tx1">
                    <a:lumMod val="75000"/>
                    <a:lumOff val="25000"/>
                  </a:schemeClr>
                </a:solidFill>
              </a:rPr>
              <a:t>For those that do not like physical activity, the most popular reason is getting hot and tired. All options have increased compared to last year</a:t>
            </a:r>
            <a:r>
              <a:rPr lang="en-US" sz="1400" dirty="0">
                <a:solidFill>
                  <a:schemeClr val="tx1">
                    <a:lumMod val="75000"/>
                    <a:lumOff val="25000"/>
                  </a:schemeClr>
                </a:solidFill>
              </a:rPr>
              <a:t>. </a:t>
            </a:r>
          </a:p>
          <a:p>
            <a:pPr>
              <a:lnSpc>
                <a:spcPct val="100000"/>
              </a:lnSpc>
              <a:spcBef>
                <a:spcPts val="600"/>
              </a:spcBef>
              <a:spcAft>
                <a:spcPts val="500"/>
              </a:spcAft>
            </a:pPr>
            <a:endParaRPr lang="en-US" sz="1400" dirty="0">
              <a:solidFill>
                <a:schemeClr val="tx1">
                  <a:lumMod val="75000"/>
                  <a:lumOff val="25000"/>
                </a:schemeClr>
              </a:solidFill>
              <a:latin typeface="+mn-lt"/>
            </a:endParaRPr>
          </a:p>
        </p:txBody>
      </p:sp>
    </p:spTree>
    <p:extLst>
      <p:ext uri="{BB962C8B-B14F-4D97-AF65-F5344CB8AC3E}">
        <p14:creationId xmlns:p14="http://schemas.microsoft.com/office/powerpoint/2010/main" val="1895351341"/>
      </p:ext>
    </p:extLst>
  </p:cSld>
  <p:clrMapOvr>
    <a:masterClrMapping/>
  </p:clrMapOvr>
  <p:extLst>
    <p:ext uri="{6950BFC3-D8DA-4A85-94F7-54DA5524770B}">
      <p188:commentRel xmlns:p188="http://schemas.microsoft.com/office/powerpoint/2018/8/main" r:id="rId3"/>
    </p:ext>
  </p:extLst>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1"/>
          <p:cNvSpPr>
            <a:spLocks noGrp="1"/>
          </p:cNvSpPr>
          <p:nvPr>
            <p:ph type="title"/>
          </p:nvPr>
        </p:nvSpPr>
        <p:spPr>
          <a:xfrm>
            <a:off x="219600" y="180000"/>
            <a:ext cx="11677548" cy="900000"/>
          </a:xfrm>
        </p:spPr>
        <p:txBody>
          <a:bodyPr vert="horz" lIns="91440" tIns="45720" rIns="91440" bIns="45720" rtlCol="0" anchor="t" anchorCtr="0">
            <a:normAutofit/>
          </a:bodyPr>
          <a:lstStyle/>
          <a:p>
            <a:r>
              <a:rPr lang="en-GB" sz="1600"/>
              <a:t>89% of pupils are able to ‘hang out’ in safe places at home or near home. For LGBTQ this decreases to 79%.</a:t>
            </a:r>
          </a:p>
        </p:txBody>
      </p:sp>
      <p:sp>
        <p:nvSpPr>
          <p:cNvPr id="6" name="TextBox 5"/>
          <p:cNvSpPr txBox="1"/>
          <p:nvPr/>
        </p:nvSpPr>
        <p:spPr>
          <a:xfrm>
            <a:off x="183600" y="6368400"/>
            <a:ext cx="10227733" cy="400110"/>
          </a:xfrm>
          <a:prstGeom prst="rect">
            <a:avLst/>
          </a:prstGeom>
          <a:noFill/>
        </p:spPr>
        <p:txBody>
          <a:bodyPr wrap="square" rtlCol="0" anchor="b" anchorCtr="0">
            <a:spAutoFit/>
          </a:bodyPr>
          <a:lstStyle/>
          <a:p>
            <a:r>
              <a:rPr lang="en-GB" sz="1000">
                <a:solidFill>
                  <a:srgbClr val="002060"/>
                </a:solidFill>
              </a:rPr>
              <a:t>Q: Are you able to ‘hang out’ in nice, safe places at home or near home? </a:t>
            </a:r>
          </a:p>
          <a:p>
            <a:r>
              <a:rPr lang="en-GB" sz="1000" i="1">
                <a:solidFill>
                  <a:srgbClr val="002060"/>
                </a:solidFill>
              </a:rPr>
              <a:t>Base: All valid respondents, 2023 n=1,057, 2024 n=1,170, 2025 n=1,546. </a:t>
            </a:r>
          </a:p>
        </p:txBody>
      </p:sp>
      <p:sp>
        <p:nvSpPr>
          <p:cNvPr id="9" name="Rectangle 8"/>
          <p:cNvSpPr/>
          <p:nvPr/>
        </p:nvSpPr>
        <p:spPr>
          <a:xfrm>
            <a:off x="9946640" y="6368627"/>
            <a:ext cx="1686560" cy="492926"/>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a:t>Staying safe</a:t>
            </a:r>
            <a:endParaRPr lang="en-GB" sz="1000" b="1"/>
          </a:p>
        </p:txBody>
      </p:sp>
      <p:graphicFrame>
        <p:nvGraphicFramePr>
          <p:cNvPr id="13" name="Table 12"/>
          <p:cNvGraphicFramePr>
            <a:graphicFrameLocks noGrp="1"/>
          </p:cNvGraphicFramePr>
          <p:nvPr>
            <p:extLst>
              <p:ext uri="{D42A27DB-BD31-4B8C-83A1-F6EECF244321}">
                <p14:modId xmlns:p14="http://schemas.microsoft.com/office/powerpoint/2010/main" val="501136815"/>
              </p:ext>
            </p:extLst>
          </p:nvPr>
        </p:nvGraphicFramePr>
        <p:xfrm>
          <a:off x="4970314" y="1174589"/>
          <a:ext cx="6662886" cy="1902347"/>
        </p:xfrm>
        <a:graphic>
          <a:graphicData uri="http://schemas.openxmlformats.org/drawingml/2006/table">
            <a:tbl>
              <a:tblPr firstRow="1" bandRow="1">
                <a:tableStyleId>{5940675A-B579-460E-94D1-54222C63F5DA}</a:tableStyleId>
              </a:tblPr>
              <a:tblGrid>
                <a:gridCol w="1851476">
                  <a:extLst>
                    <a:ext uri="{9D8B030D-6E8A-4147-A177-3AD203B41FA5}">
                      <a16:colId xmlns:a16="http://schemas.microsoft.com/office/drawing/2014/main" val="20000"/>
                    </a:ext>
                  </a:extLst>
                </a:gridCol>
                <a:gridCol w="917651">
                  <a:extLst>
                    <a:ext uri="{9D8B030D-6E8A-4147-A177-3AD203B41FA5}">
                      <a16:colId xmlns:a16="http://schemas.microsoft.com/office/drawing/2014/main" val="20001"/>
                    </a:ext>
                  </a:extLst>
                </a:gridCol>
                <a:gridCol w="686155">
                  <a:extLst>
                    <a:ext uri="{9D8B030D-6E8A-4147-A177-3AD203B41FA5}">
                      <a16:colId xmlns:a16="http://schemas.microsoft.com/office/drawing/2014/main" val="20002"/>
                    </a:ext>
                  </a:extLst>
                </a:gridCol>
                <a:gridCol w="801901">
                  <a:extLst>
                    <a:ext uri="{9D8B030D-6E8A-4147-A177-3AD203B41FA5}">
                      <a16:colId xmlns:a16="http://schemas.microsoft.com/office/drawing/2014/main" val="20003"/>
                    </a:ext>
                  </a:extLst>
                </a:gridCol>
                <a:gridCol w="801901">
                  <a:extLst>
                    <a:ext uri="{9D8B030D-6E8A-4147-A177-3AD203B41FA5}">
                      <a16:colId xmlns:a16="http://schemas.microsoft.com/office/drawing/2014/main" val="20004"/>
                    </a:ext>
                  </a:extLst>
                </a:gridCol>
                <a:gridCol w="801901">
                  <a:extLst>
                    <a:ext uri="{9D8B030D-6E8A-4147-A177-3AD203B41FA5}">
                      <a16:colId xmlns:a16="http://schemas.microsoft.com/office/drawing/2014/main" val="20005"/>
                    </a:ext>
                  </a:extLst>
                </a:gridCol>
                <a:gridCol w="801901">
                  <a:extLst>
                    <a:ext uri="{9D8B030D-6E8A-4147-A177-3AD203B41FA5}">
                      <a16:colId xmlns:a16="http://schemas.microsoft.com/office/drawing/2014/main" val="20006"/>
                    </a:ext>
                  </a:extLst>
                </a:gridCol>
              </a:tblGrid>
              <a:tr h="41491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i="1">
                          <a:solidFill>
                            <a:schemeClr val="tx1">
                              <a:lumMod val="75000"/>
                              <a:lumOff val="25000"/>
                            </a:schemeClr>
                          </a:solidFill>
                        </a:rPr>
                        <a:t>2025 Survey</a:t>
                      </a:r>
                    </a:p>
                    <a:p>
                      <a:endParaRPr lang="en-GB" sz="1100">
                        <a:solidFill>
                          <a:schemeClr val="tx1">
                            <a:lumMod val="75000"/>
                            <a:lumOff val="25000"/>
                          </a:schemeClr>
                        </a:solidFill>
                      </a:endParaRP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All Secondary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Year 8</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Year 10</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Boys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Girls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FSM</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48950">
                <a:tc>
                  <a:txBody>
                    <a:bodyPr/>
                    <a:lstStyle/>
                    <a:p>
                      <a:r>
                        <a:rPr lang="en-GB" sz="1100" i="1">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1546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962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584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720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775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329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386715">
                <a:tc>
                  <a:txBody>
                    <a:bodyPr/>
                    <a:lstStyle/>
                    <a:p>
                      <a:r>
                        <a:rPr lang="en-GB" sz="1100">
                          <a:solidFill>
                            <a:schemeClr val="tx1">
                              <a:lumMod val="75000"/>
                              <a:lumOff val="25000"/>
                            </a:schemeClr>
                          </a:solidFill>
                        </a:rPr>
                        <a:t>Yes</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89%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90%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88%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89%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91%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86%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414916">
                <a:tc>
                  <a:txBody>
                    <a:bodyPr/>
                    <a:lstStyle/>
                    <a:p>
                      <a:r>
                        <a:rPr lang="en-GB" sz="1100">
                          <a:solidFill>
                            <a:schemeClr val="tx1">
                              <a:lumMod val="75000"/>
                              <a:lumOff val="25000"/>
                            </a:schemeClr>
                          </a:solidFill>
                        </a:rPr>
                        <a:t>No</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414916">
                <a:tc>
                  <a:txBody>
                    <a:bodyPr/>
                    <a:lstStyle/>
                    <a:p>
                      <a:r>
                        <a:rPr lang="en-GB" sz="1100">
                          <a:solidFill>
                            <a:schemeClr val="tx1">
                              <a:lumMod val="75000"/>
                              <a:lumOff val="25000"/>
                            </a:schemeClr>
                          </a:solidFill>
                        </a:rPr>
                        <a:t>I</a:t>
                      </a:r>
                      <a:r>
                        <a:rPr lang="en-GB" sz="1100" baseline="0">
                          <a:solidFill>
                            <a:schemeClr val="tx1">
                              <a:lumMod val="75000"/>
                              <a:lumOff val="25000"/>
                            </a:schemeClr>
                          </a:solidFill>
                        </a:rPr>
                        <a:t> don’t want to say</a:t>
                      </a:r>
                      <a:endParaRPr lang="en-GB" sz="110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bl>
          </a:graphicData>
        </a:graphic>
      </p:graphicFrame>
      <p:graphicFrame>
        <p:nvGraphicFramePr>
          <p:cNvPr id="10" name="Table 9">
            <a:extLst>
              <a:ext uri="{FF2B5EF4-FFF2-40B4-BE49-F238E27FC236}">
                <a16:creationId xmlns:a16="http://schemas.microsoft.com/office/drawing/2014/main" id="{229B2E8A-5C32-42D6-AF53-668862AE0941}"/>
              </a:ext>
            </a:extLst>
          </p:cNvPr>
          <p:cNvGraphicFramePr>
            <a:graphicFrameLocks noGrp="1"/>
          </p:cNvGraphicFramePr>
          <p:nvPr>
            <p:extLst>
              <p:ext uri="{D42A27DB-BD31-4B8C-83A1-F6EECF244321}">
                <p14:modId xmlns:p14="http://schemas.microsoft.com/office/powerpoint/2010/main" val="1699509786"/>
              </p:ext>
            </p:extLst>
          </p:nvPr>
        </p:nvGraphicFramePr>
        <p:xfrm>
          <a:off x="4970314" y="3410553"/>
          <a:ext cx="6662888" cy="2098188"/>
        </p:xfrm>
        <a:graphic>
          <a:graphicData uri="http://schemas.openxmlformats.org/drawingml/2006/table">
            <a:tbl>
              <a:tblPr firstRow="1" bandRow="1">
                <a:tableStyleId>{5940675A-B579-460E-94D1-54222C63F5DA}</a:tableStyleId>
              </a:tblPr>
              <a:tblGrid>
                <a:gridCol w="1652582">
                  <a:extLst>
                    <a:ext uri="{9D8B030D-6E8A-4147-A177-3AD203B41FA5}">
                      <a16:colId xmlns:a16="http://schemas.microsoft.com/office/drawing/2014/main" val="20000"/>
                    </a:ext>
                  </a:extLst>
                </a:gridCol>
                <a:gridCol w="643666">
                  <a:extLst>
                    <a:ext uri="{9D8B030D-6E8A-4147-A177-3AD203B41FA5}">
                      <a16:colId xmlns:a16="http://schemas.microsoft.com/office/drawing/2014/main" val="20001"/>
                    </a:ext>
                  </a:extLst>
                </a:gridCol>
                <a:gridCol w="787850">
                  <a:extLst>
                    <a:ext uri="{9D8B030D-6E8A-4147-A177-3AD203B41FA5}">
                      <a16:colId xmlns:a16="http://schemas.microsoft.com/office/drawing/2014/main" val="20002"/>
                    </a:ext>
                  </a:extLst>
                </a:gridCol>
                <a:gridCol w="715758">
                  <a:extLst>
                    <a:ext uri="{9D8B030D-6E8A-4147-A177-3AD203B41FA5}">
                      <a16:colId xmlns:a16="http://schemas.microsoft.com/office/drawing/2014/main" val="20003"/>
                    </a:ext>
                  </a:extLst>
                </a:gridCol>
                <a:gridCol w="811575">
                  <a:extLst>
                    <a:ext uri="{9D8B030D-6E8A-4147-A177-3AD203B41FA5}">
                      <a16:colId xmlns:a16="http://schemas.microsoft.com/office/drawing/2014/main" val="20004"/>
                    </a:ext>
                  </a:extLst>
                </a:gridCol>
                <a:gridCol w="761135">
                  <a:extLst>
                    <a:ext uri="{9D8B030D-6E8A-4147-A177-3AD203B41FA5}">
                      <a16:colId xmlns:a16="http://schemas.microsoft.com/office/drawing/2014/main" val="20005"/>
                    </a:ext>
                  </a:extLst>
                </a:gridCol>
                <a:gridCol w="574564">
                  <a:extLst>
                    <a:ext uri="{9D8B030D-6E8A-4147-A177-3AD203B41FA5}">
                      <a16:colId xmlns:a16="http://schemas.microsoft.com/office/drawing/2014/main" val="20006"/>
                    </a:ext>
                  </a:extLst>
                </a:gridCol>
                <a:gridCol w="715758">
                  <a:extLst>
                    <a:ext uri="{9D8B030D-6E8A-4147-A177-3AD203B41FA5}">
                      <a16:colId xmlns:a16="http://schemas.microsoft.com/office/drawing/2014/main" val="4191371261"/>
                    </a:ext>
                  </a:extLst>
                </a:gridCol>
              </a:tblGrid>
              <a:tr h="41491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i="1">
                          <a:solidFill>
                            <a:schemeClr val="tx1">
                              <a:lumMod val="75000"/>
                              <a:lumOff val="25000"/>
                            </a:schemeClr>
                          </a:solidFill>
                        </a:rPr>
                        <a:t>2025 Survey</a:t>
                      </a:r>
                    </a:p>
                    <a:p>
                      <a:endParaRPr lang="en-GB" sz="1100">
                        <a:solidFill>
                          <a:schemeClr val="tx1">
                            <a:lumMod val="75000"/>
                            <a:lumOff val="25000"/>
                          </a:schemeClr>
                        </a:solidFill>
                      </a:endParaRP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SEN</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Have a disability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Young carers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Ethnicity:</a:t>
                      </a:r>
                      <a:r>
                        <a:rPr lang="en-GB" sz="1100" b="1" baseline="0">
                          <a:solidFill>
                            <a:schemeClr val="tx1">
                              <a:lumMod val="75000"/>
                              <a:lumOff val="25000"/>
                            </a:schemeClr>
                          </a:solidFill>
                        </a:rPr>
                        <a:t> </a:t>
                      </a:r>
                      <a:r>
                        <a:rPr lang="en-GB" sz="1100" b="1">
                          <a:solidFill>
                            <a:schemeClr val="tx1">
                              <a:lumMod val="75000"/>
                              <a:lumOff val="25000"/>
                            </a:schemeClr>
                          </a:solidFill>
                        </a:rPr>
                        <a:t>White</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Ethnic Minority Groups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Eng 2nd Lang</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LGBTQ</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26593">
                <a:tc>
                  <a:txBody>
                    <a:bodyPr/>
                    <a:lstStyle/>
                    <a:p>
                      <a:r>
                        <a:rPr lang="en-GB" sz="1100" i="1">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191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309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87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1341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154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120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178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414916">
                <a:tc>
                  <a:txBody>
                    <a:bodyPr/>
                    <a:lstStyle/>
                    <a:p>
                      <a:r>
                        <a:rPr lang="en-GB" sz="1100">
                          <a:solidFill>
                            <a:schemeClr val="tx1">
                              <a:lumMod val="75000"/>
                              <a:lumOff val="25000"/>
                            </a:schemeClr>
                          </a:solidFill>
                        </a:rPr>
                        <a:t>Yes</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86%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85%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83%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89%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90%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91%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79%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414916">
                <a:tc>
                  <a:txBody>
                    <a:bodyPr/>
                    <a:lstStyle/>
                    <a:p>
                      <a:r>
                        <a:rPr lang="en-GB" sz="1100">
                          <a:solidFill>
                            <a:schemeClr val="tx1">
                              <a:lumMod val="75000"/>
                              <a:lumOff val="25000"/>
                            </a:schemeClr>
                          </a:solidFill>
                        </a:rPr>
                        <a:t>No</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10%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10%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414916">
                <a:tc>
                  <a:txBody>
                    <a:bodyPr/>
                    <a:lstStyle/>
                    <a:p>
                      <a:r>
                        <a:rPr lang="en-GB" sz="1100">
                          <a:solidFill>
                            <a:schemeClr val="tx1">
                              <a:lumMod val="75000"/>
                              <a:lumOff val="25000"/>
                            </a:schemeClr>
                          </a:solidFill>
                        </a:rPr>
                        <a:t>I</a:t>
                      </a:r>
                      <a:r>
                        <a:rPr lang="en-GB" sz="1100" baseline="0">
                          <a:solidFill>
                            <a:schemeClr val="tx1">
                              <a:lumMod val="75000"/>
                              <a:lumOff val="25000"/>
                            </a:schemeClr>
                          </a:solidFill>
                        </a:rPr>
                        <a:t> don’t want to say</a:t>
                      </a:r>
                      <a:endParaRPr lang="en-GB" sz="110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11%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bl>
          </a:graphicData>
        </a:graphic>
      </p:graphicFrame>
      <p:graphicFrame>
        <p:nvGraphicFramePr>
          <p:cNvPr id="11" name="Chart 10">
            <a:extLst>
              <a:ext uri="{FF2B5EF4-FFF2-40B4-BE49-F238E27FC236}">
                <a16:creationId xmlns:a16="http://schemas.microsoft.com/office/drawing/2014/main" id="{38E9B648-0802-44E2-A6C1-A32235780203}"/>
              </a:ext>
            </a:extLst>
          </p:cNvPr>
          <p:cNvGraphicFramePr/>
          <p:nvPr>
            <p:extLst>
              <p:ext uri="{D42A27DB-BD31-4B8C-83A1-F6EECF244321}">
                <p14:modId xmlns:p14="http://schemas.microsoft.com/office/powerpoint/2010/main" val="3714654937"/>
              </p:ext>
            </p:extLst>
          </p:nvPr>
        </p:nvGraphicFramePr>
        <p:xfrm>
          <a:off x="180000" y="1080000"/>
          <a:ext cx="4457806" cy="4351078"/>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137547763"/>
      </p:ext>
    </p:extLst>
  </p:cSld>
  <p:clrMapOvr>
    <a:masterClrMapping/>
  </p:clrMapOvr>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1"/>
          <p:cNvSpPr>
            <a:spLocks noGrp="1"/>
          </p:cNvSpPr>
          <p:nvPr>
            <p:ph type="title"/>
          </p:nvPr>
        </p:nvSpPr>
        <p:spPr>
          <a:xfrm>
            <a:off x="180000" y="180000"/>
            <a:ext cx="11730814" cy="900000"/>
          </a:xfrm>
        </p:spPr>
        <p:txBody>
          <a:bodyPr vert="horz" lIns="91440" tIns="45720" rIns="91440" bIns="45720" rtlCol="0" anchor="t" anchorCtr="0">
            <a:normAutofit/>
          </a:bodyPr>
          <a:lstStyle/>
          <a:p>
            <a:r>
              <a:rPr lang="en-GB" sz="1600"/>
              <a:t>24% have seen a knife being used to fight or as a threat and 9% have either themselves, or know someone who has, carried a knife for protection. </a:t>
            </a:r>
          </a:p>
        </p:txBody>
      </p:sp>
      <p:sp>
        <p:nvSpPr>
          <p:cNvPr id="6" name="TextBox 5"/>
          <p:cNvSpPr txBox="1"/>
          <p:nvPr/>
        </p:nvSpPr>
        <p:spPr>
          <a:xfrm>
            <a:off x="183019" y="6145200"/>
            <a:ext cx="10227733" cy="553998"/>
          </a:xfrm>
          <a:prstGeom prst="rect">
            <a:avLst/>
          </a:prstGeom>
          <a:noFill/>
        </p:spPr>
        <p:txBody>
          <a:bodyPr wrap="square" rtlCol="0" anchor="b" anchorCtr="0">
            <a:spAutoFit/>
          </a:bodyPr>
          <a:lstStyle/>
          <a:p>
            <a:r>
              <a:rPr lang="en-GB" sz="1000">
                <a:solidFill>
                  <a:srgbClr val="002060"/>
                </a:solidFill>
              </a:rPr>
              <a:t>Q: Have you seen anyone in your local area use knives to fight or threaten anyone?</a:t>
            </a:r>
          </a:p>
          <a:p>
            <a:r>
              <a:rPr lang="en-GB" sz="1000">
                <a:solidFill>
                  <a:srgbClr val="002060"/>
                </a:solidFill>
              </a:rPr>
              <a:t>Q: Have you or someone you know ever carried a knife outside of your house for the purpose of protection?</a:t>
            </a:r>
          </a:p>
          <a:p>
            <a:r>
              <a:rPr lang="en-GB" sz="1000" i="1">
                <a:solidFill>
                  <a:srgbClr val="002060"/>
                </a:solidFill>
              </a:rPr>
              <a:t>Base: All valid respondents, 2023 n=1,057, 2024 n=1,170, 2025 n=1,546. </a:t>
            </a:r>
          </a:p>
        </p:txBody>
      </p:sp>
      <p:graphicFrame>
        <p:nvGraphicFramePr>
          <p:cNvPr id="10" name="Chart 9"/>
          <p:cNvGraphicFramePr/>
          <p:nvPr>
            <p:extLst>
              <p:ext uri="{D42A27DB-BD31-4B8C-83A1-F6EECF244321}">
                <p14:modId xmlns:p14="http://schemas.microsoft.com/office/powerpoint/2010/main" val="2575153860"/>
              </p:ext>
            </p:extLst>
          </p:nvPr>
        </p:nvGraphicFramePr>
        <p:xfrm>
          <a:off x="183600" y="835199"/>
          <a:ext cx="5549140" cy="3382027"/>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11" name="Chart 10"/>
          <p:cNvGraphicFramePr/>
          <p:nvPr>
            <p:extLst>
              <p:ext uri="{D42A27DB-BD31-4B8C-83A1-F6EECF244321}">
                <p14:modId xmlns:p14="http://schemas.microsoft.com/office/powerpoint/2010/main" val="960371686"/>
              </p:ext>
            </p:extLst>
          </p:nvPr>
        </p:nvGraphicFramePr>
        <p:xfrm>
          <a:off x="5732739" y="835199"/>
          <a:ext cx="5900461" cy="3382027"/>
        </p:xfrm>
        <a:graphic>
          <a:graphicData uri="http://schemas.openxmlformats.org/drawingml/2006/chart">
            <c:chart xmlns:c="http://schemas.openxmlformats.org/drawingml/2006/chart" xmlns:r="http://schemas.openxmlformats.org/officeDocument/2006/relationships" r:id="rId3"/>
          </a:graphicData>
        </a:graphic>
      </p:graphicFrame>
      <p:sp>
        <p:nvSpPr>
          <p:cNvPr id="8" name="Rectangle 7"/>
          <p:cNvSpPr/>
          <p:nvPr/>
        </p:nvSpPr>
        <p:spPr>
          <a:xfrm>
            <a:off x="9946640" y="6368627"/>
            <a:ext cx="1686560" cy="492926"/>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a:t>Staying safe</a:t>
            </a:r>
            <a:endParaRPr lang="en-GB" sz="1000" b="1"/>
          </a:p>
        </p:txBody>
      </p:sp>
    </p:spTree>
    <p:extLst>
      <p:ext uri="{BB962C8B-B14F-4D97-AF65-F5344CB8AC3E}">
        <p14:creationId xmlns:p14="http://schemas.microsoft.com/office/powerpoint/2010/main" val="1690035269"/>
      </p:ext>
    </p:extLst>
  </p:cSld>
  <p:clrMapOvr>
    <a:masterClrMapping/>
  </p:clrMapOvr>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1"/>
          <p:cNvSpPr>
            <a:spLocks noGrp="1"/>
          </p:cNvSpPr>
          <p:nvPr>
            <p:ph type="title"/>
          </p:nvPr>
        </p:nvSpPr>
        <p:spPr>
          <a:xfrm>
            <a:off x="180000" y="180000"/>
            <a:ext cx="11730814" cy="900000"/>
          </a:xfrm>
        </p:spPr>
        <p:txBody>
          <a:bodyPr vert="horz" lIns="91440" tIns="45720" rIns="91440" bIns="45720" rtlCol="0" anchor="t" anchorCtr="0">
            <a:normAutofit/>
          </a:bodyPr>
          <a:lstStyle/>
          <a:p>
            <a:r>
              <a:rPr lang="en-GB" sz="1600"/>
              <a:t>Around a qtr. of all demographics have seen knives used as a threat, apart from Young carers who are the group most likely to have seen a knife at 44%.</a:t>
            </a:r>
          </a:p>
        </p:txBody>
      </p:sp>
      <p:sp>
        <p:nvSpPr>
          <p:cNvPr id="6" name="TextBox 5"/>
          <p:cNvSpPr txBox="1"/>
          <p:nvPr/>
        </p:nvSpPr>
        <p:spPr>
          <a:xfrm>
            <a:off x="183020" y="5837424"/>
            <a:ext cx="4158162" cy="861774"/>
          </a:xfrm>
          <a:prstGeom prst="rect">
            <a:avLst/>
          </a:prstGeom>
          <a:noFill/>
        </p:spPr>
        <p:txBody>
          <a:bodyPr wrap="square" rtlCol="0" anchor="b" anchorCtr="0">
            <a:spAutoFit/>
          </a:bodyPr>
          <a:lstStyle/>
          <a:p>
            <a:r>
              <a:rPr lang="en-GB" sz="1000">
                <a:solidFill>
                  <a:srgbClr val="002060"/>
                </a:solidFill>
              </a:rPr>
              <a:t>Q: Have you seen anyone in your local area use knives to fight or threaten anyone?</a:t>
            </a:r>
          </a:p>
          <a:p>
            <a:r>
              <a:rPr lang="en-GB" sz="1000">
                <a:solidFill>
                  <a:srgbClr val="002060"/>
                </a:solidFill>
              </a:rPr>
              <a:t>Q: Have you or someone you know ever carried a knife outside of your house for the purpose of protection?</a:t>
            </a:r>
          </a:p>
          <a:p>
            <a:r>
              <a:rPr lang="en-GB" sz="1000" i="1">
                <a:solidFill>
                  <a:srgbClr val="002060"/>
                </a:solidFill>
              </a:rPr>
              <a:t>Base: All valid respondents, 2023 n=1,057, 2024 n=1,170, 2025 n=1,546. </a:t>
            </a:r>
          </a:p>
        </p:txBody>
      </p:sp>
      <p:graphicFrame>
        <p:nvGraphicFramePr>
          <p:cNvPr id="10" name="Chart 9"/>
          <p:cNvGraphicFramePr/>
          <p:nvPr>
            <p:extLst>
              <p:ext uri="{D42A27DB-BD31-4B8C-83A1-F6EECF244321}">
                <p14:modId xmlns:p14="http://schemas.microsoft.com/office/powerpoint/2010/main" val="2173010789"/>
              </p:ext>
            </p:extLst>
          </p:nvPr>
        </p:nvGraphicFramePr>
        <p:xfrm>
          <a:off x="-179865" y="675078"/>
          <a:ext cx="5070788" cy="3137226"/>
        </p:xfrm>
        <a:graphic>
          <a:graphicData uri="http://schemas.openxmlformats.org/drawingml/2006/chart">
            <c:chart xmlns:c="http://schemas.openxmlformats.org/drawingml/2006/chart" xmlns:r="http://schemas.openxmlformats.org/officeDocument/2006/relationships" r:id="rId2"/>
          </a:graphicData>
        </a:graphic>
      </p:graphicFrame>
      <p:sp>
        <p:nvSpPr>
          <p:cNvPr id="8" name="Rectangle 7"/>
          <p:cNvSpPr/>
          <p:nvPr/>
        </p:nvSpPr>
        <p:spPr>
          <a:xfrm>
            <a:off x="9946640" y="6368627"/>
            <a:ext cx="1686560" cy="492926"/>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a:t>Staying safe</a:t>
            </a:r>
            <a:endParaRPr lang="en-GB" sz="1000" b="1"/>
          </a:p>
        </p:txBody>
      </p:sp>
      <p:graphicFrame>
        <p:nvGraphicFramePr>
          <p:cNvPr id="9" name="Table 8">
            <a:extLst>
              <a:ext uri="{FF2B5EF4-FFF2-40B4-BE49-F238E27FC236}">
                <a16:creationId xmlns:a16="http://schemas.microsoft.com/office/drawing/2014/main" id="{49BD754C-0504-480C-B1C9-055C00B8405D}"/>
              </a:ext>
            </a:extLst>
          </p:cNvPr>
          <p:cNvGraphicFramePr>
            <a:graphicFrameLocks noGrp="1"/>
          </p:cNvGraphicFramePr>
          <p:nvPr>
            <p:extLst>
              <p:ext uri="{D42A27DB-BD31-4B8C-83A1-F6EECF244321}">
                <p14:modId xmlns:p14="http://schemas.microsoft.com/office/powerpoint/2010/main" val="1053446418"/>
              </p:ext>
            </p:extLst>
          </p:nvPr>
        </p:nvGraphicFramePr>
        <p:xfrm>
          <a:off x="4531057" y="675078"/>
          <a:ext cx="7102142" cy="2474298"/>
        </p:xfrm>
        <a:graphic>
          <a:graphicData uri="http://schemas.openxmlformats.org/drawingml/2006/table">
            <a:tbl>
              <a:tblPr firstRow="1" bandRow="1">
                <a:tableStyleId>{5940675A-B579-460E-94D1-54222C63F5DA}</a:tableStyleId>
              </a:tblPr>
              <a:tblGrid>
                <a:gridCol w="1973536">
                  <a:extLst>
                    <a:ext uri="{9D8B030D-6E8A-4147-A177-3AD203B41FA5}">
                      <a16:colId xmlns:a16="http://schemas.microsoft.com/office/drawing/2014/main" val="20000"/>
                    </a:ext>
                  </a:extLst>
                </a:gridCol>
                <a:gridCol w="978148">
                  <a:extLst>
                    <a:ext uri="{9D8B030D-6E8A-4147-A177-3AD203B41FA5}">
                      <a16:colId xmlns:a16="http://schemas.microsoft.com/office/drawing/2014/main" val="20001"/>
                    </a:ext>
                  </a:extLst>
                </a:gridCol>
                <a:gridCol w="731390">
                  <a:extLst>
                    <a:ext uri="{9D8B030D-6E8A-4147-A177-3AD203B41FA5}">
                      <a16:colId xmlns:a16="http://schemas.microsoft.com/office/drawing/2014/main" val="20002"/>
                    </a:ext>
                  </a:extLst>
                </a:gridCol>
                <a:gridCol w="854767">
                  <a:extLst>
                    <a:ext uri="{9D8B030D-6E8A-4147-A177-3AD203B41FA5}">
                      <a16:colId xmlns:a16="http://schemas.microsoft.com/office/drawing/2014/main" val="20003"/>
                    </a:ext>
                  </a:extLst>
                </a:gridCol>
                <a:gridCol w="854767">
                  <a:extLst>
                    <a:ext uri="{9D8B030D-6E8A-4147-A177-3AD203B41FA5}">
                      <a16:colId xmlns:a16="http://schemas.microsoft.com/office/drawing/2014/main" val="20004"/>
                    </a:ext>
                  </a:extLst>
                </a:gridCol>
                <a:gridCol w="854767">
                  <a:extLst>
                    <a:ext uri="{9D8B030D-6E8A-4147-A177-3AD203B41FA5}">
                      <a16:colId xmlns:a16="http://schemas.microsoft.com/office/drawing/2014/main" val="20005"/>
                    </a:ext>
                  </a:extLst>
                </a:gridCol>
                <a:gridCol w="854767">
                  <a:extLst>
                    <a:ext uri="{9D8B030D-6E8A-4147-A177-3AD203B41FA5}">
                      <a16:colId xmlns:a16="http://schemas.microsoft.com/office/drawing/2014/main" val="20006"/>
                    </a:ext>
                  </a:extLst>
                </a:gridCol>
              </a:tblGrid>
              <a:tr h="42555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i="1">
                          <a:solidFill>
                            <a:schemeClr val="tx1">
                              <a:lumMod val="75000"/>
                              <a:lumOff val="25000"/>
                            </a:schemeClr>
                          </a:solidFill>
                        </a:rPr>
                        <a:t>2025 Survey</a:t>
                      </a:r>
                    </a:p>
                    <a:p>
                      <a:endParaRPr lang="en-GB" sz="1100">
                        <a:solidFill>
                          <a:schemeClr val="tx1">
                            <a:lumMod val="75000"/>
                            <a:lumOff val="25000"/>
                          </a:schemeClr>
                        </a:solidFill>
                      </a:endParaRP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All Secondary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Year 8</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Year 10</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Boys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Girls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FSM</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55333">
                <a:tc>
                  <a:txBody>
                    <a:bodyPr/>
                    <a:lstStyle/>
                    <a:p>
                      <a:r>
                        <a:rPr lang="en-GB" sz="1100" i="1">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1546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962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584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720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775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329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425556">
                <a:tc>
                  <a:txBody>
                    <a:bodyPr/>
                    <a:lstStyle/>
                    <a:p>
                      <a:r>
                        <a:rPr lang="en-GB" sz="1100">
                          <a:solidFill>
                            <a:schemeClr val="tx1">
                              <a:lumMod val="75000"/>
                              <a:lumOff val="25000"/>
                            </a:schemeClr>
                          </a:solidFill>
                        </a:rPr>
                        <a:t>Yes – Seen knives used as a threat</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24%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23%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25%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26%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21%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27%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595778">
                <a:tc>
                  <a:txBody>
                    <a:bodyPr/>
                    <a:lstStyle/>
                    <a:p>
                      <a:r>
                        <a:rPr lang="en-GB" sz="1100">
                          <a:solidFill>
                            <a:schemeClr val="tx1">
                              <a:lumMod val="75000"/>
                              <a:lumOff val="25000"/>
                            </a:schemeClr>
                          </a:solidFill>
                        </a:rPr>
                        <a:t>Yes – Carried/Know someone who carries knife for protection</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11%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10%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13%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76600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a:solidFill>
                            <a:schemeClr val="tx1">
                              <a:lumMod val="75000"/>
                              <a:lumOff val="25000"/>
                            </a:schemeClr>
                          </a:solidFill>
                        </a:rPr>
                        <a:t>Seen a knife</a:t>
                      </a:r>
                      <a:r>
                        <a:rPr lang="en-GB" sz="1100" baseline="0">
                          <a:solidFill>
                            <a:schemeClr val="tx1">
                              <a:lumMod val="75000"/>
                              <a:lumOff val="25000"/>
                            </a:schemeClr>
                          </a:solidFill>
                        </a:rPr>
                        <a:t> used </a:t>
                      </a:r>
                      <a:r>
                        <a:rPr lang="en-GB" sz="1100" u="sng" baseline="0">
                          <a:solidFill>
                            <a:schemeClr val="tx1">
                              <a:lumMod val="75000"/>
                              <a:lumOff val="25000"/>
                            </a:schemeClr>
                          </a:solidFill>
                        </a:rPr>
                        <a:t>and</a:t>
                      </a:r>
                      <a:r>
                        <a:rPr lang="en-GB" sz="1100" baseline="0">
                          <a:solidFill>
                            <a:schemeClr val="tx1">
                              <a:lumMod val="75000"/>
                              <a:lumOff val="25000"/>
                            </a:schemeClr>
                          </a:solidFill>
                        </a:rPr>
                        <a:t> have carried or know someone who has carried a knife </a:t>
                      </a:r>
                      <a:endParaRPr lang="en-GB" sz="1100">
                        <a:solidFill>
                          <a:schemeClr val="tx1">
                            <a:lumMod val="75000"/>
                            <a:lumOff val="25000"/>
                          </a:schemeClr>
                        </a:solidFill>
                      </a:endParaRPr>
                    </a:p>
                    <a:p>
                      <a:endParaRPr lang="en-GB" sz="110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bl>
          </a:graphicData>
        </a:graphic>
      </p:graphicFrame>
      <p:graphicFrame>
        <p:nvGraphicFramePr>
          <p:cNvPr id="12" name="Table 11">
            <a:extLst>
              <a:ext uri="{FF2B5EF4-FFF2-40B4-BE49-F238E27FC236}">
                <a16:creationId xmlns:a16="http://schemas.microsoft.com/office/drawing/2014/main" id="{ABE5993F-157C-49C9-A397-99D1C671AD83}"/>
              </a:ext>
            </a:extLst>
          </p:cNvPr>
          <p:cNvGraphicFramePr>
            <a:graphicFrameLocks noGrp="1"/>
          </p:cNvGraphicFramePr>
          <p:nvPr>
            <p:extLst>
              <p:ext uri="{D42A27DB-BD31-4B8C-83A1-F6EECF244321}">
                <p14:modId xmlns:p14="http://schemas.microsoft.com/office/powerpoint/2010/main" val="2470042204"/>
              </p:ext>
            </p:extLst>
          </p:nvPr>
        </p:nvGraphicFramePr>
        <p:xfrm>
          <a:off x="4531057" y="3391952"/>
          <a:ext cx="7102142" cy="2468880"/>
        </p:xfrm>
        <a:graphic>
          <a:graphicData uri="http://schemas.openxmlformats.org/drawingml/2006/table">
            <a:tbl>
              <a:tblPr firstRow="1" bandRow="1">
                <a:tableStyleId>{5940675A-B579-460E-94D1-54222C63F5DA}</a:tableStyleId>
              </a:tblPr>
              <a:tblGrid>
                <a:gridCol w="1761529">
                  <a:extLst>
                    <a:ext uri="{9D8B030D-6E8A-4147-A177-3AD203B41FA5}">
                      <a16:colId xmlns:a16="http://schemas.microsoft.com/office/drawing/2014/main" val="20000"/>
                    </a:ext>
                  </a:extLst>
                </a:gridCol>
                <a:gridCol w="686100">
                  <a:extLst>
                    <a:ext uri="{9D8B030D-6E8A-4147-A177-3AD203B41FA5}">
                      <a16:colId xmlns:a16="http://schemas.microsoft.com/office/drawing/2014/main" val="20001"/>
                    </a:ext>
                  </a:extLst>
                </a:gridCol>
                <a:gridCol w="839789">
                  <a:extLst>
                    <a:ext uri="{9D8B030D-6E8A-4147-A177-3AD203B41FA5}">
                      <a16:colId xmlns:a16="http://schemas.microsoft.com/office/drawing/2014/main" val="20002"/>
                    </a:ext>
                  </a:extLst>
                </a:gridCol>
                <a:gridCol w="762945">
                  <a:extLst>
                    <a:ext uri="{9D8B030D-6E8A-4147-A177-3AD203B41FA5}">
                      <a16:colId xmlns:a16="http://schemas.microsoft.com/office/drawing/2014/main" val="20003"/>
                    </a:ext>
                  </a:extLst>
                </a:gridCol>
                <a:gridCol w="865078">
                  <a:extLst>
                    <a:ext uri="{9D8B030D-6E8A-4147-A177-3AD203B41FA5}">
                      <a16:colId xmlns:a16="http://schemas.microsoft.com/office/drawing/2014/main" val="20004"/>
                    </a:ext>
                  </a:extLst>
                </a:gridCol>
                <a:gridCol w="764302">
                  <a:extLst>
                    <a:ext uri="{9D8B030D-6E8A-4147-A177-3AD203B41FA5}">
                      <a16:colId xmlns:a16="http://schemas.microsoft.com/office/drawing/2014/main" val="20005"/>
                    </a:ext>
                  </a:extLst>
                </a:gridCol>
                <a:gridCol w="659454">
                  <a:extLst>
                    <a:ext uri="{9D8B030D-6E8A-4147-A177-3AD203B41FA5}">
                      <a16:colId xmlns:a16="http://schemas.microsoft.com/office/drawing/2014/main" val="20006"/>
                    </a:ext>
                  </a:extLst>
                </a:gridCol>
                <a:gridCol w="762945">
                  <a:extLst>
                    <a:ext uri="{9D8B030D-6E8A-4147-A177-3AD203B41FA5}">
                      <a16:colId xmlns:a16="http://schemas.microsoft.com/office/drawing/2014/main" val="4191371261"/>
                    </a:ext>
                  </a:extLst>
                </a:gridCol>
              </a:tblGrid>
              <a:tr h="41491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i="1">
                          <a:solidFill>
                            <a:schemeClr val="tx1">
                              <a:lumMod val="75000"/>
                              <a:lumOff val="25000"/>
                            </a:schemeClr>
                          </a:solidFill>
                        </a:rPr>
                        <a:t>2025 Survey</a:t>
                      </a:r>
                    </a:p>
                    <a:p>
                      <a:endParaRPr lang="en-GB" sz="1100">
                        <a:solidFill>
                          <a:schemeClr val="tx1">
                            <a:lumMod val="75000"/>
                            <a:lumOff val="25000"/>
                          </a:schemeClr>
                        </a:solidFill>
                      </a:endParaRP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SEN</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Have a disability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Young carers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Ethnicity:</a:t>
                      </a:r>
                      <a:r>
                        <a:rPr lang="en-GB" sz="1100" b="1" baseline="0">
                          <a:solidFill>
                            <a:schemeClr val="tx1">
                              <a:lumMod val="75000"/>
                              <a:lumOff val="25000"/>
                            </a:schemeClr>
                          </a:solidFill>
                        </a:rPr>
                        <a:t> </a:t>
                      </a:r>
                      <a:r>
                        <a:rPr lang="en-GB" sz="1100" b="1">
                          <a:solidFill>
                            <a:schemeClr val="tx1">
                              <a:lumMod val="75000"/>
                              <a:lumOff val="25000"/>
                            </a:schemeClr>
                          </a:solidFill>
                        </a:rPr>
                        <a:t>White</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Ethnic Minority Groups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Eng 2nd Lang</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LGBTQ</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26593">
                <a:tc>
                  <a:txBody>
                    <a:bodyPr/>
                    <a:lstStyle/>
                    <a:p>
                      <a:r>
                        <a:rPr lang="en-GB" sz="1100" i="1">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191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309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87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1341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154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120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178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414916">
                <a:tc>
                  <a:txBody>
                    <a:bodyPr/>
                    <a:lstStyle/>
                    <a:p>
                      <a:r>
                        <a:rPr lang="en-GB" sz="1100">
                          <a:solidFill>
                            <a:schemeClr val="tx1">
                              <a:lumMod val="75000"/>
                              <a:lumOff val="25000"/>
                            </a:schemeClr>
                          </a:solidFill>
                        </a:rPr>
                        <a:t>Yes – Seen knives used as a threat</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26%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28%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44%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23%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21%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22%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26%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414916">
                <a:tc>
                  <a:txBody>
                    <a:bodyPr/>
                    <a:lstStyle/>
                    <a:p>
                      <a:r>
                        <a:rPr lang="en-GB" sz="1100">
                          <a:solidFill>
                            <a:schemeClr val="tx1">
                              <a:lumMod val="75000"/>
                              <a:lumOff val="25000"/>
                            </a:schemeClr>
                          </a:solidFill>
                        </a:rPr>
                        <a:t>Yes – Carried/Know someone who carries knife for protection</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10%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10%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13%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12%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12%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41491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a:solidFill>
                            <a:schemeClr val="tx1">
                              <a:lumMod val="75000"/>
                              <a:lumOff val="25000"/>
                            </a:schemeClr>
                          </a:solidFill>
                        </a:rPr>
                        <a:t>Seen a knife</a:t>
                      </a:r>
                      <a:r>
                        <a:rPr lang="en-GB" sz="1100" baseline="0">
                          <a:solidFill>
                            <a:schemeClr val="tx1">
                              <a:lumMod val="75000"/>
                              <a:lumOff val="25000"/>
                            </a:schemeClr>
                          </a:solidFill>
                        </a:rPr>
                        <a:t> used </a:t>
                      </a:r>
                      <a:r>
                        <a:rPr lang="en-GB" sz="1100" u="sng" baseline="0">
                          <a:solidFill>
                            <a:schemeClr val="tx1">
                              <a:lumMod val="75000"/>
                              <a:lumOff val="25000"/>
                            </a:schemeClr>
                          </a:solidFill>
                        </a:rPr>
                        <a:t>and</a:t>
                      </a:r>
                      <a:r>
                        <a:rPr lang="en-GB" sz="1100" baseline="0">
                          <a:solidFill>
                            <a:schemeClr val="tx1">
                              <a:lumMod val="75000"/>
                              <a:lumOff val="25000"/>
                            </a:schemeClr>
                          </a:solidFill>
                        </a:rPr>
                        <a:t> have carried or know someone who has carried a knife </a:t>
                      </a:r>
                      <a:endParaRPr lang="en-GB" sz="110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11%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bl>
          </a:graphicData>
        </a:graphic>
      </p:graphicFrame>
    </p:spTree>
    <p:extLst>
      <p:ext uri="{BB962C8B-B14F-4D97-AF65-F5344CB8AC3E}">
        <p14:creationId xmlns:p14="http://schemas.microsoft.com/office/powerpoint/2010/main" val="1903005238"/>
      </p:ext>
    </p:extLst>
  </p:cSld>
  <p:clrMapOvr>
    <a:masterClrMapping/>
  </p:clrMapOvr>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1"/>
          <p:cNvSpPr>
            <a:spLocks noGrp="1"/>
          </p:cNvSpPr>
          <p:nvPr>
            <p:ph type="title"/>
          </p:nvPr>
        </p:nvSpPr>
        <p:spPr>
          <a:xfrm>
            <a:off x="180000" y="180000"/>
            <a:ext cx="11730814" cy="900000"/>
          </a:xfrm>
        </p:spPr>
        <p:txBody>
          <a:bodyPr vert="horz" lIns="91440" tIns="45720" rIns="91440" bIns="45720" rtlCol="0" anchor="t" anchorCtr="0">
            <a:normAutofit/>
          </a:bodyPr>
          <a:lstStyle/>
          <a:p>
            <a:r>
              <a:rPr lang="en-GB" sz="1600"/>
              <a:t>Generally, pupils feel safe at home and during the day but feel significantly less safe going out after dark, and when in Doncaster town centre. LGBTQ pupils are the least likely to feel safe at school (54%) and feel safe going to and from school (56%).</a:t>
            </a:r>
          </a:p>
        </p:txBody>
      </p:sp>
      <p:graphicFrame>
        <p:nvGraphicFramePr>
          <p:cNvPr id="5" name="Content Placeholder 6"/>
          <p:cNvGraphicFramePr>
            <a:graphicFrameLocks noGrp="1"/>
          </p:cNvGraphicFramePr>
          <p:nvPr>
            <p:ph idx="1"/>
            <p:extLst>
              <p:ext uri="{D42A27DB-BD31-4B8C-83A1-F6EECF244321}">
                <p14:modId xmlns:p14="http://schemas.microsoft.com/office/powerpoint/2010/main" val="659297414"/>
              </p:ext>
            </p:extLst>
          </p:nvPr>
        </p:nvGraphicFramePr>
        <p:xfrm>
          <a:off x="183600" y="835200"/>
          <a:ext cx="5525036" cy="3947814"/>
        </p:xfrm>
        <a:graphic>
          <a:graphicData uri="http://schemas.openxmlformats.org/drawingml/2006/chart">
            <c:chart xmlns:c="http://schemas.openxmlformats.org/drawingml/2006/chart" xmlns:r="http://schemas.openxmlformats.org/officeDocument/2006/relationships" r:id="rId2"/>
          </a:graphicData>
        </a:graphic>
      </p:graphicFrame>
      <p:sp>
        <p:nvSpPr>
          <p:cNvPr id="6" name="TextBox 5"/>
          <p:cNvSpPr txBox="1"/>
          <p:nvPr/>
        </p:nvSpPr>
        <p:spPr>
          <a:xfrm>
            <a:off x="183019" y="6368400"/>
            <a:ext cx="10227733" cy="400110"/>
          </a:xfrm>
          <a:prstGeom prst="rect">
            <a:avLst/>
          </a:prstGeom>
          <a:noFill/>
        </p:spPr>
        <p:txBody>
          <a:bodyPr wrap="square" rtlCol="0" anchor="b" anchorCtr="0">
            <a:spAutoFit/>
          </a:bodyPr>
          <a:lstStyle/>
          <a:p>
            <a:r>
              <a:rPr lang="en-GB" sz="1000">
                <a:solidFill>
                  <a:srgbClr val="002060"/>
                </a:solidFill>
              </a:rPr>
              <a:t>Q: How do you rate the following in the area where you live?</a:t>
            </a:r>
          </a:p>
          <a:p>
            <a:r>
              <a:rPr lang="en-GB" sz="1000" i="1">
                <a:solidFill>
                  <a:srgbClr val="002060"/>
                </a:solidFill>
              </a:rPr>
              <a:t>Base: All valid respondents, n=1,546. </a:t>
            </a:r>
          </a:p>
        </p:txBody>
      </p:sp>
      <p:sp>
        <p:nvSpPr>
          <p:cNvPr id="8" name="Rectangle 7"/>
          <p:cNvSpPr/>
          <p:nvPr/>
        </p:nvSpPr>
        <p:spPr>
          <a:xfrm>
            <a:off x="9946640" y="6368627"/>
            <a:ext cx="1686560" cy="492926"/>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a:t>Staying safe</a:t>
            </a:r>
            <a:r>
              <a:rPr lang="en-GB" sz="1000" b="1"/>
              <a:t> </a:t>
            </a:r>
            <a:r>
              <a:rPr lang="en-GB" sz="1000"/>
              <a:t>/ </a:t>
            </a:r>
            <a:r>
              <a:rPr lang="en-GB" sz="1000" b="1"/>
              <a:t>CYPP</a:t>
            </a:r>
          </a:p>
        </p:txBody>
      </p:sp>
      <p:graphicFrame>
        <p:nvGraphicFramePr>
          <p:cNvPr id="9" name="Table 8"/>
          <p:cNvGraphicFramePr>
            <a:graphicFrameLocks noGrp="1"/>
          </p:cNvGraphicFramePr>
          <p:nvPr>
            <p:extLst>
              <p:ext uri="{D42A27DB-BD31-4B8C-83A1-F6EECF244321}">
                <p14:modId xmlns:p14="http://schemas.microsoft.com/office/powerpoint/2010/main" val="3035500806"/>
              </p:ext>
            </p:extLst>
          </p:nvPr>
        </p:nvGraphicFramePr>
        <p:xfrm>
          <a:off x="5628549" y="769631"/>
          <a:ext cx="6004653" cy="2662560"/>
        </p:xfrm>
        <a:graphic>
          <a:graphicData uri="http://schemas.openxmlformats.org/drawingml/2006/table">
            <a:tbl>
              <a:tblPr firstRow="1" bandRow="1">
                <a:tableStyleId>{5940675A-B579-460E-94D1-54222C63F5DA}</a:tableStyleId>
              </a:tblPr>
              <a:tblGrid>
                <a:gridCol w="1444756">
                  <a:extLst>
                    <a:ext uri="{9D8B030D-6E8A-4147-A177-3AD203B41FA5}">
                      <a16:colId xmlns:a16="http://schemas.microsoft.com/office/drawing/2014/main" val="20000"/>
                    </a:ext>
                  </a:extLst>
                </a:gridCol>
                <a:gridCol w="898787">
                  <a:extLst>
                    <a:ext uri="{9D8B030D-6E8A-4147-A177-3AD203B41FA5}">
                      <a16:colId xmlns:a16="http://schemas.microsoft.com/office/drawing/2014/main" val="20001"/>
                    </a:ext>
                  </a:extLst>
                </a:gridCol>
                <a:gridCol w="732222">
                  <a:extLst>
                    <a:ext uri="{9D8B030D-6E8A-4147-A177-3AD203B41FA5}">
                      <a16:colId xmlns:a16="http://schemas.microsoft.com/office/drawing/2014/main" val="20002"/>
                    </a:ext>
                  </a:extLst>
                </a:gridCol>
                <a:gridCol w="732222">
                  <a:extLst>
                    <a:ext uri="{9D8B030D-6E8A-4147-A177-3AD203B41FA5}">
                      <a16:colId xmlns:a16="http://schemas.microsoft.com/office/drawing/2014/main" val="20003"/>
                    </a:ext>
                  </a:extLst>
                </a:gridCol>
                <a:gridCol w="732222">
                  <a:extLst>
                    <a:ext uri="{9D8B030D-6E8A-4147-A177-3AD203B41FA5}">
                      <a16:colId xmlns:a16="http://schemas.microsoft.com/office/drawing/2014/main" val="20004"/>
                    </a:ext>
                  </a:extLst>
                </a:gridCol>
                <a:gridCol w="732222">
                  <a:extLst>
                    <a:ext uri="{9D8B030D-6E8A-4147-A177-3AD203B41FA5}">
                      <a16:colId xmlns:a16="http://schemas.microsoft.com/office/drawing/2014/main" val="20005"/>
                    </a:ext>
                  </a:extLst>
                </a:gridCol>
                <a:gridCol w="732222">
                  <a:extLst>
                    <a:ext uri="{9D8B030D-6E8A-4147-A177-3AD203B41FA5}">
                      <a16:colId xmlns:a16="http://schemas.microsoft.com/office/drawing/2014/main" val="20006"/>
                    </a:ext>
                  </a:extLst>
                </a:gridCol>
              </a:tblGrid>
              <a:tr h="402745">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i="1">
                          <a:solidFill>
                            <a:schemeClr val="tx1">
                              <a:lumMod val="75000"/>
                              <a:lumOff val="25000"/>
                            </a:schemeClr>
                          </a:solidFill>
                        </a:rPr>
                        <a:t>2025 Survey</a:t>
                      </a:r>
                    </a:p>
                    <a:p>
                      <a:endParaRPr lang="en-GB" sz="1100">
                        <a:solidFill>
                          <a:schemeClr val="tx1">
                            <a:lumMod val="75000"/>
                            <a:lumOff val="25000"/>
                          </a:schemeClr>
                        </a:solidFill>
                      </a:endParaRP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All Secondary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Year 8</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Year 10</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Boys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Girls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FSM</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44524">
                <a:tc>
                  <a:txBody>
                    <a:bodyPr/>
                    <a:lstStyle/>
                    <a:p>
                      <a:r>
                        <a:rPr lang="en-GB" sz="1100" i="1">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1546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962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584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720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775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329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404784">
                <a:tc>
                  <a:txBody>
                    <a:bodyPr/>
                    <a:lstStyle/>
                    <a:p>
                      <a:pPr algn="l" fontAlgn="b"/>
                      <a:r>
                        <a:rPr lang="en-GB" sz="1100" b="0" i="0" u="none" strike="noStrike">
                          <a:solidFill>
                            <a:schemeClr val="tx1">
                              <a:lumMod val="85000"/>
                              <a:lumOff val="15000"/>
                            </a:schemeClr>
                          </a:solidFill>
                          <a:effectLst/>
                          <a:latin typeface="Calibri" panose="020F0502020204030204" pitchFamily="34" charset="0"/>
                        </a:rPr>
                        <a:t>Safety - going out after dark</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85000"/>
                              <a:lumOff val="15000"/>
                            </a:schemeClr>
                          </a:solidFill>
                          <a:effectLst/>
                          <a:latin typeface="Calibri" panose="020F0502020204030204" pitchFamily="34" charset="0"/>
                        </a:rPr>
                        <a:t>34%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85000"/>
                              <a:lumOff val="15000"/>
                            </a:schemeClr>
                          </a:solidFill>
                          <a:effectLst/>
                          <a:latin typeface="Calibri" panose="020F0502020204030204" pitchFamily="34" charset="0"/>
                        </a:rPr>
                        <a:t>35%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85000"/>
                              <a:lumOff val="15000"/>
                            </a:schemeClr>
                          </a:solidFill>
                          <a:effectLst/>
                          <a:latin typeface="Calibri" panose="020F0502020204030204" pitchFamily="34" charset="0"/>
                        </a:rPr>
                        <a:t>34%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85000"/>
                              <a:lumOff val="15000"/>
                            </a:schemeClr>
                          </a:solidFill>
                          <a:effectLst/>
                          <a:latin typeface="Calibri" panose="020F0502020204030204" pitchFamily="34" charset="0"/>
                        </a:rPr>
                        <a:t>38%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85000"/>
                              <a:lumOff val="15000"/>
                            </a:schemeClr>
                          </a:solidFill>
                          <a:effectLst/>
                          <a:latin typeface="Calibri" panose="020F0502020204030204" pitchFamily="34" charset="0"/>
                        </a:rPr>
                        <a:t>32%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85000"/>
                              <a:lumOff val="15000"/>
                            </a:schemeClr>
                          </a:solidFill>
                          <a:effectLst/>
                          <a:latin typeface="Calibri" panose="020F0502020204030204" pitchFamily="34" charset="0"/>
                        </a:rPr>
                        <a:t>33%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404784">
                <a:tc>
                  <a:txBody>
                    <a:bodyPr/>
                    <a:lstStyle/>
                    <a:p>
                      <a:pPr algn="l" fontAlgn="b"/>
                      <a:r>
                        <a:rPr lang="en-GB" sz="1100" b="0" i="0" u="none" strike="noStrike">
                          <a:solidFill>
                            <a:schemeClr val="tx1">
                              <a:lumMod val="85000"/>
                              <a:lumOff val="15000"/>
                            </a:schemeClr>
                          </a:solidFill>
                          <a:effectLst/>
                          <a:latin typeface="Calibri" panose="020F0502020204030204" pitchFamily="34" charset="0"/>
                        </a:rPr>
                        <a:t>Safety - going out during the day</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85000"/>
                              <a:lumOff val="15000"/>
                            </a:schemeClr>
                          </a:solidFill>
                          <a:effectLst/>
                          <a:latin typeface="Calibri" panose="020F0502020204030204" pitchFamily="34" charset="0"/>
                        </a:rPr>
                        <a:t>82%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85000"/>
                              <a:lumOff val="15000"/>
                            </a:schemeClr>
                          </a:solidFill>
                          <a:effectLst/>
                          <a:latin typeface="Calibri" panose="020F0502020204030204" pitchFamily="34" charset="0"/>
                        </a:rPr>
                        <a:t>83%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85000"/>
                              <a:lumOff val="15000"/>
                            </a:schemeClr>
                          </a:solidFill>
                          <a:effectLst/>
                          <a:latin typeface="Calibri" panose="020F0502020204030204" pitchFamily="34" charset="0"/>
                        </a:rPr>
                        <a:t>81%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85000"/>
                              <a:lumOff val="15000"/>
                            </a:schemeClr>
                          </a:solidFill>
                          <a:effectLst/>
                          <a:latin typeface="Calibri" panose="020F0502020204030204" pitchFamily="34" charset="0"/>
                        </a:rPr>
                        <a:t>81%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85000"/>
                              <a:lumOff val="15000"/>
                            </a:schemeClr>
                          </a:solidFill>
                          <a:effectLst/>
                          <a:latin typeface="Calibri" panose="020F0502020204030204" pitchFamily="34" charset="0"/>
                        </a:rPr>
                        <a:t>86%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85000"/>
                              <a:lumOff val="15000"/>
                            </a:schemeClr>
                          </a:solidFill>
                          <a:effectLst/>
                          <a:latin typeface="Calibri" panose="020F0502020204030204" pitchFamily="34" charset="0"/>
                        </a:rPr>
                        <a:t>80%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246562">
                <a:tc>
                  <a:txBody>
                    <a:bodyPr/>
                    <a:lstStyle/>
                    <a:p>
                      <a:pPr algn="l" fontAlgn="b"/>
                      <a:r>
                        <a:rPr lang="en-GB" sz="1100" b="0" i="0" u="none" strike="noStrike">
                          <a:solidFill>
                            <a:schemeClr val="tx1">
                              <a:lumMod val="85000"/>
                              <a:lumOff val="15000"/>
                            </a:schemeClr>
                          </a:solidFill>
                          <a:effectLst/>
                          <a:latin typeface="Calibri" panose="020F0502020204030204" pitchFamily="34" charset="0"/>
                        </a:rPr>
                        <a:t>Safety at school</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85000"/>
                              <a:lumOff val="15000"/>
                            </a:schemeClr>
                          </a:solidFill>
                          <a:effectLst/>
                          <a:latin typeface="Calibri" panose="020F0502020204030204" pitchFamily="34" charset="0"/>
                        </a:rPr>
                        <a:t>71%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85000"/>
                              <a:lumOff val="15000"/>
                            </a:schemeClr>
                          </a:solidFill>
                          <a:effectLst/>
                          <a:latin typeface="Calibri" panose="020F0502020204030204" pitchFamily="34" charset="0"/>
                        </a:rPr>
                        <a:t>69%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85000"/>
                              <a:lumOff val="15000"/>
                            </a:schemeClr>
                          </a:solidFill>
                          <a:effectLst/>
                          <a:latin typeface="Calibri" panose="020F0502020204030204" pitchFamily="34" charset="0"/>
                        </a:rPr>
                        <a:t>74%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85000"/>
                              <a:lumOff val="15000"/>
                            </a:schemeClr>
                          </a:solidFill>
                          <a:effectLst/>
                          <a:latin typeface="Calibri" panose="020F0502020204030204" pitchFamily="34" charset="0"/>
                        </a:rPr>
                        <a:t>69%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85000"/>
                              <a:lumOff val="15000"/>
                            </a:schemeClr>
                          </a:solidFill>
                          <a:effectLst/>
                          <a:latin typeface="Calibri" panose="020F0502020204030204" pitchFamily="34" charset="0"/>
                        </a:rPr>
                        <a:t>74%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85000"/>
                              <a:lumOff val="15000"/>
                            </a:schemeClr>
                          </a:solidFill>
                          <a:effectLst/>
                          <a:latin typeface="Calibri" panose="020F0502020204030204" pitchFamily="34" charset="0"/>
                        </a:rPr>
                        <a:t>69%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r h="404784">
                <a:tc>
                  <a:txBody>
                    <a:bodyPr/>
                    <a:lstStyle/>
                    <a:p>
                      <a:pPr algn="l" fontAlgn="b"/>
                      <a:r>
                        <a:rPr lang="en-GB" sz="1100" b="0" i="0" u="none" strike="noStrike">
                          <a:solidFill>
                            <a:schemeClr val="tx1">
                              <a:lumMod val="85000"/>
                              <a:lumOff val="15000"/>
                            </a:schemeClr>
                          </a:solidFill>
                          <a:effectLst/>
                          <a:latin typeface="Calibri" panose="020F0502020204030204" pitchFamily="34" charset="0"/>
                        </a:rPr>
                        <a:t>Safety - to and from school</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85000"/>
                              <a:lumOff val="15000"/>
                            </a:schemeClr>
                          </a:solidFill>
                          <a:effectLst/>
                          <a:latin typeface="Calibri" panose="020F0502020204030204" pitchFamily="34" charset="0"/>
                        </a:rPr>
                        <a:t>76%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85000"/>
                              <a:lumOff val="15000"/>
                            </a:schemeClr>
                          </a:solidFill>
                          <a:effectLst/>
                          <a:latin typeface="Calibri" panose="020F0502020204030204" pitchFamily="34" charset="0"/>
                        </a:rPr>
                        <a:t>75%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85000"/>
                              <a:lumOff val="15000"/>
                            </a:schemeClr>
                          </a:solidFill>
                          <a:effectLst/>
                          <a:latin typeface="Calibri" panose="020F0502020204030204" pitchFamily="34" charset="0"/>
                        </a:rPr>
                        <a:t>77%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85000"/>
                              <a:lumOff val="15000"/>
                            </a:schemeClr>
                          </a:solidFill>
                          <a:effectLst/>
                          <a:latin typeface="Calibri" panose="020F0502020204030204" pitchFamily="34" charset="0"/>
                        </a:rPr>
                        <a:t>76%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85000"/>
                              <a:lumOff val="15000"/>
                            </a:schemeClr>
                          </a:solidFill>
                          <a:effectLst/>
                          <a:latin typeface="Calibri" panose="020F0502020204030204" pitchFamily="34" charset="0"/>
                        </a:rPr>
                        <a:t>78%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85000"/>
                              <a:lumOff val="15000"/>
                            </a:schemeClr>
                          </a:solidFill>
                          <a:effectLst/>
                          <a:latin typeface="Calibri" panose="020F0502020204030204" pitchFamily="34" charset="0"/>
                        </a:rPr>
                        <a:t>74%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5"/>
                  </a:ext>
                </a:extLst>
              </a:tr>
              <a:tr h="404784">
                <a:tc>
                  <a:txBody>
                    <a:bodyPr/>
                    <a:lstStyle/>
                    <a:p>
                      <a:pPr algn="l" fontAlgn="b"/>
                      <a:r>
                        <a:rPr lang="en-GB" sz="1100" b="0" i="0" u="none" strike="noStrike">
                          <a:solidFill>
                            <a:schemeClr val="tx1">
                              <a:lumMod val="85000"/>
                              <a:lumOff val="15000"/>
                            </a:schemeClr>
                          </a:solidFill>
                          <a:effectLst/>
                          <a:latin typeface="Calibri" panose="020F0502020204030204" pitchFamily="34" charset="0"/>
                        </a:rPr>
                        <a:t>Safety - Doncaster town centre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85000"/>
                              <a:lumOff val="15000"/>
                            </a:schemeClr>
                          </a:solidFill>
                          <a:effectLst/>
                          <a:latin typeface="Calibri" panose="020F0502020204030204" pitchFamily="34" charset="0"/>
                        </a:rPr>
                        <a:t>27%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85000"/>
                              <a:lumOff val="15000"/>
                            </a:schemeClr>
                          </a:solidFill>
                          <a:effectLst/>
                          <a:latin typeface="Calibri" panose="020F0502020204030204" pitchFamily="34" charset="0"/>
                        </a:rPr>
                        <a:t>29%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85000"/>
                              <a:lumOff val="15000"/>
                            </a:schemeClr>
                          </a:solidFill>
                          <a:effectLst/>
                          <a:latin typeface="Calibri" panose="020F0502020204030204" pitchFamily="34" charset="0"/>
                        </a:rPr>
                        <a:t>23%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85000"/>
                              <a:lumOff val="15000"/>
                            </a:schemeClr>
                          </a:solidFill>
                          <a:effectLst/>
                          <a:latin typeface="Calibri" panose="020F0502020204030204" pitchFamily="34" charset="0"/>
                        </a:rPr>
                        <a:t>28%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85000"/>
                              <a:lumOff val="15000"/>
                            </a:schemeClr>
                          </a:solidFill>
                          <a:effectLst/>
                          <a:latin typeface="Calibri" panose="020F0502020204030204" pitchFamily="34" charset="0"/>
                        </a:rPr>
                        <a:t>26%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85000"/>
                              <a:lumOff val="15000"/>
                            </a:schemeClr>
                          </a:solidFill>
                          <a:effectLst/>
                          <a:latin typeface="Calibri" panose="020F0502020204030204" pitchFamily="34" charset="0"/>
                        </a:rPr>
                        <a:t>30%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6"/>
                  </a:ext>
                </a:extLst>
              </a:tr>
            </a:tbl>
          </a:graphicData>
        </a:graphic>
      </p:graphicFrame>
      <p:sp>
        <p:nvSpPr>
          <p:cNvPr id="11" name="TextBox 10"/>
          <p:cNvSpPr txBox="1"/>
          <p:nvPr/>
        </p:nvSpPr>
        <p:spPr>
          <a:xfrm>
            <a:off x="5628549" y="6363142"/>
            <a:ext cx="3590322" cy="276999"/>
          </a:xfrm>
          <a:prstGeom prst="rect">
            <a:avLst/>
          </a:prstGeom>
          <a:solidFill>
            <a:schemeClr val="accent4">
              <a:lumMod val="20000"/>
              <a:lumOff val="80000"/>
            </a:schemeClr>
          </a:solidFill>
        </p:spPr>
        <p:txBody>
          <a:bodyPr wrap="square" rtlCol="0">
            <a:spAutoFit/>
          </a:bodyPr>
          <a:lstStyle/>
          <a:p>
            <a:r>
              <a:rPr lang="en-GB" sz="1200">
                <a:solidFill>
                  <a:schemeClr val="tx1">
                    <a:lumMod val="75000"/>
                    <a:lumOff val="25000"/>
                  </a:schemeClr>
                </a:solidFill>
              </a:rPr>
              <a:t>Proportion of pupils feel like this ‘Safe’ or ‘Very safe’</a:t>
            </a:r>
          </a:p>
        </p:txBody>
      </p:sp>
      <p:graphicFrame>
        <p:nvGraphicFramePr>
          <p:cNvPr id="10" name="Table 9">
            <a:extLst>
              <a:ext uri="{FF2B5EF4-FFF2-40B4-BE49-F238E27FC236}">
                <a16:creationId xmlns:a16="http://schemas.microsoft.com/office/drawing/2014/main" id="{C3B31DD4-5442-4929-8F9B-F8C431C3CDCD}"/>
              </a:ext>
            </a:extLst>
          </p:cNvPr>
          <p:cNvGraphicFramePr>
            <a:graphicFrameLocks noGrp="1"/>
          </p:cNvGraphicFramePr>
          <p:nvPr>
            <p:extLst>
              <p:ext uri="{D42A27DB-BD31-4B8C-83A1-F6EECF244321}">
                <p14:modId xmlns:p14="http://schemas.microsoft.com/office/powerpoint/2010/main" val="1926622532"/>
              </p:ext>
            </p:extLst>
          </p:nvPr>
        </p:nvGraphicFramePr>
        <p:xfrm>
          <a:off x="5628549" y="3477187"/>
          <a:ext cx="6004651" cy="2830200"/>
        </p:xfrm>
        <a:graphic>
          <a:graphicData uri="http://schemas.openxmlformats.org/drawingml/2006/table">
            <a:tbl>
              <a:tblPr firstRow="1" bandRow="1">
                <a:tableStyleId>{5940675A-B579-460E-94D1-54222C63F5DA}</a:tableStyleId>
              </a:tblPr>
              <a:tblGrid>
                <a:gridCol w="1454055">
                  <a:extLst>
                    <a:ext uri="{9D8B030D-6E8A-4147-A177-3AD203B41FA5}">
                      <a16:colId xmlns:a16="http://schemas.microsoft.com/office/drawing/2014/main" val="20000"/>
                    </a:ext>
                  </a:extLst>
                </a:gridCol>
                <a:gridCol w="567165">
                  <a:extLst>
                    <a:ext uri="{9D8B030D-6E8A-4147-A177-3AD203B41FA5}">
                      <a16:colId xmlns:a16="http://schemas.microsoft.com/office/drawing/2014/main" val="20001"/>
                    </a:ext>
                  </a:extLst>
                </a:gridCol>
                <a:gridCol w="753120">
                  <a:extLst>
                    <a:ext uri="{9D8B030D-6E8A-4147-A177-3AD203B41FA5}">
                      <a16:colId xmlns:a16="http://schemas.microsoft.com/office/drawing/2014/main" val="20002"/>
                    </a:ext>
                  </a:extLst>
                </a:gridCol>
                <a:gridCol w="610331">
                  <a:extLst>
                    <a:ext uri="{9D8B030D-6E8A-4147-A177-3AD203B41FA5}">
                      <a16:colId xmlns:a16="http://schemas.microsoft.com/office/drawing/2014/main" val="20003"/>
                    </a:ext>
                  </a:extLst>
                </a:gridCol>
                <a:gridCol w="756444">
                  <a:extLst>
                    <a:ext uri="{9D8B030D-6E8A-4147-A177-3AD203B41FA5}">
                      <a16:colId xmlns:a16="http://schemas.microsoft.com/office/drawing/2014/main" val="20004"/>
                    </a:ext>
                  </a:extLst>
                </a:gridCol>
                <a:gridCol w="704773">
                  <a:extLst>
                    <a:ext uri="{9D8B030D-6E8A-4147-A177-3AD203B41FA5}">
                      <a16:colId xmlns:a16="http://schemas.microsoft.com/office/drawing/2014/main" val="20005"/>
                    </a:ext>
                  </a:extLst>
                </a:gridCol>
                <a:gridCol w="569025">
                  <a:extLst>
                    <a:ext uri="{9D8B030D-6E8A-4147-A177-3AD203B41FA5}">
                      <a16:colId xmlns:a16="http://schemas.microsoft.com/office/drawing/2014/main" val="20006"/>
                    </a:ext>
                  </a:extLst>
                </a:gridCol>
                <a:gridCol w="589738">
                  <a:extLst>
                    <a:ext uri="{9D8B030D-6E8A-4147-A177-3AD203B41FA5}">
                      <a16:colId xmlns:a16="http://schemas.microsoft.com/office/drawing/2014/main" val="3880067429"/>
                    </a:ext>
                  </a:extLst>
                </a:gridCol>
              </a:tblGrid>
              <a:tr h="576037">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i="1">
                          <a:solidFill>
                            <a:schemeClr val="tx1">
                              <a:lumMod val="75000"/>
                              <a:lumOff val="25000"/>
                            </a:schemeClr>
                          </a:solidFill>
                        </a:rPr>
                        <a:t>2025 Survey</a:t>
                      </a:r>
                    </a:p>
                    <a:p>
                      <a:endParaRPr lang="en-GB" sz="1100">
                        <a:solidFill>
                          <a:schemeClr val="tx1">
                            <a:lumMod val="75000"/>
                            <a:lumOff val="25000"/>
                          </a:schemeClr>
                        </a:solidFill>
                      </a:endParaRP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SEN</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Have a disability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Young carers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Ethnicity:</a:t>
                      </a:r>
                      <a:r>
                        <a:rPr lang="en-GB" sz="1100" b="1" baseline="0">
                          <a:solidFill>
                            <a:schemeClr val="tx1">
                              <a:lumMod val="75000"/>
                              <a:lumOff val="25000"/>
                            </a:schemeClr>
                          </a:solidFill>
                        </a:rPr>
                        <a:t> </a:t>
                      </a:r>
                      <a:r>
                        <a:rPr lang="en-GB" sz="1100" b="1">
                          <a:solidFill>
                            <a:schemeClr val="tx1">
                              <a:lumMod val="75000"/>
                              <a:lumOff val="25000"/>
                            </a:schemeClr>
                          </a:solidFill>
                        </a:rPr>
                        <a:t>White</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Ethnic Minority Groups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Eng 2nd Lang</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LGBTQ</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51093">
                <a:tc>
                  <a:txBody>
                    <a:bodyPr/>
                    <a:lstStyle/>
                    <a:p>
                      <a:r>
                        <a:rPr lang="en-GB" sz="1100" i="1">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191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309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87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1341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154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120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178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415659">
                <a:tc>
                  <a:txBody>
                    <a:bodyPr/>
                    <a:lstStyle/>
                    <a:p>
                      <a:pPr algn="l" fontAlgn="b"/>
                      <a:r>
                        <a:rPr lang="en-GB" sz="1100" b="0" i="0" u="none" strike="noStrike">
                          <a:solidFill>
                            <a:schemeClr val="tx1">
                              <a:lumMod val="85000"/>
                              <a:lumOff val="15000"/>
                            </a:schemeClr>
                          </a:solidFill>
                          <a:effectLst/>
                          <a:latin typeface="Calibri" panose="020F0502020204030204" pitchFamily="34" charset="0"/>
                        </a:rPr>
                        <a:t>Safety - going out after dark</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85000"/>
                              <a:lumOff val="15000"/>
                            </a:schemeClr>
                          </a:solidFill>
                          <a:effectLst/>
                          <a:latin typeface="Calibri" panose="020F0502020204030204" pitchFamily="34" charset="0"/>
                        </a:rPr>
                        <a:t>32%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85000"/>
                              <a:lumOff val="15000"/>
                            </a:schemeClr>
                          </a:solidFill>
                          <a:effectLst/>
                          <a:latin typeface="Calibri" panose="020F0502020204030204" pitchFamily="34" charset="0"/>
                        </a:rPr>
                        <a:t>32%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85000"/>
                              <a:lumOff val="15000"/>
                            </a:schemeClr>
                          </a:solidFill>
                          <a:effectLst/>
                          <a:latin typeface="Calibri" panose="020F0502020204030204" pitchFamily="34" charset="0"/>
                        </a:rPr>
                        <a:t>38%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85000"/>
                              <a:lumOff val="15000"/>
                            </a:schemeClr>
                          </a:solidFill>
                          <a:effectLst/>
                          <a:latin typeface="Calibri" panose="020F0502020204030204" pitchFamily="34" charset="0"/>
                        </a:rPr>
                        <a:t>34%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85000"/>
                              <a:lumOff val="15000"/>
                            </a:schemeClr>
                          </a:solidFill>
                          <a:effectLst/>
                          <a:latin typeface="Calibri" panose="020F0502020204030204" pitchFamily="34" charset="0"/>
                        </a:rPr>
                        <a:t>37%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85000"/>
                              <a:lumOff val="15000"/>
                            </a:schemeClr>
                          </a:solidFill>
                          <a:effectLst/>
                          <a:latin typeface="Calibri" panose="020F0502020204030204" pitchFamily="34" charset="0"/>
                        </a:rPr>
                        <a:t>36%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85000"/>
                              <a:lumOff val="15000"/>
                            </a:schemeClr>
                          </a:solidFill>
                          <a:effectLst/>
                          <a:latin typeface="Calibri" panose="020F0502020204030204" pitchFamily="34" charset="0"/>
                        </a:rPr>
                        <a:t>25%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415659">
                <a:tc>
                  <a:txBody>
                    <a:bodyPr/>
                    <a:lstStyle/>
                    <a:p>
                      <a:pPr algn="l" fontAlgn="b"/>
                      <a:r>
                        <a:rPr lang="en-GB" sz="1100" b="0" i="0" u="none" strike="noStrike">
                          <a:solidFill>
                            <a:schemeClr val="tx1">
                              <a:lumMod val="85000"/>
                              <a:lumOff val="15000"/>
                            </a:schemeClr>
                          </a:solidFill>
                          <a:effectLst/>
                          <a:latin typeface="Calibri" panose="020F0502020204030204" pitchFamily="34" charset="0"/>
                        </a:rPr>
                        <a:t>Safety - going out during the day</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85000"/>
                              <a:lumOff val="15000"/>
                            </a:schemeClr>
                          </a:solidFill>
                          <a:effectLst/>
                          <a:latin typeface="Calibri" panose="020F0502020204030204" pitchFamily="34" charset="0"/>
                        </a:rPr>
                        <a:t>77%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85000"/>
                              <a:lumOff val="15000"/>
                            </a:schemeClr>
                          </a:solidFill>
                          <a:effectLst/>
                          <a:latin typeface="Calibri" panose="020F0502020204030204" pitchFamily="34" charset="0"/>
                        </a:rPr>
                        <a:t>79%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85000"/>
                              <a:lumOff val="15000"/>
                            </a:schemeClr>
                          </a:solidFill>
                          <a:effectLst/>
                          <a:latin typeface="Calibri" panose="020F0502020204030204" pitchFamily="34" charset="0"/>
                        </a:rPr>
                        <a:t>84%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85000"/>
                              <a:lumOff val="15000"/>
                            </a:schemeClr>
                          </a:solidFill>
                          <a:effectLst/>
                          <a:latin typeface="Calibri" panose="020F0502020204030204" pitchFamily="34" charset="0"/>
                        </a:rPr>
                        <a:t>83%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85000"/>
                              <a:lumOff val="15000"/>
                            </a:schemeClr>
                          </a:solidFill>
                          <a:effectLst/>
                          <a:latin typeface="Calibri" panose="020F0502020204030204" pitchFamily="34" charset="0"/>
                        </a:rPr>
                        <a:t>77%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85000"/>
                              <a:lumOff val="15000"/>
                            </a:schemeClr>
                          </a:solidFill>
                          <a:effectLst/>
                          <a:latin typeface="Calibri" panose="020F0502020204030204" pitchFamily="34" charset="0"/>
                        </a:rPr>
                        <a:t>83%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85000"/>
                              <a:lumOff val="15000"/>
                            </a:schemeClr>
                          </a:solidFill>
                          <a:effectLst/>
                          <a:latin typeface="Calibri" panose="020F0502020204030204" pitchFamily="34" charset="0"/>
                        </a:rPr>
                        <a:t>60%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253187">
                <a:tc>
                  <a:txBody>
                    <a:bodyPr/>
                    <a:lstStyle/>
                    <a:p>
                      <a:pPr algn="l" fontAlgn="b"/>
                      <a:r>
                        <a:rPr lang="en-GB" sz="1100" b="0" i="0" u="none" strike="noStrike">
                          <a:solidFill>
                            <a:schemeClr val="tx1">
                              <a:lumMod val="85000"/>
                              <a:lumOff val="15000"/>
                            </a:schemeClr>
                          </a:solidFill>
                          <a:effectLst/>
                          <a:latin typeface="Calibri" panose="020F0502020204030204" pitchFamily="34" charset="0"/>
                        </a:rPr>
                        <a:t>Safety at school</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85000"/>
                              <a:lumOff val="15000"/>
                            </a:schemeClr>
                          </a:solidFill>
                          <a:effectLst/>
                          <a:latin typeface="Calibri" panose="020F0502020204030204" pitchFamily="34" charset="0"/>
                        </a:rPr>
                        <a:t>63%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85000"/>
                              <a:lumOff val="15000"/>
                            </a:schemeClr>
                          </a:solidFill>
                          <a:effectLst/>
                          <a:latin typeface="Calibri" panose="020F0502020204030204" pitchFamily="34" charset="0"/>
                        </a:rPr>
                        <a:t>62%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85000"/>
                              <a:lumOff val="15000"/>
                            </a:schemeClr>
                          </a:solidFill>
                          <a:effectLst/>
                          <a:latin typeface="Calibri" panose="020F0502020204030204" pitchFamily="34" charset="0"/>
                        </a:rPr>
                        <a:t>64%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85000"/>
                              <a:lumOff val="15000"/>
                            </a:schemeClr>
                          </a:solidFill>
                          <a:effectLst/>
                          <a:latin typeface="Calibri" panose="020F0502020204030204" pitchFamily="34" charset="0"/>
                        </a:rPr>
                        <a:t>73%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85000"/>
                              <a:lumOff val="15000"/>
                            </a:schemeClr>
                          </a:solidFill>
                          <a:effectLst/>
                          <a:latin typeface="Calibri" panose="020F0502020204030204" pitchFamily="34" charset="0"/>
                        </a:rPr>
                        <a:t>56%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85000"/>
                              <a:lumOff val="15000"/>
                            </a:schemeClr>
                          </a:solidFill>
                          <a:effectLst/>
                          <a:latin typeface="Calibri" panose="020F0502020204030204" pitchFamily="34" charset="0"/>
                        </a:rPr>
                        <a:t>67%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85000"/>
                              <a:lumOff val="15000"/>
                            </a:schemeClr>
                          </a:solidFill>
                          <a:effectLst/>
                          <a:latin typeface="Calibri" panose="020F0502020204030204" pitchFamily="34" charset="0"/>
                        </a:rPr>
                        <a:t>54%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r h="415659">
                <a:tc>
                  <a:txBody>
                    <a:bodyPr/>
                    <a:lstStyle/>
                    <a:p>
                      <a:pPr algn="l" fontAlgn="b"/>
                      <a:r>
                        <a:rPr lang="en-GB" sz="1100" b="0" i="0" u="none" strike="noStrike">
                          <a:solidFill>
                            <a:schemeClr val="tx1">
                              <a:lumMod val="85000"/>
                              <a:lumOff val="15000"/>
                            </a:schemeClr>
                          </a:solidFill>
                          <a:effectLst/>
                          <a:latin typeface="Calibri" panose="020F0502020204030204" pitchFamily="34" charset="0"/>
                        </a:rPr>
                        <a:t>Safety -  to and from school</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85000"/>
                              <a:lumOff val="15000"/>
                            </a:schemeClr>
                          </a:solidFill>
                          <a:effectLst/>
                          <a:latin typeface="Calibri" panose="020F0502020204030204" pitchFamily="34" charset="0"/>
                        </a:rPr>
                        <a:t>66%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85000"/>
                              <a:lumOff val="15000"/>
                            </a:schemeClr>
                          </a:solidFill>
                          <a:effectLst/>
                          <a:latin typeface="Calibri" panose="020F0502020204030204" pitchFamily="34" charset="0"/>
                        </a:rPr>
                        <a:t>69%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85000"/>
                              <a:lumOff val="15000"/>
                            </a:schemeClr>
                          </a:solidFill>
                          <a:effectLst/>
                          <a:latin typeface="Calibri" panose="020F0502020204030204" pitchFamily="34" charset="0"/>
                        </a:rPr>
                        <a:t>60%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85000"/>
                              <a:lumOff val="15000"/>
                            </a:schemeClr>
                          </a:solidFill>
                          <a:effectLst/>
                          <a:latin typeface="Calibri" panose="020F0502020204030204" pitchFamily="34" charset="0"/>
                        </a:rPr>
                        <a:t>76%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85000"/>
                              <a:lumOff val="15000"/>
                            </a:schemeClr>
                          </a:solidFill>
                          <a:effectLst/>
                          <a:latin typeface="Calibri" panose="020F0502020204030204" pitchFamily="34" charset="0"/>
                        </a:rPr>
                        <a:t>74%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85000"/>
                              <a:lumOff val="15000"/>
                            </a:schemeClr>
                          </a:solidFill>
                          <a:effectLst/>
                          <a:latin typeface="Calibri" panose="020F0502020204030204" pitchFamily="34" charset="0"/>
                        </a:rPr>
                        <a:t>75%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85000"/>
                              <a:lumOff val="15000"/>
                            </a:schemeClr>
                          </a:solidFill>
                          <a:effectLst/>
                          <a:latin typeface="Calibri" panose="020F0502020204030204" pitchFamily="34" charset="0"/>
                        </a:rPr>
                        <a:t>56%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5"/>
                  </a:ext>
                </a:extLst>
              </a:tr>
              <a:tr h="415659">
                <a:tc>
                  <a:txBody>
                    <a:bodyPr/>
                    <a:lstStyle/>
                    <a:p>
                      <a:pPr algn="l" fontAlgn="b"/>
                      <a:r>
                        <a:rPr lang="en-GB" sz="1100" b="0" i="0" u="none" strike="noStrike">
                          <a:solidFill>
                            <a:schemeClr val="tx1">
                              <a:lumMod val="85000"/>
                              <a:lumOff val="15000"/>
                            </a:schemeClr>
                          </a:solidFill>
                          <a:effectLst/>
                          <a:latin typeface="Calibri" panose="020F0502020204030204" pitchFamily="34" charset="0"/>
                        </a:rPr>
                        <a:t>Safety in Doncaster town centre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85000"/>
                              <a:lumOff val="15000"/>
                            </a:schemeClr>
                          </a:solidFill>
                          <a:effectLst/>
                          <a:latin typeface="Calibri" panose="020F0502020204030204" pitchFamily="34" charset="0"/>
                        </a:rPr>
                        <a:t>34%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85000"/>
                              <a:lumOff val="15000"/>
                            </a:schemeClr>
                          </a:solidFill>
                          <a:effectLst/>
                          <a:latin typeface="Calibri" panose="020F0502020204030204" pitchFamily="34" charset="0"/>
                        </a:rPr>
                        <a:t>25%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85000"/>
                              <a:lumOff val="15000"/>
                            </a:schemeClr>
                          </a:solidFill>
                          <a:effectLst/>
                          <a:latin typeface="Calibri" panose="020F0502020204030204" pitchFamily="34" charset="0"/>
                        </a:rPr>
                        <a:t>28%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85000"/>
                              <a:lumOff val="15000"/>
                            </a:schemeClr>
                          </a:solidFill>
                          <a:effectLst/>
                          <a:latin typeface="Calibri" panose="020F0502020204030204" pitchFamily="34" charset="0"/>
                        </a:rPr>
                        <a:t>26%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85000"/>
                              <a:lumOff val="15000"/>
                            </a:schemeClr>
                          </a:solidFill>
                          <a:effectLst/>
                          <a:latin typeface="Calibri" panose="020F0502020204030204" pitchFamily="34" charset="0"/>
                        </a:rPr>
                        <a:t>30%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85000"/>
                              <a:lumOff val="15000"/>
                            </a:schemeClr>
                          </a:solidFill>
                          <a:effectLst/>
                          <a:latin typeface="Calibri" panose="020F0502020204030204" pitchFamily="34" charset="0"/>
                        </a:rPr>
                        <a:t>32%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85000"/>
                              <a:lumOff val="15000"/>
                            </a:schemeClr>
                          </a:solidFill>
                          <a:effectLst/>
                          <a:latin typeface="Calibri" panose="020F0502020204030204" pitchFamily="34" charset="0"/>
                        </a:rPr>
                        <a:t>25%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6"/>
                  </a:ext>
                </a:extLst>
              </a:tr>
            </a:tbl>
          </a:graphicData>
        </a:graphic>
      </p:graphicFrame>
    </p:spTree>
    <p:extLst>
      <p:ext uri="{BB962C8B-B14F-4D97-AF65-F5344CB8AC3E}">
        <p14:creationId xmlns:p14="http://schemas.microsoft.com/office/powerpoint/2010/main" val="1108807910"/>
      </p:ext>
    </p:extLst>
  </p:cSld>
  <p:clrMapOvr>
    <a:masterClrMapping/>
  </p:clrMapOvr>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80000" y="180000"/>
            <a:ext cx="11721936" cy="900000"/>
          </a:xfrm>
        </p:spPr>
        <p:txBody>
          <a:bodyPr vert="horz" lIns="91440" tIns="45720" rIns="91440" bIns="45720" rtlCol="0" anchor="t" anchorCtr="0">
            <a:noAutofit/>
          </a:bodyPr>
          <a:lstStyle/>
          <a:p>
            <a:r>
              <a:rPr lang="en-GB" sz="1600"/>
              <a:t>69% of pupils believe at least some of their peers have consumed alcohol in the last week. Perceptions shift widely from Year 8 to Year 10; whereas 18% of Year 8 pupils presume most/all of their peers have consumed alcohol in the last week, the figure doubles to 37% amongst Year 10s. Girls are more likely to presume that most/all of their peers are consuming alcohol compared to boys.</a:t>
            </a:r>
          </a:p>
        </p:txBody>
      </p:sp>
      <p:sp>
        <p:nvSpPr>
          <p:cNvPr id="10" name="TextBox 9"/>
          <p:cNvSpPr txBox="1"/>
          <p:nvPr/>
        </p:nvSpPr>
        <p:spPr>
          <a:xfrm>
            <a:off x="183019" y="6368400"/>
            <a:ext cx="10227733" cy="400110"/>
          </a:xfrm>
          <a:prstGeom prst="rect">
            <a:avLst/>
          </a:prstGeom>
          <a:noFill/>
        </p:spPr>
        <p:txBody>
          <a:bodyPr wrap="square" rtlCol="0" anchor="b" anchorCtr="0">
            <a:spAutoFit/>
          </a:bodyPr>
          <a:lstStyle/>
          <a:p>
            <a:r>
              <a:rPr lang="en-GB" sz="1000">
                <a:solidFill>
                  <a:srgbClr val="002060"/>
                </a:solidFill>
              </a:rPr>
              <a:t>Q: How many people of your age in your school do you believe have had a drink containing alcohol that was more than just a sip in the last 7 days?</a:t>
            </a:r>
          </a:p>
          <a:p>
            <a:r>
              <a:rPr lang="en-GB" sz="1000" i="1">
                <a:solidFill>
                  <a:srgbClr val="002060"/>
                </a:solidFill>
              </a:rPr>
              <a:t>Base: All valid respondents, 2023 n=1,057, 2024 n=1,170, 2025 n=1,546. </a:t>
            </a:r>
          </a:p>
        </p:txBody>
      </p:sp>
      <p:graphicFrame>
        <p:nvGraphicFramePr>
          <p:cNvPr id="6" name="Chart 5"/>
          <p:cNvGraphicFramePr/>
          <p:nvPr>
            <p:extLst>
              <p:ext uri="{D42A27DB-BD31-4B8C-83A1-F6EECF244321}">
                <p14:modId xmlns:p14="http://schemas.microsoft.com/office/powerpoint/2010/main" val="1152808529"/>
              </p:ext>
            </p:extLst>
          </p:nvPr>
        </p:nvGraphicFramePr>
        <p:xfrm>
          <a:off x="749159" y="1290090"/>
          <a:ext cx="4498336" cy="3783228"/>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7" name="Table 6"/>
          <p:cNvGraphicFramePr>
            <a:graphicFrameLocks noGrp="1"/>
          </p:cNvGraphicFramePr>
          <p:nvPr>
            <p:extLst>
              <p:ext uri="{D42A27DB-BD31-4B8C-83A1-F6EECF244321}">
                <p14:modId xmlns:p14="http://schemas.microsoft.com/office/powerpoint/2010/main" val="2437836854"/>
              </p:ext>
            </p:extLst>
          </p:nvPr>
        </p:nvGraphicFramePr>
        <p:xfrm>
          <a:off x="5592842" y="1290090"/>
          <a:ext cx="6040358" cy="2314054"/>
        </p:xfrm>
        <a:graphic>
          <a:graphicData uri="http://schemas.openxmlformats.org/drawingml/2006/table">
            <a:tbl>
              <a:tblPr firstRow="1" bandRow="1">
                <a:tableStyleId>{5940675A-B579-460E-94D1-54222C63F5DA}</a:tableStyleId>
              </a:tblPr>
              <a:tblGrid>
                <a:gridCol w="1333243">
                  <a:extLst>
                    <a:ext uri="{9D8B030D-6E8A-4147-A177-3AD203B41FA5}">
                      <a16:colId xmlns:a16="http://schemas.microsoft.com/office/drawing/2014/main" val="20000"/>
                    </a:ext>
                  </a:extLst>
                </a:gridCol>
                <a:gridCol w="1063799">
                  <a:extLst>
                    <a:ext uri="{9D8B030D-6E8A-4147-A177-3AD203B41FA5}">
                      <a16:colId xmlns:a16="http://schemas.microsoft.com/office/drawing/2014/main" val="20001"/>
                    </a:ext>
                  </a:extLst>
                </a:gridCol>
                <a:gridCol w="754627">
                  <a:extLst>
                    <a:ext uri="{9D8B030D-6E8A-4147-A177-3AD203B41FA5}">
                      <a16:colId xmlns:a16="http://schemas.microsoft.com/office/drawing/2014/main" val="20002"/>
                    </a:ext>
                  </a:extLst>
                </a:gridCol>
                <a:gridCol w="754627">
                  <a:extLst>
                    <a:ext uri="{9D8B030D-6E8A-4147-A177-3AD203B41FA5}">
                      <a16:colId xmlns:a16="http://schemas.microsoft.com/office/drawing/2014/main" val="20003"/>
                    </a:ext>
                  </a:extLst>
                </a:gridCol>
                <a:gridCol w="711354">
                  <a:extLst>
                    <a:ext uri="{9D8B030D-6E8A-4147-A177-3AD203B41FA5}">
                      <a16:colId xmlns:a16="http://schemas.microsoft.com/office/drawing/2014/main" val="20004"/>
                    </a:ext>
                  </a:extLst>
                </a:gridCol>
                <a:gridCol w="711354">
                  <a:extLst>
                    <a:ext uri="{9D8B030D-6E8A-4147-A177-3AD203B41FA5}">
                      <a16:colId xmlns:a16="http://schemas.microsoft.com/office/drawing/2014/main" val="20005"/>
                    </a:ext>
                  </a:extLst>
                </a:gridCol>
                <a:gridCol w="711354">
                  <a:extLst>
                    <a:ext uri="{9D8B030D-6E8A-4147-A177-3AD203B41FA5}">
                      <a16:colId xmlns:a16="http://schemas.microsoft.com/office/drawing/2014/main" val="20006"/>
                    </a:ext>
                  </a:extLst>
                </a:gridCol>
              </a:tblGrid>
              <a:tr h="33732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i="1">
                          <a:solidFill>
                            <a:schemeClr val="tx1">
                              <a:lumMod val="75000"/>
                              <a:lumOff val="25000"/>
                            </a:schemeClr>
                          </a:solidFill>
                        </a:rPr>
                        <a:t>2025 Survey</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All Secondary</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Year 8</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Year 10</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Boys</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Girls</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FSM</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434652">
                <a:tc>
                  <a:txBody>
                    <a:bodyPr/>
                    <a:lstStyle/>
                    <a:p>
                      <a:r>
                        <a:rPr lang="en-GB" sz="1100" i="1">
                          <a:solidFill>
                            <a:schemeClr val="tx1">
                              <a:lumMod val="75000"/>
                              <a:lumOff val="25000"/>
                            </a:schemeClr>
                          </a:solidFill>
                        </a:rPr>
                        <a:t>Base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1546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720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775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720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775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329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350588">
                <a:tc>
                  <a:txBody>
                    <a:bodyPr/>
                    <a:lstStyle/>
                    <a:p>
                      <a:pPr algn="l" fontAlgn="b"/>
                      <a:r>
                        <a:rPr lang="en-GB" sz="1100" b="0" i="0" u="none" strike="noStrike">
                          <a:solidFill>
                            <a:schemeClr val="tx1">
                              <a:lumMod val="75000"/>
                              <a:lumOff val="25000"/>
                            </a:schemeClr>
                          </a:solidFill>
                          <a:effectLst/>
                          <a:latin typeface="Calibri" panose="020F0502020204030204" pitchFamily="34" charset="0"/>
                        </a:rPr>
                        <a:t>Nearly all</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10%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369455">
                <a:tc>
                  <a:txBody>
                    <a:bodyPr/>
                    <a:lstStyle/>
                    <a:p>
                      <a:pPr algn="l" fontAlgn="b"/>
                      <a:r>
                        <a:rPr lang="en-GB" sz="1100" b="0" i="0" u="none" strike="noStrike">
                          <a:solidFill>
                            <a:schemeClr val="tx1">
                              <a:lumMod val="75000"/>
                              <a:lumOff val="25000"/>
                            </a:schemeClr>
                          </a:solidFill>
                          <a:effectLst/>
                          <a:latin typeface="Calibri" panose="020F0502020204030204" pitchFamily="34" charset="0"/>
                        </a:rPr>
                        <a:t>Most of them</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19%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15%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27%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15%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23%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20%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415636">
                <a:tc>
                  <a:txBody>
                    <a:bodyPr/>
                    <a:lstStyle/>
                    <a:p>
                      <a:pPr algn="l" fontAlgn="b"/>
                      <a:r>
                        <a:rPr lang="en-GB" sz="1100" b="0" i="0" u="none" strike="noStrike">
                          <a:solidFill>
                            <a:schemeClr val="tx1">
                              <a:lumMod val="75000"/>
                              <a:lumOff val="25000"/>
                            </a:schemeClr>
                          </a:solidFill>
                          <a:effectLst/>
                          <a:latin typeface="Calibri" panose="020F0502020204030204" pitchFamily="34" charset="0"/>
                        </a:rPr>
                        <a:t>Some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44%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44%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44%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42%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47%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38%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r h="406400">
                <a:tc>
                  <a:txBody>
                    <a:bodyPr/>
                    <a:lstStyle/>
                    <a:p>
                      <a:pPr algn="l" fontAlgn="b"/>
                      <a:r>
                        <a:rPr lang="en-GB" sz="1100" b="0" i="0" u="none" strike="noStrike">
                          <a:solidFill>
                            <a:schemeClr val="tx1">
                              <a:lumMod val="75000"/>
                              <a:lumOff val="25000"/>
                            </a:schemeClr>
                          </a:solidFill>
                          <a:effectLst/>
                          <a:latin typeface="Calibri" panose="020F0502020204030204" pitchFamily="34" charset="0"/>
                        </a:rPr>
                        <a:t>None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31%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38%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20%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38%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25%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36%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5"/>
                  </a:ext>
                </a:extLst>
              </a:tr>
            </a:tbl>
          </a:graphicData>
        </a:graphic>
      </p:graphicFrame>
      <p:graphicFrame>
        <p:nvGraphicFramePr>
          <p:cNvPr id="11" name="Chart 10"/>
          <p:cNvGraphicFramePr/>
          <p:nvPr>
            <p:extLst>
              <p:ext uri="{D42A27DB-BD31-4B8C-83A1-F6EECF244321}">
                <p14:modId xmlns:p14="http://schemas.microsoft.com/office/powerpoint/2010/main" val="1334928643"/>
              </p:ext>
            </p:extLst>
          </p:nvPr>
        </p:nvGraphicFramePr>
        <p:xfrm>
          <a:off x="183600" y="1195200"/>
          <a:ext cx="5063895" cy="3629048"/>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8" name="Table 7">
            <a:extLst>
              <a:ext uri="{FF2B5EF4-FFF2-40B4-BE49-F238E27FC236}">
                <a16:creationId xmlns:a16="http://schemas.microsoft.com/office/drawing/2014/main" id="{02C6423F-64D7-4596-A68F-48AFB955A107}"/>
              </a:ext>
            </a:extLst>
          </p:cNvPr>
          <p:cNvGraphicFramePr>
            <a:graphicFrameLocks noGrp="1"/>
          </p:cNvGraphicFramePr>
          <p:nvPr>
            <p:extLst>
              <p:ext uri="{D42A27DB-BD31-4B8C-83A1-F6EECF244321}">
                <p14:modId xmlns:p14="http://schemas.microsoft.com/office/powerpoint/2010/main" val="2233475831"/>
              </p:ext>
            </p:extLst>
          </p:nvPr>
        </p:nvGraphicFramePr>
        <p:xfrm>
          <a:off x="5592842" y="3669280"/>
          <a:ext cx="6040360" cy="2473762"/>
        </p:xfrm>
        <a:graphic>
          <a:graphicData uri="http://schemas.openxmlformats.org/drawingml/2006/table">
            <a:tbl>
              <a:tblPr firstRow="1" bandRow="1">
                <a:tableStyleId>{5940675A-B579-460E-94D1-54222C63F5DA}</a:tableStyleId>
              </a:tblPr>
              <a:tblGrid>
                <a:gridCol w="1179987">
                  <a:extLst>
                    <a:ext uri="{9D8B030D-6E8A-4147-A177-3AD203B41FA5}">
                      <a16:colId xmlns:a16="http://schemas.microsoft.com/office/drawing/2014/main" val="20000"/>
                    </a:ext>
                  </a:extLst>
                </a:gridCol>
                <a:gridCol w="647146">
                  <a:extLst>
                    <a:ext uri="{9D8B030D-6E8A-4147-A177-3AD203B41FA5}">
                      <a16:colId xmlns:a16="http://schemas.microsoft.com/office/drawing/2014/main" val="20001"/>
                    </a:ext>
                  </a:extLst>
                </a:gridCol>
                <a:gridCol w="800100">
                  <a:extLst>
                    <a:ext uri="{9D8B030D-6E8A-4147-A177-3AD203B41FA5}">
                      <a16:colId xmlns:a16="http://schemas.microsoft.com/office/drawing/2014/main" val="20002"/>
                    </a:ext>
                  </a:extLst>
                </a:gridCol>
                <a:gridCol w="635771">
                  <a:extLst>
                    <a:ext uri="{9D8B030D-6E8A-4147-A177-3AD203B41FA5}">
                      <a16:colId xmlns:a16="http://schemas.microsoft.com/office/drawing/2014/main" val="20003"/>
                    </a:ext>
                  </a:extLst>
                </a:gridCol>
                <a:gridCol w="783454">
                  <a:extLst>
                    <a:ext uri="{9D8B030D-6E8A-4147-A177-3AD203B41FA5}">
                      <a16:colId xmlns:a16="http://schemas.microsoft.com/office/drawing/2014/main" val="20004"/>
                    </a:ext>
                  </a:extLst>
                </a:gridCol>
                <a:gridCol w="764540">
                  <a:extLst>
                    <a:ext uri="{9D8B030D-6E8A-4147-A177-3AD203B41FA5}">
                      <a16:colId xmlns:a16="http://schemas.microsoft.com/office/drawing/2014/main" val="20005"/>
                    </a:ext>
                  </a:extLst>
                </a:gridCol>
                <a:gridCol w="535023">
                  <a:extLst>
                    <a:ext uri="{9D8B030D-6E8A-4147-A177-3AD203B41FA5}">
                      <a16:colId xmlns:a16="http://schemas.microsoft.com/office/drawing/2014/main" val="20006"/>
                    </a:ext>
                  </a:extLst>
                </a:gridCol>
                <a:gridCol w="694339">
                  <a:extLst>
                    <a:ext uri="{9D8B030D-6E8A-4147-A177-3AD203B41FA5}">
                      <a16:colId xmlns:a16="http://schemas.microsoft.com/office/drawing/2014/main" val="3441926831"/>
                    </a:ext>
                  </a:extLst>
                </a:gridCol>
              </a:tblGrid>
              <a:tr h="33732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i="1">
                          <a:solidFill>
                            <a:schemeClr val="tx1">
                              <a:lumMod val="75000"/>
                              <a:lumOff val="25000"/>
                            </a:schemeClr>
                          </a:solidFill>
                        </a:rPr>
                        <a:t>2025 Survey</a:t>
                      </a:r>
                    </a:p>
                    <a:p>
                      <a:endParaRPr lang="en-GB" sz="1100">
                        <a:solidFill>
                          <a:schemeClr val="tx1">
                            <a:lumMod val="75000"/>
                            <a:lumOff val="25000"/>
                          </a:schemeClr>
                        </a:solidFill>
                      </a:endParaRP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SEN</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Have a disability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Young carers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Ethnicity:</a:t>
                      </a:r>
                      <a:r>
                        <a:rPr lang="en-GB" sz="1100" b="1" baseline="0">
                          <a:solidFill>
                            <a:schemeClr val="tx1">
                              <a:lumMod val="75000"/>
                              <a:lumOff val="25000"/>
                            </a:schemeClr>
                          </a:solidFill>
                        </a:rPr>
                        <a:t> </a:t>
                      </a:r>
                      <a:r>
                        <a:rPr lang="en-GB" sz="1100" b="1">
                          <a:solidFill>
                            <a:schemeClr val="tx1">
                              <a:lumMod val="75000"/>
                              <a:lumOff val="25000"/>
                            </a:schemeClr>
                          </a:solidFill>
                        </a:rPr>
                        <a:t>White</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Ethnic Minority Groups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Eng 2nd Lang</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LGBTQ</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337323">
                <a:tc>
                  <a:txBody>
                    <a:bodyPr/>
                    <a:lstStyle/>
                    <a:p>
                      <a:r>
                        <a:rPr lang="en-GB" sz="1100" i="1">
                          <a:solidFill>
                            <a:schemeClr val="tx1">
                              <a:lumMod val="75000"/>
                              <a:lumOff val="25000"/>
                            </a:schemeClr>
                          </a:solidFill>
                        </a:rPr>
                        <a:t>Base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191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309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87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1341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154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120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178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350588">
                <a:tc>
                  <a:txBody>
                    <a:bodyPr/>
                    <a:lstStyle/>
                    <a:p>
                      <a:pPr algn="l" fontAlgn="b"/>
                      <a:r>
                        <a:rPr lang="en-GB" sz="1100" b="0" i="0" u="none" strike="noStrike">
                          <a:solidFill>
                            <a:schemeClr val="tx1">
                              <a:lumMod val="75000"/>
                              <a:lumOff val="25000"/>
                            </a:schemeClr>
                          </a:solidFill>
                          <a:effectLst/>
                          <a:latin typeface="Calibri" panose="020F0502020204030204" pitchFamily="34" charset="0"/>
                        </a:rPr>
                        <a:t>Nearly all</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3%</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2%</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5%</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5%</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12%</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2%</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5%</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369455">
                <a:tc>
                  <a:txBody>
                    <a:bodyPr/>
                    <a:lstStyle/>
                    <a:p>
                      <a:pPr algn="l" fontAlgn="b"/>
                      <a:r>
                        <a:rPr lang="en-GB" sz="1100" b="0" i="0" u="none" strike="noStrike">
                          <a:solidFill>
                            <a:schemeClr val="tx1">
                              <a:lumMod val="75000"/>
                              <a:lumOff val="25000"/>
                            </a:schemeClr>
                          </a:solidFill>
                          <a:effectLst/>
                          <a:latin typeface="Calibri" panose="020F0502020204030204" pitchFamily="34" charset="0"/>
                        </a:rPr>
                        <a:t>Most of them</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16%</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15%</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6%</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19%</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22%</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10%</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14%</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415636">
                <a:tc>
                  <a:txBody>
                    <a:bodyPr/>
                    <a:lstStyle/>
                    <a:p>
                      <a:pPr algn="l" fontAlgn="b"/>
                      <a:r>
                        <a:rPr lang="en-GB" sz="1100" b="0" i="0" u="none" strike="noStrike">
                          <a:solidFill>
                            <a:schemeClr val="tx1">
                              <a:lumMod val="75000"/>
                              <a:lumOff val="25000"/>
                            </a:schemeClr>
                          </a:solidFill>
                          <a:effectLst/>
                          <a:latin typeface="Calibri" panose="020F0502020204030204" pitchFamily="34" charset="0"/>
                        </a:rPr>
                        <a:t>Some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36%</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40%</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49%</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46%</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32%</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33%</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42%</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r h="406400">
                <a:tc>
                  <a:txBody>
                    <a:bodyPr/>
                    <a:lstStyle/>
                    <a:p>
                      <a:pPr algn="l" fontAlgn="b"/>
                      <a:r>
                        <a:rPr lang="en-GB" sz="1100" b="0" i="0" u="none" strike="noStrike">
                          <a:solidFill>
                            <a:schemeClr val="tx1">
                              <a:lumMod val="75000"/>
                              <a:lumOff val="25000"/>
                            </a:schemeClr>
                          </a:solidFill>
                          <a:effectLst/>
                          <a:latin typeface="Calibri" panose="020F0502020204030204" pitchFamily="34" charset="0"/>
                        </a:rPr>
                        <a:t>None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46%</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43%</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40%</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30%</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33%</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55%</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39%</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5"/>
                  </a:ext>
                </a:extLst>
              </a:tr>
            </a:tbl>
          </a:graphicData>
        </a:graphic>
      </p:graphicFrame>
      <p:sp>
        <p:nvSpPr>
          <p:cNvPr id="9" name="Rectangle 8">
            <a:extLst>
              <a:ext uri="{FF2B5EF4-FFF2-40B4-BE49-F238E27FC236}">
                <a16:creationId xmlns:a16="http://schemas.microsoft.com/office/drawing/2014/main" id="{214AD22D-F10A-4F18-959E-D4D8DB948C40}"/>
              </a:ext>
            </a:extLst>
          </p:cNvPr>
          <p:cNvSpPr/>
          <p:nvPr/>
        </p:nvSpPr>
        <p:spPr>
          <a:xfrm>
            <a:off x="9946640" y="6368627"/>
            <a:ext cx="1686560" cy="492926"/>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a:t>Staying safe</a:t>
            </a:r>
            <a:endParaRPr lang="en-GB" sz="1000" b="1"/>
          </a:p>
        </p:txBody>
      </p:sp>
    </p:spTree>
    <p:extLst>
      <p:ext uri="{BB962C8B-B14F-4D97-AF65-F5344CB8AC3E}">
        <p14:creationId xmlns:p14="http://schemas.microsoft.com/office/powerpoint/2010/main" val="601218931"/>
      </p:ext>
    </p:extLst>
  </p:cSld>
  <p:clrMapOvr>
    <a:masterClrMapping/>
  </p:clrMapOvr>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19600" y="180000"/>
            <a:ext cx="11721936" cy="900000"/>
          </a:xfrm>
        </p:spPr>
        <p:txBody>
          <a:bodyPr vert="horz" lIns="91440" tIns="45720" rIns="91440" bIns="45720" rtlCol="0" anchor="t" anchorCtr="0">
            <a:normAutofit/>
          </a:bodyPr>
          <a:lstStyle/>
          <a:p>
            <a:r>
              <a:rPr lang="en-GB" sz="1600"/>
              <a:t>Perceptions of peers being ‘drunk’ varies from Year 8 to Year 10. 70% of Year 10 pupils presume most/all/some of their peers have been drunk in the last week, but ‘only’ 44% of Year 8s think the same. Girls are more likely to think their peers have been drunk than boys (61% and 47% respectively). </a:t>
            </a:r>
            <a:endParaRPr lang="en-GB" sz="1600">
              <a:highlight>
                <a:srgbClr val="FFFF00"/>
              </a:highlight>
            </a:endParaRPr>
          </a:p>
        </p:txBody>
      </p:sp>
      <p:sp>
        <p:nvSpPr>
          <p:cNvPr id="10" name="TextBox 9"/>
          <p:cNvSpPr txBox="1"/>
          <p:nvPr/>
        </p:nvSpPr>
        <p:spPr>
          <a:xfrm>
            <a:off x="183019" y="6368400"/>
            <a:ext cx="10227733" cy="400110"/>
          </a:xfrm>
          <a:prstGeom prst="rect">
            <a:avLst/>
          </a:prstGeom>
          <a:noFill/>
        </p:spPr>
        <p:txBody>
          <a:bodyPr wrap="square" rtlCol="0" anchor="b" anchorCtr="0">
            <a:spAutoFit/>
          </a:bodyPr>
          <a:lstStyle/>
          <a:p>
            <a:r>
              <a:rPr lang="en-GB" sz="1000">
                <a:solidFill>
                  <a:srgbClr val="002060"/>
                </a:solidFill>
              </a:rPr>
              <a:t>Q: How many people of your age from your school do you believe have been drunk at least once in the last 7 days?</a:t>
            </a:r>
          </a:p>
          <a:p>
            <a:r>
              <a:rPr lang="en-GB" sz="1000" i="1">
                <a:solidFill>
                  <a:srgbClr val="002060"/>
                </a:solidFill>
              </a:rPr>
              <a:t>Base: All valid respondents, 2023 n=1,057, 2024 n=1,170, 2025 n=1,546. </a:t>
            </a:r>
          </a:p>
        </p:txBody>
      </p:sp>
      <p:sp>
        <p:nvSpPr>
          <p:cNvPr id="5" name="Rectangle 4"/>
          <p:cNvSpPr/>
          <p:nvPr/>
        </p:nvSpPr>
        <p:spPr>
          <a:xfrm>
            <a:off x="9946640" y="6368627"/>
            <a:ext cx="1686560" cy="492926"/>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a:t>Staying safe</a:t>
            </a:r>
            <a:endParaRPr lang="en-GB" sz="1000" b="1"/>
          </a:p>
        </p:txBody>
      </p:sp>
      <p:graphicFrame>
        <p:nvGraphicFramePr>
          <p:cNvPr id="6" name="Chart 5"/>
          <p:cNvGraphicFramePr/>
          <p:nvPr/>
        </p:nvGraphicFramePr>
        <p:xfrm>
          <a:off x="91702" y="1062720"/>
          <a:ext cx="4498336" cy="3783228"/>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9" name="Table 8"/>
          <p:cNvGraphicFramePr>
            <a:graphicFrameLocks noGrp="1"/>
          </p:cNvGraphicFramePr>
          <p:nvPr>
            <p:extLst>
              <p:ext uri="{D42A27DB-BD31-4B8C-83A1-F6EECF244321}">
                <p14:modId xmlns:p14="http://schemas.microsoft.com/office/powerpoint/2010/main" val="3802614227"/>
              </p:ext>
            </p:extLst>
          </p:nvPr>
        </p:nvGraphicFramePr>
        <p:xfrm>
          <a:off x="5592842" y="1288800"/>
          <a:ext cx="6040358" cy="2216725"/>
        </p:xfrm>
        <a:graphic>
          <a:graphicData uri="http://schemas.openxmlformats.org/drawingml/2006/table">
            <a:tbl>
              <a:tblPr firstRow="1" bandRow="1">
                <a:tableStyleId>{5940675A-B579-460E-94D1-54222C63F5DA}</a:tableStyleId>
              </a:tblPr>
              <a:tblGrid>
                <a:gridCol w="1097890">
                  <a:extLst>
                    <a:ext uri="{9D8B030D-6E8A-4147-A177-3AD203B41FA5}">
                      <a16:colId xmlns:a16="http://schemas.microsoft.com/office/drawing/2014/main" val="20000"/>
                    </a:ext>
                  </a:extLst>
                </a:gridCol>
                <a:gridCol w="1299152">
                  <a:extLst>
                    <a:ext uri="{9D8B030D-6E8A-4147-A177-3AD203B41FA5}">
                      <a16:colId xmlns:a16="http://schemas.microsoft.com/office/drawing/2014/main" val="20001"/>
                    </a:ext>
                  </a:extLst>
                </a:gridCol>
                <a:gridCol w="754627">
                  <a:extLst>
                    <a:ext uri="{9D8B030D-6E8A-4147-A177-3AD203B41FA5}">
                      <a16:colId xmlns:a16="http://schemas.microsoft.com/office/drawing/2014/main" val="20002"/>
                    </a:ext>
                  </a:extLst>
                </a:gridCol>
                <a:gridCol w="754627">
                  <a:extLst>
                    <a:ext uri="{9D8B030D-6E8A-4147-A177-3AD203B41FA5}">
                      <a16:colId xmlns:a16="http://schemas.microsoft.com/office/drawing/2014/main" val="20003"/>
                    </a:ext>
                  </a:extLst>
                </a:gridCol>
                <a:gridCol w="711354">
                  <a:extLst>
                    <a:ext uri="{9D8B030D-6E8A-4147-A177-3AD203B41FA5}">
                      <a16:colId xmlns:a16="http://schemas.microsoft.com/office/drawing/2014/main" val="20004"/>
                    </a:ext>
                  </a:extLst>
                </a:gridCol>
                <a:gridCol w="711354">
                  <a:extLst>
                    <a:ext uri="{9D8B030D-6E8A-4147-A177-3AD203B41FA5}">
                      <a16:colId xmlns:a16="http://schemas.microsoft.com/office/drawing/2014/main" val="20005"/>
                    </a:ext>
                  </a:extLst>
                </a:gridCol>
                <a:gridCol w="711354">
                  <a:extLst>
                    <a:ext uri="{9D8B030D-6E8A-4147-A177-3AD203B41FA5}">
                      <a16:colId xmlns:a16="http://schemas.microsoft.com/office/drawing/2014/main" val="20006"/>
                    </a:ext>
                  </a:extLst>
                </a:gridCol>
              </a:tblGrid>
              <a:tr h="33732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i="1">
                          <a:solidFill>
                            <a:schemeClr val="tx1">
                              <a:lumMod val="75000"/>
                              <a:lumOff val="25000"/>
                            </a:schemeClr>
                          </a:solidFill>
                        </a:rPr>
                        <a:t>2025 Survey</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All Secondary</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Year 8</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Year 10</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Boys</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Girls</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FSM</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337323">
                <a:tc>
                  <a:txBody>
                    <a:bodyPr/>
                    <a:lstStyle/>
                    <a:p>
                      <a:r>
                        <a:rPr lang="en-GB" sz="1100" i="1">
                          <a:solidFill>
                            <a:schemeClr val="tx1">
                              <a:lumMod val="75000"/>
                              <a:lumOff val="25000"/>
                            </a:schemeClr>
                          </a:solidFill>
                        </a:rPr>
                        <a:t>Base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1546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962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584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720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775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329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350588">
                <a:tc>
                  <a:txBody>
                    <a:bodyPr/>
                    <a:lstStyle/>
                    <a:p>
                      <a:pPr algn="l" fontAlgn="b"/>
                      <a:r>
                        <a:rPr lang="en-GB" sz="1100" b="0" i="0" u="none" strike="noStrike">
                          <a:solidFill>
                            <a:schemeClr val="tx1">
                              <a:lumMod val="75000"/>
                              <a:lumOff val="25000"/>
                            </a:schemeClr>
                          </a:solidFill>
                          <a:effectLst/>
                          <a:latin typeface="Calibri" panose="020F0502020204030204" pitchFamily="34" charset="0"/>
                        </a:rPr>
                        <a:t>Nearly all</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369455">
                <a:tc>
                  <a:txBody>
                    <a:bodyPr/>
                    <a:lstStyle/>
                    <a:p>
                      <a:pPr algn="l" fontAlgn="b"/>
                      <a:r>
                        <a:rPr lang="en-GB" sz="1100" b="0" i="0" u="none" strike="noStrike">
                          <a:solidFill>
                            <a:schemeClr val="tx1">
                              <a:lumMod val="75000"/>
                              <a:lumOff val="25000"/>
                            </a:schemeClr>
                          </a:solidFill>
                          <a:effectLst/>
                          <a:latin typeface="Calibri" panose="020F0502020204030204" pitchFamily="34" charset="0"/>
                        </a:rPr>
                        <a:t>Most of them</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10%</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7%</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15%</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8%</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12%</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12%</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415636">
                <a:tc>
                  <a:txBody>
                    <a:bodyPr/>
                    <a:lstStyle/>
                    <a:p>
                      <a:pPr algn="l" fontAlgn="b"/>
                      <a:r>
                        <a:rPr lang="en-GB" sz="1100" b="0" i="0" u="none" strike="noStrike">
                          <a:solidFill>
                            <a:schemeClr val="tx1">
                              <a:lumMod val="75000"/>
                              <a:lumOff val="25000"/>
                            </a:schemeClr>
                          </a:solidFill>
                          <a:effectLst/>
                          <a:latin typeface="Calibri" panose="020F0502020204030204" pitchFamily="34" charset="0"/>
                        </a:rPr>
                        <a:t>Some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41%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36%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49%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36%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47%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36%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r h="406400">
                <a:tc>
                  <a:txBody>
                    <a:bodyPr/>
                    <a:lstStyle/>
                    <a:p>
                      <a:pPr algn="l" fontAlgn="b"/>
                      <a:r>
                        <a:rPr lang="en-GB" sz="1100" b="0" i="0" u="none" strike="noStrike">
                          <a:solidFill>
                            <a:schemeClr val="tx1">
                              <a:lumMod val="75000"/>
                              <a:lumOff val="25000"/>
                            </a:schemeClr>
                          </a:solidFill>
                          <a:effectLst/>
                          <a:latin typeface="Calibri" panose="020F0502020204030204" pitchFamily="34" charset="0"/>
                        </a:rPr>
                        <a:t>None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46%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56%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30%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53%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39%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50%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5"/>
                  </a:ext>
                </a:extLst>
              </a:tr>
            </a:tbl>
          </a:graphicData>
        </a:graphic>
      </p:graphicFrame>
      <p:graphicFrame>
        <p:nvGraphicFramePr>
          <p:cNvPr id="12" name="Chart 11"/>
          <p:cNvGraphicFramePr/>
          <p:nvPr>
            <p:extLst>
              <p:ext uri="{D42A27DB-BD31-4B8C-83A1-F6EECF244321}">
                <p14:modId xmlns:p14="http://schemas.microsoft.com/office/powerpoint/2010/main" val="1369986133"/>
              </p:ext>
            </p:extLst>
          </p:nvPr>
        </p:nvGraphicFramePr>
        <p:xfrm>
          <a:off x="183600" y="1195199"/>
          <a:ext cx="5063895" cy="3841749"/>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11" name="Table 10">
            <a:extLst>
              <a:ext uri="{FF2B5EF4-FFF2-40B4-BE49-F238E27FC236}">
                <a16:creationId xmlns:a16="http://schemas.microsoft.com/office/drawing/2014/main" id="{E30DE0D2-5A2F-4B43-8C2C-103F3CDE969B}"/>
              </a:ext>
            </a:extLst>
          </p:cNvPr>
          <p:cNvGraphicFramePr>
            <a:graphicFrameLocks noGrp="1"/>
          </p:cNvGraphicFramePr>
          <p:nvPr>
            <p:extLst>
              <p:ext uri="{D42A27DB-BD31-4B8C-83A1-F6EECF244321}">
                <p14:modId xmlns:p14="http://schemas.microsoft.com/office/powerpoint/2010/main" val="2873366275"/>
              </p:ext>
            </p:extLst>
          </p:nvPr>
        </p:nvGraphicFramePr>
        <p:xfrm>
          <a:off x="5592842" y="3642335"/>
          <a:ext cx="6040358" cy="2473762"/>
        </p:xfrm>
        <a:graphic>
          <a:graphicData uri="http://schemas.openxmlformats.org/drawingml/2006/table">
            <a:tbl>
              <a:tblPr firstRow="1" bandRow="1">
                <a:tableStyleId>{5940675A-B579-460E-94D1-54222C63F5DA}</a:tableStyleId>
              </a:tblPr>
              <a:tblGrid>
                <a:gridCol w="1103233">
                  <a:extLst>
                    <a:ext uri="{9D8B030D-6E8A-4147-A177-3AD203B41FA5}">
                      <a16:colId xmlns:a16="http://schemas.microsoft.com/office/drawing/2014/main" val="20000"/>
                    </a:ext>
                  </a:extLst>
                </a:gridCol>
                <a:gridCol w="647700">
                  <a:extLst>
                    <a:ext uri="{9D8B030D-6E8A-4147-A177-3AD203B41FA5}">
                      <a16:colId xmlns:a16="http://schemas.microsoft.com/office/drawing/2014/main" val="20001"/>
                    </a:ext>
                  </a:extLst>
                </a:gridCol>
                <a:gridCol w="781050">
                  <a:extLst>
                    <a:ext uri="{9D8B030D-6E8A-4147-A177-3AD203B41FA5}">
                      <a16:colId xmlns:a16="http://schemas.microsoft.com/office/drawing/2014/main" val="20002"/>
                    </a:ext>
                  </a:extLst>
                </a:gridCol>
                <a:gridCol w="628650">
                  <a:extLst>
                    <a:ext uri="{9D8B030D-6E8A-4147-A177-3AD203B41FA5}">
                      <a16:colId xmlns:a16="http://schemas.microsoft.com/office/drawing/2014/main" val="20003"/>
                    </a:ext>
                  </a:extLst>
                </a:gridCol>
                <a:gridCol w="828675">
                  <a:extLst>
                    <a:ext uri="{9D8B030D-6E8A-4147-A177-3AD203B41FA5}">
                      <a16:colId xmlns:a16="http://schemas.microsoft.com/office/drawing/2014/main" val="20004"/>
                    </a:ext>
                  </a:extLst>
                </a:gridCol>
                <a:gridCol w="750570">
                  <a:extLst>
                    <a:ext uri="{9D8B030D-6E8A-4147-A177-3AD203B41FA5}">
                      <a16:colId xmlns:a16="http://schemas.microsoft.com/office/drawing/2014/main" val="20005"/>
                    </a:ext>
                  </a:extLst>
                </a:gridCol>
                <a:gridCol w="575591">
                  <a:extLst>
                    <a:ext uri="{9D8B030D-6E8A-4147-A177-3AD203B41FA5}">
                      <a16:colId xmlns:a16="http://schemas.microsoft.com/office/drawing/2014/main" val="20006"/>
                    </a:ext>
                  </a:extLst>
                </a:gridCol>
                <a:gridCol w="724889">
                  <a:extLst>
                    <a:ext uri="{9D8B030D-6E8A-4147-A177-3AD203B41FA5}">
                      <a16:colId xmlns:a16="http://schemas.microsoft.com/office/drawing/2014/main" val="4138183397"/>
                    </a:ext>
                  </a:extLst>
                </a:gridCol>
              </a:tblGrid>
              <a:tr h="33732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i="1">
                          <a:solidFill>
                            <a:schemeClr val="tx1">
                              <a:lumMod val="75000"/>
                              <a:lumOff val="25000"/>
                            </a:schemeClr>
                          </a:solidFill>
                        </a:rPr>
                        <a:t>2025 Survey</a:t>
                      </a:r>
                    </a:p>
                    <a:p>
                      <a:endParaRPr lang="en-GB" sz="1100">
                        <a:solidFill>
                          <a:schemeClr val="tx1">
                            <a:lumMod val="75000"/>
                            <a:lumOff val="25000"/>
                          </a:schemeClr>
                        </a:solidFill>
                      </a:endParaRP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SEN</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Have a disability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Young carers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Ethnicity:</a:t>
                      </a:r>
                      <a:r>
                        <a:rPr lang="en-GB" sz="1100" b="1" baseline="0">
                          <a:solidFill>
                            <a:schemeClr val="tx1">
                              <a:lumMod val="75000"/>
                              <a:lumOff val="25000"/>
                            </a:schemeClr>
                          </a:solidFill>
                        </a:rPr>
                        <a:t> </a:t>
                      </a:r>
                      <a:r>
                        <a:rPr lang="en-GB" sz="1100" b="1">
                          <a:solidFill>
                            <a:schemeClr val="tx1">
                              <a:lumMod val="75000"/>
                              <a:lumOff val="25000"/>
                            </a:schemeClr>
                          </a:solidFill>
                        </a:rPr>
                        <a:t>White</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Ethnic Minority Groups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Eng 2nd Lang</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LGBTQ</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337323">
                <a:tc>
                  <a:txBody>
                    <a:bodyPr/>
                    <a:lstStyle/>
                    <a:p>
                      <a:r>
                        <a:rPr lang="en-GB" sz="1100" i="1">
                          <a:solidFill>
                            <a:schemeClr val="tx1">
                              <a:lumMod val="75000"/>
                              <a:lumOff val="25000"/>
                            </a:schemeClr>
                          </a:solidFill>
                        </a:rPr>
                        <a:t>Base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191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309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87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1341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154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120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178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350588">
                <a:tc>
                  <a:txBody>
                    <a:bodyPr/>
                    <a:lstStyle/>
                    <a:p>
                      <a:pPr algn="l" fontAlgn="b"/>
                      <a:r>
                        <a:rPr lang="en-GB" sz="1100" b="0" i="0" u="none" strike="noStrike">
                          <a:solidFill>
                            <a:schemeClr val="tx1">
                              <a:lumMod val="75000"/>
                              <a:lumOff val="25000"/>
                            </a:schemeClr>
                          </a:solidFill>
                          <a:effectLst/>
                          <a:latin typeface="Calibri" panose="020F0502020204030204" pitchFamily="34" charset="0"/>
                        </a:rPr>
                        <a:t>Nearly all</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369455">
                <a:tc>
                  <a:txBody>
                    <a:bodyPr/>
                    <a:lstStyle/>
                    <a:p>
                      <a:pPr algn="l" fontAlgn="b"/>
                      <a:r>
                        <a:rPr lang="en-GB" sz="1100" b="0" i="0" u="none" strike="noStrike">
                          <a:solidFill>
                            <a:schemeClr val="tx1">
                              <a:lumMod val="75000"/>
                              <a:lumOff val="25000"/>
                            </a:schemeClr>
                          </a:solidFill>
                          <a:effectLst/>
                          <a:latin typeface="Calibri" panose="020F0502020204030204" pitchFamily="34" charset="0"/>
                        </a:rPr>
                        <a:t>Most of them</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16%</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15%</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6%</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9%</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18%</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10%</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14%</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415636">
                <a:tc>
                  <a:txBody>
                    <a:bodyPr/>
                    <a:lstStyle/>
                    <a:p>
                      <a:pPr algn="l" fontAlgn="b"/>
                      <a:r>
                        <a:rPr lang="en-GB" sz="1100" b="0" i="0" u="none" strike="noStrike">
                          <a:solidFill>
                            <a:schemeClr val="tx1">
                              <a:lumMod val="75000"/>
                              <a:lumOff val="25000"/>
                            </a:schemeClr>
                          </a:solidFill>
                          <a:effectLst/>
                          <a:latin typeface="Calibri" panose="020F0502020204030204" pitchFamily="34" charset="0"/>
                        </a:rPr>
                        <a:t>Some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36%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40%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49%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43%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30%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33%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42%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r h="406400">
                <a:tc>
                  <a:txBody>
                    <a:bodyPr/>
                    <a:lstStyle/>
                    <a:p>
                      <a:pPr algn="l" fontAlgn="b"/>
                      <a:r>
                        <a:rPr lang="en-GB" sz="1100" b="0" i="0" u="none" strike="noStrike">
                          <a:solidFill>
                            <a:schemeClr val="tx1">
                              <a:lumMod val="75000"/>
                              <a:lumOff val="25000"/>
                            </a:schemeClr>
                          </a:solidFill>
                          <a:effectLst/>
                          <a:latin typeface="Calibri" panose="020F0502020204030204" pitchFamily="34" charset="0"/>
                        </a:rPr>
                        <a:t>None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46%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43%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40%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45%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45%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56%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39%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5"/>
                  </a:ext>
                </a:extLst>
              </a:tr>
            </a:tbl>
          </a:graphicData>
        </a:graphic>
      </p:graphicFrame>
    </p:spTree>
    <p:extLst>
      <p:ext uri="{BB962C8B-B14F-4D97-AF65-F5344CB8AC3E}">
        <p14:creationId xmlns:p14="http://schemas.microsoft.com/office/powerpoint/2010/main" val="681469235"/>
      </p:ext>
    </p:extLst>
  </p:cSld>
  <p:clrMapOvr>
    <a:masterClrMapping/>
  </p:clrMapOvr>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80000" y="180000"/>
            <a:ext cx="11721936" cy="1090000"/>
          </a:xfrm>
        </p:spPr>
        <p:txBody>
          <a:bodyPr vert="horz" lIns="91440" tIns="45720" rIns="91440" bIns="45720" rtlCol="0" anchor="t" anchorCtr="0">
            <a:noAutofit/>
          </a:bodyPr>
          <a:lstStyle/>
          <a:p>
            <a:r>
              <a:rPr lang="en-GB" sz="1600"/>
              <a:t>25% of pupils believe that nearly all or most of their peers have consumed alcohol in the last week, in reality only 12% have done so. </a:t>
            </a:r>
          </a:p>
        </p:txBody>
      </p:sp>
      <p:sp>
        <p:nvSpPr>
          <p:cNvPr id="10" name="TextBox 9"/>
          <p:cNvSpPr txBox="1"/>
          <p:nvPr/>
        </p:nvSpPr>
        <p:spPr>
          <a:xfrm>
            <a:off x="180000" y="6447166"/>
            <a:ext cx="10227733" cy="400110"/>
          </a:xfrm>
          <a:prstGeom prst="rect">
            <a:avLst/>
          </a:prstGeom>
          <a:noFill/>
        </p:spPr>
        <p:txBody>
          <a:bodyPr wrap="square" rtlCol="0" anchor="b" anchorCtr="0">
            <a:spAutoFit/>
          </a:bodyPr>
          <a:lstStyle/>
          <a:p>
            <a:r>
              <a:rPr lang="en-GB" sz="1000">
                <a:solidFill>
                  <a:srgbClr val="002060"/>
                </a:solidFill>
              </a:rPr>
              <a:t>Q: Have you had a drink containing alcohol in the last 7 days, that was more than just a sip?</a:t>
            </a:r>
          </a:p>
          <a:p>
            <a:r>
              <a:rPr lang="en-GB" sz="1000" i="1">
                <a:solidFill>
                  <a:srgbClr val="002060"/>
                </a:solidFill>
              </a:rPr>
              <a:t>Base: All valid respondents, 2023 n=1,057, 2024 n=1,170, 2025 n=1,546. </a:t>
            </a:r>
          </a:p>
        </p:txBody>
      </p:sp>
      <p:sp>
        <p:nvSpPr>
          <p:cNvPr id="5" name="Rectangle 4"/>
          <p:cNvSpPr/>
          <p:nvPr/>
        </p:nvSpPr>
        <p:spPr>
          <a:xfrm>
            <a:off x="9946640" y="6368627"/>
            <a:ext cx="1686560" cy="492926"/>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a:t>Staying safe / </a:t>
            </a:r>
            <a:r>
              <a:rPr lang="en-GB" sz="1000" b="1"/>
              <a:t>CYPP</a:t>
            </a:r>
          </a:p>
        </p:txBody>
      </p:sp>
      <p:graphicFrame>
        <p:nvGraphicFramePr>
          <p:cNvPr id="8" name="Table 7"/>
          <p:cNvGraphicFramePr>
            <a:graphicFrameLocks noGrp="1"/>
          </p:cNvGraphicFramePr>
          <p:nvPr>
            <p:extLst>
              <p:ext uri="{D42A27DB-BD31-4B8C-83A1-F6EECF244321}">
                <p14:modId xmlns:p14="http://schemas.microsoft.com/office/powerpoint/2010/main" val="1799909627"/>
              </p:ext>
            </p:extLst>
          </p:nvPr>
        </p:nvGraphicFramePr>
        <p:xfrm>
          <a:off x="4164150" y="1024838"/>
          <a:ext cx="7469050" cy="2404161"/>
        </p:xfrm>
        <a:graphic>
          <a:graphicData uri="http://schemas.openxmlformats.org/drawingml/2006/table">
            <a:tbl>
              <a:tblPr firstRow="1" bandRow="1">
                <a:tableStyleId>{5940675A-B579-460E-94D1-54222C63F5DA}</a:tableStyleId>
              </a:tblPr>
              <a:tblGrid>
                <a:gridCol w="1958263">
                  <a:extLst>
                    <a:ext uri="{9D8B030D-6E8A-4147-A177-3AD203B41FA5}">
                      <a16:colId xmlns:a16="http://schemas.microsoft.com/office/drawing/2014/main" val="20000"/>
                    </a:ext>
                  </a:extLst>
                </a:gridCol>
                <a:gridCol w="1070838">
                  <a:extLst>
                    <a:ext uri="{9D8B030D-6E8A-4147-A177-3AD203B41FA5}">
                      <a16:colId xmlns:a16="http://schemas.microsoft.com/office/drawing/2014/main" val="20001"/>
                    </a:ext>
                  </a:extLst>
                </a:gridCol>
                <a:gridCol w="906747">
                  <a:extLst>
                    <a:ext uri="{9D8B030D-6E8A-4147-A177-3AD203B41FA5}">
                      <a16:colId xmlns:a16="http://schemas.microsoft.com/office/drawing/2014/main" val="20002"/>
                    </a:ext>
                  </a:extLst>
                </a:gridCol>
                <a:gridCol w="825420">
                  <a:extLst>
                    <a:ext uri="{9D8B030D-6E8A-4147-A177-3AD203B41FA5}">
                      <a16:colId xmlns:a16="http://schemas.microsoft.com/office/drawing/2014/main" val="20003"/>
                    </a:ext>
                  </a:extLst>
                </a:gridCol>
                <a:gridCol w="951392">
                  <a:extLst>
                    <a:ext uri="{9D8B030D-6E8A-4147-A177-3AD203B41FA5}">
                      <a16:colId xmlns:a16="http://schemas.microsoft.com/office/drawing/2014/main" val="20004"/>
                    </a:ext>
                  </a:extLst>
                </a:gridCol>
                <a:gridCol w="931834">
                  <a:extLst>
                    <a:ext uri="{9D8B030D-6E8A-4147-A177-3AD203B41FA5}">
                      <a16:colId xmlns:a16="http://schemas.microsoft.com/office/drawing/2014/main" val="20005"/>
                    </a:ext>
                  </a:extLst>
                </a:gridCol>
                <a:gridCol w="824556">
                  <a:extLst>
                    <a:ext uri="{9D8B030D-6E8A-4147-A177-3AD203B41FA5}">
                      <a16:colId xmlns:a16="http://schemas.microsoft.com/office/drawing/2014/main" val="20006"/>
                    </a:ext>
                  </a:extLst>
                </a:gridCol>
              </a:tblGrid>
              <a:tr h="296651">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i="1">
                          <a:solidFill>
                            <a:schemeClr val="tx1">
                              <a:lumMod val="75000"/>
                              <a:lumOff val="25000"/>
                            </a:schemeClr>
                          </a:solidFill>
                        </a:rPr>
                        <a:t>2025 Survey</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All Secondary</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Year 8</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Year 10</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Boys</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Girls</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FSM</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64472">
                <a:tc>
                  <a:txBody>
                    <a:bodyPr/>
                    <a:lstStyle/>
                    <a:p>
                      <a:r>
                        <a:rPr lang="en-GB" sz="1100" i="1">
                          <a:solidFill>
                            <a:schemeClr val="tx1">
                              <a:lumMod val="75000"/>
                              <a:lumOff val="25000"/>
                            </a:schemeClr>
                          </a:solidFill>
                        </a:rPr>
                        <a:t>Base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1546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962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584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720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775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329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614346">
                <a:tc>
                  <a:txBody>
                    <a:bodyPr/>
                    <a:lstStyle/>
                    <a:p>
                      <a:r>
                        <a:rPr lang="en-GB" sz="1100">
                          <a:solidFill>
                            <a:schemeClr val="tx1">
                              <a:lumMod val="75000"/>
                              <a:lumOff val="25000"/>
                            </a:schemeClr>
                          </a:solidFill>
                        </a:rPr>
                        <a:t>Yes, I have had a drink in the last week that was more than a sip</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12%</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10%</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15%</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12%</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12%</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15%</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614346">
                <a:tc>
                  <a:txBody>
                    <a:bodyPr/>
                    <a:lstStyle/>
                    <a:p>
                      <a:r>
                        <a:rPr lang="en-GB" sz="1100">
                          <a:solidFill>
                            <a:schemeClr val="tx1">
                              <a:lumMod val="75000"/>
                              <a:lumOff val="25000"/>
                            </a:schemeClr>
                          </a:solidFill>
                        </a:rPr>
                        <a:t>Believe that nearly all/most of my peers</a:t>
                      </a:r>
                      <a:r>
                        <a:rPr lang="en-GB" sz="1100" baseline="0">
                          <a:solidFill>
                            <a:schemeClr val="tx1">
                              <a:lumMod val="75000"/>
                              <a:lumOff val="25000"/>
                            </a:schemeClr>
                          </a:solidFill>
                        </a:rPr>
                        <a:t> have drunk alcohol in the last week</a:t>
                      </a:r>
                      <a:endParaRPr lang="en-GB" sz="1100">
                        <a:solidFill>
                          <a:schemeClr val="tx1">
                            <a:lumMod val="75000"/>
                            <a:lumOff val="25000"/>
                          </a:schemeClr>
                        </a:solidFill>
                      </a:endParaRP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25%</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18%</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36%</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20%</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28%</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26%</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61434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a:solidFill>
                            <a:schemeClr val="tx1">
                              <a:lumMod val="75000"/>
                              <a:lumOff val="25000"/>
                            </a:schemeClr>
                          </a:solidFill>
                        </a:rPr>
                        <a:t>Believe that nearly all/most of my peers</a:t>
                      </a:r>
                      <a:r>
                        <a:rPr lang="en-GB" sz="1100" baseline="0">
                          <a:solidFill>
                            <a:schemeClr val="tx1">
                              <a:lumMod val="75000"/>
                              <a:lumOff val="25000"/>
                            </a:schemeClr>
                          </a:solidFill>
                        </a:rPr>
                        <a:t> have been drunk in the last week</a:t>
                      </a:r>
                      <a:endParaRPr lang="en-GB" sz="1100">
                        <a:solidFill>
                          <a:schemeClr val="tx1">
                            <a:lumMod val="75000"/>
                            <a:lumOff val="25000"/>
                          </a:schemeClr>
                        </a:solidFill>
                      </a:endParaRP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13%</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8%</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20%</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11%</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14%</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14%</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bl>
          </a:graphicData>
        </a:graphic>
      </p:graphicFrame>
      <p:graphicFrame>
        <p:nvGraphicFramePr>
          <p:cNvPr id="7" name="Table 6">
            <a:extLst>
              <a:ext uri="{FF2B5EF4-FFF2-40B4-BE49-F238E27FC236}">
                <a16:creationId xmlns:a16="http://schemas.microsoft.com/office/drawing/2014/main" id="{03100606-279F-41DB-A322-6F8324869C3E}"/>
              </a:ext>
            </a:extLst>
          </p:cNvPr>
          <p:cNvGraphicFramePr>
            <a:graphicFrameLocks noGrp="1"/>
          </p:cNvGraphicFramePr>
          <p:nvPr>
            <p:extLst>
              <p:ext uri="{D42A27DB-BD31-4B8C-83A1-F6EECF244321}">
                <p14:modId xmlns:p14="http://schemas.microsoft.com/office/powerpoint/2010/main" val="932841934"/>
              </p:ext>
            </p:extLst>
          </p:nvPr>
        </p:nvGraphicFramePr>
        <p:xfrm>
          <a:off x="4164150" y="3536964"/>
          <a:ext cx="7469050" cy="2645160"/>
        </p:xfrm>
        <a:graphic>
          <a:graphicData uri="http://schemas.openxmlformats.org/drawingml/2006/table">
            <a:tbl>
              <a:tblPr firstRow="1" bandRow="1">
                <a:tableStyleId>{5940675A-B579-460E-94D1-54222C63F5DA}</a:tableStyleId>
              </a:tblPr>
              <a:tblGrid>
                <a:gridCol w="1998525">
                  <a:extLst>
                    <a:ext uri="{9D8B030D-6E8A-4147-A177-3AD203B41FA5}">
                      <a16:colId xmlns:a16="http://schemas.microsoft.com/office/drawing/2014/main" val="20000"/>
                    </a:ext>
                  </a:extLst>
                </a:gridCol>
                <a:gridCol w="729421">
                  <a:extLst>
                    <a:ext uri="{9D8B030D-6E8A-4147-A177-3AD203B41FA5}">
                      <a16:colId xmlns:a16="http://schemas.microsoft.com/office/drawing/2014/main" val="20001"/>
                    </a:ext>
                  </a:extLst>
                </a:gridCol>
                <a:gridCol w="816598">
                  <a:extLst>
                    <a:ext uri="{9D8B030D-6E8A-4147-A177-3AD203B41FA5}">
                      <a16:colId xmlns:a16="http://schemas.microsoft.com/office/drawing/2014/main" val="20002"/>
                    </a:ext>
                  </a:extLst>
                </a:gridCol>
                <a:gridCol w="743356">
                  <a:extLst>
                    <a:ext uri="{9D8B030D-6E8A-4147-A177-3AD203B41FA5}">
                      <a16:colId xmlns:a16="http://schemas.microsoft.com/office/drawing/2014/main" val="20003"/>
                    </a:ext>
                  </a:extLst>
                </a:gridCol>
                <a:gridCol w="780727">
                  <a:extLst>
                    <a:ext uri="{9D8B030D-6E8A-4147-A177-3AD203B41FA5}">
                      <a16:colId xmlns:a16="http://schemas.microsoft.com/office/drawing/2014/main" val="20004"/>
                    </a:ext>
                  </a:extLst>
                </a:gridCol>
                <a:gridCol w="958788">
                  <a:extLst>
                    <a:ext uri="{9D8B030D-6E8A-4147-A177-3AD203B41FA5}">
                      <a16:colId xmlns:a16="http://schemas.microsoft.com/office/drawing/2014/main" val="20005"/>
                    </a:ext>
                  </a:extLst>
                </a:gridCol>
                <a:gridCol w="816746">
                  <a:extLst>
                    <a:ext uri="{9D8B030D-6E8A-4147-A177-3AD203B41FA5}">
                      <a16:colId xmlns:a16="http://schemas.microsoft.com/office/drawing/2014/main" val="20006"/>
                    </a:ext>
                  </a:extLst>
                </a:gridCol>
                <a:gridCol w="624889">
                  <a:extLst>
                    <a:ext uri="{9D8B030D-6E8A-4147-A177-3AD203B41FA5}">
                      <a16:colId xmlns:a16="http://schemas.microsoft.com/office/drawing/2014/main" val="3118277842"/>
                    </a:ext>
                  </a:extLst>
                </a:gridCol>
              </a:tblGrid>
              <a:tr h="578431">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i="1">
                          <a:solidFill>
                            <a:schemeClr val="tx1">
                              <a:lumMod val="75000"/>
                              <a:lumOff val="25000"/>
                            </a:schemeClr>
                          </a:solidFill>
                        </a:rPr>
                        <a:t>2025 Survey</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SEN</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Have a disability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Young carers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Ethnicity:</a:t>
                      </a:r>
                      <a:r>
                        <a:rPr lang="en-GB" sz="1100" b="1" baseline="0">
                          <a:solidFill>
                            <a:schemeClr val="tx1">
                              <a:lumMod val="75000"/>
                              <a:lumOff val="25000"/>
                            </a:schemeClr>
                          </a:solidFill>
                        </a:rPr>
                        <a:t> </a:t>
                      </a:r>
                      <a:r>
                        <a:rPr lang="en-GB" sz="1100" b="1">
                          <a:solidFill>
                            <a:schemeClr val="tx1">
                              <a:lumMod val="75000"/>
                              <a:lumOff val="25000"/>
                            </a:schemeClr>
                          </a:solidFill>
                        </a:rPr>
                        <a:t>White</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Ethnic Minority Groups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Eng 2nd Lang</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LGBTQ</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49851">
                <a:tc>
                  <a:txBody>
                    <a:bodyPr/>
                    <a:lstStyle/>
                    <a:p>
                      <a:r>
                        <a:rPr lang="en-GB" sz="1100" i="1">
                          <a:solidFill>
                            <a:schemeClr val="tx1">
                              <a:lumMod val="75000"/>
                              <a:lumOff val="25000"/>
                            </a:schemeClr>
                          </a:solidFill>
                        </a:rPr>
                        <a:t>Base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191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309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87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1341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154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120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178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580383">
                <a:tc>
                  <a:txBody>
                    <a:bodyPr/>
                    <a:lstStyle/>
                    <a:p>
                      <a:r>
                        <a:rPr lang="en-GB" sz="1100">
                          <a:solidFill>
                            <a:schemeClr val="tx1">
                              <a:lumMod val="75000"/>
                              <a:lumOff val="25000"/>
                            </a:schemeClr>
                          </a:solidFill>
                        </a:rPr>
                        <a:t>Yes, I have had a drink in the last week that was more than a sip</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17%</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17%</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22%</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12%</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14%</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7%</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15%</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580383">
                <a:tc>
                  <a:txBody>
                    <a:bodyPr/>
                    <a:lstStyle/>
                    <a:p>
                      <a:r>
                        <a:rPr lang="en-GB" sz="1100">
                          <a:solidFill>
                            <a:schemeClr val="tx1">
                              <a:lumMod val="75000"/>
                              <a:lumOff val="25000"/>
                            </a:schemeClr>
                          </a:solidFill>
                        </a:rPr>
                        <a:t>Believe that nearly all/most of my peers</a:t>
                      </a:r>
                      <a:r>
                        <a:rPr lang="en-GB" sz="1100" baseline="0">
                          <a:solidFill>
                            <a:schemeClr val="tx1">
                              <a:lumMod val="75000"/>
                              <a:lumOff val="25000"/>
                            </a:schemeClr>
                          </a:solidFill>
                        </a:rPr>
                        <a:t> have drunk alcohol in the last week</a:t>
                      </a:r>
                      <a:endParaRPr lang="en-GB" sz="1100">
                        <a:solidFill>
                          <a:schemeClr val="tx1">
                            <a:lumMod val="75000"/>
                            <a:lumOff val="25000"/>
                          </a:schemeClr>
                        </a:solidFill>
                      </a:endParaRP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31%</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30%</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28%</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24%</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34%</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23%</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30%</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58038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a:solidFill>
                            <a:schemeClr val="tx1">
                              <a:lumMod val="75000"/>
                              <a:lumOff val="25000"/>
                            </a:schemeClr>
                          </a:solidFill>
                        </a:rPr>
                        <a:t>Believe that nearly all/most of my peers</a:t>
                      </a:r>
                      <a:r>
                        <a:rPr lang="en-GB" sz="1100" baseline="0">
                          <a:solidFill>
                            <a:schemeClr val="tx1">
                              <a:lumMod val="75000"/>
                              <a:lumOff val="25000"/>
                            </a:schemeClr>
                          </a:solidFill>
                        </a:rPr>
                        <a:t> have been drunk in the last week</a:t>
                      </a:r>
                      <a:endParaRPr lang="en-GB" sz="1100">
                        <a:solidFill>
                          <a:schemeClr val="tx1">
                            <a:lumMod val="75000"/>
                            <a:lumOff val="25000"/>
                          </a:schemeClr>
                        </a:solidFill>
                      </a:endParaRP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19%</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17%</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10%</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11%</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25%</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12%</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17%</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bl>
          </a:graphicData>
        </a:graphic>
      </p:graphicFrame>
      <p:graphicFrame>
        <p:nvGraphicFramePr>
          <p:cNvPr id="9" name="Chart 8">
            <a:extLst>
              <a:ext uri="{FF2B5EF4-FFF2-40B4-BE49-F238E27FC236}">
                <a16:creationId xmlns:a16="http://schemas.microsoft.com/office/drawing/2014/main" id="{746D3299-2522-4417-A117-98159630634C}"/>
              </a:ext>
            </a:extLst>
          </p:cNvPr>
          <p:cNvGraphicFramePr/>
          <p:nvPr>
            <p:extLst>
              <p:ext uri="{D42A27DB-BD31-4B8C-83A1-F6EECF244321}">
                <p14:modId xmlns:p14="http://schemas.microsoft.com/office/powerpoint/2010/main" val="1873383579"/>
              </p:ext>
            </p:extLst>
          </p:nvPr>
        </p:nvGraphicFramePr>
        <p:xfrm>
          <a:off x="180000" y="997211"/>
          <a:ext cx="3980550" cy="3488038"/>
        </p:xfrm>
        <a:graphic>
          <a:graphicData uri="http://schemas.openxmlformats.org/drawingml/2006/chart">
            <c:chart xmlns:c="http://schemas.openxmlformats.org/drawingml/2006/chart" xmlns:r="http://schemas.openxmlformats.org/officeDocument/2006/relationships" r:id="rId2"/>
          </a:graphicData>
        </a:graphic>
      </p:graphicFrame>
    </p:spTree>
    <p:extLst>
      <p:ext uri="{BB962C8B-B14F-4D97-AF65-F5344CB8AC3E}">
        <p14:creationId xmlns:p14="http://schemas.microsoft.com/office/powerpoint/2010/main" val="986487486"/>
      </p:ext>
    </p:extLst>
  </p:cSld>
  <p:clrMapOvr>
    <a:masterClrMapping/>
  </p:clrMapOvr>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80000" y="180000"/>
            <a:ext cx="11721936" cy="900000"/>
          </a:xfrm>
        </p:spPr>
        <p:txBody>
          <a:bodyPr vert="horz" lIns="91440" tIns="45720" rIns="91440" bIns="45720" rtlCol="0" anchor="t" anchorCtr="0">
            <a:normAutofit/>
          </a:bodyPr>
          <a:lstStyle/>
          <a:p>
            <a:r>
              <a:rPr lang="en-GB" sz="1600"/>
              <a:t>On average, of the 12% who say they have had an alcoholic drink in the past 7 days, pre-mixed drinks such as WKD and VK are the most popular, followed by spirits and cider. </a:t>
            </a:r>
          </a:p>
        </p:txBody>
      </p:sp>
      <p:sp>
        <p:nvSpPr>
          <p:cNvPr id="10" name="TextBox 9"/>
          <p:cNvSpPr txBox="1"/>
          <p:nvPr/>
        </p:nvSpPr>
        <p:spPr>
          <a:xfrm>
            <a:off x="180000" y="6422179"/>
            <a:ext cx="10227733" cy="400110"/>
          </a:xfrm>
          <a:prstGeom prst="rect">
            <a:avLst/>
          </a:prstGeom>
          <a:noFill/>
        </p:spPr>
        <p:txBody>
          <a:bodyPr wrap="square" rtlCol="0" anchor="b" anchorCtr="0">
            <a:spAutoFit/>
          </a:bodyPr>
          <a:lstStyle/>
          <a:p>
            <a:r>
              <a:rPr lang="en-GB" sz="1000">
                <a:solidFill>
                  <a:srgbClr val="002060"/>
                </a:solidFill>
              </a:rPr>
              <a:t>Q: During the last 7 days, which of the following types of alcoholic drink did you have, if any? (Do not count 'alcohol free' beer/lager or canned shandy etc.)</a:t>
            </a:r>
          </a:p>
          <a:p>
            <a:r>
              <a:rPr lang="en-GB" sz="1000" i="1">
                <a:solidFill>
                  <a:srgbClr val="002060"/>
                </a:solidFill>
              </a:rPr>
              <a:t>Base: All those having consumed alcohol, 2023 n=149, 2024 n=204, 2025 n=189. </a:t>
            </a:r>
          </a:p>
        </p:txBody>
      </p:sp>
      <p:sp>
        <p:nvSpPr>
          <p:cNvPr id="5" name="Rectangle 4"/>
          <p:cNvSpPr/>
          <p:nvPr/>
        </p:nvSpPr>
        <p:spPr>
          <a:xfrm>
            <a:off x="9946640" y="6368627"/>
            <a:ext cx="1686560" cy="492926"/>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a:t>Staying safe</a:t>
            </a:r>
            <a:endParaRPr lang="en-GB" sz="1000" b="1"/>
          </a:p>
        </p:txBody>
      </p:sp>
      <p:graphicFrame>
        <p:nvGraphicFramePr>
          <p:cNvPr id="11" name="Chart 10"/>
          <p:cNvGraphicFramePr/>
          <p:nvPr>
            <p:extLst>
              <p:ext uri="{D42A27DB-BD31-4B8C-83A1-F6EECF244321}">
                <p14:modId xmlns:p14="http://schemas.microsoft.com/office/powerpoint/2010/main" val="2045855869"/>
              </p:ext>
            </p:extLst>
          </p:nvPr>
        </p:nvGraphicFramePr>
        <p:xfrm>
          <a:off x="183599" y="835200"/>
          <a:ext cx="8293973" cy="4945490"/>
        </p:xfrm>
        <a:graphic>
          <a:graphicData uri="http://schemas.openxmlformats.org/drawingml/2006/chart">
            <c:chart xmlns:c="http://schemas.openxmlformats.org/drawingml/2006/chart" xmlns:r="http://schemas.openxmlformats.org/officeDocument/2006/relationships" r:id="rId2"/>
          </a:graphicData>
        </a:graphic>
      </p:graphicFrame>
    </p:spTree>
    <p:extLst>
      <p:ext uri="{BB962C8B-B14F-4D97-AF65-F5344CB8AC3E}">
        <p14:creationId xmlns:p14="http://schemas.microsoft.com/office/powerpoint/2010/main" val="1257558533"/>
      </p:ext>
    </p:extLst>
  </p:cSld>
  <p:clrMapOvr>
    <a:masterClrMapping/>
  </p:clrMapOvr>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80000" y="180000"/>
            <a:ext cx="11721936" cy="900000"/>
          </a:xfrm>
        </p:spPr>
        <p:txBody>
          <a:bodyPr vert="horz" lIns="91440" tIns="45720" rIns="91440" bIns="45720" rtlCol="0" anchor="t" anchorCtr="0">
            <a:normAutofit/>
          </a:bodyPr>
          <a:lstStyle/>
          <a:p>
            <a:r>
              <a:rPr lang="en-GB" sz="1600"/>
              <a:t>Year 10s are more likely to consume most drinks than Year 8s. Girls are more likely to consume pre-mixed drinks than boys, whereas beer or lager is more popular for boys. </a:t>
            </a:r>
          </a:p>
        </p:txBody>
      </p:sp>
      <p:sp>
        <p:nvSpPr>
          <p:cNvPr id="5" name="Rectangle 4"/>
          <p:cNvSpPr/>
          <p:nvPr/>
        </p:nvSpPr>
        <p:spPr>
          <a:xfrm>
            <a:off x="9946640" y="6368627"/>
            <a:ext cx="1686560" cy="492926"/>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a:t>Staying safe</a:t>
            </a:r>
            <a:endParaRPr lang="en-GB" sz="1000" b="1"/>
          </a:p>
        </p:txBody>
      </p:sp>
      <p:graphicFrame>
        <p:nvGraphicFramePr>
          <p:cNvPr id="7" name="Table 6"/>
          <p:cNvGraphicFramePr>
            <a:graphicFrameLocks noGrp="1"/>
          </p:cNvGraphicFramePr>
          <p:nvPr>
            <p:extLst>
              <p:ext uri="{D42A27DB-BD31-4B8C-83A1-F6EECF244321}">
                <p14:modId xmlns:p14="http://schemas.microsoft.com/office/powerpoint/2010/main" val="3413238249"/>
              </p:ext>
            </p:extLst>
          </p:nvPr>
        </p:nvGraphicFramePr>
        <p:xfrm>
          <a:off x="498764" y="961200"/>
          <a:ext cx="11134438" cy="2772600"/>
        </p:xfrm>
        <a:graphic>
          <a:graphicData uri="http://schemas.openxmlformats.org/drawingml/2006/table">
            <a:tbl>
              <a:tblPr firstRow="1" bandRow="1">
                <a:tableStyleId>{5940675A-B579-460E-94D1-54222C63F5DA}</a:tableStyleId>
              </a:tblPr>
              <a:tblGrid>
                <a:gridCol w="3427972">
                  <a:extLst>
                    <a:ext uri="{9D8B030D-6E8A-4147-A177-3AD203B41FA5}">
                      <a16:colId xmlns:a16="http://schemas.microsoft.com/office/drawing/2014/main" val="20000"/>
                    </a:ext>
                  </a:extLst>
                </a:gridCol>
                <a:gridCol w="1284411">
                  <a:extLst>
                    <a:ext uri="{9D8B030D-6E8A-4147-A177-3AD203B41FA5}">
                      <a16:colId xmlns:a16="http://schemas.microsoft.com/office/drawing/2014/main" val="20001"/>
                    </a:ext>
                  </a:extLst>
                </a:gridCol>
                <a:gridCol w="1284411">
                  <a:extLst>
                    <a:ext uri="{9D8B030D-6E8A-4147-A177-3AD203B41FA5}">
                      <a16:colId xmlns:a16="http://schemas.microsoft.com/office/drawing/2014/main" val="20002"/>
                    </a:ext>
                  </a:extLst>
                </a:gridCol>
                <a:gridCol w="1284411">
                  <a:extLst>
                    <a:ext uri="{9D8B030D-6E8A-4147-A177-3AD203B41FA5}">
                      <a16:colId xmlns:a16="http://schemas.microsoft.com/office/drawing/2014/main" val="20003"/>
                    </a:ext>
                  </a:extLst>
                </a:gridCol>
                <a:gridCol w="1284411">
                  <a:extLst>
                    <a:ext uri="{9D8B030D-6E8A-4147-A177-3AD203B41FA5}">
                      <a16:colId xmlns:a16="http://schemas.microsoft.com/office/drawing/2014/main" val="20004"/>
                    </a:ext>
                  </a:extLst>
                </a:gridCol>
                <a:gridCol w="1284411">
                  <a:extLst>
                    <a:ext uri="{9D8B030D-6E8A-4147-A177-3AD203B41FA5}">
                      <a16:colId xmlns:a16="http://schemas.microsoft.com/office/drawing/2014/main" val="20005"/>
                    </a:ext>
                  </a:extLst>
                </a:gridCol>
                <a:gridCol w="1284411">
                  <a:extLst>
                    <a:ext uri="{9D8B030D-6E8A-4147-A177-3AD203B41FA5}">
                      <a16:colId xmlns:a16="http://schemas.microsoft.com/office/drawing/2014/main" val="2834631770"/>
                    </a:ext>
                  </a:extLst>
                </a:gridCol>
              </a:tblGrid>
              <a:tr h="27726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i="1">
                          <a:solidFill>
                            <a:schemeClr val="tx1">
                              <a:lumMod val="75000"/>
                              <a:lumOff val="25000"/>
                            </a:schemeClr>
                          </a:solidFill>
                        </a:rPr>
                        <a:t>2025 Survey</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All Secondary</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Year 8</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Year 10</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Boys</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Girls</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FSM</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77260">
                <a:tc>
                  <a:txBody>
                    <a:bodyPr/>
                    <a:lstStyle/>
                    <a:p>
                      <a:r>
                        <a:rPr lang="en-GB" sz="1100" i="1">
                          <a:solidFill>
                            <a:schemeClr val="tx1">
                              <a:lumMod val="75000"/>
                              <a:lumOff val="25000"/>
                            </a:schemeClr>
                          </a:solidFill>
                        </a:rPr>
                        <a:t>Base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189</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100</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89</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88</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91</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48</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277260">
                <a:tc>
                  <a:txBody>
                    <a:bodyPr/>
                    <a:lstStyle/>
                    <a:p>
                      <a:pPr algn="l" fontAlgn="b"/>
                      <a:r>
                        <a:rPr lang="en-GB" sz="1100" b="0" i="0" u="none" strike="noStrike">
                          <a:solidFill>
                            <a:schemeClr val="tx1">
                              <a:lumMod val="75000"/>
                              <a:lumOff val="25000"/>
                            </a:schemeClr>
                          </a:solidFill>
                          <a:effectLst/>
                          <a:latin typeface="Calibri" panose="020F0502020204030204" pitchFamily="34" charset="0"/>
                        </a:rPr>
                        <a:t>Pre-mixed drinks (e.g. WKD, VK)</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57%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2">
                        <a:lumMod val="90000"/>
                      </a:schemeClr>
                    </a:solidFill>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62%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2">
                        <a:lumMod val="90000"/>
                      </a:schemeClr>
                    </a:solidFill>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51%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2">
                        <a:lumMod val="90000"/>
                      </a:schemeClr>
                    </a:solidFill>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42%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2">
                        <a:lumMod val="90000"/>
                      </a:schemeClr>
                    </a:solidFill>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67%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2">
                        <a:lumMod val="90000"/>
                      </a:schemeClr>
                    </a:solidFill>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65%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2">
                        <a:lumMod val="90000"/>
                      </a:schemeClr>
                    </a:solidFill>
                  </a:tcPr>
                </a:tc>
                <a:extLst>
                  <a:ext uri="{0D108BD9-81ED-4DB2-BD59-A6C34878D82A}">
                    <a16:rowId xmlns:a16="http://schemas.microsoft.com/office/drawing/2014/main" val="10002"/>
                  </a:ext>
                </a:extLst>
              </a:tr>
              <a:tr h="277260">
                <a:tc>
                  <a:txBody>
                    <a:bodyPr/>
                    <a:lstStyle/>
                    <a:p>
                      <a:pPr algn="l" fontAlgn="b"/>
                      <a:r>
                        <a:rPr lang="en-GB" sz="1100" b="0" i="0" u="none" strike="noStrike">
                          <a:solidFill>
                            <a:schemeClr val="tx1">
                              <a:lumMod val="75000"/>
                              <a:lumOff val="25000"/>
                            </a:schemeClr>
                          </a:solidFill>
                          <a:effectLst/>
                          <a:latin typeface="Calibri" panose="020F0502020204030204" pitchFamily="34" charset="0"/>
                        </a:rPr>
                        <a:t>Spirits (e.g. vodka, whisky, rum etc.)</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43%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2">
                        <a:lumMod val="90000"/>
                      </a:schemeClr>
                    </a:solidFill>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34%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2">
                        <a:lumMod val="90000"/>
                      </a:schemeClr>
                    </a:solidFill>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54%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2">
                        <a:lumMod val="90000"/>
                      </a:schemeClr>
                    </a:solidFill>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39%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44%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2">
                        <a:lumMod val="90000"/>
                      </a:schemeClr>
                    </a:solidFill>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42%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2">
                        <a:lumMod val="90000"/>
                      </a:schemeClr>
                    </a:solidFill>
                  </a:tcPr>
                </a:tc>
                <a:extLst>
                  <a:ext uri="{0D108BD9-81ED-4DB2-BD59-A6C34878D82A}">
                    <a16:rowId xmlns:a16="http://schemas.microsoft.com/office/drawing/2014/main" val="3481302773"/>
                  </a:ext>
                </a:extLst>
              </a:tr>
              <a:tr h="277260">
                <a:tc>
                  <a:txBody>
                    <a:bodyPr/>
                    <a:lstStyle/>
                    <a:p>
                      <a:pPr algn="l" fontAlgn="b"/>
                      <a:r>
                        <a:rPr lang="en-GB" sz="1100" b="0" i="0" u="none" strike="noStrike">
                          <a:solidFill>
                            <a:schemeClr val="tx1">
                              <a:lumMod val="75000"/>
                              <a:lumOff val="25000"/>
                            </a:schemeClr>
                          </a:solidFill>
                          <a:effectLst/>
                          <a:latin typeface="Calibri" panose="020F0502020204030204" pitchFamily="34" charset="0"/>
                        </a:rPr>
                        <a:t>Cider</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35%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29%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42%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2">
                        <a:lumMod val="90000"/>
                      </a:schemeClr>
                    </a:solidFill>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40%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2">
                        <a:lumMod val="90000"/>
                      </a:schemeClr>
                    </a:solidFill>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26%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38%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2">
                        <a:lumMod val="90000"/>
                      </a:schemeClr>
                    </a:solidFill>
                  </a:tcPr>
                </a:tc>
                <a:extLst>
                  <a:ext uri="{0D108BD9-81ED-4DB2-BD59-A6C34878D82A}">
                    <a16:rowId xmlns:a16="http://schemas.microsoft.com/office/drawing/2014/main" val="4004292127"/>
                  </a:ext>
                </a:extLst>
              </a:tr>
              <a:tr h="277260">
                <a:tc>
                  <a:txBody>
                    <a:bodyPr/>
                    <a:lstStyle/>
                    <a:p>
                      <a:pPr algn="l" fontAlgn="b"/>
                      <a:r>
                        <a:rPr lang="en-GB" sz="1100" b="0" i="0" u="none" strike="noStrike">
                          <a:solidFill>
                            <a:schemeClr val="tx1">
                              <a:lumMod val="75000"/>
                              <a:lumOff val="25000"/>
                            </a:schemeClr>
                          </a:solidFill>
                          <a:effectLst/>
                          <a:latin typeface="Calibri" panose="020F0502020204030204" pitchFamily="34" charset="0"/>
                        </a:rPr>
                        <a:t>Beer or lager</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38%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2">
                        <a:lumMod val="90000"/>
                      </a:schemeClr>
                    </a:solidFill>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35%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2">
                        <a:lumMod val="90000"/>
                      </a:schemeClr>
                    </a:solidFill>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42%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2">
                        <a:lumMod val="90000"/>
                      </a:schemeClr>
                    </a:solidFill>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57%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2">
                        <a:lumMod val="90000"/>
                      </a:schemeClr>
                    </a:solidFill>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18%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33%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extLst>
                  <a:ext uri="{0D108BD9-81ED-4DB2-BD59-A6C34878D82A}">
                    <a16:rowId xmlns:a16="http://schemas.microsoft.com/office/drawing/2014/main" val="10003"/>
                  </a:ext>
                </a:extLst>
              </a:tr>
              <a:tr h="277260">
                <a:tc>
                  <a:txBody>
                    <a:bodyPr/>
                    <a:lstStyle/>
                    <a:p>
                      <a:pPr algn="l" fontAlgn="b"/>
                      <a:r>
                        <a:rPr lang="en-GB" sz="1100" b="0" i="0" u="none" strike="noStrike">
                          <a:solidFill>
                            <a:schemeClr val="tx1">
                              <a:lumMod val="75000"/>
                              <a:lumOff val="25000"/>
                            </a:schemeClr>
                          </a:solidFill>
                          <a:effectLst/>
                          <a:latin typeface="Calibri" panose="020F0502020204030204" pitchFamily="34" charset="0"/>
                        </a:rPr>
                        <a:t>Shooters/shots/jelly</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33%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30%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37%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30%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32%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2">
                        <a:lumMod val="90000"/>
                      </a:schemeClr>
                    </a:solidFill>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31%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5"/>
                  </a:ext>
                </a:extLst>
              </a:tr>
              <a:tr h="277260">
                <a:tc>
                  <a:txBody>
                    <a:bodyPr/>
                    <a:lstStyle/>
                    <a:p>
                      <a:pPr algn="l" fontAlgn="b"/>
                      <a:r>
                        <a:rPr lang="en-GB" sz="1100" b="0" i="0" u="none" strike="noStrike">
                          <a:solidFill>
                            <a:schemeClr val="tx1">
                              <a:lumMod val="75000"/>
                              <a:lumOff val="25000"/>
                            </a:schemeClr>
                          </a:solidFill>
                          <a:effectLst/>
                          <a:latin typeface="Calibri" panose="020F0502020204030204" pitchFamily="34" charset="0"/>
                        </a:rPr>
                        <a:t>Wine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20%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16%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25%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23%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12%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23%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6"/>
                  </a:ext>
                </a:extLst>
              </a:tr>
              <a:tr h="277260">
                <a:tc>
                  <a:txBody>
                    <a:bodyPr/>
                    <a:lstStyle/>
                    <a:p>
                      <a:pPr algn="l" fontAlgn="b"/>
                      <a:r>
                        <a:rPr lang="en-GB" sz="1100" b="0" i="0" u="none" strike="noStrike">
                          <a:solidFill>
                            <a:schemeClr val="tx1">
                              <a:lumMod val="75000"/>
                              <a:lumOff val="25000"/>
                            </a:schemeClr>
                          </a:solidFill>
                          <a:effectLst/>
                          <a:latin typeface="Calibri" panose="020F0502020204030204" pitchFamily="34" charset="0"/>
                        </a:rPr>
                        <a:t>Port, martini, sherry etc.</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17%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15%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20%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19%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11%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10%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7"/>
                  </a:ext>
                </a:extLst>
              </a:tr>
              <a:tr h="277260">
                <a:tc>
                  <a:txBody>
                    <a:bodyPr/>
                    <a:lstStyle/>
                    <a:p>
                      <a:pPr algn="l" fontAlgn="b"/>
                      <a:r>
                        <a:rPr lang="en-GB" sz="1100" b="0" i="0" u="none" strike="noStrike">
                          <a:solidFill>
                            <a:schemeClr val="tx1">
                              <a:lumMod val="75000"/>
                              <a:lumOff val="25000"/>
                            </a:schemeClr>
                          </a:solidFill>
                          <a:effectLst/>
                          <a:latin typeface="Calibri" panose="020F0502020204030204" pitchFamily="34" charset="0"/>
                        </a:rPr>
                        <a:t>Other alcoholic drinks</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29%</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28%</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29%</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27%</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24%</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29%</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8"/>
                  </a:ext>
                </a:extLst>
              </a:tr>
            </a:tbl>
          </a:graphicData>
        </a:graphic>
      </p:graphicFrame>
      <p:sp>
        <p:nvSpPr>
          <p:cNvPr id="8" name="TextBox 7"/>
          <p:cNvSpPr txBox="1"/>
          <p:nvPr/>
        </p:nvSpPr>
        <p:spPr>
          <a:xfrm>
            <a:off x="180000" y="6472508"/>
            <a:ext cx="10227733" cy="246221"/>
          </a:xfrm>
          <a:prstGeom prst="rect">
            <a:avLst/>
          </a:prstGeom>
          <a:noFill/>
        </p:spPr>
        <p:txBody>
          <a:bodyPr wrap="square" rtlCol="0" anchor="b" anchorCtr="0">
            <a:spAutoFit/>
          </a:bodyPr>
          <a:lstStyle>
            <a:defPPr>
              <a:defRPr lang="en-US"/>
            </a:defPPr>
            <a:lvl1pPr>
              <a:defRPr sz="1000">
                <a:solidFill>
                  <a:srgbClr val="002060"/>
                </a:solidFill>
                <a:latin typeface="Calibri" panose="020F0502020204030204" pitchFamily="34" charset="0"/>
              </a:defRPr>
            </a:lvl1pPr>
          </a:lstStyle>
          <a:p>
            <a:r>
              <a:rPr lang="en-GB">
                <a:latin typeface="+mn-lt"/>
              </a:rPr>
              <a:t>Q: During the last 7 days, which of the following types of alcoholic drink did you have, if any? (Do not count 'alcohol free' beer/lager or canned shandy etc.)</a:t>
            </a:r>
          </a:p>
        </p:txBody>
      </p:sp>
    </p:spTree>
    <p:extLst>
      <p:ext uri="{BB962C8B-B14F-4D97-AF65-F5344CB8AC3E}">
        <p14:creationId xmlns:p14="http://schemas.microsoft.com/office/powerpoint/2010/main" val="2564802130"/>
      </p:ext>
    </p:extLst>
  </p:cSld>
  <p:clrMapOvr>
    <a:masterClrMapping/>
  </p:clrMapOvr>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80000" y="180000"/>
            <a:ext cx="11721936" cy="900000"/>
          </a:xfrm>
        </p:spPr>
        <p:txBody>
          <a:bodyPr vert="horz" lIns="91440" tIns="45720" rIns="91440" bIns="45720" rtlCol="0" anchor="t" anchorCtr="0">
            <a:normAutofit/>
          </a:bodyPr>
          <a:lstStyle/>
          <a:p>
            <a:r>
              <a:rPr lang="en-GB" sz="1600"/>
              <a:t>All cohorts claim to have consumed a wide variety of alcohol with at least 14% consuming most drinks. However, it is difficult to make significant conclusions on alcohol consumption trends from these results, as several of the cohorts have low base samples.</a:t>
            </a:r>
          </a:p>
        </p:txBody>
      </p:sp>
      <p:sp>
        <p:nvSpPr>
          <p:cNvPr id="5" name="Rectangle 4"/>
          <p:cNvSpPr/>
          <p:nvPr/>
        </p:nvSpPr>
        <p:spPr>
          <a:xfrm>
            <a:off x="9946640" y="6368627"/>
            <a:ext cx="1686560" cy="492926"/>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a:t>Staying safe</a:t>
            </a:r>
            <a:endParaRPr lang="en-GB" sz="1000" b="1"/>
          </a:p>
        </p:txBody>
      </p:sp>
      <p:sp>
        <p:nvSpPr>
          <p:cNvPr id="8" name="TextBox 7"/>
          <p:cNvSpPr txBox="1"/>
          <p:nvPr/>
        </p:nvSpPr>
        <p:spPr>
          <a:xfrm>
            <a:off x="180000" y="6444517"/>
            <a:ext cx="10227733" cy="246221"/>
          </a:xfrm>
          <a:prstGeom prst="rect">
            <a:avLst/>
          </a:prstGeom>
          <a:noFill/>
        </p:spPr>
        <p:txBody>
          <a:bodyPr wrap="square" rtlCol="0" anchor="b" anchorCtr="0">
            <a:spAutoFit/>
          </a:bodyPr>
          <a:lstStyle/>
          <a:p>
            <a:r>
              <a:rPr lang="en-GB" sz="1000">
                <a:solidFill>
                  <a:srgbClr val="002060"/>
                </a:solidFill>
              </a:rPr>
              <a:t>Q: During the last 7 days, which of the following types of alcoholic drink did you have, if any? (Do not count 'alcohol free' beer/lager or canned shandy etc.)</a:t>
            </a:r>
          </a:p>
        </p:txBody>
      </p:sp>
      <p:graphicFrame>
        <p:nvGraphicFramePr>
          <p:cNvPr id="9" name="Table 8">
            <a:extLst>
              <a:ext uri="{FF2B5EF4-FFF2-40B4-BE49-F238E27FC236}">
                <a16:creationId xmlns:a16="http://schemas.microsoft.com/office/drawing/2014/main" id="{7CCB1A70-336F-4F06-BB29-658320F7FA88}"/>
              </a:ext>
            </a:extLst>
          </p:cNvPr>
          <p:cNvGraphicFramePr>
            <a:graphicFrameLocks noGrp="1"/>
          </p:cNvGraphicFramePr>
          <p:nvPr>
            <p:extLst>
              <p:ext uri="{D42A27DB-BD31-4B8C-83A1-F6EECF244321}">
                <p14:modId xmlns:p14="http://schemas.microsoft.com/office/powerpoint/2010/main" val="3452108330"/>
              </p:ext>
            </p:extLst>
          </p:nvPr>
        </p:nvGraphicFramePr>
        <p:xfrm>
          <a:off x="535709" y="961200"/>
          <a:ext cx="11097487" cy="3072658"/>
        </p:xfrm>
        <a:graphic>
          <a:graphicData uri="http://schemas.openxmlformats.org/drawingml/2006/table">
            <a:tbl>
              <a:tblPr firstRow="1" bandRow="1">
                <a:tableStyleId>{5940675A-B579-460E-94D1-54222C63F5DA}</a:tableStyleId>
              </a:tblPr>
              <a:tblGrid>
                <a:gridCol w="3063237">
                  <a:extLst>
                    <a:ext uri="{9D8B030D-6E8A-4147-A177-3AD203B41FA5}">
                      <a16:colId xmlns:a16="http://schemas.microsoft.com/office/drawing/2014/main" val="20000"/>
                    </a:ext>
                  </a:extLst>
                </a:gridCol>
                <a:gridCol w="1147750">
                  <a:extLst>
                    <a:ext uri="{9D8B030D-6E8A-4147-A177-3AD203B41FA5}">
                      <a16:colId xmlns:a16="http://schemas.microsoft.com/office/drawing/2014/main" val="20006"/>
                    </a:ext>
                  </a:extLst>
                </a:gridCol>
                <a:gridCol w="1147750">
                  <a:extLst>
                    <a:ext uri="{9D8B030D-6E8A-4147-A177-3AD203B41FA5}">
                      <a16:colId xmlns:a16="http://schemas.microsoft.com/office/drawing/2014/main" val="3001054263"/>
                    </a:ext>
                  </a:extLst>
                </a:gridCol>
                <a:gridCol w="1147750">
                  <a:extLst>
                    <a:ext uri="{9D8B030D-6E8A-4147-A177-3AD203B41FA5}">
                      <a16:colId xmlns:a16="http://schemas.microsoft.com/office/drawing/2014/main" val="3830173111"/>
                    </a:ext>
                  </a:extLst>
                </a:gridCol>
                <a:gridCol w="1147750">
                  <a:extLst>
                    <a:ext uri="{9D8B030D-6E8A-4147-A177-3AD203B41FA5}">
                      <a16:colId xmlns:a16="http://schemas.microsoft.com/office/drawing/2014/main" val="3279414869"/>
                    </a:ext>
                  </a:extLst>
                </a:gridCol>
                <a:gridCol w="1147750">
                  <a:extLst>
                    <a:ext uri="{9D8B030D-6E8A-4147-A177-3AD203B41FA5}">
                      <a16:colId xmlns:a16="http://schemas.microsoft.com/office/drawing/2014/main" val="2227172681"/>
                    </a:ext>
                  </a:extLst>
                </a:gridCol>
                <a:gridCol w="1147750">
                  <a:extLst>
                    <a:ext uri="{9D8B030D-6E8A-4147-A177-3AD203B41FA5}">
                      <a16:colId xmlns:a16="http://schemas.microsoft.com/office/drawing/2014/main" val="129554800"/>
                    </a:ext>
                  </a:extLst>
                </a:gridCol>
                <a:gridCol w="1147750">
                  <a:extLst>
                    <a:ext uri="{9D8B030D-6E8A-4147-A177-3AD203B41FA5}">
                      <a16:colId xmlns:a16="http://schemas.microsoft.com/office/drawing/2014/main" val="3967265701"/>
                    </a:ext>
                  </a:extLst>
                </a:gridCol>
              </a:tblGrid>
              <a:tr h="455172">
                <a:tc>
                  <a:txBody>
                    <a:bodyPr/>
                    <a:lstStyle/>
                    <a:p>
                      <a:r>
                        <a:rPr lang="en-GB" sz="1100" i="1">
                          <a:solidFill>
                            <a:schemeClr val="tx1">
                              <a:lumMod val="75000"/>
                              <a:lumOff val="25000"/>
                            </a:schemeClr>
                          </a:solidFill>
                        </a:rPr>
                        <a:t>2025 Survey</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SEN</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Have a disability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Young carers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Ethnicity:</a:t>
                      </a:r>
                      <a:r>
                        <a:rPr lang="en-GB" sz="1100" b="1" baseline="0">
                          <a:solidFill>
                            <a:schemeClr val="tx1">
                              <a:lumMod val="75000"/>
                              <a:lumOff val="25000"/>
                            </a:schemeClr>
                          </a:solidFill>
                        </a:rPr>
                        <a:t> </a:t>
                      </a:r>
                      <a:r>
                        <a:rPr lang="en-GB" sz="1100" b="1">
                          <a:solidFill>
                            <a:schemeClr val="tx1">
                              <a:lumMod val="75000"/>
                              <a:lumOff val="25000"/>
                            </a:schemeClr>
                          </a:solidFill>
                        </a:rPr>
                        <a:t>White</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Ethnic Minority Groups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Eng 2</a:t>
                      </a:r>
                      <a:r>
                        <a:rPr lang="en-GB" sz="1100" b="1" baseline="30000">
                          <a:solidFill>
                            <a:schemeClr val="tx1">
                              <a:lumMod val="75000"/>
                              <a:lumOff val="25000"/>
                            </a:schemeClr>
                          </a:solidFill>
                        </a:rPr>
                        <a:t>nd</a:t>
                      </a:r>
                      <a:r>
                        <a:rPr lang="en-GB" sz="1100" b="1">
                          <a:solidFill>
                            <a:schemeClr val="tx1">
                              <a:lumMod val="75000"/>
                              <a:lumOff val="25000"/>
                            </a:schemeClr>
                          </a:solidFill>
                        </a:rPr>
                        <a:t> Lang</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LGBTQ</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78659">
                <a:tc>
                  <a:txBody>
                    <a:bodyPr/>
                    <a:lstStyle/>
                    <a:p>
                      <a:r>
                        <a:rPr lang="en-GB" sz="1100" i="1">
                          <a:solidFill>
                            <a:schemeClr val="tx1">
                              <a:lumMod val="75000"/>
                              <a:lumOff val="25000"/>
                            </a:schemeClr>
                          </a:solidFill>
                        </a:rPr>
                        <a:t>Base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fontAlgn="b"/>
                      <a:r>
                        <a:rPr lang="en-GB" sz="1100" b="0" i="1" u="none" strike="noStrike">
                          <a:solidFill>
                            <a:schemeClr val="tx1">
                              <a:lumMod val="75000"/>
                              <a:lumOff val="25000"/>
                            </a:schemeClr>
                          </a:solidFill>
                          <a:effectLst/>
                          <a:latin typeface="+mn-lt"/>
                        </a:rPr>
                        <a:t>33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fontAlgn="b"/>
                      <a:r>
                        <a:rPr lang="en-GB" sz="1100" b="0" i="1" u="none" strike="noStrike">
                          <a:solidFill>
                            <a:schemeClr val="tx1">
                              <a:lumMod val="75000"/>
                              <a:lumOff val="25000"/>
                            </a:schemeClr>
                          </a:solidFill>
                          <a:effectLst/>
                          <a:latin typeface="+mn-lt"/>
                        </a:rPr>
                        <a:t>51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fontAlgn="b"/>
                      <a:r>
                        <a:rPr lang="en-GB" sz="1100" b="0" i="1" u="none" strike="noStrike">
                          <a:solidFill>
                            <a:schemeClr val="tx1">
                              <a:lumMod val="75000"/>
                              <a:lumOff val="25000"/>
                            </a:schemeClr>
                          </a:solidFill>
                          <a:effectLst/>
                          <a:latin typeface="+mn-lt"/>
                        </a:rPr>
                        <a:t>19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fontAlgn="b"/>
                      <a:r>
                        <a:rPr lang="en-GB" sz="1100" b="0" i="1" u="none" strike="noStrike">
                          <a:solidFill>
                            <a:schemeClr val="tx1">
                              <a:lumMod val="75000"/>
                              <a:lumOff val="25000"/>
                            </a:schemeClr>
                          </a:solidFill>
                          <a:effectLst/>
                          <a:latin typeface="+mn-lt"/>
                        </a:rPr>
                        <a:t>162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fontAlgn="b"/>
                      <a:r>
                        <a:rPr lang="en-GB" sz="1100" b="0" i="1" u="none" strike="noStrike">
                          <a:solidFill>
                            <a:schemeClr val="tx1">
                              <a:lumMod val="75000"/>
                              <a:lumOff val="25000"/>
                            </a:schemeClr>
                          </a:solidFill>
                          <a:effectLst/>
                          <a:latin typeface="+mn-lt"/>
                        </a:rPr>
                        <a:t>22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fontAlgn="b"/>
                      <a:r>
                        <a:rPr lang="en-GB" sz="1100" b="0" i="1" u="none" strike="noStrike">
                          <a:solidFill>
                            <a:schemeClr val="tx1">
                              <a:lumMod val="75000"/>
                              <a:lumOff val="25000"/>
                            </a:schemeClr>
                          </a:solidFill>
                          <a:effectLst/>
                          <a:latin typeface="+mn-lt"/>
                        </a:rPr>
                        <a:t>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fontAlgn="b"/>
                      <a:r>
                        <a:rPr lang="en-GB" sz="1100" b="0" i="1" u="none" strike="noStrike">
                          <a:solidFill>
                            <a:schemeClr val="tx1">
                              <a:lumMod val="75000"/>
                              <a:lumOff val="25000"/>
                            </a:schemeClr>
                          </a:solidFill>
                          <a:effectLst/>
                          <a:latin typeface="+mn-lt"/>
                        </a:rPr>
                        <a:t>27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278659">
                <a:tc>
                  <a:txBody>
                    <a:bodyPr/>
                    <a:lstStyle/>
                    <a:p>
                      <a:pPr algn="l" fontAlgn="b"/>
                      <a:r>
                        <a:rPr lang="en-GB" sz="1100" b="0" i="0" u="none" strike="noStrike">
                          <a:solidFill>
                            <a:schemeClr val="tx1">
                              <a:lumMod val="75000"/>
                              <a:lumOff val="25000"/>
                            </a:schemeClr>
                          </a:solidFill>
                          <a:effectLst/>
                          <a:latin typeface="Calibri" panose="020F0502020204030204" pitchFamily="34" charset="0"/>
                        </a:rPr>
                        <a:t>Pre-mixed drinks (e.g. WKD, VK)</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61%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2">
                        <a:lumMod val="90000"/>
                      </a:schemeClr>
                    </a:solidFill>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55%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2">
                        <a:lumMod val="90000"/>
                      </a:schemeClr>
                    </a:solidFill>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63%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2">
                        <a:lumMod val="90000"/>
                      </a:schemeClr>
                    </a:solidFill>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55%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2">
                        <a:lumMod val="90000"/>
                      </a:schemeClr>
                    </a:solidFill>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77%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2">
                        <a:lumMod val="90000"/>
                      </a:schemeClr>
                    </a:solidFill>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50%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2">
                        <a:lumMod val="90000"/>
                      </a:schemeClr>
                    </a:solidFill>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59%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2">
                        <a:lumMod val="90000"/>
                      </a:schemeClr>
                    </a:solidFill>
                  </a:tcPr>
                </a:tc>
                <a:extLst>
                  <a:ext uri="{0D108BD9-81ED-4DB2-BD59-A6C34878D82A}">
                    <a16:rowId xmlns:a16="http://schemas.microsoft.com/office/drawing/2014/main" val="10002"/>
                  </a:ext>
                </a:extLst>
              </a:tr>
              <a:tr h="278659">
                <a:tc>
                  <a:txBody>
                    <a:bodyPr/>
                    <a:lstStyle/>
                    <a:p>
                      <a:pPr algn="l" fontAlgn="b"/>
                      <a:r>
                        <a:rPr lang="en-GB" sz="1100" b="0" i="0" u="none" strike="noStrike">
                          <a:solidFill>
                            <a:schemeClr val="tx1">
                              <a:lumMod val="75000"/>
                              <a:lumOff val="25000"/>
                            </a:schemeClr>
                          </a:solidFill>
                          <a:effectLst/>
                          <a:latin typeface="Calibri" panose="020F0502020204030204" pitchFamily="34" charset="0"/>
                        </a:rPr>
                        <a:t>Spirits (e.g. vodka, whisky, rum etc.)</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55%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2">
                        <a:lumMod val="90000"/>
                      </a:schemeClr>
                    </a:solidFill>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47%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2">
                        <a:lumMod val="90000"/>
                      </a:schemeClr>
                    </a:solidFill>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53%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2">
                        <a:lumMod val="90000"/>
                      </a:schemeClr>
                    </a:solidFill>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39%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2">
                        <a:lumMod val="90000"/>
                      </a:schemeClr>
                    </a:solidFill>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77%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2">
                        <a:lumMod val="90000"/>
                      </a:schemeClr>
                    </a:solidFill>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38%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2">
                        <a:lumMod val="90000"/>
                      </a:schemeClr>
                    </a:solidFill>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48%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2">
                        <a:lumMod val="90000"/>
                      </a:schemeClr>
                    </a:solidFill>
                  </a:tcPr>
                </a:tc>
                <a:extLst>
                  <a:ext uri="{0D108BD9-81ED-4DB2-BD59-A6C34878D82A}">
                    <a16:rowId xmlns:a16="http://schemas.microsoft.com/office/drawing/2014/main" val="1320790838"/>
                  </a:ext>
                </a:extLst>
              </a:tr>
              <a:tr h="388214">
                <a:tc>
                  <a:txBody>
                    <a:bodyPr/>
                    <a:lstStyle/>
                    <a:p>
                      <a:pPr algn="l" fontAlgn="b"/>
                      <a:r>
                        <a:rPr lang="en-GB" sz="1100" b="0" i="0" u="none" strike="noStrike">
                          <a:solidFill>
                            <a:schemeClr val="tx1">
                              <a:lumMod val="75000"/>
                              <a:lumOff val="25000"/>
                            </a:schemeClr>
                          </a:solidFill>
                          <a:effectLst/>
                          <a:latin typeface="Calibri" panose="020F0502020204030204" pitchFamily="34" charset="0"/>
                        </a:rPr>
                        <a:t>Cider</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42%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45%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2">
                        <a:lumMod val="90000"/>
                      </a:schemeClr>
                    </a:solidFill>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37%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32%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64%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2">
                        <a:lumMod val="90000"/>
                      </a:schemeClr>
                    </a:solidFill>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25%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44%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extLst>
                  <a:ext uri="{0D108BD9-81ED-4DB2-BD59-A6C34878D82A}">
                    <a16:rowId xmlns:a16="http://schemas.microsoft.com/office/drawing/2014/main" val="4004292127"/>
                  </a:ext>
                </a:extLst>
              </a:tr>
              <a:tr h="278659">
                <a:tc>
                  <a:txBody>
                    <a:bodyPr/>
                    <a:lstStyle/>
                    <a:p>
                      <a:pPr algn="l" fontAlgn="b"/>
                      <a:r>
                        <a:rPr lang="en-GB" sz="1100" b="0" i="0" u="none" strike="noStrike">
                          <a:solidFill>
                            <a:schemeClr val="tx1">
                              <a:lumMod val="75000"/>
                              <a:lumOff val="25000"/>
                            </a:schemeClr>
                          </a:solidFill>
                          <a:effectLst/>
                          <a:latin typeface="Calibri" panose="020F0502020204030204" pitchFamily="34" charset="0"/>
                        </a:rPr>
                        <a:t>Beer or lager</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45%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47%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53%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2">
                        <a:lumMod val="90000"/>
                      </a:schemeClr>
                    </a:solidFill>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36%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2">
                        <a:lumMod val="90000"/>
                      </a:schemeClr>
                    </a:solidFill>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64%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2">
                        <a:lumMod val="90000"/>
                      </a:schemeClr>
                    </a:solidFill>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50%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2">
                        <a:lumMod val="90000"/>
                      </a:schemeClr>
                    </a:solidFill>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44%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extLst>
                  <a:ext uri="{0D108BD9-81ED-4DB2-BD59-A6C34878D82A}">
                    <a16:rowId xmlns:a16="http://schemas.microsoft.com/office/drawing/2014/main" val="10003"/>
                  </a:ext>
                </a:extLst>
              </a:tr>
              <a:tr h="278659">
                <a:tc>
                  <a:txBody>
                    <a:bodyPr/>
                    <a:lstStyle/>
                    <a:p>
                      <a:pPr algn="l" fontAlgn="b"/>
                      <a:r>
                        <a:rPr lang="en-GB" sz="1100" b="0" i="0" u="none" strike="noStrike">
                          <a:solidFill>
                            <a:schemeClr val="tx1">
                              <a:lumMod val="75000"/>
                              <a:lumOff val="25000"/>
                            </a:schemeClr>
                          </a:solidFill>
                          <a:effectLst/>
                          <a:latin typeface="Calibri" panose="020F0502020204030204" pitchFamily="34" charset="0"/>
                        </a:rPr>
                        <a:t>Shooters/shots/jelly</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48%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2">
                        <a:lumMod val="90000"/>
                      </a:schemeClr>
                    </a:solidFill>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37%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42%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31%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45%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25%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2">
                        <a:lumMod val="90000"/>
                      </a:schemeClr>
                    </a:solidFill>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56%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2">
                        <a:lumMod val="90000"/>
                      </a:schemeClr>
                    </a:solidFill>
                  </a:tcPr>
                </a:tc>
                <a:extLst>
                  <a:ext uri="{0D108BD9-81ED-4DB2-BD59-A6C34878D82A}">
                    <a16:rowId xmlns:a16="http://schemas.microsoft.com/office/drawing/2014/main" val="10005"/>
                  </a:ext>
                </a:extLst>
              </a:tr>
              <a:tr h="278659">
                <a:tc>
                  <a:txBody>
                    <a:bodyPr/>
                    <a:lstStyle/>
                    <a:p>
                      <a:pPr algn="l" fontAlgn="b"/>
                      <a:r>
                        <a:rPr lang="en-GB" sz="1100" b="0" i="0" u="none" strike="noStrike">
                          <a:solidFill>
                            <a:schemeClr val="tx1">
                              <a:lumMod val="75000"/>
                              <a:lumOff val="25000"/>
                            </a:schemeClr>
                          </a:solidFill>
                          <a:effectLst/>
                          <a:latin typeface="Calibri" panose="020F0502020204030204" pitchFamily="34" charset="0"/>
                        </a:rPr>
                        <a:t>Wine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27%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24%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21%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17%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45%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13%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48%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2">
                        <a:lumMod val="90000"/>
                      </a:schemeClr>
                    </a:solidFill>
                  </a:tcPr>
                </a:tc>
                <a:extLst>
                  <a:ext uri="{0D108BD9-81ED-4DB2-BD59-A6C34878D82A}">
                    <a16:rowId xmlns:a16="http://schemas.microsoft.com/office/drawing/2014/main" val="10006"/>
                  </a:ext>
                </a:extLst>
              </a:tr>
              <a:tr h="278659">
                <a:tc>
                  <a:txBody>
                    <a:bodyPr/>
                    <a:lstStyle/>
                    <a:p>
                      <a:pPr algn="l" fontAlgn="b"/>
                      <a:r>
                        <a:rPr lang="en-GB" sz="1100" b="0" i="0" u="none" strike="noStrike">
                          <a:solidFill>
                            <a:schemeClr val="tx1">
                              <a:lumMod val="75000"/>
                              <a:lumOff val="25000"/>
                            </a:schemeClr>
                          </a:solidFill>
                          <a:effectLst/>
                          <a:latin typeface="Calibri" panose="020F0502020204030204" pitchFamily="34" charset="0"/>
                        </a:rPr>
                        <a:t>Port, martini, sherry etc.</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27%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14%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16%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14%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45%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25%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33%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7"/>
                  </a:ext>
                </a:extLst>
              </a:tr>
              <a:tr h="278659">
                <a:tc>
                  <a:txBody>
                    <a:bodyPr/>
                    <a:lstStyle/>
                    <a:p>
                      <a:pPr algn="l" fontAlgn="b"/>
                      <a:r>
                        <a:rPr lang="en-GB" sz="1100" b="0" i="0" u="none" strike="noStrike">
                          <a:solidFill>
                            <a:schemeClr val="tx1">
                              <a:lumMod val="75000"/>
                              <a:lumOff val="25000"/>
                            </a:schemeClr>
                          </a:solidFill>
                          <a:effectLst/>
                          <a:latin typeface="Calibri" panose="020F0502020204030204" pitchFamily="34" charset="0"/>
                        </a:rPr>
                        <a:t>Other alcoholic drinks</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a:solidFill>
                            <a:schemeClr val="tx1">
                              <a:lumMod val="75000"/>
                              <a:lumOff val="25000"/>
                            </a:schemeClr>
                          </a:solidFill>
                          <a:latin typeface="+mn-lt"/>
                        </a:rPr>
                        <a:t>30%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latin typeface="+mn-lt"/>
                        </a:rPr>
                        <a:t>27%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a:solidFill>
                            <a:schemeClr val="tx1">
                              <a:lumMod val="75000"/>
                              <a:lumOff val="25000"/>
                            </a:schemeClr>
                          </a:solidFill>
                          <a:latin typeface="+mn-lt"/>
                        </a:rPr>
                        <a:t>42%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latin typeface="+mn-lt"/>
                        </a:rPr>
                        <a:t>27%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a:solidFill>
                            <a:schemeClr val="tx1">
                              <a:lumMod val="75000"/>
                              <a:lumOff val="25000"/>
                            </a:schemeClr>
                          </a:solidFill>
                          <a:latin typeface="+mn-lt"/>
                        </a:rPr>
                        <a:t>50%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a:solidFill>
                            <a:schemeClr val="tx1">
                              <a:lumMod val="75000"/>
                              <a:lumOff val="25000"/>
                            </a:schemeClr>
                          </a:solidFill>
                          <a:latin typeface="+mn-lt"/>
                        </a:rPr>
                        <a:t>25%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a:solidFill>
                            <a:schemeClr val="tx1">
                              <a:lumMod val="75000"/>
                              <a:lumOff val="25000"/>
                            </a:schemeClr>
                          </a:solidFill>
                          <a:latin typeface="+mn-lt"/>
                        </a:rPr>
                        <a:t>48%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8"/>
                  </a:ext>
                </a:extLst>
              </a:tr>
            </a:tbl>
          </a:graphicData>
        </a:graphic>
      </p:graphicFrame>
    </p:spTree>
    <p:extLst>
      <p:ext uri="{BB962C8B-B14F-4D97-AF65-F5344CB8AC3E}">
        <p14:creationId xmlns:p14="http://schemas.microsoft.com/office/powerpoint/2010/main" val="1217448563"/>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vert="horz" lIns="91440" tIns="45720" rIns="91440" bIns="45720" rtlCol="0" anchor="ctr">
            <a:normAutofit/>
          </a:bodyPr>
          <a:lstStyle/>
          <a:p>
            <a:r>
              <a:rPr lang="en-GB" sz="2400"/>
              <a:t>Executive Summary (10)</a:t>
            </a:r>
          </a:p>
        </p:txBody>
      </p:sp>
      <p:sp>
        <p:nvSpPr>
          <p:cNvPr id="3" name="Content Placeholder 2"/>
          <p:cNvSpPr>
            <a:spLocks noGrp="1"/>
          </p:cNvSpPr>
          <p:nvPr>
            <p:ph idx="1"/>
          </p:nvPr>
        </p:nvSpPr>
        <p:spPr>
          <a:xfrm>
            <a:off x="302903" y="999932"/>
            <a:ext cx="11586194" cy="5678068"/>
          </a:xfrm>
        </p:spPr>
        <p:txBody>
          <a:bodyPr>
            <a:noAutofit/>
          </a:bodyPr>
          <a:lstStyle/>
          <a:p>
            <a:pPr marL="0" indent="0">
              <a:lnSpc>
                <a:spcPct val="100000"/>
              </a:lnSpc>
              <a:spcBef>
                <a:spcPts val="600"/>
              </a:spcBef>
              <a:spcAft>
                <a:spcPts val="600"/>
              </a:spcAft>
              <a:buNone/>
            </a:pPr>
            <a:r>
              <a:rPr lang="en-GB" sz="1600" b="1" dirty="0">
                <a:solidFill>
                  <a:srgbClr val="00B0F0"/>
                </a:solidFill>
                <a:latin typeface="+mn-lt"/>
              </a:rPr>
              <a:t>Relationships</a:t>
            </a:r>
          </a:p>
          <a:p>
            <a:pPr>
              <a:lnSpc>
                <a:spcPct val="100000"/>
              </a:lnSpc>
              <a:spcBef>
                <a:spcPts val="600"/>
              </a:spcBef>
              <a:spcAft>
                <a:spcPts val="600"/>
              </a:spcAft>
            </a:pPr>
            <a:r>
              <a:rPr lang="en-GB" sz="1400" dirty="0">
                <a:solidFill>
                  <a:schemeClr val="tx1">
                    <a:lumMod val="75000"/>
                    <a:lumOff val="25000"/>
                  </a:schemeClr>
                </a:solidFill>
                <a:latin typeface="+mn-lt"/>
              </a:rPr>
              <a:t>80% of pupils feel they always get love and support at home, dropping to 69% for Young carers and 58% for LGBTQ pupils. </a:t>
            </a:r>
          </a:p>
          <a:p>
            <a:pPr>
              <a:lnSpc>
                <a:spcPct val="100000"/>
              </a:lnSpc>
              <a:spcBef>
                <a:spcPts val="600"/>
              </a:spcBef>
              <a:spcAft>
                <a:spcPts val="600"/>
              </a:spcAft>
            </a:pPr>
            <a:r>
              <a:rPr lang="en-GB" sz="1400" dirty="0">
                <a:solidFill>
                  <a:schemeClr val="tx1">
                    <a:lumMod val="75000"/>
                    <a:lumOff val="25000"/>
                  </a:schemeClr>
                </a:solidFill>
                <a:latin typeface="+mn-lt"/>
              </a:rPr>
              <a:t>23% of pupils say they have been bullied in the last 12 months. LGBTQ pupils (44%) and Young carers (43%) are the most likely to have been bullied in the last 12 months. Boys and Year 10s are the groups least likely to have been bullied (both 20%). </a:t>
            </a:r>
          </a:p>
          <a:p>
            <a:pPr>
              <a:lnSpc>
                <a:spcPct val="100000"/>
              </a:lnSpc>
              <a:spcBef>
                <a:spcPts val="600"/>
              </a:spcBef>
              <a:spcAft>
                <a:spcPts val="600"/>
              </a:spcAft>
            </a:pPr>
            <a:r>
              <a:rPr lang="en-GB" sz="1400" dirty="0">
                <a:solidFill>
                  <a:schemeClr val="tx1">
                    <a:lumMod val="75000"/>
                    <a:lumOff val="25000"/>
                  </a:schemeClr>
                </a:solidFill>
                <a:latin typeface="+mn-lt"/>
              </a:rPr>
              <a:t>26% of pupils say they have been bullied </a:t>
            </a:r>
            <a:r>
              <a:rPr lang="en-US" sz="1400" dirty="0">
                <a:solidFill>
                  <a:schemeClr val="tx1">
                    <a:lumMod val="75000"/>
                    <a:lumOff val="25000"/>
                  </a:schemeClr>
                </a:solidFill>
                <a:latin typeface="+mn-lt"/>
              </a:rPr>
              <a:t>either online, in town, or at/near home </a:t>
            </a:r>
            <a:r>
              <a:rPr lang="en-GB" sz="1400" dirty="0">
                <a:solidFill>
                  <a:schemeClr val="tx1">
                    <a:lumMod val="75000"/>
                    <a:lumOff val="25000"/>
                  </a:schemeClr>
                </a:solidFill>
                <a:latin typeface="+mn-lt"/>
              </a:rPr>
              <a:t>in the past 12 months, the proportion is higher for Young carers (43%), LGBTQ pupils (49%) and for those with a disability (37%).</a:t>
            </a:r>
          </a:p>
          <a:p>
            <a:pPr>
              <a:lnSpc>
                <a:spcPct val="100000"/>
              </a:lnSpc>
              <a:spcBef>
                <a:spcPts val="600"/>
              </a:spcBef>
              <a:spcAft>
                <a:spcPts val="600"/>
              </a:spcAft>
            </a:pPr>
            <a:r>
              <a:rPr lang="en-US" sz="1400" dirty="0">
                <a:solidFill>
                  <a:schemeClr val="tx1">
                    <a:lumMod val="75000"/>
                    <a:lumOff val="25000"/>
                  </a:schemeClr>
                </a:solidFill>
                <a:latin typeface="+mn-lt"/>
              </a:rPr>
              <a:t>Pupils are more likely to be bullied by a child than by an adult. LGBTQ pupils and pupils that have a disability are most likely to be bullied by a child they don’t know (38%). </a:t>
            </a:r>
          </a:p>
          <a:p>
            <a:pPr>
              <a:lnSpc>
                <a:spcPct val="100000"/>
              </a:lnSpc>
              <a:spcBef>
                <a:spcPts val="600"/>
              </a:spcBef>
              <a:spcAft>
                <a:spcPts val="600"/>
              </a:spcAft>
            </a:pPr>
            <a:r>
              <a:rPr lang="en-US" sz="1400" dirty="0">
                <a:solidFill>
                  <a:schemeClr val="tx1">
                    <a:lumMod val="75000"/>
                    <a:lumOff val="25000"/>
                  </a:schemeClr>
                </a:solidFill>
                <a:latin typeface="+mn-lt"/>
              </a:rPr>
              <a:t>50% of all pupils who say they have been picked on or bullied say it was because of the way they look and a further 40% say it was because of their size or weight. </a:t>
            </a:r>
            <a:r>
              <a:rPr lang="en-GB" sz="1400" dirty="0">
                <a:solidFill>
                  <a:schemeClr val="tx1">
                    <a:lumMod val="75000"/>
                    <a:lumOff val="25000"/>
                  </a:schemeClr>
                </a:solidFill>
                <a:latin typeface="+mn-lt"/>
              </a:rPr>
              <a:t>This suggests that physical appearance is still the main target for bullying, and both options have increased compared to last year</a:t>
            </a:r>
            <a:r>
              <a:rPr lang="en-US" sz="1400" dirty="0">
                <a:solidFill>
                  <a:schemeClr val="tx1">
                    <a:lumMod val="75000"/>
                    <a:lumOff val="25000"/>
                  </a:schemeClr>
                </a:solidFill>
                <a:latin typeface="+mn-lt"/>
              </a:rPr>
              <a:t>. Last year there was a drop in being bullied for being LGBTQ, your family background, your gender identity and your ethnic background, these have all increased this year.</a:t>
            </a:r>
          </a:p>
          <a:p>
            <a:pPr>
              <a:lnSpc>
                <a:spcPct val="100000"/>
              </a:lnSpc>
              <a:spcBef>
                <a:spcPts val="600"/>
              </a:spcBef>
              <a:spcAft>
                <a:spcPts val="600"/>
              </a:spcAft>
            </a:pPr>
            <a:r>
              <a:rPr lang="en-GB" sz="1400" dirty="0">
                <a:solidFill>
                  <a:schemeClr val="tx1">
                    <a:lumMod val="75000"/>
                    <a:lumOff val="25000"/>
                  </a:schemeClr>
                </a:solidFill>
                <a:latin typeface="+mn-lt"/>
              </a:rPr>
              <a:t>Of those who have been bullied, 43% will confide in their parents/carers. 31% of pupils who have been bullied won’t tell anyone. </a:t>
            </a:r>
          </a:p>
          <a:p>
            <a:pPr>
              <a:lnSpc>
                <a:spcPct val="100000"/>
              </a:lnSpc>
              <a:spcBef>
                <a:spcPts val="600"/>
              </a:spcBef>
              <a:spcAft>
                <a:spcPts val="600"/>
              </a:spcAft>
            </a:pPr>
            <a:r>
              <a:rPr lang="en-GB" sz="1400" dirty="0">
                <a:solidFill>
                  <a:schemeClr val="tx1">
                    <a:lumMod val="75000"/>
                    <a:lumOff val="25000"/>
                  </a:schemeClr>
                </a:solidFill>
                <a:latin typeface="+mn-lt"/>
              </a:rPr>
              <a:t>32% of the pupils that told someone about being bullied, say the problem stopped after telling someone. Those who speak English as a second language are more likely to say that the problem stopped after telling someone than any other group (42%).</a:t>
            </a:r>
          </a:p>
          <a:p>
            <a:pPr>
              <a:lnSpc>
                <a:spcPct val="100000"/>
              </a:lnSpc>
              <a:spcBef>
                <a:spcPts val="600"/>
              </a:spcBef>
              <a:spcAft>
                <a:spcPts val="600"/>
              </a:spcAft>
            </a:pPr>
            <a:r>
              <a:rPr lang="en-GB" sz="1400" dirty="0">
                <a:solidFill>
                  <a:schemeClr val="tx1">
                    <a:lumMod val="75000"/>
                    <a:lumOff val="25000"/>
                  </a:schemeClr>
                </a:solidFill>
                <a:latin typeface="+mn-lt"/>
              </a:rPr>
              <a:t>34% of pupils feel their school does not take bullying seriously with Year 10s more likely to think so than Year 8s, and girls more likely to think so than boys.</a:t>
            </a:r>
          </a:p>
          <a:p>
            <a:pPr>
              <a:lnSpc>
                <a:spcPct val="100000"/>
              </a:lnSpc>
              <a:spcBef>
                <a:spcPts val="600"/>
              </a:spcBef>
              <a:spcAft>
                <a:spcPts val="600"/>
              </a:spcAft>
            </a:pPr>
            <a:r>
              <a:rPr lang="en-GB" sz="1400" dirty="0">
                <a:solidFill>
                  <a:schemeClr val="tx1">
                    <a:lumMod val="75000"/>
                    <a:lumOff val="25000"/>
                  </a:schemeClr>
                </a:solidFill>
                <a:latin typeface="+mn-lt"/>
              </a:rPr>
              <a:t>13% of pupils have deliberately hurt somebody in the last year, which continues to decrease compared to previous years.</a:t>
            </a:r>
          </a:p>
        </p:txBody>
      </p:sp>
    </p:spTree>
    <p:extLst>
      <p:ext uri="{BB962C8B-B14F-4D97-AF65-F5344CB8AC3E}">
        <p14:creationId xmlns:p14="http://schemas.microsoft.com/office/powerpoint/2010/main" val="833199709"/>
      </p:ext>
    </p:extLst>
  </p:cSld>
  <p:clrMapOvr>
    <a:masterClrMapping/>
  </p:clrMapOvr>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a:xfrm>
            <a:off x="9946640" y="6368627"/>
            <a:ext cx="1686560" cy="492926"/>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a:t>Staying safe</a:t>
            </a:r>
            <a:endParaRPr lang="en-GB" sz="1000" b="1"/>
          </a:p>
        </p:txBody>
      </p:sp>
      <p:graphicFrame>
        <p:nvGraphicFramePr>
          <p:cNvPr id="6" name="Chart 5"/>
          <p:cNvGraphicFramePr/>
          <p:nvPr/>
        </p:nvGraphicFramePr>
        <p:xfrm>
          <a:off x="91702" y="1062720"/>
          <a:ext cx="4498336" cy="3783228"/>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7" name="Table 6"/>
          <p:cNvGraphicFramePr>
            <a:graphicFrameLocks noGrp="1"/>
          </p:cNvGraphicFramePr>
          <p:nvPr>
            <p:extLst>
              <p:ext uri="{D42A27DB-BD31-4B8C-83A1-F6EECF244321}">
                <p14:modId xmlns:p14="http://schemas.microsoft.com/office/powerpoint/2010/main" val="2076080318"/>
              </p:ext>
            </p:extLst>
          </p:nvPr>
        </p:nvGraphicFramePr>
        <p:xfrm>
          <a:off x="316168" y="1233662"/>
          <a:ext cx="11449600" cy="3834837"/>
        </p:xfrm>
        <a:graphic>
          <a:graphicData uri="http://schemas.openxmlformats.org/drawingml/2006/table">
            <a:tbl>
              <a:tblPr firstRow="1" bandRow="1">
                <a:tableStyleId>{5940675A-B579-460E-94D1-54222C63F5DA}</a:tableStyleId>
              </a:tblPr>
              <a:tblGrid>
                <a:gridCol w="1787298">
                  <a:extLst>
                    <a:ext uri="{9D8B030D-6E8A-4147-A177-3AD203B41FA5}">
                      <a16:colId xmlns:a16="http://schemas.microsoft.com/office/drawing/2014/main" val="20000"/>
                    </a:ext>
                  </a:extLst>
                </a:gridCol>
                <a:gridCol w="754230">
                  <a:extLst>
                    <a:ext uri="{9D8B030D-6E8A-4147-A177-3AD203B41FA5}">
                      <a16:colId xmlns:a16="http://schemas.microsoft.com/office/drawing/2014/main" val="20001"/>
                    </a:ext>
                  </a:extLst>
                </a:gridCol>
                <a:gridCol w="1113509">
                  <a:extLst>
                    <a:ext uri="{9D8B030D-6E8A-4147-A177-3AD203B41FA5}">
                      <a16:colId xmlns:a16="http://schemas.microsoft.com/office/drawing/2014/main" val="20002"/>
                    </a:ext>
                  </a:extLst>
                </a:gridCol>
                <a:gridCol w="1113509">
                  <a:extLst>
                    <a:ext uri="{9D8B030D-6E8A-4147-A177-3AD203B41FA5}">
                      <a16:colId xmlns:a16="http://schemas.microsoft.com/office/drawing/2014/main" val="20003"/>
                    </a:ext>
                  </a:extLst>
                </a:gridCol>
                <a:gridCol w="1113509">
                  <a:extLst>
                    <a:ext uri="{9D8B030D-6E8A-4147-A177-3AD203B41FA5}">
                      <a16:colId xmlns:a16="http://schemas.microsoft.com/office/drawing/2014/main" val="20004"/>
                    </a:ext>
                  </a:extLst>
                </a:gridCol>
                <a:gridCol w="1113509">
                  <a:extLst>
                    <a:ext uri="{9D8B030D-6E8A-4147-A177-3AD203B41FA5}">
                      <a16:colId xmlns:a16="http://schemas.microsoft.com/office/drawing/2014/main" val="20005"/>
                    </a:ext>
                  </a:extLst>
                </a:gridCol>
                <a:gridCol w="1113509">
                  <a:extLst>
                    <a:ext uri="{9D8B030D-6E8A-4147-A177-3AD203B41FA5}">
                      <a16:colId xmlns:a16="http://schemas.microsoft.com/office/drawing/2014/main" val="20006"/>
                    </a:ext>
                  </a:extLst>
                </a:gridCol>
                <a:gridCol w="1113509">
                  <a:extLst>
                    <a:ext uri="{9D8B030D-6E8A-4147-A177-3AD203B41FA5}">
                      <a16:colId xmlns:a16="http://schemas.microsoft.com/office/drawing/2014/main" val="20007"/>
                    </a:ext>
                  </a:extLst>
                </a:gridCol>
                <a:gridCol w="1113509">
                  <a:extLst>
                    <a:ext uri="{9D8B030D-6E8A-4147-A177-3AD203B41FA5}">
                      <a16:colId xmlns:a16="http://schemas.microsoft.com/office/drawing/2014/main" val="20008"/>
                    </a:ext>
                  </a:extLst>
                </a:gridCol>
                <a:gridCol w="1113509">
                  <a:extLst>
                    <a:ext uri="{9D8B030D-6E8A-4147-A177-3AD203B41FA5}">
                      <a16:colId xmlns:a16="http://schemas.microsoft.com/office/drawing/2014/main" val="20009"/>
                    </a:ext>
                  </a:extLst>
                </a:gridCol>
              </a:tblGrid>
              <a:tr h="301590">
                <a:tc rowSpan="2" gridSpan="2">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i="1">
                          <a:solidFill>
                            <a:schemeClr val="tx1">
                              <a:lumMod val="75000"/>
                              <a:lumOff val="25000"/>
                            </a:schemeClr>
                          </a:solidFill>
                        </a:rPr>
                        <a:t>2025 Survey</a:t>
                      </a:r>
                    </a:p>
                    <a:p>
                      <a:endParaRPr lang="en-GB" sz="1100">
                        <a:solidFill>
                          <a:schemeClr val="tx1">
                            <a:lumMod val="75000"/>
                            <a:lumOff val="25000"/>
                          </a:schemeClr>
                        </a:solidFill>
                      </a:endParaRP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rowSpan="2" hMerge="1">
                  <a:txBody>
                    <a:bodyPr/>
                    <a:lstStyle/>
                    <a:p>
                      <a:endParaRPr lang="en-GB" sz="1200">
                        <a:solidFill>
                          <a:schemeClr val="tx1">
                            <a:lumMod val="75000"/>
                            <a:lumOff val="25000"/>
                          </a:schemeClr>
                        </a:solidFill>
                      </a:endParaRP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gridSpan="8">
                  <a:txBody>
                    <a:bodyPr/>
                    <a:lstStyle/>
                    <a:p>
                      <a:pPr algn="ctr" fontAlgn="b"/>
                      <a:r>
                        <a:rPr lang="en-GB" sz="1100" b="1" i="0" u="none" strike="noStrike" baseline="0">
                          <a:solidFill>
                            <a:schemeClr val="tx1">
                              <a:lumMod val="75000"/>
                              <a:lumOff val="25000"/>
                            </a:schemeClr>
                          </a:solidFill>
                          <a:effectLst/>
                          <a:latin typeface="Calibri" panose="020F0502020204030204" pitchFamily="34" charset="0"/>
                        </a:rPr>
                        <a:t>Alcohol consumed during the last 7 days</a:t>
                      </a:r>
                      <a:endParaRPr lang="en-GB" sz="1100" b="1" i="0" u="none" strike="noStrike">
                        <a:solidFill>
                          <a:schemeClr val="tx1">
                            <a:lumMod val="75000"/>
                            <a:lumOff val="25000"/>
                          </a:schemeClr>
                        </a:solidFill>
                        <a:effectLst/>
                        <a:latin typeface="Calibri" panose="020F0502020204030204" pitchFamily="34" charset="0"/>
                      </a:endParaRP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hMerge="1">
                  <a:txBody>
                    <a:bodyPr/>
                    <a:lstStyle/>
                    <a:p>
                      <a:pPr algn="ctr" fontAlgn="b"/>
                      <a:endParaRPr lang="en-GB" sz="1100" b="0" i="0" u="none" strike="noStrike">
                        <a:solidFill>
                          <a:schemeClr val="tx1">
                            <a:lumMod val="75000"/>
                            <a:lumOff val="25000"/>
                          </a:schemeClr>
                        </a:solidFill>
                        <a:effectLst/>
                        <a:latin typeface="Calibri" panose="020F0502020204030204" pitchFamily="34" charset="0"/>
                      </a:endParaRP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hMerge="1">
                  <a:txBody>
                    <a:bodyPr/>
                    <a:lstStyle/>
                    <a:p>
                      <a:pPr algn="ctr" fontAlgn="b"/>
                      <a:endParaRPr lang="en-GB" sz="1100" b="0" i="0" u="none" strike="noStrike">
                        <a:solidFill>
                          <a:schemeClr val="tx1">
                            <a:lumMod val="75000"/>
                            <a:lumOff val="25000"/>
                          </a:schemeClr>
                        </a:solidFill>
                        <a:effectLst/>
                        <a:latin typeface="Calibri" panose="020F0502020204030204" pitchFamily="34" charset="0"/>
                      </a:endParaRP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hMerge="1">
                  <a:txBody>
                    <a:bodyPr/>
                    <a:lstStyle/>
                    <a:p>
                      <a:pPr algn="ctr" fontAlgn="b"/>
                      <a:endParaRPr lang="en-GB" sz="1100" b="0" i="0" u="none" strike="noStrike">
                        <a:solidFill>
                          <a:schemeClr val="tx1">
                            <a:lumMod val="75000"/>
                            <a:lumOff val="25000"/>
                          </a:schemeClr>
                        </a:solidFill>
                        <a:effectLst/>
                        <a:latin typeface="Calibri" panose="020F0502020204030204" pitchFamily="34" charset="0"/>
                      </a:endParaRP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hMerge="1">
                  <a:txBody>
                    <a:bodyPr/>
                    <a:lstStyle/>
                    <a:p>
                      <a:pPr algn="ctr" fontAlgn="b"/>
                      <a:endParaRPr lang="en-GB" sz="1100" b="0" i="0" u="none" strike="noStrike">
                        <a:solidFill>
                          <a:schemeClr val="tx1">
                            <a:lumMod val="75000"/>
                            <a:lumOff val="25000"/>
                          </a:schemeClr>
                        </a:solidFill>
                        <a:effectLst/>
                        <a:latin typeface="Calibri" panose="020F0502020204030204" pitchFamily="34" charset="0"/>
                      </a:endParaRP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hMerge="1">
                  <a:txBody>
                    <a:bodyPr/>
                    <a:lstStyle/>
                    <a:p>
                      <a:pPr algn="ctr" fontAlgn="b"/>
                      <a:endParaRPr lang="en-GB" sz="1100" b="0" i="0" u="none" strike="noStrike">
                        <a:solidFill>
                          <a:schemeClr val="tx1">
                            <a:lumMod val="75000"/>
                            <a:lumOff val="25000"/>
                          </a:schemeClr>
                        </a:solidFill>
                        <a:effectLst/>
                        <a:latin typeface="Calibri" panose="020F0502020204030204" pitchFamily="34" charset="0"/>
                      </a:endParaRP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hMerge="1">
                  <a:txBody>
                    <a:bodyPr/>
                    <a:lstStyle/>
                    <a:p>
                      <a:pPr algn="ctr" fontAlgn="b"/>
                      <a:endParaRPr lang="en-GB" sz="1100" b="0" i="0" u="none" strike="noStrike">
                        <a:solidFill>
                          <a:schemeClr val="tx1">
                            <a:lumMod val="75000"/>
                            <a:lumOff val="25000"/>
                          </a:schemeClr>
                        </a:solidFill>
                        <a:effectLst/>
                        <a:latin typeface="Calibri" panose="020F0502020204030204" pitchFamily="34" charset="0"/>
                      </a:endParaRP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hMerge="1">
                  <a:txBody>
                    <a:bodyPr/>
                    <a:lstStyle/>
                    <a:p>
                      <a:pPr algn="ctr" fontAlgn="b"/>
                      <a:endParaRPr lang="en-GB" sz="1100" b="0" i="0" u="none" strike="noStrike">
                        <a:solidFill>
                          <a:schemeClr val="tx1">
                            <a:lumMod val="75000"/>
                            <a:lumOff val="25000"/>
                          </a:schemeClr>
                        </a:solidFill>
                        <a:effectLst/>
                        <a:latin typeface="Calibri" panose="020F0502020204030204" pitchFamily="34" charset="0"/>
                      </a:endParaRP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301590">
                <a:tc gridSpan="2" vMerge="1">
                  <a:txBody>
                    <a:bodyPr/>
                    <a:lstStyle/>
                    <a:p>
                      <a:endParaRPr lang="en-GB"/>
                    </a:p>
                  </a:txBody>
                  <a:tcPr/>
                </a:tc>
                <a:tc hMerge="1" vMerge="1">
                  <a:txBody>
                    <a:bodyPr/>
                    <a:lstStyle/>
                    <a:p>
                      <a:endParaRPr lang="en-GB" sz="1200">
                        <a:solidFill>
                          <a:schemeClr val="tx1">
                            <a:lumMod val="75000"/>
                            <a:lumOff val="25000"/>
                          </a:schemeClr>
                        </a:solidFill>
                      </a:endParaRP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Cider</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Pre-mixed drinks (e.g. WKD, VK)</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Spirits (e.g. vodka, whisky, rum etc.)</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Wine</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Beer or lager</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n-GB" sz="1100" b="0" i="0" u="none" strike="noStrike">
                          <a:solidFill>
                            <a:schemeClr val="tx1">
                              <a:lumMod val="75000"/>
                              <a:lumOff val="25000"/>
                            </a:schemeClr>
                          </a:solidFill>
                          <a:effectLst/>
                          <a:latin typeface="Calibri" panose="020F0502020204030204" pitchFamily="34" charset="0"/>
                        </a:rPr>
                        <a:t>Shooters/shots/ jelly</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Port, martini, sherry etc. </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n-GB" sz="1100" b="0" i="0" u="none" strike="noStrike">
                          <a:solidFill>
                            <a:schemeClr val="tx1">
                              <a:lumMod val="75000"/>
                              <a:lumOff val="25000"/>
                            </a:schemeClr>
                          </a:solidFill>
                          <a:effectLst/>
                          <a:latin typeface="Calibri" panose="020F0502020204030204" pitchFamily="34" charset="0"/>
                        </a:rPr>
                        <a:t>Other alcoholic drinks</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301590">
                <a:tc>
                  <a:txBody>
                    <a:bodyPr/>
                    <a:lstStyle/>
                    <a:p>
                      <a:endParaRPr lang="en-GB" sz="1100" i="1">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l"/>
                      <a:r>
                        <a:rPr lang="en-GB" sz="1100" i="1">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100" b="0" i="1" u="none" strike="noStrike" kern="1200" cap="none" spc="0" normalizeH="0" baseline="0" noProof="0">
                          <a:ln>
                            <a:noFill/>
                          </a:ln>
                          <a:solidFill>
                            <a:prstClr val="black">
                              <a:lumMod val="75000"/>
                              <a:lumOff val="25000"/>
                            </a:prstClr>
                          </a:solidFill>
                          <a:effectLst/>
                          <a:uLnTx/>
                          <a:uFillTx/>
                          <a:latin typeface="Calibri" panose="020F0502020204030204"/>
                          <a:ea typeface="+mn-ea"/>
                          <a:cs typeface="+mn-cs"/>
                        </a:rPr>
                        <a:t>189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100" b="0" i="1" u="none" strike="noStrike" kern="1200" cap="none" spc="0" normalizeH="0" baseline="0" noProof="0">
                          <a:ln>
                            <a:noFill/>
                          </a:ln>
                          <a:solidFill>
                            <a:prstClr val="black">
                              <a:lumMod val="75000"/>
                              <a:lumOff val="25000"/>
                            </a:prstClr>
                          </a:solidFill>
                          <a:effectLst/>
                          <a:uLnTx/>
                          <a:uFillTx/>
                          <a:latin typeface="Calibri" panose="020F0502020204030204"/>
                          <a:ea typeface="+mn-ea"/>
                          <a:cs typeface="+mn-cs"/>
                        </a:rPr>
                        <a:t>189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100" b="0" i="1" u="none" strike="noStrike" kern="1200" cap="none" spc="0" normalizeH="0" baseline="0" noProof="0">
                          <a:ln>
                            <a:noFill/>
                          </a:ln>
                          <a:solidFill>
                            <a:prstClr val="black">
                              <a:lumMod val="75000"/>
                              <a:lumOff val="25000"/>
                            </a:prstClr>
                          </a:solidFill>
                          <a:effectLst/>
                          <a:uLnTx/>
                          <a:uFillTx/>
                          <a:latin typeface="Calibri" panose="020F0502020204030204"/>
                          <a:ea typeface="+mn-ea"/>
                          <a:cs typeface="+mn-cs"/>
                        </a:rPr>
                        <a:t>189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100" b="0" i="1" u="none" strike="noStrike" kern="1200" cap="none" spc="0" normalizeH="0" baseline="0" noProof="0">
                          <a:ln>
                            <a:noFill/>
                          </a:ln>
                          <a:solidFill>
                            <a:prstClr val="black">
                              <a:lumMod val="75000"/>
                              <a:lumOff val="25000"/>
                            </a:prstClr>
                          </a:solidFill>
                          <a:effectLst/>
                          <a:uLnTx/>
                          <a:uFillTx/>
                          <a:latin typeface="Calibri" panose="020F0502020204030204"/>
                          <a:ea typeface="+mn-ea"/>
                          <a:cs typeface="+mn-cs"/>
                        </a:rPr>
                        <a:t>189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100" b="0" i="1" u="none" strike="noStrike" kern="1200" cap="none" spc="0" normalizeH="0" baseline="0" noProof="0">
                          <a:ln>
                            <a:noFill/>
                          </a:ln>
                          <a:solidFill>
                            <a:prstClr val="black">
                              <a:lumMod val="75000"/>
                              <a:lumOff val="25000"/>
                            </a:prstClr>
                          </a:solidFill>
                          <a:effectLst/>
                          <a:uLnTx/>
                          <a:uFillTx/>
                          <a:latin typeface="Calibri" panose="020F0502020204030204"/>
                          <a:ea typeface="+mn-ea"/>
                          <a:cs typeface="+mn-cs"/>
                        </a:rPr>
                        <a:t>189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100" b="0" i="1" u="none" strike="noStrike" kern="1200" cap="none" spc="0" normalizeH="0" baseline="0" noProof="0">
                          <a:ln>
                            <a:noFill/>
                          </a:ln>
                          <a:solidFill>
                            <a:prstClr val="black">
                              <a:lumMod val="75000"/>
                              <a:lumOff val="25000"/>
                            </a:prstClr>
                          </a:solidFill>
                          <a:effectLst/>
                          <a:uLnTx/>
                          <a:uFillTx/>
                          <a:latin typeface="Calibri" panose="020F0502020204030204"/>
                          <a:ea typeface="+mn-ea"/>
                          <a:cs typeface="+mn-cs"/>
                        </a:rPr>
                        <a:t>189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100" b="0" i="1" u="none" strike="noStrike" kern="1200" cap="none" spc="0" normalizeH="0" baseline="0" noProof="0">
                          <a:ln>
                            <a:noFill/>
                          </a:ln>
                          <a:solidFill>
                            <a:prstClr val="black">
                              <a:lumMod val="75000"/>
                              <a:lumOff val="25000"/>
                            </a:prstClr>
                          </a:solidFill>
                          <a:effectLst/>
                          <a:uLnTx/>
                          <a:uFillTx/>
                          <a:latin typeface="Calibri" panose="020F0502020204030204"/>
                          <a:ea typeface="+mn-ea"/>
                          <a:cs typeface="+mn-cs"/>
                        </a:rPr>
                        <a:t>189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100" b="0" i="1" u="none" strike="noStrike" kern="1200" cap="none" spc="0" normalizeH="0" baseline="0" noProof="0">
                          <a:ln>
                            <a:noFill/>
                          </a:ln>
                          <a:solidFill>
                            <a:prstClr val="black">
                              <a:lumMod val="75000"/>
                              <a:lumOff val="25000"/>
                            </a:prstClr>
                          </a:solidFill>
                          <a:effectLst/>
                          <a:uLnTx/>
                          <a:uFillTx/>
                          <a:latin typeface="Calibri" panose="020F0502020204030204"/>
                          <a:ea typeface="+mn-ea"/>
                          <a:cs typeface="+mn-cs"/>
                        </a:rPr>
                        <a:t>189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2"/>
                  </a:ext>
                </a:extLst>
              </a:tr>
              <a:tr h="315707">
                <a:tc rowSpan="8">
                  <a:txBody>
                    <a:bodyPr/>
                    <a:lstStyle/>
                    <a:p>
                      <a:pPr algn="l" fontAlgn="b"/>
                      <a:r>
                        <a:rPr lang="en-GB" sz="1100" b="1" i="0" u="none" strike="noStrike">
                          <a:solidFill>
                            <a:schemeClr val="tx1">
                              <a:lumMod val="75000"/>
                              <a:lumOff val="25000"/>
                            </a:schemeClr>
                          </a:solidFill>
                          <a:effectLst/>
                          <a:latin typeface="Calibri" panose="020F0502020204030204" pitchFamily="34" charset="0"/>
                        </a:rPr>
                        <a:t>Amount of drink of choice consumed </a:t>
                      </a:r>
                      <a:r>
                        <a:rPr lang="en-GB" sz="1100" b="1" i="0" u="none" strike="noStrike" baseline="0">
                          <a:solidFill>
                            <a:schemeClr val="tx1">
                              <a:lumMod val="75000"/>
                              <a:lumOff val="25000"/>
                            </a:schemeClr>
                          </a:solidFill>
                          <a:effectLst/>
                          <a:latin typeface="Calibri" panose="020F0502020204030204" pitchFamily="34" charset="0"/>
                        </a:rPr>
                        <a:t>in the last 7 days</a:t>
                      </a:r>
                      <a:r>
                        <a:rPr lang="en-GB" sz="1100" b="1" i="0" u="none" strike="noStrike">
                          <a:solidFill>
                            <a:schemeClr val="tx1">
                              <a:lumMod val="75000"/>
                              <a:lumOff val="25000"/>
                            </a:schemeClr>
                          </a:solidFill>
                          <a:effectLst/>
                          <a:latin typeface="Calibri" panose="020F0502020204030204" pitchFamily="34" charset="0"/>
                        </a:rPr>
                        <a:t> </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l" fontAlgn="b"/>
                      <a:r>
                        <a:rPr lang="en-GB" sz="1100" b="0" i="0" u="none" strike="noStrike">
                          <a:solidFill>
                            <a:schemeClr val="tx1">
                              <a:lumMod val="75000"/>
                              <a:lumOff val="25000"/>
                            </a:schemeClr>
                          </a:solidFill>
                          <a:effectLst/>
                          <a:latin typeface="Calibri" panose="020F0502020204030204" pitchFamily="34" charset="0"/>
                        </a:rPr>
                        <a:t>0</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bg2">
                              <a:lumMod val="25000"/>
                            </a:schemeClr>
                          </a:solidFill>
                          <a:effectLst/>
                          <a:latin typeface="Calibri" panose="020F0502020204030204" pitchFamily="34" charset="0"/>
                          <a:ea typeface="+mn-ea"/>
                          <a:cs typeface="+mn-cs"/>
                        </a:rPr>
                        <a:t>65%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bg2">
                              <a:lumMod val="25000"/>
                            </a:schemeClr>
                          </a:solidFill>
                          <a:effectLst/>
                          <a:latin typeface="Calibri" panose="020F0502020204030204" pitchFamily="34" charset="0"/>
                          <a:ea typeface="+mn-ea"/>
                          <a:cs typeface="+mn-cs"/>
                        </a:rPr>
                        <a:t>43%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bg2">
                              <a:lumMod val="25000"/>
                            </a:schemeClr>
                          </a:solidFill>
                          <a:effectLst/>
                          <a:latin typeface="Calibri" panose="020F0502020204030204" pitchFamily="34" charset="0"/>
                          <a:ea typeface="+mn-ea"/>
                          <a:cs typeface="+mn-cs"/>
                        </a:rPr>
                        <a:t>57%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bg2">
                              <a:lumMod val="25000"/>
                            </a:schemeClr>
                          </a:solidFill>
                          <a:effectLst/>
                          <a:latin typeface="Calibri" panose="020F0502020204030204" pitchFamily="34" charset="0"/>
                          <a:ea typeface="+mn-ea"/>
                          <a:cs typeface="+mn-cs"/>
                        </a:rPr>
                        <a:t>80%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bg2">
                              <a:lumMod val="25000"/>
                            </a:schemeClr>
                          </a:solidFill>
                          <a:effectLst/>
                          <a:latin typeface="Calibri" panose="020F0502020204030204" pitchFamily="34" charset="0"/>
                          <a:ea typeface="+mn-ea"/>
                          <a:cs typeface="+mn-cs"/>
                        </a:rPr>
                        <a:t>62%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bg2">
                              <a:lumMod val="25000"/>
                            </a:schemeClr>
                          </a:solidFill>
                          <a:effectLst/>
                          <a:latin typeface="Calibri" panose="020F0502020204030204" pitchFamily="34" charset="0"/>
                          <a:ea typeface="+mn-ea"/>
                          <a:cs typeface="+mn-cs"/>
                        </a:rPr>
                        <a:t>67%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bg2">
                              <a:lumMod val="25000"/>
                            </a:schemeClr>
                          </a:solidFill>
                          <a:effectLst/>
                          <a:latin typeface="Calibri" panose="020F0502020204030204" pitchFamily="34" charset="0"/>
                          <a:ea typeface="+mn-ea"/>
                          <a:cs typeface="+mn-cs"/>
                        </a:rPr>
                        <a:t>83%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bg2">
                              <a:lumMod val="25000"/>
                            </a:schemeClr>
                          </a:solidFill>
                          <a:effectLst/>
                          <a:latin typeface="Calibri" panose="020F0502020204030204" pitchFamily="34" charset="0"/>
                          <a:ea typeface="+mn-ea"/>
                          <a:cs typeface="+mn-cs"/>
                        </a:rPr>
                        <a:t>71%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315707">
                <a:tc vMerge="1">
                  <a:txBody>
                    <a:bodyPr/>
                    <a:lstStyle/>
                    <a:p>
                      <a:pPr algn="ctr" fontAlgn="b"/>
                      <a:endParaRPr lang="en-GB" sz="1100" b="0" i="0" u="none" strike="noStrike">
                        <a:solidFill>
                          <a:schemeClr val="tx1">
                            <a:lumMod val="75000"/>
                            <a:lumOff val="25000"/>
                          </a:schemeClr>
                        </a:solidFill>
                        <a:effectLst/>
                        <a:latin typeface="Calibri" panose="020F0502020204030204" pitchFamily="34" charset="0"/>
                      </a:endParaRP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l" fontAlgn="b"/>
                      <a:r>
                        <a:rPr lang="en-GB" sz="1100" b="0" i="0" u="none" strike="noStrike">
                          <a:solidFill>
                            <a:schemeClr val="tx1">
                              <a:lumMod val="75000"/>
                              <a:lumOff val="25000"/>
                            </a:schemeClr>
                          </a:solidFill>
                          <a:effectLst/>
                          <a:latin typeface="Calibri" panose="020F0502020204030204" pitchFamily="34" charset="0"/>
                        </a:rPr>
                        <a:t>1</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bg2">
                              <a:lumMod val="25000"/>
                            </a:schemeClr>
                          </a:solidFill>
                          <a:effectLst/>
                          <a:latin typeface="Calibri" panose="020F0502020204030204" pitchFamily="34" charset="0"/>
                          <a:ea typeface="+mn-ea"/>
                          <a:cs typeface="+mn-cs"/>
                        </a:rPr>
                        <a:t>16%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bg2">
                              <a:lumMod val="25000"/>
                            </a:schemeClr>
                          </a:solidFill>
                          <a:effectLst/>
                          <a:latin typeface="Calibri" panose="020F0502020204030204" pitchFamily="34" charset="0"/>
                          <a:ea typeface="+mn-ea"/>
                          <a:cs typeface="+mn-cs"/>
                        </a:rPr>
                        <a:t>19%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bg2">
                              <a:lumMod val="25000"/>
                            </a:schemeClr>
                          </a:solidFill>
                          <a:effectLst/>
                          <a:latin typeface="Calibri" panose="020F0502020204030204" pitchFamily="34" charset="0"/>
                          <a:ea typeface="+mn-ea"/>
                          <a:cs typeface="+mn-cs"/>
                        </a:rPr>
                        <a:t>15%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bg2">
                              <a:lumMod val="25000"/>
                            </a:schemeClr>
                          </a:solidFill>
                          <a:effectLst/>
                          <a:latin typeface="Calibri" panose="020F0502020204030204" pitchFamily="34" charset="0"/>
                          <a:ea typeface="+mn-ea"/>
                          <a:cs typeface="+mn-cs"/>
                        </a:rPr>
                        <a:t>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bg2">
                              <a:lumMod val="25000"/>
                            </a:schemeClr>
                          </a:solidFill>
                          <a:effectLst/>
                          <a:latin typeface="Calibri" panose="020F0502020204030204" pitchFamily="34" charset="0"/>
                          <a:ea typeface="+mn-ea"/>
                          <a:cs typeface="+mn-cs"/>
                        </a:rPr>
                        <a:t>13%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bg2">
                              <a:lumMod val="25000"/>
                            </a:schemeClr>
                          </a:solidFill>
                          <a:effectLst/>
                          <a:latin typeface="Calibri" panose="020F0502020204030204" pitchFamily="34" charset="0"/>
                          <a:ea typeface="+mn-ea"/>
                          <a:cs typeface="+mn-cs"/>
                        </a:rPr>
                        <a:t>13%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bg2">
                              <a:lumMod val="25000"/>
                            </a:schemeClr>
                          </a:solidFill>
                          <a:effectLst/>
                          <a:latin typeface="Calibri" panose="020F0502020204030204" pitchFamily="34" charset="0"/>
                          <a:ea typeface="+mn-ea"/>
                          <a:cs typeface="+mn-cs"/>
                        </a:rPr>
                        <a:t>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bg2">
                              <a:lumMod val="25000"/>
                            </a:schemeClr>
                          </a:solidFill>
                          <a:effectLst/>
                          <a:latin typeface="Calibri" panose="020F0502020204030204" pitchFamily="34" charset="0"/>
                          <a:ea typeface="+mn-ea"/>
                          <a:cs typeface="+mn-cs"/>
                        </a:rPr>
                        <a:t>10%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r h="363101">
                <a:tc vMerge="1">
                  <a:txBody>
                    <a:bodyPr/>
                    <a:lstStyle/>
                    <a:p>
                      <a:pPr algn="ctr" fontAlgn="b"/>
                      <a:endParaRPr lang="en-GB" sz="1100" b="0" i="0" u="none" strike="noStrike">
                        <a:solidFill>
                          <a:schemeClr val="tx1">
                            <a:lumMod val="75000"/>
                            <a:lumOff val="25000"/>
                          </a:schemeClr>
                        </a:solidFill>
                        <a:effectLst/>
                        <a:latin typeface="Calibri" panose="020F0502020204030204" pitchFamily="34" charset="0"/>
                      </a:endParaRP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l" fontAlgn="b"/>
                      <a:r>
                        <a:rPr lang="en-GB" sz="1100" b="0" i="0" u="none" strike="noStrike">
                          <a:solidFill>
                            <a:schemeClr val="tx1">
                              <a:lumMod val="75000"/>
                              <a:lumOff val="25000"/>
                            </a:schemeClr>
                          </a:solidFill>
                          <a:effectLst/>
                          <a:latin typeface="Calibri" panose="020F0502020204030204" pitchFamily="34" charset="0"/>
                        </a:rPr>
                        <a:t>2</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bg2">
                              <a:lumMod val="25000"/>
                            </a:schemeClr>
                          </a:solidFill>
                          <a:effectLst/>
                          <a:latin typeface="Calibri" panose="020F0502020204030204" pitchFamily="34" charset="0"/>
                          <a:ea typeface="+mn-ea"/>
                          <a:cs typeface="+mn-cs"/>
                        </a:rPr>
                        <a:t>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bg2">
                              <a:lumMod val="25000"/>
                            </a:schemeClr>
                          </a:solidFill>
                          <a:effectLst/>
                          <a:latin typeface="Calibri" panose="020F0502020204030204" pitchFamily="34" charset="0"/>
                          <a:ea typeface="+mn-ea"/>
                          <a:cs typeface="+mn-cs"/>
                        </a:rPr>
                        <a:t>14%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bg2">
                              <a:lumMod val="25000"/>
                            </a:schemeClr>
                          </a:solidFill>
                          <a:effectLst/>
                          <a:latin typeface="Calibri" panose="020F0502020204030204" pitchFamily="34" charset="0"/>
                          <a:ea typeface="+mn-ea"/>
                          <a:cs typeface="+mn-cs"/>
                        </a:rPr>
                        <a:t>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bg2">
                              <a:lumMod val="25000"/>
                            </a:schemeClr>
                          </a:solidFill>
                          <a:effectLst/>
                          <a:latin typeface="Calibri" panose="020F0502020204030204" pitchFamily="34" charset="0"/>
                          <a:ea typeface="+mn-ea"/>
                          <a:cs typeface="+mn-cs"/>
                        </a:rPr>
                        <a:t>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bg2">
                              <a:lumMod val="25000"/>
                            </a:schemeClr>
                          </a:solidFill>
                          <a:effectLst/>
                          <a:latin typeface="Calibri" panose="020F0502020204030204" pitchFamily="34" charset="0"/>
                          <a:ea typeface="+mn-ea"/>
                          <a:cs typeface="+mn-cs"/>
                        </a:rPr>
                        <a:t>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bg2">
                              <a:lumMod val="25000"/>
                            </a:schemeClr>
                          </a:solidFill>
                          <a:effectLst/>
                          <a:latin typeface="Calibri" panose="020F0502020204030204" pitchFamily="34" charset="0"/>
                          <a:ea typeface="+mn-ea"/>
                          <a:cs typeface="+mn-cs"/>
                        </a:rPr>
                        <a:t>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bg2">
                              <a:lumMod val="25000"/>
                            </a:schemeClr>
                          </a:solidFill>
                          <a:effectLst/>
                          <a:latin typeface="Calibri" panose="020F0502020204030204" pitchFamily="34" charset="0"/>
                          <a:ea typeface="+mn-ea"/>
                          <a:cs typeface="+mn-cs"/>
                        </a:rPr>
                        <a:t>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bg2">
                              <a:lumMod val="25000"/>
                            </a:schemeClr>
                          </a:solidFill>
                          <a:effectLst/>
                          <a:latin typeface="Calibri" panose="020F0502020204030204" pitchFamily="34" charset="0"/>
                          <a:ea typeface="+mn-ea"/>
                          <a:cs typeface="+mn-cs"/>
                        </a:rPr>
                        <a:t>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5"/>
                  </a:ext>
                </a:extLst>
              </a:tr>
              <a:tr h="315707">
                <a:tc vMerge="1">
                  <a:txBody>
                    <a:bodyPr/>
                    <a:lstStyle/>
                    <a:p>
                      <a:pPr algn="ctr" fontAlgn="b"/>
                      <a:endParaRPr lang="en-GB" sz="1100" b="0" i="0" u="none" strike="noStrike">
                        <a:solidFill>
                          <a:schemeClr val="tx1">
                            <a:lumMod val="75000"/>
                            <a:lumOff val="25000"/>
                          </a:schemeClr>
                        </a:solidFill>
                        <a:effectLst/>
                        <a:latin typeface="Calibri" panose="020F0502020204030204" pitchFamily="34" charset="0"/>
                      </a:endParaRP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l" fontAlgn="b"/>
                      <a:r>
                        <a:rPr lang="en-GB" sz="1100" b="0" i="0" u="none" strike="noStrike">
                          <a:solidFill>
                            <a:schemeClr val="tx1">
                              <a:lumMod val="75000"/>
                              <a:lumOff val="25000"/>
                            </a:schemeClr>
                          </a:solidFill>
                          <a:effectLst/>
                          <a:latin typeface="Calibri" panose="020F0502020204030204" pitchFamily="34" charset="0"/>
                        </a:rPr>
                        <a:t>3</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bg2">
                              <a:lumMod val="25000"/>
                            </a:schemeClr>
                          </a:solidFill>
                          <a:effectLst/>
                          <a:latin typeface="Calibri" panose="020F0502020204030204" pitchFamily="34" charset="0"/>
                          <a:ea typeface="+mn-ea"/>
                          <a:cs typeface="+mn-cs"/>
                        </a:rPr>
                        <a:t>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bg2">
                              <a:lumMod val="25000"/>
                            </a:schemeClr>
                          </a:solidFill>
                          <a:effectLst/>
                          <a:latin typeface="Calibri" panose="020F0502020204030204" pitchFamily="34" charset="0"/>
                          <a:ea typeface="+mn-ea"/>
                          <a:cs typeface="+mn-cs"/>
                        </a:rPr>
                        <a:t>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bg2">
                              <a:lumMod val="25000"/>
                            </a:schemeClr>
                          </a:solidFill>
                          <a:effectLst/>
                          <a:latin typeface="Calibri" panose="020F0502020204030204" pitchFamily="34" charset="0"/>
                          <a:ea typeface="+mn-ea"/>
                          <a:cs typeface="+mn-cs"/>
                        </a:rPr>
                        <a:t>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bg2">
                              <a:lumMod val="25000"/>
                            </a:schemeClr>
                          </a:solidFill>
                          <a:effectLst/>
                          <a:latin typeface="Calibri" panose="020F0502020204030204" pitchFamily="34" charset="0"/>
                          <a:ea typeface="+mn-ea"/>
                          <a:cs typeface="+mn-cs"/>
                        </a:rPr>
                        <a:t>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bg2">
                              <a:lumMod val="25000"/>
                            </a:schemeClr>
                          </a:solidFill>
                          <a:effectLst/>
                          <a:latin typeface="Calibri" panose="020F0502020204030204" pitchFamily="34" charset="0"/>
                          <a:ea typeface="+mn-ea"/>
                          <a:cs typeface="+mn-cs"/>
                        </a:rPr>
                        <a:t>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bg2">
                              <a:lumMod val="25000"/>
                            </a:schemeClr>
                          </a:solidFill>
                          <a:effectLst/>
                          <a:latin typeface="Calibri" panose="020F0502020204030204" pitchFamily="34" charset="0"/>
                          <a:ea typeface="+mn-ea"/>
                          <a:cs typeface="+mn-cs"/>
                        </a:rPr>
                        <a:t>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bg2">
                              <a:lumMod val="25000"/>
                            </a:schemeClr>
                          </a:solidFill>
                          <a:effectLst/>
                          <a:latin typeface="Calibri" panose="020F0502020204030204" pitchFamily="34" charset="0"/>
                          <a:ea typeface="+mn-ea"/>
                          <a:cs typeface="+mn-cs"/>
                        </a:rPr>
                        <a:t>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bg2">
                              <a:lumMod val="25000"/>
                            </a:schemeClr>
                          </a:solidFill>
                          <a:effectLst/>
                          <a:latin typeface="Calibri" panose="020F0502020204030204" pitchFamily="34" charset="0"/>
                          <a:ea typeface="+mn-ea"/>
                          <a:cs typeface="+mn-cs"/>
                        </a:rPr>
                        <a:t>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6"/>
                  </a:ext>
                </a:extLst>
              </a:tr>
              <a:tr h="315707">
                <a:tc vMerge="1">
                  <a:txBody>
                    <a:bodyPr/>
                    <a:lstStyle/>
                    <a:p>
                      <a:pPr algn="ctr" fontAlgn="b"/>
                      <a:endParaRPr lang="en-GB" sz="1100" b="0" i="0" u="none" strike="noStrike">
                        <a:solidFill>
                          <a:schemeClr val="tx1">
                            <a:lumMod val="75000"/>
                            <a:lumOff val="25000"/>
                          </a:schemeClr>
                        </a:solidFill>
                        <a:effectLst/>
                        <a:latin typeface="Calibri" panose="020F0502020204030204" pitchFamily="34" charset="0"/>
                      </a:endParaRP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l" fontAlgn="b"/>
                      <a:r>
                        <a:rPr lang="en-GB" sz="1100" b="0" i="0" u="none" strike="noStrike">
                          <a:solidFill>
                            <a:schemeClr val="tx1">
                              <a:lumMod val="75000"/>
                              <a:lumOff val="25000"/>
                            </a:schemeClr>
                          </a:solidFill>
                          <a:effectLst/>
                          <a:latin typeface="Calibri" panose="020F0502020204030204" pitchFamily="34" charset="0"/>
                        </a:rPr>
                        <a:t>4</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bg2">
                              <a:lumMod val="25000"/>
                            </a:schemeClr>
                          </a:solidFill>
                          <a:effectLst/>
                          <a:latin typeface="Calibri" panose="020F0502020204030204" pitchFamily="34" charset="0"/>
                          <a:ea typeface="+mn-ea"/>
                          <a:cs typeface="+mn-cs"/>
                        </a:rPr>
                        <a:t>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bg2">
                              <a:lumMod val="25000"/>
                            </a:schemeClr>
                          </a:solidFill>
                          <a:effectLst/>
                          <a:latin typeface="Calibri" panose="020F0502020204030204" pitchFamily="34" charset="0"/>
                          <a:ea typeface="+mn-ea"/>
                          <a:cs typeface="+mn-cs"/>
                        </a:rPr>
                        <a:t>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bg2">
                              <a:lumMod val="25000"/>
                            </a:schemeClr>
                          </a:solidFill>
                          <a:effectLst/>
                          <a:latin typeface="Calibri" panose="020F0502020204030204" pitchFamily="34" charset="0"/>
                          <a:ea typeface="+mn-ea"/>
                          <a:cs typeface="+mn-cs"/>
                        </a:rPr>
                        <a:t>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bg2">
                              <a:lumMod val="25000"/>
                            </a:schemeClr>
                          </a:solidFill>
                          <a:effectLst/>
                          <a:latin typeface="Calibri" panose="020F0502020204030204" pitchFamily="34" charset="0"/>
                          <a:ea typeface="+mn-ea"/>
                          <a:cs typeface="+mn-cs"/>
                        </a:rPr>
                        <a:t>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bg2">
                              <a:lumMod val="25000"/>
                            </a:schemeClr>
                          </a:solidFill>
                          <a:effectLst/>
                          <a:latin typeface="Calibri" panose="020F0502020204030204" pitchFamily="34" charset="0"/>
                          <a:ea typeface="+mn-ea"/>
                          <a:cs typeface="+mn-cs"/>
                        </a:rPr>
                        <a:t>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bg2">
                              <a:lumMod val="25000"/>
                            </a:schemeClr>
                          </a:solidFill>
                          <a:effectLst/>
                          <a:latin typeface="Calibri" panose="020F0502020204030204" pitchFamily="34" charset="0"/>
                          <a:ea typeface="+mn-ea"/>
                          <a:cs typeface="+mn-cs"/>
                        </a:rPr>
                        <a:t>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bg2">
                              <a:lumMod val="25000"/>
                            </a:schemeClr>
                          </a:solidFill>
                          <a:effectLst/>
                          <a:latin typeface="Calibri" panose="020F0502020204030204" pitchFamily="34" charset="0"/>
                          <a:ea typeface="+mn-ea"/>
                          <a:cs typeface="+mn-cs"/>
                        </a:rPr>
                        <a:t>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bg2">
                              <a:lumMod val="25000"/>
                            </a:schemeClr>
                          </a:solidFill>
                          <a:effectLst/>
                          <a:latin typeface="Calibri" panose="020F0502020204030204" pitchFamily="34" charset="0"/>
                          <a:ea typeface="+mn-ea"/>
                          <a:cs typeface="+mn-cs"/>
                        </a:rPr>
                        <a:t>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7"/>
                  </a:ext>
                </a:extLst>
              </a:tr>
              <a:tr h="315707">
                <a:tc vMerge="1">
                  <a:txBody>
                    <a:bodyPr/>
                    <a:lstStyle/>
                    <a:p>
                      <a:pPr algn="ctr" fontAlgn="b"/>
                      <a:endParaRPr lang="en-GB" sz="1100" b="0" i="0" u="none" strike="noStrike">
                        <a:solidFill>
                          <a:schemeClr val="tx1">
                            <a:lumMod val="75000"/>
                            <a:lumOff val="25000"/>
                          </a:schemeClr>
                        </a:solidFill>
                        <a:effectLst/>
                        <a:latin typeface="Calibri" panose="020F0502020204030204" pitchFamily="34" charset="0"/>
                      </a:endParaRP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l" fontAlgn="b"/>
                      <a:r>
                        <a:rPr lang="en-GB" sz="1100" b="0" i="0" u="none" strike="noStrike">
                          <a:solidFill>
                            <a:schemeClr val="tx1">
                              <a:lumMod val="75000"/>
                              <a:lumOff val="25000"/>
                            </a:schemeClr>
                          </a:solidFill>
                          <a:effectLst/>
                          <a:latin typeface="Calibri" panose="020F0502020204030204" pitchFamily="34" charset="0"/>
                        </a:rPr>
                        <a:t>5</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bg2">
                              <a:lumMod val="25000"/>
                            </a:schemeClr>
                          </a:solidFill>
                          <a:effectLst/>
                          <a:latin typeface="Calibri" panose="020F0502020204030204" pitchFamily="34" charset="0"/>
                          <a:ea typeface="+mn-ea"/>
                          <a:cs typeface="+mn-cs"/>
                        </a:rPr>
                        <a:t>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bg2">
                              <a:lumMod val="25000"/>
                            </a:schemeClr>
                          </a:solidFill>
                          <a:effectLst/>
                          <a:latin typeface="Calibri" panose="020F0502020204030204" pitchFamily="34" charset="0"/>
                          <a:ea typeface="+mn-ea"/>
                          <a:cs typeface="+mn-cs"/>
                        </a:rPr>
                        <a:t>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bg2">
                              <a:lumMod val="25000"/>
                            </a:schemeClr>
                          </a:solidFill>
                          <a:effectLst/>
                          <a:latin typeface="Calibri" panose="020F0502020204030204" pitchFamily="34" charset="0"/>
                          <a:ea typeface="+mn-ea"/>
                          <a:cs typeface="+mn-cs"/>
                        </a:rPr>
                        <a:t>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bg2">
                              <a:lumMod val="25000"/>
                            </a:schemeClr>
                          </a:solidFill>
                          <a:effectLst/>
                          <a:latin typeface="Calibri" panose="020F0502020204030204" pitchFamily="34" charset="0"/>
                          <a:ea typeface="+mn-ea"/>
                          <a:cs typeface="+mn-cs"/>
                        </a:rPr>
                        <a:t>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bg2">
                              <a:lumMod val="25000"/>
                            </a:schemeClr>
                          </a:solidFill>
                          <a:effectLst/>
                          <a:latin typeface="Calibri" panose="020F0502020204030204" pitchFamily="34" charset="0"/>
                          <a:ea typeface="+mn-ea"/>
                          <a:cs typeface="+mn-cs"/>
                        </a:rPr>
                        <a:t>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bg2">
                              <a:lumMod val="25000"/>
                            </a:schemeClr>
                          </a:solidFill>
                          <a:effectLst/>
                          <a:latin typeface="Calibri" panose="020F0502020204030204" pitchFamily="34" charset="0"/>
                          <a:ea typeface="+mn-ea"/>
                          <a:cs typeface="+mn-cs"/>
                        </a:rPr>
                        <a:t>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bg2">
                              <a:lumMod val="25000"/>
                            </a:schemeClr>
                          </a:solidFill>
                          <a:effectLst/>
                          <a:latin typeface="Calibri" panose="020F0502020204030204" pitchFamily="34" charset="0"/>
                          <a:ea typeface="+mn-ea"/>
                          <a:cs typeface="+mn-cs"/>
                        </a:rPr>
                        <a:t>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bg2">
                              <a:lumMod val="25000"/>
                            </a:schemeClr>
                          </a:solidFill>
                          <a:effectLst/>
                          <a:latin typeface="Calibri" panose="020F0502020204030204" pitchFamily="34" charset="0"/>
                          <a:ea typeface="+mn-ea"/>
                          <a:cs typeface="+mn-cs"/>
                        </a:rPr>
                        <a:t>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8"/>
                  </a:ext>
                </a:extLst>
              </a:tr>
              <a:tr h="315707">
                <a:tc vMerge="1">
                  <a:txBody>
                    <a:bodyPr/>
                    <a:lstStyle/>
                    <a:p>
                      <a:pPr algn="ctr" fontAlgn="b"/>
                      <a:endParaRPr lang="en-GB" sz="1100" b="0" i="0" u="none" strike="noStrike">
                        <a:solidFill>
                          <a:schemeClr val="tx1">
                            <a:lumMod val="75000"/>
                            <a:lumOff val="25000"/>
                          </a:schemeClr>
                        </a:solidFill>
                        <a:effectLst/>
                        <a:latin typeface="Calibri" panose="020F0502020204030204" pitchFamily="34" charset="0"/>
                      </a:endParaRP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l" fontAlgn="b"/>
                      <a:r>
                        <a:rPr lang="en-GB" sz="1100" b="0" i="0" u="none" strike="noStrike">
                          <a:solidFill>
                            <a:schemeClr val="tx1">
                              <a:lumMod val="75000"/>
                              <a:lumOff val="25000"/>
                            </a:schemeClr>
                          </a:solidFill>
                          <a:effectLst/>
                          <a:latin typeface="Calibri" panose="020F0502020204030204" pitchFamily="34" charset="0"/>
                        </a:rPr>
                        <a:t>6 - 11</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bg2">
                              <a:lumMod val="25000"/>
                            </a:schemeClr>
                          </a:solidFill>
                          <a:effectLst/>
                          <a:latin typeface="Calibri" panose="020F0502020204030204" pitchFamily="34" charset="0"/>
                        </a:rPr>
                        <a:t>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bg2">
                              <a:lumMod val="25000"/>
                            </a:schemeClr>
                          </a:solidFill>
                          <a:effectLst/>
                          <a:latin typeface="Calibri" panose="020F0502020204030204" pitchFamily="34" charset="0"/>
                        </a:rPr>
                        <a:t>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bg2">
                              <a:lumMod val="25000"/>
                            </a:schemeClr>
                          </a:solidFill>
                          <a:effectLst/>
                          <a:latin typeface="Calibri" panose="020F0502020204030204" pitchFamily="34" charset="0"/>
                        </a:rPr>
                        <a:t>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bg2">
                              <a:lumMod val="25000"/>
                            </a:schemeClr>
                          </a:solidFill>
                          <a:effectLst/>
                          <a:latin typeface="Calibri" panose="020F0502020204030204" pitchFamily="34" charset="0"/>
                        </a:rPr>
                        <a:t>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bg2">
                              <a:lumMod val="25000"/>
                            </a:schemeClr>
                          </a:solidFill>
                          <a:effectLst/>
                          <a:latin typeface="Calibri" panose="020F0502020204030204" pitchFamily="34" charset="0"/>
                        </a:rPr>
                        <a:t>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bg2">
                              <a:lumMod val="25000"/>
                            </a:schemeClr>
                          </a:solidFill>
                          <a:effectLst/>
                          <a:latin typeface="Calibri" panose="020F0502020204030204" pitchFamily="34" charset="0"/>
                        </a:rPr>
                        <a:t>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bg2">
                              <a:lumMod val="25000"/>
                            </a:schemeClr>
                          </a:solidFill>
                          <a:effectLst/>
                          <a:latin typeface="Calibri" panose="020F0502020204030204" pitchFamily="34" charset="0"/>
                        </a:rPr>
                        <a:t>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bg2">
                              <a:lumMod val="25000"/>
                            </a:schemeClr>
                          </a:solidFill>
                          <a:effectLst/>
                          <a:latin typeface="Calibri" panose="020F0502020204030204" pitchFamily="34" charset="0"/>
                        </a:rPr>
                        <a:t>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9"/>
                  </a:ext>
                </a:extLst>
              </a:tr>
              <a:tr h="315707">
                <a:tc vMerge="1">
                  <a:txBody>
                    <a:bodyPr/>
                    <a:lstStyle/>
                    <a:p>
                      <a:pPr algn="ctr" fontAlgn="b"/>
                      <a:endParaRPr lang="en-GB" sz="1100" b="0" i="0" u="none" strike="noStrike">
                        <a:solidFill>
                          <a:schemeClr val="tx1">
                            <a:lumMod val="75000"/>
                            <a:lumOff val="25000"/>
                          </a:schemeClr>
                        </a:solidFill>
                        <a:effectLst/>
                        <a:latin typeface="Calibri" panose="020F0502020204030204" pitchFamily="34" charset="0"/>
                      </a:endParaRP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l" fontAlgn="b"/>
                      <a:r>
                        <a:rPr lang="en-GB" sz="1100" b="0" i="0" u="none" strike="noStrike">
                          <a:solidFill>
                            <a:schemeClr val="tx1">
                              <a:lumMod val="75000"/>
                              <a:lumOff val="25000"/>
                            </a:schemeClr>
                          </a:solidFill>
                          <a:effectLst/>
                          <a:latin typeface="Calibri" panose="020F0502020204030204" pitchFamily="34" charset="0"/>
                        </a:rPr>
                        <a:t>12+</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bg2">
                              <a:lumMod val="25000"/>
                            </a:schemeClr>
                          </a:solidFill>
                          <a:effectLst/>
                          <a:latin typeface="Calibri" panose="020F0502020204030204" pitchFamily="34" charset="0"/>
                        </a:rPr>
                        <a:t>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bg2">
                              <a:lumMod val="25000"/>
                            </a:schemeClr>
                          </a:solidFill>
                          <a:effectLst/>
                          <a:latin typeface="Calibri" panose="020F0502020204030204" pitchFamily="34" charset="0"/>
                        </a:rPr>
                        <a:t>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bg2">
                              <a:lumMod val="25000"/>
                            </a:schemeClr>
                          </a:solidFill>
                          <a:effectLst/>
                          <a:latin typeface="Calibri" panose="020F0502020204030204" pitchFamily="34" charset="0"/>
                        </a:rPr>
                        <a:t>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bg2">
                              <a:lumMod val="25000"/>
                            </a:schemeClr>
                          </a:solidFill>
                          <a:effectLst/>
                          <a:latin typeface="Calibri" panose="020F0502020204030204" pitchFamily="34" charset="0"/>
                        </a:rPr>
                        <a:t>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bg2">
                              <a:lumMod val="25000"/>
                            </a:schemeClr>
                          </a:solidFill>
                          <a:effectLst/>
                          <a:latin typeface="Calibri" panose="020F0502020204030204" pitchFamily="34" charset="0"/>
                        </a:rPr>
                        <a:t>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bg2">
                              <a:lumMod val="25000"/>
                            </a:schemeClr>
                          </a:solidFill>
                          <a:effectLst/>
                          <a:latin typeface="Calibri" panose="020F0502020204030204" pitchFamily="34" charset="0"/>
                        </a:rPr>
                        <a:t>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bg2">
                              <a:lumMod val="25000"/>
                            </a:schemeClr>
                          </a:solidFill>
                          <a:effectLst/>
                          <a:latin typeface="Calibri" panose="020F0502020204030204" pitchFamily="34" charset="0"/>
                        </a:rPr>
                        <a:t>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bg2">
                              <a:lumMod val="25000"/>
                            </a:schemeClr>
                          </a:solidFill>
                          <a:effectLst/>
                          <a:latin typeface="Calibri" panose="020F0502020204030204" pitchFamily="34" charset="0"/>
                        </a:rPr>
                        <a:t>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10"/>
                  </a:ext>
                </a:extLst>
              </a:tr>
              <a:tr h="315707">
                <a:tc gridSpan="2">
                  <a:txBody>
                    <a:bodyPr/>
                    <a:lstStyle/>
                    <a:p>
                      <a:pPr algn="l" fontAlgn="b"/>
                      <a:r>
                        <a:rPr lang="en-GB" sz="1100" b="0" i="0" u="none" strike="noStrike">
                          <a:solidFill>
                            <a:schemeClr val="tx1">
                              <a:lumMod val="75000"/>
                              <a:lumOff val="25000"/>
                            </a:schemeClr>
                          </a:solidFill>
                          <a:effectLst/>
                          <a:latin typeface="Calibri" panose="020F0502020204030204" pitchFamily="34" charset="0"/>
                        </a:rPr>
                        <a:t>Average number of drinks</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hMerge="1">
                  <a:txBody>
                    <a:bodyPr/>
                    <a:lstStyle/>
                    <a:p>
                      <a:pPr algn="l" fontAlgn="b"/>
                      <a:endParaRPr lang="en-GB" sz="1200" b="0" i="0" u="none" strike="noStrike">
                        <a:solidFill>
                          <a:schemeClr val="tx1">
                            <a:lumMod val="75000"/>
                            <a:lumOff val="25000"/>
                          </a:schemeClr>
                        </a:solidFill>
                        <a:effectLst/>
                        <a:latin typeface="Calibri" panose="020F0502020204030204" pitchFamily="34" charset="0"/>
                      </a:endParaRP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lvl="0" algn="ctr" rtl="0" fontAlgn="b"/>
                      <a:r>
                        <a:rPr lang="en-GB" sz="1100" b="0" i="0" u="none" strike="noStrike">
                          <a:solidFill>
                            <a:srgbClr val="404040"/>
                          </a:solidFill>
                          <a:effectLst/>
                          <a:latin typeface="Calibri" panose="020F0502020204030204" pitchFamily="34" charset="0"/>
                        </a:rPr>
                        <a:t>1.3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lvl="0" algn="ctr" rtl="0" fontAlgn="b"/>
                      <a:r>
                        <a:rPr lang="en-GB" sz="1100" b="0" i="0" u="none" strike="noStrike">
                          <a:solidFill>
                            <a:srgbClr val="404040"/>
                          </a:solidFill>
                          <a:effectLst/>
                          <a:latin typeface="Calibri" panose="020F0502020204030204" pitchFamily="34" charset="0"/>
                        </a:rPr>
                        <a:t>2.2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lvl="0" algn="ctr" rtl="0" fontAlgn="b"/>
                      <a:r>
                        <a:rPr lang="en-GB" sz="1100" b="0" i="0" u="none" strike="noStrike">
                          <a:solidFill>
                            <a:srgbClr val="404040"/>
                          </a:solidFill>
                          <a:effectLst/>
                          <a:latin typeface="Calibri" panose="020F0502020204030204" pitchFamily="34" charset="0"/>
                        </a:rPr>
                        <a:t>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lvl="0" algn="ctr" rtl="0" fontAlgn="b"/>
                      <a:r>
                        <a:rPr lang="en-GB" sz="1100" b="0" i="0" u="none" strike="noStrike">
                          <a:solidFill>
                            <a:srgbClr val="404040"/>
                          </a:solidFill>
                          <a:effectLst/>
                          <a:latin typeface="Calibri" panose="020F0502020204030204" pitchFamily="34" charset="0"/>
                        </a:rPr>
                        <a:t>1.2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lvl="0" algn="ctr" rtl="0" fontAlgn="b"/>
                      <a:r>
                        <a:rPr lang="en-GB" sz="1100" b="0" i="0" u="none" strike="noStrike">
                          <a:solidFill>
                            <a:srgbClr val="404040"/>
                          </a:solidFill>
                          <a:effectLst/>
                          <a:latin typeface="Calibri" panose="020F0502020204030204" pitchFamily="34" charset="0"/>
                        </a:rPr>
                        <a:t>1.8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lvl="0" algn="ctr" rtl="0" fontAlgn="b"/>
                      <a:r>
                        <a:rPr lang="en-GB" sz="1100" b="0" i="0" u="none" strike="noStrike">
                          <a:solidFill>
                            <a:srgbClr val="404040"/>
                          </a:solidFill>
                          <a:effectLst/>
                          <a:latin typeface="Calibri" panose="020F0502020204030204" pitchFamily="34" charset="0"/>
                        </a:rPr>
                        <a:t>1.5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lvl="0" algn="ctr" rtl="0" fontAlgn="b"/>
                      <a:r>
                        <a:rPr lang="en-GB" sz="1100" b="0" i="0" u="none" strike="noStrike">
                          <a:solidFill>
                            <a:srgbClr val="404040"/>
                          </a:solidFill>
                          <a:effectLst/>
                          <a:latin typeface="Calibri" panose="020F0502020204030204" pitchFamily="34" charset="0"/>
                        </a:rPr>
                        <a:t>1.2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lvl="0" algn="ctr" rtl="0" fontAlgn="b"/>
                      <a:r>
                        <a:rPr lang="en-GB" sz="1100" b="0" i="0" u="none" strike="noStrike">
                          <a:solidFill>
                            <a:srgbClr val="404040"/>
                          </a:solidFill>
                          <a:effectLst/>
                          <a:latin typeface="Calibri" panose="020F0502020204030204" pitchFamily="34" charset="0"/>
                        </a:rPr>
                        <a:t>1.4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11"/>
                  </a:ext>
                </a:extLst>
              </a:tr>
            </a:tbl>
          </a:graphicData>
        </a:graphic>
      </p:graphicFrame>
      <p:sp>
        <p:nvSpPr>
          <p:cNvPr id="8" name="TextBox 7"/>
          <p:cNvSpPr txBox="1"/>
          <p:nvPr/>
        </p:nvSpPr>
        <p:spPr>
          <a:xfrm>
            <a:off x="183019" y="6522289"/>
            <a:ext cx="9763621" cy="246221"/>
          </a:xfrm>
          <a:prstGeom prst="rect">
            <a:avLst/>
          </a:prstGeom>
          <a:noFill/>
        </p:spPr>
        <p:txBody>
          <a:bodyPr wrap="square" rtlCol="0" anchor="b" anchorCtr="0">
            <a:spAutoFit/>
          </a:bodyPr>
          <a:lstStyle/>
          <a:p>
            <a:r>
              <a:rPr lang="en-GB" sz="1000">
                <a:solidFill>
                  <a:srgbClr val="002060"/>
                </a:solidFill>
              </a:rPr>
              <a:t>Q: During the last 7 days, which of the following types of alcoholic drink did you have, if any? (Do not count 'alcohol free' beer/lager or canned shandy etc.)</a:t>
            </a:r>
          </a:p>
        </p:txBody>
      </p:sp>
      <p:sp>
        <p:nvSpPr>
          <p:cNvPr id="9" name="Title 1"/>
          <p:cNvSpPr>
            <a:spLocks noGrp="1"/>
          </p:cNvSpPr>
          <p:nvPr>
            <p:ph type="title"/>
          </p:nvPr>
        </p:nvSpPr>
        <p:spPr>
          <a:xfrm>
            <a:off x="180000" y="180000"/>
            <a:ext cx="11721936" cy="900000"/>
          </a:xfrm>
        </p:spPr>
        <p:txBody>
          <a:bodyPr vert="horz" lIns="91440" tIns="45720" rIns="91440" bIns="45720" rtlCol="0" anchor="t" anchorCtr="0">
            <a:normAutofit/>
          </a:bodyPr>
          <a:lstStyle/>
          <a:p>
            <a:r>
              <a:rPr lang="en-GB" sz="1600"/>
              <a:t>Those who have consumed alcohol over the last 7 days had, on average, 1 drink. However, there is a small proportion of pupils who drink excessively having had 12 or more drinks over the 7-day period prior to completing the survey. </a:t>
            </a:r>
          </a:p>
        </p:txBody>
      </p:sp>
    </p:spTree>
    <p:extLst>
      <p:ext uri="{BB962C8B-B14F-4D97-AF65-F5344CB8AC3E}">
        <p14:creationId xmlns:p14="http://schemas.microsoft.com/office/powerpoint/2010/main" val="1738414122"/>
      </p:ext>
    </p:extLst>
  </p:cSld>
  <p:clrMapOvr>
    <a:masterClrMapping/>
  </p:clrMapOvr>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80000" y="180000"/>
            <a:ext cx="11721936" cy="900000"/>
          </a:xfrm>
        </p:spPr>
        <p:txBody>
          <a:bodyPr vert="horz" lIns="91440" tIns="45720" rIns="91440" bIns="45720" rtlCol="0" anchor="t" anchorCtr="0">
            <a:normAutofit/>
          </a:bodyPr>
          <a:lstStyle/>
          <a:p>
            <a:r>
              <a:rPr lang="en-GB" sz="1600"/>
              <a:t>For those pupils consuming alcohol, the home is the most likely place they will drink (68%), an increase on last year’s. ‘A friend or relation’s home’ is second place but much lower at 29%. Consuming alcohol at a party/nightclub has now increased compared to last year. </a:t>
            </a:r>
          </a:p>
        </p:txBody>
      </p:sp>
      <p:sp>
        <p:nvSpPr>
          <p:cNvPr id="10" name="TextBox 9"/>
          <p:cNvSpPr txBox="1"/>
          <p:nvPr/>
        </p:nvSpPr>
        <p:spPr>
          <a:xfrm>
            <a:off x="183019" y="6368400"/>
            <a:ext cx="10227733" cy="400110"/>
          </a:xfrm>
          <a:prstGeom prst="rect">
            <a:avLst/>
          </a:prstGeom>
          <a:noFill/>
        </p:spPr>
        <p:txBody>
          <a:bodyPr wrap="square" rtlCol="0" anchor="b" anchorCtr="0">
            <a:spAutoFit/>
          </a:bodyPr>
          <a:lstStyle/>
          <a:p>
            <a:r>
              <a:rPr lang="en-GB" sz="1000">
                <a:solidFill>
                  <a:srgbClr val="002060"/>
                </a:solidFill>
              </a:rPr>
              <a:t>Q: Where did you drink alcohol during the last 7 days?</a:t>
            </a:r>
          </a:p>
          <a:p>
            <a:r>
              <a:rPr lang="en-GB" sz="1000" i="1">
                <a:solidFill>
                  <a:srgbClr val="002060"/>
                </a:solidFill>
              </a:rPr>
              <a:t>Base: All those having consumed alcohol, 2023 n=149, 2024 n=204, 2025 n=189. </a:t>
            </a:r>
          </a:p>
        </p:txBody>
      </p:sp>
      <p:sp>
        <p:nvSpPr>
          <p:cNvPr id="5" name="Rectangle 4"/>
          <p:cNvSpPr/>
          <p:nvPr/>
        </p:nvSpPr>
        <p:spPr>
          <a:xfrm>
            <a:off x="9946640" y="6368627"/>
            <a:ext cx="1686560" cy="492926"/>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a:t>Staying safe</a:t>
            </a:r>
            <a:endParaRPr lang="en-GB" sz="1000" b="1"/>
          </a:p>
        </p:txBody>
      </p:sp>
      <p:graphicFrame>
        <p:nvGraphicFramePr>
          <p:cNvPr id="11" name="Chart 10"/>
          <p:cNvGraphicFramePr/>
          <p:nvPr>
            <p:extLst>
              <p:ext uri="{D42A27DB-BD31-4B8C-83A1-F6EECF244321}">
                <p14:modId xmlns:p14="http://schemas.microsoft.com/office/powerpoint/2010/main" val="2004402696"/>
              </p:ext>
            </p:extLst>
          </p:nvPr>
        </p:nvGraphicFramePr>
        <p:xfrm>
          <a:off x="183600" y="835200"/>
          <a:ext cx="7418319" cy="4874484"/>
        </p:xfrm>
        <a:graphic>
          <a:graphicData uri="http://schemas.openxmlformats.org/drawingml/2006/chart">
            <c:chart xmlns:c="http://schemas.openxmlformats.org/drawingml/2006/chart" xmlns:r="http://schemas.openxmlformats.org/officeDocument/2006/relationships" r:id="rId2"/>
          </a:graphicData>
        </a:graphic>
      </p:graphicFrame>
    </p:spTree>
    <p:extLst>
      <p:ext uri="{BB962C8B-B14F-4D97-AF65-F5344CB8AC3E}">
        <p14:creationId xmlns:p14="http://schemas.microsoft.com/office/powerpoint/2010/main" val="2845845530"/>
      </p:ext>
    </p:extLst>
  </p:cSld>
  <p:clrMapOvr>
    <a:masterClrMapping/>
  </p:clrMapOvr>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80000" y="180000"/>
            <a:ext cx="11721936" cy="900000"/>
          </a:xfrm>
        </p:spPr>
        <p:txBody>
          <a:bodyPr vert="horz" lIns="91440" tIns="45720" rIns="91440" bIns="45720" rtlCol="0" anchor="t" anchorCtr="0">
            <a:noAutofit/>
          </a:bodyPr>
          <a:lstStyle/>
          <a:p>
            <a:r>
              <a:rPr lang="en-GB" sz="1600"/>
              <a:t>Year 10s are more likely to drink in every location apart from ‘somewhere else’ compared to Year 8s. Boys are more likely to drink at home, public spaces and bars/clubs compared to girls.</a:t>
            </a:r>
          </a:p>
        </p:txBody>
      </p:sp>
      <p:sp>
        <p:nvSpPr>
          <p:cNvPr id="5" name="Rectangle 4"/>
          <p:cNvSpPr/>
          <p:nvPr/>
        </p:nvSpPr>
        <p:spPr>
          <a:xfrm>
            <a:off x="9946640" y="6368627"/>
            <a:ext cx="1686560" cy="492926"/>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a:t>Staying safe</a:t>
            </a:r>
            <a:endParaRPr lang="en-GB" sz="1000" b="1"/>
          </a:p>
        </p:txBody>
      </p:sp>
      <p:graphicFrame>
        <p:nvGraphicFramePr>
          <p:cNvPr id="7" name="Table 6"/>
          <p:cNvGraphicFramePr>
            <a:graphicFrameLocks noGrp="1"/>
          </p:cNvGraphicFramePr>
          <p:nvPr>
            <p:extLst>
              <p:ext uri="{D42A27DB-BD31-4B8C-83A1-F6EECF244321}">
                <p14:modId xmlns:p14="http://schemas.microsoft.com/office/powerpoint/2010/main" val="947335212"/>
              </p:ext>
            </p:extLst>
          </p:nvPr>
        </p:nvGraphicFramePr>
        <p:xfrm>
          <a:off x="517236" y="1056450"/>
          <a:ext cx="11115966" cy="2658303"/>
        </p:xfrm>
        <a:graphic>
          <a:graphicData uri="http://schemas.openxmlformats.org/drawingml/2006/table">
            <a:tbl>
              <a:tblPr firstRow="1" bandRow="1">
                <a:tableStyleId>{5940675A-B579-460E-94D1-54222C63F5DA}</a:tableStyleId>
              </a:tblPr>
              <a:tblGrid>
                <a:gridCol w="3422286">
                  <a:extLst>
                    <a:ext uri="{9D8B030D-6E8A-4147-A177-3AD203B41FA5}">
                      <a16:colId xmlns:a16="http://schemas.microsoft.com/office/drawing/2014/main" val="20000"/>
                    </a:ext>
                  </a:extLst>
                </a:gridCol>
                <a:gridCol w="1282280">
                  <a:extLst>
                    <a:ext uri="{9D8B030D-6E8A-4147-A177-3AD203B41FA5}">
                      <a16:colId xmlns:a16="http://schemas.microsoft.com/office/drawing/2014/main" val="20001"/>
                    </a:ext>
                  </a:extLst>
                </a:gridCol>
                <a:gridCol w="1282280">
                  <a:extLst>
                    <a:ext uri="{9D8B030D-6E8A-4147-A177-3AD203B41FA5}">
                      <a16:colId xmlns:a16="http://schemas.microsoft.com/office/drawing/2014/main" val="20002"/>
                    </a:ext>
                  </a:extLst>
                </a:gridCol>
                <a:gridCol w="1282280">
                  <a:extLst>
                    <a:ext uri="{9D8B030D-6E8A-4147-A177-3AD203B41FA5}">
                      <a16:colId xmlns:a16="http://schemas.microsoft.com/office/drawing/2014/main" val="20003"/>
                    </a:ext>
                  </a:extLst>
                </a:gridCol>
                <a:gridCol w="1282280">
                  <a:extLst>
                    <a:ext uri="{9D8B030D-6E8A-4147-A177-3AD203B41FA5}">
                      <a16:colId xmlns:a16="http://schemas.microsoft.com/office/drawing/2014/main" val="20004"/>
                    </a:ext>
                  </a:extLst>
                </a:gridCol>
                <a:gridCol w="1282280">
                  <a:extLst>
                    <a:ext uri="{9D8B030D-6E8A-4147-A177-3AD203B41FA5}">
                      <a16:colId xmlns:a16="http://schemas.microsoft.com/office/drawing/2014/main" val="20005"/>
                    </a:ext>
                  </a:extLst>
                </a:gridCol>
                <a:gridCol w="1282280">
                  <a:extLst>
                    <a:ext uri="{9D8B030D-6E8A-4147-A177-3AD203B41FA5}">
                      <a16:colId xmlns:a16="http://schemas.microsoft.com/office/drawing/2014/main" val="2834631770"/>
                    </a:ext>
                  </a:extLst>
                </a:gridCol>
              </a:tblGrid>
              <a:tr h="289904">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i="1">
                          <a:solidFill>
                            <a:schemeClr val="tx1">
                              <a:lumMod val="75000"/>
                              <a:lumOff val="25000"/>
                            </a:schemeClr>
                          </a:solidFill>
                          <a:latin typeface="+mn-lt"/>
                        </a:rPr>
                        <a:t>2025 Survey</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latin typeface="+mn-lt"/>
                        </a:rPr>
                        <a:t>All Secondary</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latin typeface="+mn-lt"/>
                        </a:rPr>
                        <a:t>Year 8</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latin typeface="+mn-lt"/>
                        </a:rPr>
                        <a:t>Year 10</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latin typeface="+mn-lt"/>
                        </a:rPr>
                        <a:t>Boys</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latin typeface="+mn-lt"/>
                        </a:rPr>
                        <a:t>Girls</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latin typeface="+mn-lt"/>
                        </a:rPr>
                        <a:t>FSM</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89904">
                <a:tc>
                  <a:txBody>
                    <a:bodyPr/>
                    <a:lstStyle/>
                    <a:p>
                      <a:r>
                        <a:rPr lang="en-GB" sz="1100" i="1">
                          <a:solidFill>
                            <a:schemeClr val="tx1">
                              <a:lumMod val="75000"/>
                              <a:lumOff val="25000"/>
                            </a:schemeClr>
                          </a:solidFill>
                          <a:latin typeface="+mn-lt"/>
                        </a:rPr>
                        <a:t>Base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latin typeface="+mn-lt"/>
                        </a:rPr>
                        <a:t>189</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latin typeface="+mn-lt"/>
                        </a:rPr>
                        <a:t>100</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latin typeface="+mn-lt"/>
                        </a:rPr>
                        <a:t>89</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latin typeface="+mn-lt"/>
                        </a:rPr>
                        <a:t>88</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latin typeface="+mn-lt"/>
                        </a:rPr>
                        <a:t>91</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latin typeface="+mn-lt"/>
                        </a:rPr>
                        <a:t>48</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289904">
                <a:tc>
                  <a:txBody>
                    <a:bodyPr/>
                    <a:lstStyle/>
                    <a:p>
                      <a:pPr algn="l" fontAlgn="b"/>
                      <a:r>
                        <a:rPr lang="en-GB" sz="1100" b="0" i="0" u="none" strike="noStrike">
                          <a:solidFill>
                            <a:schemeClr val="tx1">
                              <a:lumMod val="75000"/>
                              <a:lumOff val="25000"/>
                            </a:schemeClr>
                          </a:solidFill>
                          <a:effectLst/>
                          <a:latin typeface="+mn-lt"/>
                        </a:rPr>
                        <a:t>At home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bg2">
                              <a:lumMod val="25000"/>
                            </a:schemeClr>
                          </a:solidFill>
                          <a:effectLst/>
                          <a:latin typeface="Calibri" panose="020F0502020204030204" pitchFamily="34" charset="0"/>
                          <a:ea typeface="+mn-ea"/>
                          <a:cs typeface="+mn-cs"/>
                        </a:rPr>
                        <a:t>68%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bg2">
                              <a:lumMod val="25000"/>
                            </a:schemeClr>
                          </a:solidFill>
                          <a:effectLst/>
                          <a:latin typeface="Calibri" panose="020F0502020204030204" pitchFamily="34" charset="0"/>
                          <a:ea typeface="+mn-ea"/>
                          <a:cs typeface="+mn-cs"/>
                        </a:rPr>
                        <a:t>62%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bg2">
                              <a:lumMod val="25000"/>
                            </a:schemeClr>
                          </a:solidFill>
                          <a:effectLst/>
                          <a:latin typeface="Calibri" panose="020F0502020204030204" pitchFamily="34" charset="0"/>
                          <a:ea typeface="+mn-ea"/>
                          <a:cs typeface="+mn-cs"/>
                        </a:rPr>
                        <a:t>74%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bg2">
                              <a:lumMod val="25000"/>
                            </a:schemeClr>
                          </a:solidFill>
                          <a:effectLst/>
                          <a:latin typeface="Calibri" panose="020F0502020204030204" pitchFamily="34" charset="0"/>
                          <a:ea typeface="+mn-ea"/>
                          <a:cs typeface="+mn-cs"/>
                        </a:rPr>
                        <a:t>72%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bg2">
                              <a:lumMod val="25000"/>
                            </a:schemeClr>
                          </a:solidFill>
                          <a:effectLst/>
                          <a:latin typeface="Calibri" panose="020F0502020204030204" pitchFamily="34" charset="0"/>
                          <a:ea typeface="+mn-ea"/>
                          <a:cs typeface="+mn-cs"/>
                        </a:rPr>
                        <a:t>63%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bg2">
                              <a:lumMod val="25000"/>
                            </a:schemeClr>
                          </a:solidFill>
                          <a:effectLst/>
                          <a:latin typeface="Calibri" panose="020F0502020204030204" pitchFamily="34" charset="0"/>
                          <a:ea typeface="+mn-ea"/>
                          <a:cs typeface="+mn-cs"/>
                        </a:rPr>
                        <a:t>63%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339071">
                <a:tc>
                  <a:txBody>
                    <a:bodyPr/>
                    <a:lstStyle/>
                    <a:p>
                      <a:pPr algn="l" fontAlgn="b"/>
                      <a:r>
                        <a:rPr lang="en-GB" sz="1100" b="0" i="0" u="none" strike="noStrike">
                          <a:solidFill>
                            <a:schemeClr val="tx1">
                              <a:lumMod val="75000"/>
                              <a:lumOff val="25000"/>
                            </a:schemeClr>
                          </a:solidFill>
                          <a:effectLst/>
                          <a:latin typeface="+mn-lt"/>
                        </a:rPr>
                        <a:t>At a friend's or relation's home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bg2">
                              <a:lumMod val="25000"/>
                            </a:schemeClr>
                          </a:solidFill>
                          <a:effectLst/>
                          <a:latin typeface="Calibri" panose="020F0502020204030204" pitchFamily="34" charset="0"/>
                          <a:ea typeface="+mn-ea"/>
                          <a:cs typeface="+mn-cs"/>
                        </a:rPr>
                        <a:t>29%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bg2">
                              <a:lumMod val="25000"/>
                            </a:schemeClr>
                          </a:solidFill>
                          <a:effectLst/>
                          <a:latin typeface="Calibri" panose="020F0502020204030204" pitchFamily="34" charset="0"/>
                          <a:ea typeface="+mn-ea"/>
                          <a:cs typeface="+mn-cs"/>
                        </a:rPr>
                        <a:t>22%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bg2">
                              <a:lumMod val="25000"/>
                            </a:schemeClr>
                          </a:solidFill>
                          <a:effectLst/>
                          <a:latin typeface="Calibri" panose="020F0502020204030204" pitchFamily="34" charset="0"/>
                          <a:ea typeface="+mn-ea"/>
                          <a:cs typeface="+mn-cs"/>
                        </a:rPr>
                        <a:t>37%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bg2">
                              <a:lumMod val="25000"/>
                            </a:schemeClr>
                          </a:solidFill>
                          <a:effectLst/>
                          <a:latin typeface="Calibri" panose="020F0502020204030204" pitchFamily="34" charset="0"/>
                          <a:ea typeface="+mn-ea"/>
                          <a:cs typeface="+mn-cs"/>
                        </a:rPr>
                        <a:t>27%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bg2">
                              <a:lumMod val="25000"/>
                            </a:schemeClr>
                          </a:solidFill>
                          <a:effectLst/>
                          <a:latin typeface="Calibri" panose="020F0502020204030204" pitchFamily="34" charset="0"/>
                          <a:ea typeface="+mn-ea"/>
                          <a:cs typeface="+mn-cs"/>
                        </a:rPr>
                        <a:t>29%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bg2">
                              <a:lumMod val="25000"/>
                            </a:schemeClr>
                          </a:solidFill>
                          <a:effectLst/>
                          <a:latin typeface="Calibri" panose="020F0502020204030204" pitchFamily="34" charset="0"/>
                          <a:ea typeface="+mn-ea"/>
                          <a:cs typeface="+mn-cs"/>
                        </a:rPr>
                        <a:t>33%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289904">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n-GB" sz="1100" b="0" i="0" u="none" strike="noStrike">
                          <a:solidFill>
                            <a:schemeClr val="tx1">
                              <a:lumMod val="75000"/>
                              <a:lumOff val="25000"/>
                            </a:schemeClr>
                          </a:solidFill>
                          <a:effectLst/>
                          <a:latin typeface="+mn-lt"/>
                        </a:rPr>
                        <a:t>At a party or nightclub </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bg2">
                              <a:lumMod val="25000"/>
                            </a:schemeClr>
                          </a:solidFill>
                          <a:effectLst/>
                          <a:latin typeface="Calibri" panose="020F0502020204030204" pitchFamily="34" charset="0"/>
                          <a:ea typeface="+mn-ea"/>
                          <a:cs typeface="+mn-cs"/>
                        </a:rPr>
                        <a:t>16%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bg2">
                              <a:lumMod val="25000"/>
                            </a:schemeClr>
                          </a:solidFill>
                          <a:effectLst/>
                          <a:latin typeface="Calibri" panose="020F0502020204030204" pitchFamily="34" charset="0"/>
                          <a:ea typeface="+mn-ea"/>
                          <a:cs typeface="+mn-cs"/>
                        </a:rPr>
                        <a:t>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bg2">
                              <a:lumMod val="25000"/>
                            </a:schemeClr>
                          </a:solidFill>
                          <a:effectLst/>
                          <a:latin typeface="Calibri" panose="020F0502020204030204" pitchFamily="34" charset="0"/>
                          <a:ea typeface="+mn-ea"/>
                          <a:cs typeface="+mn-cs"/>
                        </a:rPr>
                        <a:t>25%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bg2">
                              <a:lumMod val="25000"/>
                            </a:schemeClr>
                          </a:solidFill>
                          <a:effectLst/>
                          <a:latin typeface="Calibri" panose="020F0502020204030204" pitchFamily="34" charset="0"/>
                          <a:ea typeface="+mn-ea"/>
                          <a:cs typeface="+mn-cs"/>
                        </a:rPr>
                        <a:t>18%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bg2">
                              <a:lumMod val="25000"/>
                            </a:schemeClr>
                          </a:solidFill>
                          <a:effectLst/>
                          <a:latin typeface="Calibri" panose="020F0502020204030204" pitchFamily="34" charset="0"/>
                          <a:ea typeface="+mn-ea"/>
                          <a:cs typeface="+mn-cs"/>
                        </a:rPr>
                        <a:t>10%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bg2">
                              <a:lumMod val="25000"/>
                            </a:schemeClr>
                          </a:solidFill>
                          <a:effectLst/>
                          <a:latin typeface="Calibri" panose="020F0502020204030204" pitchFamily="34" charset="0"/>
                          <a:ea typeface="+mn-ea"/>
                          <a:cs typeface="+mn-cs"/>
                        </a:rPr>
                        <a:t>13%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r h="289904">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n-GB" sz="1100" b="0" i="0" u="none" strike="noStrike">
                          <a:solidFill>
                            <a:schemeClr val="tx1">
                              <a:lumMod val="75000"/>
                              <a:lumOff val="25000"/>
                            </a:schemeClr>
                          </a:solidFill>
                          <a:effectLst/>
                          <a:latin typeface="+mn-lt"/>
                        </a:rPr>
                        <a:t>In a pub or a bar</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bg2">
                              <a:lumMod val="25000"/>
                            </a:schemeClr>
                          </a:solidFill>
                          <a:effectLst/>
                          <a:latin typeface="Calibri" panose="020F0502020204030204" pitchFamily="34" charset="0"/>
                          <a:ea typeface="+mn-ea"/>
                          <a:cs typeface="+mn-cs"/>
                        </a:rPr>
                        <a:t>15%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bg2">
                              <a:lumMod val="25000"/>
                            </a:schemeClr>
                          </a:solidFill>
                          <a:effectLst/>
                          <a:latin typeface="Calibri" panose="020F0502020204030204" pitchFamily="34" charset="0"/>
                          <a:ea typeface="+mn-ea"/>
                          <a:cs typeface="+mn-cs"/>
                        </a:rPr>
                        <a:t>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bg2">
                              <a:lumMod val="25000"/>
                            </a:schemeClr>
                          </a:solidFill>
                          <a:effectLst/>
                          <a:latin typeface="Calibri" panose="020F0502020204030204" pitchFamily="34" charset="0"/>
                          <a:ea typeface="+mn-ea"/>
                          <a:cs typeface="+mn-cs"/>
                        </a:rPr>
                        <a:t>21%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bg2">
                              <a:lumMod val="25000"/>
                            </a:schemeClr>
                          </a:solidFill>
                          <a:effectLst/>
                          <a:latin typeface="Calibri" panose="020F0502020204030204" pitchFamily="34" charset="0"/>
                          <a:ea typeface="+mn-ea"/>
                          <a:cs typeface="+mn-cs"/>
                        </a:rPr>
                        <a:t>14%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bg2">
                              <a:lumMod val="25000"/>
                            </a:schemeClr>
                          </a:solidFill>
                          <a:effectLst/>
                          <a:latin typeface="Calibri" panose="020F0502020204030204" pitchFamily="34" charset="0"/>
                          <a:ea typeface="+mn-ea"/>
                          <a:cs typeface="+mn-cs"/>
                        </a:rPr>
                        <a:t>11%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bg2">
                              <a:lumMod val="25000"/>
                            </a:schemeClr>
                          </a:solidFill>
                          <a:effectLst/>
                          <a:latin typeface="Calibri" panose="020F0502020204030204" pitchFamily="34" charset="0"/>
                          <a:ea typeface="+mn-ea"/>
                          <a:cs typeface="+mn-cs"/>
                        </a:rPr>
                        <a:t>10%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5"/>
                  </a:ext>
                </a:extLst>
              </a:tr>
              <a:tr h="289904">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n-GB" sz="1100" b="0" i="0" u="none" strike="noStrike">
                          <a:solidFill>
                            <a:schemeClr val="tx1">
                              <a:lumMod val="75000"/>
                              <a:lumOff val="25000"/>
                            </a:schemeClr>
                          </a:solidFill>
                          <a:effectLst/>
                          <a:latin typeface="+mn-lt"/>
                        </a:rPr>
                        <a:t>Outside in a public place (street, park, bus shelter etc.)</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bg2">
                              <a:lumMod val="25000"/>
                            </a:schemeClr>
                          </a:solidFill>
                          <a:effectLst/>
                          <a:latin typeface="Calibri" panose="020F0502020204030204" pitchFamily="34" charset="0"/>
                          <a:ea typeface="+mn-ea"/>
                          <a:cs typeface="+mn-cs"/>
                        </a:rPr>
                        <a:t>16%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bg2">
                              <a:lumMod val="25000"/>
                            </a:schemeClr>
                          </a:solidFill>
                          <a:effectLst/>
                          <a:latin typeface="Calibri" panose="020F0502020204030204" pitchFamily="34" charset="0"/>
                          <a:ea typeface="+mn-ea"/>
                          <a:cs typeface="+mn-cs"/>
                        </a:rPr>
                        <a:t>12%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bg2">
                              <a:lumMod val="25000"/>
                            </a:schemeClr>
                          </a:solidFill>
                          <a:effectLst/>
                          <a:latin typeface="Calibri" panose="020F0502020204030204" pitchFamily="34" charset="0"/>
                          <a:ea typeface="+mn-ea"/>
                          <a:cs typeface="+mn-cs"/>
                        </a:rPr>
                        <a:t>21%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bg2">
                              <a:lumMod val="25000"/>
                            </a:schemeClr>
                          </a:solidFill>
                          <a:effectLst/>
                          <a:latin typeface="Calibri" panose="020F0502020204030204" pitchFamily="34" charset="0"/>
                          <a:ea typeface="+mn-ea"/>
                          <a:cs typeface="+mn-cs"/>
                        </a:rPr>
                        <a:t>16%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bg2">
                              <a:lumMod val="25000"/>
                            </a:schemeClr>
                          </a:solidFill>
                          <a:effectLst/>
                          <a:latin typeface="Calibri" panose="020F0502020204030204" pitchFamily="34" charset="0"/>
                          <a:ea typeface="+mn-ea"/>
                          <a:cs typeface="+mn-cs"/>
                        </a:rPr>
                        <a:t>12%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bg2">
                              <a:lumMod val="25000"/>
                            </a:schemeClr>
                          </a:solidFill>
                          <a:effectLst/>
                          <a:latin typeface="Calibri" panose="020F0502020204030204" pitchFamily="34" charset="0"/>
                          <a:ea typeface="+mn-ea"/>
                          <a:cs typeface="+mn-cs"/>
                        </a:rPr>
                        <a:t>21%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6"/>
                  </a:ext>
                </a:extLst>
              </a:tr>
              <a:tr h="289904">
                <a:tc>
                  <a:txBody>
                    <a:bodyPr/>
                    <a:lstStyle/>
                    <a:p>
                      <a:pPr algn="l" fontAlgn="b"/>
                      <a:r>
                        <a:rPr lang="en-GB" sz="1100" b="0" i="0" u="none" strike="noStrike">
                          <a:solidFill>
                            <a:schemeClr val="tx1">
                              <a:lumMod val="75000"/>
                              <a:lumOff val="25000"/>
                            </a:schemeClr>
                          </a:solidFill>
                          <a:effectLst/>
                          <a:latin typeface="+mn-lt"/>
                        </a:rPr>
                        <a:t>At school</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bg2">
                              <a:lumMod val="25000"/>
                            </a:schemeClr>
                          </a:solidFill>
                          <a:effectLst/>
                          <a:latin typeface="Calibri" panose="020F0502020204030204" pitchFamily="34" charset="0"/>
                          <a:ea typeface="+mn-ea"/>
                          <a:cs typeface="+mn-cs"/>
                        </a:rPr>
                        <a:t>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bg2">
                              <a:lumMod val="25000"/>
                            </a:schemeClr>
                          </a:solidFill>
                          <a:effectLst/>
                          <a:latin typeface="Calibri" panose="020F0502020204030204" pitchFamily="34" charset="0"/>
                          <a:ea typeface="+mn-ea"/>
                          <a:cs typeface="+mn-cs"/>
                        </a:rPr>
                        <a:t>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bg2">
                              <a:lumMod val="25000"/>
                            </a:schemeClr>
                          </a:solidFill>
                          <a:effectLst/>
                          <a:latin typeface="Calibri" panose="020F0502020204030204" pitchFamily="34" charset="0"/>
                          <a:ea typeface="+mn-ea"/>
                          <a:cs typeface="+mn-cs"/>
                        </a:rPr>
                        <a:t>13%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bg2">
                              <a:lumMod val="25000"/>
                            </a:schemeClr>
                          </a:solidFill>
                          <a:effectLst/>
                          <a:latin typeface="Calibri" panose="020F0502020204030204" pitchFamily="34" charset="0"/>
                          <a:ea typeface="+mn-ea"/>
                          <a:cs typeface="+mn-cs"/>
                        </a:rPr>
                        <a:t>10%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bg2">
                              <a:lumMod val="25000"/>
                            </a:schemeClr>
                          </a:solidFill>
                          <a:effectLst/>
                          <a:latin typeface="Calibri" panose="020F0502020204030204" pitchFamily="34" charset="0"/>
                          <a:ea typeface="+mn-ea"/>
                          <a:cs typeface="+mn-cs"/>
                        </a:rPr>
                        <a:t>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bg2">
                              <a:lumMod val="25000"/>
                            </a:schemeClr>
                          </a:solidFill>
                          <a:effectLst/>
                          <a:latin typeface="Calibri" panose="020F0502020204030204" pitchFamily="34" charset="0"/>
                          <a:ea typeface="+mn-ea"/>
                          <a:cs typeface="+mn-cs"/>
                        </a:rPr>
                        <a:t>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7"/>
                  </a:ext>
                </a:extLst>
              </a:tr>
              <a:tr h="289904">
                <a:tc>
                  <a:txBody>
                    <a:bodyPr/>
                    <a:lstStyle/>
                    <a:p>
                      <a:pPr algn="l" fontAlgn="b"/>
                      <a:r>
                        <a:rPr lang="en-GB" sz="1100" b="0" i="0" u="none" strike="noStrike">
                          <a:solidFill>
                            <a:schemeClr val="tx1">
                              <a:lumMod val="75000"/>
                              <a:lumOff val="25000"/>
                            </a:schemeClr>
                          </a:solidFill>
                          <a:effectLst/>
                          <a:latin typeface="+mn-lt"/>
                        </a:rPr>
                        <a:t>Somewhere else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bg2">
                              <a:lumMod val="25000"/>
                            </a:schemeClr>
                          </a:solidFill>
                          <a:effectLst/>
                          <a:latin typeface="Calibri" panose="020F0502020204030204" pitchFamily="34" charset="0"/>
                          <a:ea typeface="+mn-ea"/>
                          <a:cs typeface="+mn-cs"/>
                        </a:rPr>
                        <a:t>11%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bg2">
                              <a:lumMod val="25000"/>
                            </a:schemeClr>
                          </a:solidFill>
                          <a:effectLst/>
                          <a:latin typeface="Calibri" panose="020F0502020204030204" pitchFamily="34" charset="0"/>
                          <a:ea typeface="+mn-ea"/>
                          <a:cs typeface="+mn-cs"/>
                        </a:rPr>
                        <a:t>14%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bg2">
                              <a:lumMod val="25000"/>
                            </a:schemeClr>
                          </a:solidFill>
                          <a:effectLst/>
                          <a:latin typeface="Calibri" panose="020F0502020204030204" pitchFamily="34" charset="0"/>
                          <a:ea typeface="+mn-ea"/>
                          <a:cs typeface="+mn-cs"/>
                        </a:rPr>
                        <a:t>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bg2">
                              <a:lumMod val="25000"/>
                            </a:schemeClr>
                          </a:solidFill>
                          <a:effectLst/>
                          <a:latin typeface="Calibri" panose="020F0502020204030204" pitchFamily="34" charset="0"/>
                          <a:ea typeface="+mn-ea"/>
                          <a:cs typeface="+mn-cs"/>
                        </a:rPr>
                        <a:t>13%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bg2">
                              <a:lumMod val="25000"/>
                            </a:schemeClr>
                          </a:solidFill>
                          <a:effectLst/>
                          <a:latin typeface="Calibri" panose="020F0502020204030204" pitchFamily="34" charset="0"/>
                          <a:ea typeface="+mn-ea"/>
                          <a:cs typeface="+mn-cs"/>
                        </a:rPr>
                        <a:t>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bg2">
                              <a:lumMod val="25000"/>
                            </a:schemeClr>
                          </a:solidFill>
                          <a:effectLst/>
                          <a:latin typeface="Calibri" panose="020F0502020204030204" pitchFamily="34" charset="0"/>
                          <a:ea typeface="+mn-ea"/>
                          <a:cs typeface="+mn-cs"/>
                        </a:rPr>
                        <a:t>10%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8"/>
                  </a:ext>
                </a:extLst>
              </a:tr>
            </a:tbl>
          </a:graphicData>
        </a:graphic>
      </p:graphicFrame>
      <p:sp>
        <p:nvSpPr>
          <p:cNvPr id="8" name="TextBox 7"/>
          <p:cNvSpPr txBox="1"/>
          <p:nvPr/>
        </p:nvSpPr>
        <p:spPr>
          <a:xfrm>
            <a:off x="183019" y="6522289"/>
            <a:ext cx="10227733" cy="246221"/>
          </a:xfrm>
          <a:prstGeom prst="rect">
            <a:avLst/>
          </a:prstGeom>
          <a:noFill/>
        </p:spPr>
        <p:txBody>
          <a:bodyPr wrap="square" rtlCol="0" anchor="b" anchorCtr="0">
            <a:spAutoFit/>
          </a:bodyPr>
          <a:lstStyle/>
          <a:p>
            <a:r>
              <a:rPr lang="en-GB" sz="1000">
                <a:solidFill>
                  <a:srgbClr val="002060"/>
                </a:solidFill>
              </a:rPr>
              <a:t>Q: Where did you drink alcohol during the last 7 days?</a:t>
            </a:r>
          </a:p>
        </p:txBody>
      </p:sp>
    </p:spTree>
    <p:extLst>
      <p:ext uri="{BB962C8B-B14F-4D97-AF65-F5344CB8AC3E}">
        <p14:creationId xmlns:p14="http://schemas.microsoft.com/office/powerpoint/2010/main" val="1085540597"/>
      </p:ext>
    </p:extLst>
  </p:cSld>
  <p:clrMapOvr>
    <a:masterClrMapping/>
  </p:clrMapOvr>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80000" y="180000"/>
            <a:ext cx="11721936" cy="900000"/>
          </a:xfrm>
        </p:spPr>
        <p:txBody>
          <a:bodyPr vert="horz" lIns="91440" tIns="45720" rIns="91440" bIns="45720" rtlCol="0" anchor="t" anchorCtr="0">
            <a:normAutofit/>
          </a:bodyPr>
          <a:lstStyle/>
          <a:p>
            <a:r>
              <a:rPr lang="en-GB" sz="1600"/>
              <a:t>For all cohorts the most popular place to drink is at home. Significant conclusions on alcohol consumption trends from these results is difficult, as half of all cohorts have low base samples.</a:t>
            </a:r>
            <a:endParaRPr lang="en-GB" sz="1600">
              <a:highlight>
                <a:srgbClr val="FFFF00"/>
              </a:highlight>
            </a:endParaRPr>
          </a:p>
        </p:txBody>
      </p:sp>
      <p:sp>
        <p:nvSpPr>
          <p:cNvPr id="5" name="Rectangle 4"/>
          <p:cNvSpPr/>
          <p:nvPr/>
        </p:nvSpPr>
        <p:spPr>
          <a:xfrm>
            <a:off x="9946640" y="6368627"/>
            <a:ext cx="1686560" cy="492926"/>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a:t>Staying safe</a:t>
            </a:r>
            <a:endParaRPr lang="en-GB" sz="1000" b="1"/>
          </a:p>
        </p:txBody>
      </p:sp>
      <p:graphicFrame>
        <p:nvGraphicFramePr>
          <p:cNvPr id="7" name="Table 6"/>
          <p:cNvGraphicFramePr>
            <a:graphicFrameLocks noGrp="1"/>
          </p:cNvGraphicFramePr>
          <p:nvPr>
            <p:extLst>
              <p:ext uri="{D42A27DB-BD31-4B8C-83A1-F6EECF244321}">
                <p14:modId xmlns:p14="http://schemas.microsoft.com/office/powerpoint/2010/main" val="2270032376"/>
              </p:ext>
            </p:extLst>
          </p:nvPr>
        </p:nvGraphicFramePr>
        <p:xfrm>
          <a:off x="360001" y="1079999"/>
          <a:ext cx="11273199" cy="3101476"/>
        </p:xfrm>
        <a:graphic>
          <a:graphicData uri="http://schemas.openxmlformats.org/drawingml/2006/table">
            <a:tbl>
              <a:tblPr firstRow="1" bandRow="1">
                <a:tableStyleId>{5940675A-B579-460E-94D1-54222C63F5DA}</a:tableStyleId>
              </a:tblPr>
              <a:tblGrid>
                <a:gridCol w="3111738">
                  <a:extLst>
                    <a:ext uri="{9D8B030D-6E8A-4147-A177-3AD203B41FA5}">
                      <a16:colId xmlns:a16="http://schemas.microsoft.com/office/drawing/2014/main" val="20000"/>
                    </a:ext>
                  </a:extLst>
                </a:gridCol>
                <a:gridCol w="1165923">
                  <a:extLst>
                    <a:ext uri="{9D8B030D-6E8A-4147-A177-3AD203B41FA5}">
                      <a16:colId xmlns:a16="http://schemas.microsoft.com/office/drawing/2014/main" val="20006"/>
                    </a:ext>
                  </a:extLst>
                </a:gridCol>
                <a:gridCol w="1165923">
                  <a:extLst>
                    <a:ext uri="{9D8B030D-6E8A-4147-A177-3AD203B41FA5}">
                      <a16:colId xmlns:a16="http://schemas.microsoft.com/office/drawing/2014/main" val="3001054263"/>
                    </a:ext>
                  </a:extLst>
                </a:gridCol>
                <a:gridCol w="1165923">
                  <a:extLst>
                    <a:ext uri="{9D8B030D-6E8A-4147-A177-3AD203B41FA5}">
                      <a16:colId xmlns:a16="http://schemas.microsoft.com/office/drawing/2014/main" val="3830173111"/>
                    </a:ext>
                  </a:extLst>
                </a:gridCol>
                <a:gridCol w="1165923">
                  <a:extLst>
                    <a:ext uri="{9D8B030D-6E8A-4147-A177-3AD203B41FA5}">
                      <a16:colId xmlns:a16="http://schemas.microsoft.com/office/drawing/2014/main" val="3279414869"/>
                    </a:ext>
                  </a:extLst>
                </a:gridCol>
                <a:gridCol w="1165923">
                  <a:extLst>
                    <a:ext uri="{9D8B030D-6E8A-4147-A177-3AD203B41FA5}">
                      <a16:colId xmlns:a16="http://schemas.microsoft.com/office/drawing/2014/main" val="2227172681"/>
                    </a:ext>
                  </a:extLst>
                </a:gridCol>
                <a:gridCol w="1165923">
                  <a:extLst>
                    <a:ext uri="{9D8B030D-6E8A-4147-A177-3AD203B41FA5}">
                      <a16:colId xmlns:a16="http://schemas.microsoft.com/office/drawing/2014/main" val="1284610379"/>
                    </a:ext>
                  </a:extLst>
                </a:gridCol>
                <a:gridCol w="1165923">
                  <a:extLst>
                    <a:ext uri="{9D8B030D-6E8A-4147-A177-3AD203B41FA5}">
                      <a16:colId xmlns:a16="http://schemas.microsoft.com/office/drawing/2014/main" val="3441081722"/>
                    </a:ext>
                  </a:extLst>
                </a:gridCol>
              </a:tblGrid>
              <a:tr h="493565">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i="1">
                          <a:solidFill>
                            <a:schemeClr val="tx1">
                              <a:lumMod val="75000"/>
                              <a:lumOff val="25000"/>
                            </a:schemeClr>
                          </a:solidFill>
                        </a:rPr>
                        <a:t>2025 Survey</a:t>
                      </a:r>
                    </a:p>
                    <a:p>
                      <a:endParaRPr lang="en-GB" sz="1100">
                        <a:solidFill>
                          <a:schemeClr val="tx1">
                            <a:lumMod val="75000"/>
                            <a:lumOff val="25000"/>
                          </a:schemeClr>
                        </a:solidFill>
                      </a:endParaRP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SEN</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Have a disability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Young carers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Ethnicity:</a:t>
                      </a:r>
                      <a:r>
                        <a:rPr lang="en-GB" sz="1100" b="1" baseline="0">
                          <a:solidFill>
                            <a:schemeClr val="tx1">
                              <a:lumMod val="75000"/>
                              <a:lumOff val="25000"/>
                            </a:schemeClr>
                          </a:solidFill>
                        </a:rPr>
                        <a:t> </a:t>
                      </a:r>
                      <a:r>
                        <a:rPr lang="en-GB" sz="1100" b="1">
                          <a:solidFill>
                            <a:schemeClr val="tx1">
                              <a:lumMod val="75000"/>
                              <a:lumOff val="25000"/>
                            </a:schemeClr>
                          </a:solidFill>
                        </a:rPr>
                        <a:t>White</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Ethnic Minority Groups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Eng 2</a:t>
                      </a:r>
                      <a:r>
                        <a:rPr lang="en-GB" sz="1100" b="1" baseline="30000">
                          <a:solidFill>
                            <a:schemeClr val="tx1">
                              <a:lumMod val="75000"/>
                              <a:lumOff val="25000"/>
                            </a:schemeClr>
                          </a:solidFill>
                        </a:rPr>
                        <a:t>nd</a:t>
                      </a:r>
                      <a:r>
                        <a:rPr lang="en-GB" sz="1100" b="1">
                          <a:solidFill>
                            <a:schemeClr val="tx1">
                              <a:lumMod val="75000"/>
                              <a:lumOff val="25000"/>
                            </a:schemeClr>
                          </a:solidFill>
                        </a:rPr>
                        <a:t> Lang</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LGBTQ</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97068">
                <a:tc>
                  <a:txBody>
                    <a:bodyPr/>
                    <a:lstStyle/>
                    <a:p>
                      <a:r>
                        <a:rPr lang="en-GB" sz="1100" i="1">
                          <a:solidFill>
                            <a:schemeClr val="tx1">
                              <a:lumMod val="75000"/>
                              <a:lumOff val="25000"/>
                            </a:schemeClr>
                          </a:solidFill>
                        </a:rPr>
                        <a:t>Base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fontAlgn="b"/>
                      <a:r>
                        <a:rPr lang="en-GB" sz="1100" b="0" i="1" u="none" strike="noStrike">
                          <a:solidFill>
                            <a:schemeClr val="tx1">
                              <a:lumMod val="75000"/>
                              <a:lumOff val="25000"/>
                            </a:schemeClr>
                          </a:solidFill>
                          <a:effectLst/>
                          <a:latin typeface="+mn-lt"/>
                        </a:rPr>
                        <a:t>33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fontAlgn="b"/>
                      <a:r>
                        <a:rPr lang="en-GB" sz="1100" b="0" i="1" u="none" strike="noStrike">
                          <a:solidFill>
                            <a:schemeClr val="tx1">
                              <a:lumMod val="75000"/>
                              <a:lumOff val="25000"/>
                            </a:schemeClr>
                          </a:solidFill>
                          <a:effectLst/>
                          <a:latin typeface="+mn-lt"/>
                        </a:rPr>
                        <a:t>51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fontAlgn="b"/>
                      <a:r>
                        <a:rPr lang="en-GB" sz="1100" b="0" i="1" u="none" strike="noStrike">
                          <a:solidFill>
                            <a:schemeClr val="tx1">
                              <a:lumMod val="75000"/>
                              <a:lumOff val="25000"/>
                            </a:schemeClr>
                          </a:solidFill>
                          <a:effectLst/>
                          <a:latin typeface="+mn-lt"/>
                        </a:rPr>
                        <a:t>19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fontAlgn="b"/>
                      <a:r>
                        <a:rPr lang="en-GB" sz="1100" b="0" i="1" u="none" strike="noStrike">
                          <a:solidFill>
                            <a:schemeClr val="tx1">
                              <a:lumMod val="75000"/>
                              <a:lumOff val="25000"/>
                            </a:schemeClr>
                          </a:solidFill>
                          <a:effectLst/>
                          <a:latin typeface="+mn-lt"/>
                        </a:rPr>
                        <a:t>162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fontAlgn="b"/>
                      <a:r>
                        <a:rPr lang="en-GB" sz="1100" b="0" i="1" u="none" strike="noStrike">
                          <a:solidFill>
                            <a:schemeClr val="tx1">
                              <a:lumMod val="75000"/>
                              <a:lumOff val="25000"/>
                            </a:schemeClr>
                          </a:solidFill>
                          <a:effectLst/>
                          <a:latin typeface="+mn-lt"/>
                        </a:rPr>
                        <a:t>22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fontAlgn="b"/>
                      <a:r>
                        <a:rPr lang="en-GB" sz="1100" b="0" i="1" u="none" strike="noStrike">
                          <a:solidFill>
                            <a:schemeClr val="tx1">
                              <a:lumMod val="75000"/>
                              <a:lumOff val="25000"/>
                            </a:schemeClr>
                          </a:solidFill>
                          <a:effectLst/>
                          <a:latin typeface="+mn-lt"/>
                        </a:rPr>
                        <a:t>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fontAlgn="b"/>
                      <a:r>
                        <a:rPr lang="en-GB" sz="1100" b="0" i="1" u="none" strike="noStrike">
                          <a:solidFill>
                            <a:schemeClr val="tx1">
                              <a:lumMod val="75000"/>
                              <a:lumOff val="25000"/>
                            </a:schemeClr>
                          </a:solidFill>
                          <a:effectLst/>
                          <a:latin typeface="+mn-lt"/>
                        </a:rPr>
                        <a:t>27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297068">
                <a:tc>
                  <a:txBody>
                    <a:bodyPr/>
                    <a:lstStyle/>
                    <a:p>
                      <a:pPr algn="l" fontAlgn="b"/>
                      <a:r>
                        <a:rPr lang="en-GB" sz="1100" b="0" i="0" u="none" strike="noStrike">
                          <a:solidFill>
                            <a:schemeClr val="tx1">
                              <a:lumMod val="75000"/>
                              <a:lumOff val="25000"/>
                            </a:schemeClr>
                          </a:solidFill>
                          <a:effectLst/>
                          <a:latin typeface="Calibri" panose="020F0502020204030204" pitchFamily="34" charset="0"/>
                        </a:rPr>
                        <a:t>At home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bg2">
                              <a:lumMod val="25000"/>
                            </a:schemeClr>
                          </a:solidFill>
                          <a:effectLst/>
                          <a:latin typeface="Calibri" panose="020F0502020204030204" pitchFamily="34" charset="0"/>
                          <a:ea typeface="+mn-ea"/>
                          <a:cs typeface="+mn-cs"/>
                        </a:rPr>
                        <a:t>70%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bg2">
                              <a:lumMod val="25000"/>
                            </a:schemeClr>
                          </a:solidFill>
                          <a:effectLst/>
                          <a:latin typeface="Calibri" panose="020F0502020204030204" pitchFamily="34" charset="0"/>
                          <a:ea typeface="+mn-ea"/>
                          <a:cs typeface="+mn-cs"/>
                        </a:rPr>
                        <a:t>65%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bg2">
                              <a:lumMod val="25000"/>
                            </a:schemeClr>
                          </a:solidFill>
                          <a:effectLst/>
                          <a:latin typeface="Calibri" panose="020F0502020204030204" pitchFamily="34" charset="0"/>
                          <a:ea typeface="+mn-ea"/>
                          <a:cs typeface="+mn-cs"/>
                        </a:rPr>
                        <a:t>79%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bg2">
                              <a:lumMod val="25000"/>
                            </a:schemeClr>
                          </a:solidFill>
                          <a:effectLst/>
                          <a:latin typeface="Calibri" panose="020F0502020204030204" pitchFamily="34" charset="0"/>
                          <a:ea typeface="+mn-ea"/>
                          <a:cs typeface="+mn-cs"/>
                        </a:rPr>
                        <a:t>69%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bg2">
                              <a:lumMod val="25000"/>
                            </a:schemeClr>
                          </a:solidFill>
                          <a:effectLst/>
                          <a:latin typeface="Calibri" panose="020F0502020204030204" pitchFamily="34" charset="0"/>
                          <a:ea typeface="+mn-ea"/>
                          <a:cs typeface="+mn-cs"/>
                        </a:rPr>
                        <a:t>59%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bg2">
                              <a:lumMod val="25000"/>
                            </a:schemeClr>
                          </a:solidFill>
                          <a:effectLst/>
                          <a:latin typeface="Calibri" panose="020F0502020204030204" pitchFamily="34" charset="0"/>
                          <a:ea typeface="+mn-ea"/>
                          <a:cs typeface="+mn-cs"/>
                        </a:rPr>
                        <a:t>100%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bg2">
                              <a:lumMod val="25000"/>
                            </a:schemeClr>
                          </a:solidFill>
                          <a:effectLst/>
                          <a:latin typeface="Calibri" panose="020F0502020204030204" pitchFamily="34" charset="0"/>
                          <a:ea typeface="+mn-ea"/>
                          <a:cs typeface="+mn-cs"/>
                        </a:rPr>
                        <a:t>70%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331938">
                <a:tc>
                  <a:txBody>
                    <a:bodyPr/>
                    <a:lstStyle/>
                    <a:p>
                      <a:pPr algn="l" fontAlgn="b"/>
                      <a:r>
                        <a:rPr lang="en-GB" sz="1100" b="0" i="0" u="none" strike="noStrike">
                          <a:solidFill>
                            <a:schemeClr val="tx1">
                              <a:lumMod val="75000"/>
                              <a:lumOff val="25000"/>
                            </a:schemeClr>
                          </a:solidFill>
                          <a:effectLst/>
                          <a:latin typeface="Calibri" panose="020F0502020204030204" pitchFamily="34" charset="0"/>
                        </a:rPr>
                        <a:t>At a friend's or relation's home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bg2">
                              <a:lumMod val="25000"/>
                            </a:schemeClr>
                          </a:solidFill>
                          <a:effectLst/>
                          <a:latin typeface="Calibri" panose="020F0502020204030204" pitchFamily="34" charset="0"/>
                          <a:ea typeface="+mn-ea"/>
                          <a:cs typeface="+mn-cs"/>
                        </a:rPr>
                        <a:t>30%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bg2">
                              <a:lumMod val="25000"/>
                            </a:schemeClr>
                          </a:solidFill>
                          <a:effectLst/>
                          <a:latin typeface="Calibri" panose="020F0502020204030204" pitchFamily="34" charset="0"/>
                          <a:ea typeface="+mn-ea"/>
                          <a:cs typeface="+mn-cs"/>
                        </a:rPr>
                        <a:t>25%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bg2">
                              <a:lumMod val="25000"/>
                            </a:schemeClr>
                          </a:solidFill>
                          <a:effectLst/>
                          <a:latin typeface="Calibri" panose="020F0502020204030204" pitchFamily="34" charset="0"/>
                          <a:ea typeface="+mn-ea"/>
                          <a:cs typeface="+mn-cs"/>
                        </a:rPr>
                        <a:t>11%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bg2">
                              <a:lumMod val="25000"/>
                            </a:schemeClr>
                          </a:solidFill>
                          <a:effectLst/>
                          <a:latin typeface="Calibri" panose="020F0502020204030204" pitchFamily="34" charset="0"/>
                          <a:ea typeface="+mn-ea"/>
                          <a:cs typeface="+mn-cs"/>
                        </a:rPr>
                        <a:t>25%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bg2">
                              <a:lumMod val="25000"/>
                            </a:schemeClr>
                          </a:solidFill>
                          <a:effectLst/>
                          <a:latin typeface="Calibri" panose="020F0502020204030204" pitchFamily="34" charset="0"/>
                          <a:ea typeface="+mn-ea"/>
                          <a:cs typeface="+mn-cs"/>
                        </a:rPr>
                        <a:t>55%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bg2">
                              <a:lumMod val="25000"/>
                            </a:schemeClr>
                          </a:solidFill>
                          <a:effectLst/>
                          <a:latin typeface="Calibri" panose="020F0502020204030204" pitchFamily="34" charset="0"/>
                          <a:ea typeface="+mn-ea"/>
                          <a:cs typeface="+mn-cs"/>
                        </a:rPr>
                        <a:t>50%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bg2">
                              <a:lumMod val="25000"/>
                            </a:schemeClr>
                          </a:solidFill>
                          <a:effectLst/>
                          <a:latin typeface="Calibri" panose="020F0502020204030204" pitchFamily="34" charset="0"/>
                          <a:ea typeface="+mn-ea"/>
                          <a:cs typeface="+mn-cs"/>
                        </a:rPr>
                        <a:t>41%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297068">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n-GB" sz="1100" b="0" i="0" u="none" strike="noStrike">
                          <a:solidFill>
                            <a:schemeClr val="tx1">
                              <a:lumMod val="75000"/>
                              <a:lumOff val="25000"/>
                            </a:schemeClr>
                          </a:solidFill>
                          <a:effectLst/>
                          <a:latin typeface="Calibri" panose="020F0502020204030204" pitchFamily="34" charset="0"/>
                        </a:rPr>
                        <a:t>At a party or nightclub </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bg2">
                              <a:lumMod val="25000"/>
                            </a:schemeClr>
                          </a:solidFill>
                          <a:effectLst/>
                          <a:latin typeface="Calibri" panose="020F0502020204030204" pitchFamily="34" charset="0"/>
                          <a:ea typeface="+mn-ea"/>
                          <a:cs typeface="+mn-cs"/>
                        </a:rPr>
                        <a:t>21%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bg2">
                              <a:lumMod val="25000"/>
                            </a:schemeClr>
                          </a:solidFill>
                          <a:effectLst/>
                          <a:latin typeface="Calibri" panose="020F0502020204030204" pitchFamily="34" charset="0"/>
                          <a:ea typeface="+mn-ea"/>
                          <a:cs typeface="+mn-cs"/>
                        </a:rPr>
                        <a:t>12%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bg2">
                              <a:lumMod val="25000"/>
                            </a:schemeClr>
                          </a:solidFill>
                          <a:effectLst/>
                          <a:latin typeface="Calibri" panose="020F0502020204030204" pitchFamily="34" charset="0"/>
                          <a:ea typeface="+mn-ea"/>
                          <a:cs typeface="+mn-cs"/>
                        </a:rPr>
                        <a:t>11%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bg2">
                              <a:lumMod val="25000"/>
                            </a:schemeClr>
                          </a:solidFill>
                          <a:effectLst/>
                          <a:latin typeface="Calibri" panose="020F0502020204030204" pitchFamily="34" charset="0"/>
                          <a:ea typeface="+mn-ea"/>
                          <a:cs typeface="+mn-cs"/>
                        </a:rPr>
                        <a:t>13%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bg2">
                              <a:lumMod val="25000"/>
                            </a:schemeClr>
                          </a:solidFill>
                          <a:effectLst/>
                          <a:latin typeface="Calibri" panose="020F0502020204030204" pitchFamily="34" charset="0"/>
                          <a:ea typeface="+mn-ea"/>
                          <a:cs typeface="+mn-cs"/>
                        </a:rPr>
                        <a:t>36%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bg2">
                              <a:lumMod val="25000"/>
                            </a:schemeClr>
                          </a:solidFill>
                          <a:effectLst/>
                          <a:latin typeface="Calibri" panose="020F0502020204030204" pitchFamily="34" charset="0"/>
                          <a:ea typeface="+mn-ea"/>
                          <a:cs typeface="+mn-cs"/>
                        </a:rPr>
                        <a:t>25%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bg2">
                              <a:lumMod val="25000"/>
                            </a:schemeClr>
                          </a:solidFill>
                          <a:effectLst/>
                          <a:latin typeface="Calibri" panose="020F0502020204030204" pitchFamily="34" charset="0"/>
                          <a:ea typeface="+mn-ea"/>
                          <a:cs typeface="+mn-cs"/>
                        </a:rPr>
                        <a:t>33%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r h="297068">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n-GB" sz="1100" b="0" i="0" u="none" strike="noStrike">
                          <a:solidFill>
                            <a:schemeClr val="tx1">
                              <a:lumMod val="75000"/>
                              <a:lumOff val="25000"/>
                            </a:schemeClr>
                          </a:solidFill>
                          <a:effectLst/>
                          <a:latin typeface="Calibri" panose="020F0502020204030204" pitchFamily="34" charset="0"/>
                        </a:rPr>
                        <a:t>In a pub or a bar</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bg2">
                              <a:lumMod val="25000"/>
                            </a:schemeClr>
                          </a:solidFill>
                          <a:effectLst/>
                          <a:latin typeface="Calibri" panose="020F0502020204030204" pitchFamily="34" charset="0"/>
                          <a:ea typeface="+mn-ea"/>
                          <a:cs typeface="+mn-cs"/>
                        </a:rPr>
                        <a:t>21%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bg2">
                              <a:lumMod val="25000"/>
                            </a:schemeClr>
                          </a:solidFill>
                          <a:effectLst/>
                          <a:latin typeface="Calibri" panose="020F0502020204030204" pitchFamily="34" charset="0"/>
                          <a:ea typeface="+mn-ea"/>
                          <a:cs typeface="+mn-cs"/>
                        </a:rPr>
                        <a:t>16%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bg2">
                              <a:lumMod val="25000"/>
                            </a:schemeClr>
                          </a:solidFill>
                          <a:effectLst/>
                          <a:latin typeface="Calibri" panose="020F0502020204030204" pitchFamily="34" charset="0"/>
                          <a:ea typeface="+mn-ea"/>
                          <a:cs typeface="+mn-cs"/>
                        </a:rPr>
                        <a:t>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bg2">
                              <a:lumMod val="25000"/>
                            </a:schemeClr>
                          </a:solidFill>
                          <a:effectLst/>
                          <a:latin typeface="Calibri" panose="020F0502020204030204" pitchFamily="34" charset="0"/>
                          <a:ea typeface="+mn-ea"/>
                          <a:cs typeface="+mn-cs"/>
                        </a:rPr>
                        <a:t>12%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bg2">
                              <a:lumMod val="25000"/>
                            </a:schemeClr>
                          </a:solidFill>
                          <a:effectLst/>
                          <a:latin typeface="Calibri" panose="020F0502020204030204" pitchFamily="34" charset="0"/>
                          <a:ea typeface="+mn-ea"/>
                          <a:cs typeface="+mn-cs"/>
                        </a:rPr>
                        <a:t>32%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bg2">
                              <a:lumMod val="25000"/>
                            </a:schemeClr>
                          </a:solidFill>
                          <a:effectLst/>
                          <a:latin typeface="Calibri" panose="020F0502020204030204" pitchFamily="34" charset="0"/>
                          <a:ea typeface="+mn-ea"/>
                          <a:cs typeface="+mn-cs"/>
                        </a:rPr>
                        <a:t>38%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bg2">
                              <a:lumMod val="25000"/>
                            </a:schemeClr>
                          </a:solidFill>
                          <a:effectLst/>
                          <a:latin typeface="Calibri" panose="020F0502020204030204" pitchFamily="34" charset="0"/>
                          <a:ea typeface="+mn-ea"/>
                          <a:cs typeface="+mn-cs"/>
                        </a:rPr>
                        <a:t>33%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5"/>
                  </a:ext>
                </a:extLst>
              </a:tr>
              <a:tr h="493565">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n-GB" sz="1100" b="0" i="0" u="none" strike="noStrike">
                          <a:solidFill>
                            <a:schemeClr val="tx1">
                              <a:lumMod val="75000"/>
                              <a:lumOff val="25000"/>
                            </a:schemeClr>
                          </a:solidFill>
                          <a:effectLst/>
                          <a:latin typeface="Calibri" panose="020F0502020204030204" pitchFamily="34" charset="0"/>
                        </a:rPr>
                        <a:t>Outside in a public place (street, park, bus shelter etc.)</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bg2">
                              <a:lumMod val="25000"/>
                            </a:schemeClr>
                          </a:solidFill>
                          <a:effectLst/>
                          <a:latin typeface="Calibri" panose="020F0502020204030204" pitchFamily="34" charset="0"/>
                          <a:ea typeface="+mn-ea"/>
                          <a:cs typeface="+mn-cs"/>
                        </a:rPr>
                        <a:t>30%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bg2">
                              <a:lumMod val="25000"/>
                            </a:schemeClr>
                          </a:solidFill>
                          <a:effectLst/>
                          <a:latin typeface="Calibri" panose="020F0502020204030204" pitchFamily="34" charset="0"/>
                          <a:ea typeface="+mn-ea"/>
                          <a:cs typeface="+mn-cs"/>
                        </a:rPr>
                        <a:t>18%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bg2">
                              <a:lumMod val="25000"/>
                            </a:schemeClr>
                          </a:solidFill>
                          <a:effectLst/>
                          <a:latin typeface="Calibri" panose="020F0502020204030204" pitchFamily="34" charset="0"/>
                          <a:ea typeface="+mn-ea"/>
                          <a:cs typeface="+mn-cs"/>
                        </a:rPr>
                        <a:t>32%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bg2">
                              <a:lumMod val="25000"/>
                            </a:schemeClr>
                          </a:solidFill>
                          <a:effectLst/>
                          <a:latin typeface="Calibri" panose="020F0502020204030204" pitchFamily="34" charset="0"/>
                          <a:ea typeface="+mn-ea"/>
                          <a:cs typeface="+mn-cs"/>
                        </a:rPr>
                        <a:t>14%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bg2">
                              <a:lumMod val="25000"/>
                            </a:schemeClr>
                          </a:solidFill>
                          <a:effectLst/>
                          <a:latin typeface="Calibri" panose="020F0502020204030204" pitchFamily="34" charset="0"/>
                          <a:ea typeface="+mn-ea"/>
                          <a:cs typeface="+mn-cs"/>
                        </a:rPr>
                        <a:t>32%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bg2">
                              <a:lumMod val="25000"/>
                            </a:schemeClr>
                          </a:solidFill>
                          <a:effectLst/>
                          <a:latin typeface="Calibri" panose="020F0502020204030204" pitchFamily="34" charset="0"/>
                          <a:ea typeface="+mn-ea"/>
                          <a:cs typeface="+mn-cs"/>
                        </a:rPr>
                        <a:t>13%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bg2">
                              <a:lumMod val="25000"/>
                            </a:schemeClr>
                          </a:solidFill>
                          <a:effectLst/>
                          <a:latin typeface="Calibri" panose="020F0502020204030204" pitchFamily="34" charset="0"/>
                          <a:ea typeface="+mn-ea"/>
                          <a:cs typeface="+mn-cs"/>
                        </a:rPr>
                        <a:t>41%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6"/>
                  </a:ext>
                </a:extLst>
              </a:tr>
              <a:tr h="297068">
                <a:tc>
                  <a:txBody>
                    <a:bodyPr/>
                    <a:lstStyle/>
                    <a:p>
                      <a:pPr algn="l" fontAlgn="b"/>
                      <a:r>
                        <a:rPr lang="en-GB" sz="1100" b="0" i="0" u="none" strike="noStrike">
                          <a:solidFill>
                            <a:schemeClr val="tx1">
                              <a:lumMod val="75000"/>
                              <a:lumOff val="25000"/>
                            </a:schemeClr>
                          </a:solidFill>
                          <a:effectLst/>
                          <a:latin typeface="Calibri" panose="020F0502020204030204" pitchFamily="34" charset="0"/>
                        </a:rPr>
                        <a:t>At school</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bg2">
                              <a:lumMod val="25000"/>
                            </a:schemeClr>
                          </a:solidFill>
                          <a:effectLst/>
                          <a:latin typeface="Calibri" panose="020F0502020204030204" pitchFamily="34" charset="0"/>
                          <a:ea typeface="+mn-ea"/>
                          <a:cs typeface="+mn-cs"/>
                        </a:rPr>
                        <a:t>15%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bg2">
                              <a:lumMod val="25000"/>
                            </a:schemeClr>
                          </a:solidFill>
                          <a:effectLst/>
                          <a:latin typeface="Calibri" panose="020F0502020204030204" pitchFamily="34" charset="0"/>
                          <a:ea typeface="+mn-ea"/>
                          <a:cs typeface="+mn-cs"/>
                        </a:rPr>
                        <a:t>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bg2">
                              <a:lumMod val="25000"/>
                            </a:schemeClr>
                          </a:solidFill>
                          <a:effectLst/>
                          <a:latin typeface="Calibri" panose="020F0502020204030204" pitchFamily="34" charset="0"/>
                          <a:ea typeface="+mn-ea"/>
                          <a:cs typeface="+mn-cs"/>
                        </a:rPr>
                        <a:t>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bg2">
                              <a:lumMod val="25000"/>
                            </a:schemeClr>
                          </a:solidFill>
                          <a:effectLst/>
                          <a:latin typeface="Calibri" panose="020F0502020204030204" pitchFamily="34" charset="0"/>
                          <a:ea typeface="+mn-ea"/>
                          <a:cs typeface="+mn-cs"/>
                        </a:rPr>
                        <a:t>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bg2">
                              <a:lumMod val="25000"/>
                            </a:schemeClr>
                          </a:solidFill>
                          <a:effectLst/>
                          <a:latin typeface="Calibri" panose="020F0502020204030204" pitchFamily="34" charset="0"/>
                          <a:ea typeface="+mn-ea"/>
                          <a:cs typeface="+mn-cs"/>
                        </a:rPr>
                        <a:t>18%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bg2">
                              <a:lumMod val="25000"/>
                            </a:schemeClr>
                          </a:solidFill>
                          <a:effectLst/>
                          <a:latin typeface="Calibri" panose="020F0502020204030204" pitchFamily="34" charset="0"/>
                          <a:ea typeface="+mn-ea"/>
                          <a:cs typeface="+mn-cs"/>
                        </a:rPr>
                        <a:t>13%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bg2">
                              <a:lumMod val="25000"/>
                            </a:schemeClr>
                          </a:solidFill>
                          <a:effectLst/>
                          <a:latin typeface="Calibri" panose="020F0502020204030204" pitchFamily="34" charset="0"/>
                          <a:ea typeface="+mn-ea"/>
                          <a:cs typeface="+mn-cs"/>
                        </a:rPr>
                        <a:t>22%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7"/>
                  </a:ext>
                </a:extLst>
              </a:tr>
              <a:tr h="297068">
                <a:tc>
                  <a:txBody>
                    <a:bodyPr/>
                    <a:lstStyle/>
                    <a:p>
                      <a:pPr algn="l" fontAlgn="b"/>
                      <a:r>
                        <a:rPr lang="en-GB" sz="1100" b="0" i="0" u="none" strike="noStrike">
                          <a:solidFill>
                            <a:schemeClr val="tx1">
                              <a:lumMod val="75000"/>
                              <a:lumOff val="25000"/>
                            </a:schemeClr>
                          </a:solidFill>
                          <a:effectLst/>
                          <a:latin typeface="Calibri" panose="020F0502020204030204" pitchFamily="34" charset="0"/>
                        </a:rPr>
                        <a:t>Somewhere else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bg2">
                              <a:lumMod val="25000"/>
                            </a:schemeClr>
                          </a:solidFill>
                          <a:effectLst/>
                          <a:latin typeface="Calibri" panose="020F0502020204030204" pitchFamily="34" charset="0"/>
                          <a:ea typeface="+mn-ea"/>
                          <a:cs typeface="+mn-cs"/>
                        </a:rPr>
                        <a:t>15%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bg2">
                              <a:lumMod val="25000"/>
                            </a:schemeClr>
                          </a:solidFill>
                          <a:effectLst/>
                          <a:latin typeface="Calibri" panose="020F0502020204030204" pitchFamily="34" charset="0"/>
                          <a:ea typeface="+mn-ea"/>
                          <a:cs typeface="+mn-cs"/>
                        </a:rPr>
                        <a:t>18%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bg2">
                              <a:lumMod val="25000"/>
                            </a:schemeClr>
                          </a:solidFill>
                          <a:effectLst/>
                          <a:latin typeface="Calibri" panose="020F0502020204030204" pitchFamily="34" charset="0"/>
                          <a:ea typeface="+mn-ea"/>
                          <a:cs typeface="+mn-cs"/>
                        </a:rPr>
                        <a:t>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bg2">
                              <a:lumMod val="25000"/>
                            </a:schemeClr>
                          </a:solidFill>
                          <a:effectLst/>
                          <a:latin typeface="Calibri" panose="020F0502020204030204" pitchFamily="34" charset="0"/>
                          <a:ea typeface="+mn-ea"/>
                          <a:cs typeface="+mn-cs"/>
                        </a:rPr>
                        <a:t>11%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bg2">
                              <a:lumMod val="25000"/>
                            </a:schemeClr>
                          </a:solidFill>
                          <a:effectLst/>
                          <a:latin typeface="Calibri" panose="020F0502020204030204" pitchFamily="34" charset="0"/>
                          <a:ea typeface="+mn-ea"/>
                          <a:cs typeface="+mn-cs"/>
                        </a:rPr>
                        <a:t>14%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bg2">
                              <a:lumMod val="25000"/>
                            </a:schemeClr>
                          </a:solidFill>
                          <a:effectLst/>
                          <a:latin typeface="Calibri" panose="020F0502020204030204" pitchFamily="34" charset="0"/>
                          <a:ea typeface="+mn-ea"/>
                          <a:cs typeface="+mn-cs"/>
                        </a:rPr>
                        <a:t>13%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bg2">
                              <a:lumMod val="25000"/>
                            </a:schemeClr>
                          </a:solidFill>
                          <a:effectLst/>
                          <a:latin typeface="Calibri" panose="020F0502020204030204" pitchFamily="34" charset="0"/>
                          <a:ea typeface="+mn-ea"/>
                          <a:cs typeface="+mn-cs"/>
                        </a:rPr>
                        <a:t>15%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8"/>
                  </a:ext>
                </a:extLst>
              </a:tr>
            </a:tbl>
          </a:graphicData>
        </a:graphic>
      </p:graphicFrame>
      <p:sp>
        <p:nvSpPr>
          <p:cNvPr id="8" name="TextBox 7"/>
          <p:cNvSpPr txBox="1"/>
          <p:nvPr/>
        </p:nvSpPr>
        <p:spPr>
          <a:xfrm>
            <a:off x="183019" y="6522289"/>
            <a:ext cx="10227733" cy="246221"/>
          </a:xfrm>
          <a:prstGeom prst="rect">
            <a:avLst/>
          </a:prstGeom>
          <a:noFill/>
        </p:spPr>
        <p:txBody>
          <a:bodyPr wrap="square" rtlCol="0" anchor="b" anchorCtr="0">
            <a:spAutoFit/>
          </a:bodyPr>
          <a:lstStyle/>
          <a:p>
            <a:r>
              <a:rPr lang="en-GB" sz="1000">
                <a:solidFill>
                  <a:srgbClr val="002060"/>
                </a:solidFill>
              </a:rPr>
              <a:t>Q: Where did you drink alcohol during the last 7 days?</a:t>
            </a:r>
          </a:p>
        </p:txBody>
      </p:sp>
    </p:spTree>
    <p:extLst>
      <p:ext uri="{BB962C8B-B14F-4D97-AF65-F5344CB8AC3E}">
        <p14:creationId xmlns:p14="http://schemas.microsoft.com/office/powerpoint/2010/main" val="331295977"/>
      </p:ext>
    </p:extLst>
  </p:cSld>
  <p:clrMapOvr>
    <a:masterClrMapping/>
  </p:clrMapOvr>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80000" y="180000"/>
            <a:ext cx="11721936" cy="900000"/>
          </a:xfrm>
        </p:spPr>
        <p:txBody>
          <a:bodyPr vert="horz" lIns="91440" tIns="45720" rIns="91440" bIns="45720" rtlCol="0" anchor="t" anchorCtr="0">
            <a:normAutofit/>
          </a:bodyPr>
          <a:lstStyle/>
          <a:p>
            <a:r>
              <a:rPr lang="en-GB" sz="1600"/>
              <a:t>For 41% of those pupils consuming alcohol, the alcohol was provided by parents/carers, which is has steadily increased in the last three years. </a:t>
            </a:r>
          </a:p>
        </p:txBody>
      </p:sp>
      <p:sp>
        <p:nvSpPr>
          <p:cNvPr id="10" name="TextBox 9"/>
          <p:cNvSpPr txBox="1"/>
          <p:nvPr/>
        </p:nvSpPr>
        <p:spPr>
          <a:xfrm>
            <a:off x="183019" y="6368400"/>
            <a:ext cx="10227733" cy="400110"/>
          </a:xfrm>
          <a:prstGeom prst="rect">
            <a:avLst/>
          </a:prstGeom>
          <a:noFill/>
        </p:spPr>
        <p:txBody>
          <a:bodyPr wrap="square" rtlCol="0" anchor="b" anchorCtr="0">
            <a:spAutoFit/>
          </a:bodyPr>
          <a:lstStyle/>
          <a:p>
            <a:r>
              <a:rPr lang="en-GB" sz="1000">
                <a:solidFill>
                  <a:srgbClr val="002060"/>
                </a:solidFill>
              </a:rPr>
              <a:t>Q: Have you obtained an alcoholic drink in any of these ways during the last 7 days?</a:t>
            </a:r>
          </a:p>
          <a:p>
            <a:r>
              <a:rPr lang="en-GB" sz="1000" i="1">
                <a:solidFill>
                  <a:srgbClr val="002060"/>
                </a:solidFill>
              </a:rPr>
              <a:t>Base: All those having consumed, 2023 n=149, 2024 n=204, 2025 n=189. </a:t>
            </a:r>
          </a:p>
        </p:txBody>
      </p:sp>
      <p:sp>
        <p:nvSpPr>
          <p:cNvPr id="5" name="Rectangle 4"/>
          <p:cNvSpPr/>
          <p:nvPr/>
        </p:nvSpPr>
        <p:spPr>
          <a:xfrm>
            <a:off x="9946640" y="6368627"/>
            <a:ext cx="1686560" cy="492926"/>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a:t>Staying safe</a:t>
            </a:r>
            <a:endParaRPr lang="en-GB" sz="1000" b="1"/>
          </a:p>
        </p:txBody>
      </p:sp>
      <p:graphicFrame>
        <p:nvGraphicFramePr>
          <p:cNvPr id="6" name="Chart 5"/>
          <p:cNvGraphicFramePr/>
          <p:nvPr/>
        </p:nvGraphicFramePr>
        <p:xfrm>
          <a:off x="91702" y="1062720"/>
          <a:ext cx="4498336" cy="3783228"/>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11" name="Chart 10"/>
          <p:cNvGraphicFramePr/>
          <p:nvPr>
            <p:extLst>
              <p:ext uri="{D42A27DB-BD31-4B8C-83A1-F6EECF244321}">
                <p14:modId xmlns:p14="http://schemas.microsoft.com/office/powerpoint/2010/main" val="4057456759"/>
              </p:ext>
            </p:extLst>
          </p:nvPr>
        </p:nvGraphicFramePr>
        <p:xfrm>
          <a:off x="183600" y="835200"/>
          <a:ext cx="9471844" cy="4960080"/>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1273781838"/>
      </p:ext>
    </p:extLst>
  </p:cSld>
  <p:clrMapOvr>
    <a:masterClrMapping/>
  </p:clrMapOvr>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noChangeAspect="1"/>
          </p:cNvSpPr>
          <p:nvPr>
            <p:ph type="title"/>
          </p:nvPr>
        </p:nvSpPr>
        <p:spPr>
          <a:xfrm>
            <a:off x="179999" y="130839"/>
            <a:ext cx="11898341" cy="636077"/>
          </a:xfrm>
        </p:spPr>
        <p:txBody>
          <a:bodyPr vert="horz" lIns="91440" tIns="45720" rIns="91440" bIns="45720" rtlCol="0" anchor="t" anchorCtr="0">
            <a:noAutofit/>
          </a:bodyPr>
          <a:lstStyle/>
          <a:p>
            <a:r>
              <a:rPr lang="en-GB" sz="1600"/>
              <a:t>Boys are more likely to use all methods to obtain alcohol than girls, apart from “friends/family under 18 buy it, then give it to me”. </a:t>
            </a:r>
            <a:br>
              <a:rPr lang="en-GB" sz="1600"/>
            </a:br>
            <a:endParaRPr lang="en-GB" sz="1600"/>
          </a:p>
        </p:txBody>
      </p:sp>
      <p:sp>
        <p:nvSpPr>
          <p:cNvPr id="5" name="Rectangle 4"/>
          <p:cNvSpPr/>
          <p:nvPr/>
        </p:nvSpPr>
        <p:spPr>
          <a:xfrm>
            <a:off x="9946640" y="6368627"/>
            <a:ext cx="1686560" cy="492926"/>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a:t>Staying safe</a:t>
            </a:r>
            <a:endParaRPr lang="en-GB" sz="1000" b="1"/>
          </a:p>
        </p:txBody>
      </p:sp>
      <p:graphicFrame>
        <p:nvGraphicFramePr>
          <p:cNvPr id="6" name="Chart 5"/>
          <p:cNvGraphicFramePr/>
          <p:nvPr/>
        </p:nvGraphicFramePr>
        <p:xfrm>
          <a:off x="91702" y="1062720"/>
          <a:ext cx="4498336" cy="3783228"/>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7" name="Table 6"/>
          <p:cNvGraphicFramePr>
            <a:graphicFrameLocks noGrp="1"/>
          </p:cNvGraphicFramePr>
          <p:nvPr>
            <p:extLst>
              <p:ext uri="{D42A27DB-BD31-4B8C-83A1-F6EECF244321}">
                <p14:modId xmlns:p14="http://schemas.microsoft.com/office/powerpoint/2010/main" val="1994633324"/>
              </p:ext>
            </p:extLst>
          </p:nvPr>
        </p:nvGraphicFramePr>
        <p:xfrm>
          <a:off x="360001" y="961200"/>
          <a:ext cx="11203352" cy="3783226"/>
        </p:xfrm>
        <a:graphic>
          <a:graphicData uri="http://schemas.openxmlformats.org/drawingml/2006/table">
            <a:tbl>
              <a:tblPr firstRow="1" bandRow="1">
                <a:tableStyleId>{5940675A-B579-460E-94D1-54222C63F5DA}</a:tableStyleId>
              </a:tblPr>
              <a:tblGrid>
                <a:gridCol w="3473642">
                  <a:extLst>
                    <a:ext uri="{9D8B030D-6E8A-4147-A177-3AD203B41FA5}">
                      <a16:colId xmlns:a16="http://schemas.microsoft.com/office/drawing/2014/main" val="20000"/>
                    </a:ext>
                  </a:extLst>
                </a:gridCol>
                <a:gridCol w="1388506">
                  <a:extLst>
                    <a:ext uri="{9D8B030D-6E8A-4147-A177-3AD203B41FA5}">
                      <a16:colId xmlns:a16="http://schemas.microsoft.com/office/drawing/2014/main" val="20001"/>
                    </a:ext>
                  </a:extLst>
                </a:gridCol>
                <a:gridCol w="1188064">
                  <a:extLst>
                    <a:ext uri="{9D8B030D-6E8A-4147-A177-3AD203B41FA5}">
                      <a16:colId xmlns:a16="http://schemas.microsoft.com/office/drawing/2014/main" val="20002"/>
                    </a:ext>
                  </a:extLst>
                </a:gridCol>
                <a:gridCol w="1288285">
                  <a:extLst>
                    <a:ext uri="{9D8B030D-6E8A-4147-A177-3AD203B41FA5}">
                      <a16:colId xmlns:a16="http://schemas.microsoft.com/office/drawing/2014/main" val="20003"/>
                    </a:ext>
                  </a:extLst>
                </a:gridCol>
                <a:gridCol w="1288285">
                  <a:extLst>
                    <a:ext uri="{9D8B030D-6E8A-4147-A177-3AD203B41FA5}">
                      <a16:colId xmlns:a16="http://schemas.microsoft.com/office/drawing/2014/main" val="20004"/>
                    </a:ext>
                  </a:extLst>
                </a:gridCol>
                <a:gridCol w="1288285">
                  <a:extLst>
                    <a:ext uri="{9D8B030D-6E8A-4147-A177-3AD203B41FA5}">
                      <a16:colId xmlns:a16="http://schemas.microsoft.com/office/drawing/2014/main" val="20005"/>
                    </a:ext>
                  </a:extLst>
                </a:gridCol>
                <a:gridCol w="1288285">
                  <a:extLst>
                    <a:ext uri="{9D8B030D-6E8A-4147-A177-3AD203B41FA5}">
                      <a16:colId xmlns:a16="http://schemas.microsoft.com/office/drawing/2014/main" val="979124120"/>
                    </a:ext>
                  </a:extLst>
                </a:gridCol>
              </a:tblGrid>
              <a:tr h="286987">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i="1">
                          <a:solidFill>
                            <a:schemeClr val="tx1">
                              <a:lumMod val="75000"/>
                              <a:lumOff val="25000"/>
                            </a:schemeClr>
                          </a:solidFill>
                        </a:rPr>
                        <a:t>2025 Survey</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All Secondary</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Year 8</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Year 10</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Boys</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Girls</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FSM</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86987">
                <a:tc>
                  <a:txBody>
                    <a:bodyPr/>
                    <a:lstStyle/>
                    <a:p>
                      <a:r>
                        <a:rPr lang="en-GB" sz="1100" i="1">
                          <a:solidFill>
                            <a:schemeClr val="tx1">
                              <a:lumMod val="75000"/>
                              <a:lumOff val="25000"/>
                            </a:schemeClr>
                          </a:solidFill>
                        </a:rPr>
                        <a:t>Base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189</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100</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89</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88</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91</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48</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286987">
                <a:tc>
                  <a:txBody>
                    <a:bodyPr/>
                    <a:lstStyle/>
                    <a:p>
                      <a:pPr algn="l" fontAlgn="b"/>
                      <a:r>
                        <a:rPr lang="en-GB" sz="1100" b="0" i="0" u="none" strike="noStrike">
                          <a:solidFill>
                            <a:schemeClr val="tx1">
                              <a:lumMod val="75000"/>
                              <a:lumOff val="25000"/>
                            </a:schemeClr>
                          </a:solidFill>
                          <a:effectLst/>
                          <a:latin typeface="Calibri" panose="020F0502020204030204" pitchFamily="34" charset="0"/>
                        </a:rPr>
                        <a:t>Parents/carers buy it, then give it to me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41%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34%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49%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42%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40%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38%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339382">
                <a:tc>
                  <a:txBody>
                    <a:bodyPr/>
                    <a:lstStyle/>
                    <a:p>
                      <a:pPr algn="l" fontAlgn="b"/>
                      <a:r>
                        <a:rPr lang="en-GB" sz="1100" b="0" i="0" u="none" strike="noStrike">
                          <a:solidFill>
                            <a:schemeClr val="tx1">
                              <a:lumMod val="75000"/>
                              <a:lumOff val="25000"/>
                            </a:schemeClr>
                          </a:solidFill>
                          <a:effectLst/>
                          <a:latin typeface="Calibri" panose="020F0502020204030204" pitchFamily="34" charset="0"/>
                        </a:rPr>
                        <a:t>Friends/family over 18 buy it, then give it to me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23%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18%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29%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24%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20%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19%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286987">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n-GB" sz="1100" b="0" i="0" u="none" strike="noStrike">
                          <a:solidFill>
                            <a:schemeClr val="tx1">
                              <a:lumMod val="75000"/>
                              <a:lumOff val="25000"/>
                            </a:schemeClr>
                          </a:solidFill>
                          <a:effectLst/>
                          <a:latin typeface="Calibri" panose="020F0502020204030204" pitchFamily="34" charset="0"/>
                        </a:rPr>
                        <a:t>Take it from my parents/carers without them knowing</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15%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12%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18%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18%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13%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r h="286987">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n-GB" sz="1100" b="0" i="0" u="none" strike="noStrike">
                          <a:solidFill>
                            <a:schemeClr val="tx1">
                              <a:lumMod val="75000"/>
                              <a:lumOff val="25000"/>
                            </a:schemeClr>
                          </a:solidFill>
                          <a:effectLst/>
                          <a:latin typeface="Calibri" panose="020F0502020204030204" pitchFamily="34" charset="0"/>
                        </a:rPr>
                        <a:t>Keep my own supply of alcohol at home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11%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15%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10%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5"/>
                  </a:ext>
                </a:extLst>
              </a:tr>
              <a:tr h="286987">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n-GB" sz="1100" b="0" i="0" u="none" strike="noStrike">
                          <a:solidFill>
                            <a:schemeClr val="tx1">
                              <a:lumMod val="75000"/>
                              <a:lumOff val="25000"/>
                            </a:schemeClr>
                          </a:solidFill>
                          <a:effectLst/>
                          <a:latin typeface="Calibri" panose="020F0502020204030204" pitchFamily="34" charset="0"/>
                        </a:rPr>
                        <a:t>Buy it myself from an off-licence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10%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18%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13%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6"/>
                  </a:ext>
                </a:extLst>
              </a:tr>
              <a:tr h="286987">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n-GB" sz="1100" b="0" i="0" u="none" strike="noStrike">
                          <a:solidFill>
                            <a:schemeClr val="tx1">
                              <a:lumMod val="75000"/>
                              <a:lumOff val="25000"/>
                            </a:schemeClr>
                          </a:solidFill>
                          <a:effectLst/>
                          <a:latin typeface="Calibri" panose="020F0502020204030204" pitchFamily="34" charset="0"/>
                        </a:rPr>
                        <a:t>Friends/family under 18 buy it, then give it to me </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15%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7"/>
                  </a:ext>
                </a:extLst>
              </a:tr>
              <a:tr h="286987">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n-GB" sz="1100" b="0" i="0" u="none" strike="noStrike">
                          <a:solidFill>
                            <a:schemeClr val="tx1">
                              <a:lumMod val="75000"/>
                              <a:lumOff val="25000"/>
                            </a:schemeClr>
                          </a:solidFill>
                          <a:effectLst/>
                          <a:latin typeface="Calibri" panose="020F0502020204030204" pitchFamily="34" charset="0"/>
                        </a:rPr>
                        <a:t>Buy it myself from a pub/nightclub</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15%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10%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8"/>
                  </a:ext>
                </a:extLst>
              </a:tr>
              <a:tr h="286987">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n-GB" sz="1100" b="0" i="0" u="none" strike="noStrike">
                          <a:solidFill>
                            <a:schemeClr val="tx1">
                              <a:lumMod val="75000"/>
                              <a:lumOff val="25000"/>
                            </a:schemeClr>
                          </a:solidFill>
                          <a:effectLst/>
                          <a:latin typeface="Calibri" panose="020F0502020204030204" pitchFamily="34" charset="0"/>
                        </a:rPr>
                        <a:t>Buy it myself from a supermarket</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11%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9"/>
                  </a:ext>
                </a:extLst>
              </a:tr>
              <a:tr h="286987">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n-GB" sz="1100" b="0" i="0" u="none" strike="noStrike">
                          <a:solidFill>
                            <a:schemeClr val="tx1">
                              <a:lumMod val="75000"/>
                              <a:lumOff val="25000"/>
                            </a:schemeClr>
                          </a:solidFill>
                          <a:effectLst/>
                          <a:latin typeface="Calibri" panose="020F0502020204030204" pitchFamily="34" charset="0"/>
                        </a:rPr>
                        <a:t>I get adults outside shops to buy it for me </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3293790941"/>
                  </a:ext>
                </a:extLst>
              </a:tr>
              <a:tr h="286987">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n-GB" sz="1100" b="0" i="0" u="none" strike="noStrike">
                          <a:solidFill>
                            <a:schemeClr val="tx1">
                              <a:lumMod val="75000"/>
                              <a:lumOff val="25000"/>
                            </a:schemeClr>
                          </a:solidFill>
                          <a:effectLst/>
                          <a:latin typeface="Calibri" panose="020F0502020204030204" pitchFamily="34" charset="0"/>
                        </a:rPr>
                        <a:t>Stolen from a supermarket/off-licence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10%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10"/>
                  </a:ext>
                </a:extLst>
              </a:tr>
              <a:tr h="286987">
                <a:tc>
                  <a:txBody>
                    <a:bodyPr/>
                    <a:lstStyle/>
                    <a:p>
                      <a:pPr algn="l" fontAlgn="b"/>
                      <a:r>
                        <a:rPr lang="en-GB" sz="1100" b="0" i="0" u="none" strike="noStrike">
                          <a:solidFill>
                            <a:schemeClr val="tx1">
                              <a:lumMod val="75000"/>
                              <a:lumOff val="25000"/>
                            </a:schemeClr>
                          </a:solidFill>
                          <a:effectLst/>
                          <a:latin typeface="Calibri" panose="020F0502020204030204" pitchFamily="34" charset="0"/>
                        </a:rPr>
                        <a:t>I obtain alcohol in other ways</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33%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37%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28%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35%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29%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31%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11"/>
                  </a:ext>
                </a:extLst>
              </a:tr>
            </a:tbl>
          </a:graphicData>
        </a:graphic>
      </p:graphicFrame>
      <p:sp>
        <p:nvSpPr>
          <p:cNvPr id="8" name="TextBox 7"/>
          <p:cNvSpPr txBox="1"/>
          <p:nvPr/>
        </p:nvSpPr>
        <p:spPr>
          <a:xfrm>
            <a:off x="183019" y="6522289"/>
            <a:ext cx="10227733" cy="246221"/>
          </a:xfrm>
          <a:prstGeom prst="rect">
            <a:avLst/>
          </a:prstGeom>
          <a:noFill/>
        </p:spPr>
        <p:txBody>
          <a:bodyPr wrap="square" rtlCol="0" anchor="b" anchorCtr="0">
            <a:spAutoFit/>
          </a:bodyPr>
          <a:lstStyle/>
          <a:p>
            <a:r>
              <a:rPr lang="en-GB" sz="1000">
                <a:solidFill>
                  <a:srgbClr val="002060"/>
                </a:solidFill>
              </a:rPr>
              <a:t>Q: Have you obtained an alcoholic drink in any of these ways during the last 7 days?</a:t>
            </a:r>
          </a:p>
        </p:txBody>
      </p:sp>
    </p:spTree>
    <p:extLst>
      <p:ext uri="{BB962C8B-B14F-4D97-AF65-F5344CB8AC3E}">
        <p14:creationId xmlns:p14="http://schemas.microsoft.com/office/powerpoint/2010/main" val="3049075555"/>
      </p:ext>
    </p:extLst>
  </p:cSld>
  <p:clrMapOvr>
    <a:masterClrMapping/>
  </p:clrMapOvr>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80000" y="130840"/>
            <a:ext cx="11721936" cy="900000"/>
          </a:xfrm>
        </p:spPr>
        <p:txBody>
          <a:bodyPr vert="horz" lIns="91440" tIns="45720" rIns="91440" bIns="45720" rtlCol="0" anchor="t" anchorCtr="0">
            <a:normAutofit/>
          </a:bodyPr>
          <a:lstStyle/>
          <a:p>
            <a:r>
              <a:rPr lang="en-GB" sz="1600"/>
              <a:t>Significant conclusions on alcohol consumption trends from these results is difficult, as most cohorts have very low base samples.</a:t>
            </a:r>
            <a:endParaRPr lang="en-GB" sz="1600">
              <a:highlight>
                <a:srgbClr val="FFFF00"/>
              </a:highlight>
            </a:endParaRPr>
          </a:p>
        </p:txBody>
      </p:sp>
      <p:sp>
        <p:nvSpPr>
          <p:cNvPr id="5" name="Rectangle 4"/>
          <p:cNvSpPr/>
          <p:nvPr/>
        </p:nvSpPr>
        <p:spPr>
          <a:xfrm>
            <a:off x="9946640" y="6368627"/>
            <a:ext cx="1686560" cy="492926"/>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a:t>Staying safe</a:t>
            </a:r>
            <a:endParaRPr lang="en-GB" sz="1000" b="1"/>
          </a:p>
        </p:txBody>
      </p:sp>
      <p:graphicFrame>
        <p:nvGraphicFramePr>
          <p:cNvPr id="6" name="Chart 5"/>
          <p:cNvGraphicFramePr/>
          <p:nvPr/>
        </p:nvGraphicFramePr>
        <p:xfrm>
          <a:off x="91702" y="1062720"/>
          <a:ext cx="4498336" cy="3783228"/>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7" name="Table 6"/>
          <p:cNvGraphicFramePr>
            <a:graphicFrameLocks noGrp="1"/>
          </p:cNvGraphicFramePr>
          <p:nvPr>
            <p:extLst>
              <p:ext uri="{D42A27DB-BD31-4B8C-83A1-F6EECF244321}">
                <p14:modId xmlns:p14="http://schemas.microsoft.com/office/powerpoint/2010/main" val="1629690960"/>
              </p:ext>
            </p:extLst>
          </p:nvPr>
        </p:nvGraphicFramePr>
        <p:xfrm>
          <a:off x="360000" y="961200"/>
          <a:ext cx="11273198" cy="4068004"/>
        </p:xfrm>
        <a:graphic>
          <a:graphicData uri="http://schemas.openxmlformats.org/drawingml/2006/table">
            <a:tbl>
              <a:tblPr firstRow="1" bandRow="1">
                <a:tableStyleId>{5940675A-B579-460E-94D1-54222C63F5DA}</a:tableStyleId>
              </a:tblPr>
              <a:tblGrid>
                <a:gridCol w="3455618">
                  <a:extLst>
                    <a:ext uri="{9D8B030D-6E8A-4147-A177-3AD203B41FA5}">
                      <a16:colId xmlns:a16="http://schemas.microsoft.com/office/drawing/2014/main" val="20000"/>
                    </a:ext>
                  </a:extLst>
                </a:gridCol>
                <a:gridCol w="1116797">
                  <a:extLst>
                    <a:ext uri="{9D8B030D-6E8A-4147-A177-3AD203B41FA5}">
                      <a16:colId xmlns:a16="http://schemas.microsoft.com/office/drawing/2014/main" val="20006"/>
                    </a:ext>
                  </a:extLst>
                </a:gridCol>
                <a:gridCol w="1116797">
                  <a:extLst>
                    <a:ext uri="{9D8B030D-6E8A-4147-A177-3AD203B41FA5}">
                      <a16:colId xmlns:a16="http://schemas.microsoft.com/office/drawing/2014/main" val="3079945066"/>
                    </a:ext>
                  </a:extLst>
                </a:gridCol>
                <a:gridCol w="1116797">
                  <a:extLst>
                    <a:ext uri="{9D8B030D-6E8A-4147-A177-3AD203B41FA5}">
                      <a16:colId xmlns:a16="http://schemas.microsoft.com/office/drawing/2014/main" val="2659430059"/>
                    </a:ext>
                  </a:extLst>
                </a:gridCol>
                <a:gridCol w="1037944">
                  <a:extLst>
                    <a:ext uri="{9D8B030D-6E8A-4147-A177-3AD203B41FA5}">
                      <a16:colId xmlns:a16="http://schemas.microsoft.com/office/drawing/2014/main" val="3033816928"/>
                    </a:ext>
                  </a:extLst>
                </a:gridCol>
                <a:gridCol w="1195651">
                  <a:extLst>
                    <a:ext uri="{9D8B030D-6E8A-4147-A177-3AD203B41FA5}">
                      <a16:colId xmlns:a16="http://schemas.microsoft.com/office/drawing/2014/main" val="1704366203"/>
                    </a:ext>
                  </a:extLst>
                </a:gridCol>
                <a:gridCol w="1116797">
                  <a:extLst>
                    <a:ext uri="{9D8B030D-6E8A-4147-A177-3AD203B41FA5}">
                      <a16:colId xmlns:a16="http://schemas.microsoft.com/office/drawing/2014/main" val="517130170"/>
                    </a:ext>
                  </a:extLst>
                </a:gridCol>
                <a:gridCol w="1116797">
                  <a:extLst>
                    <a:ext uri="{9D8B030D-6E8A-4147-A177-3AD203B41FA5}">
                      <a16:colId xmlns:a16="http://schemas.microsoft.com/office/drawing/2014/main" val="1298930472"/>
                    </a:ext>
                  </a:extLst>
                </a:gridCol>
              </a:tblGrid>
              <a:tr h="468052">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i="1">
                          <a:solidFill>
                            <a:schemeClr val="tx1">
                              <a:lumMod val="75000"/>
                              <a:lumOff val="25000"/>
                            </a:schemeClr>
                          </a:solidFill>
                          <a:latin typeface="+mn-lt"/>
                        </a:rPr>
                        <a:t>2025 Survey</a:t>
                      </a:r>
                    </a:p>
                    <a:p>
                      <a:endParaRPr lang="en-GB" sz="1100">
                        <a:solidFill>
                          <a:schemeClr val="tx1">
                            <a:lumMod val="75000"/>
                            <a:lumOff val="25000"/>
                          </a:schemeClr>
                        </a:solidFill>
                        <a:latin typeface="+mn-lt"/>
                      </a:endParaRP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latin typeface="+mn-lt"/>
                        </a:rPr>
                        <a:t>SEN</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latin typeface="+mn-lt"/>
                        </a:rPr>
                        <a:t>Have a disability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latin typeface="+mn-lt"/>
                        </a:rPr>
                        <a:t>Young carers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latin typeface="+mn-lt"/>
                        </a:rPr>
                        <a:t>Ethnicity:</a:t>
                      </a:r>
                      <a:r>
                        <a:rPr lang="en-GB" sz="1100" b="1" baseline="0">
                          <a:solidFill>
                            <a:schemeClr val="tx1">
                              <a:lumMod val="75000"/>
                              <a:lumOff val="25000"/>
                            </a:schemeClr>
                          </a:solidFill>
                          <a:latin typeface="+mn-lt"/>
                        </a:rPr>
                        <a:t> </a:t>
                      </a:r>
                      <a:r>
                        <a:rPr lang="en-GB" sz="1100" b="1">
                          <a:solidFill>
                            <a:schemeClr val="tx1">
                              <a:lumMod val="75000"/>
                              <a:lumOff val="25000"/>
                            </a:schemeClr>
                          </a:solidFill>
                          <a:latin typeface="+mn-lt"/>
                        </a:rPr>
                        <a:t>White</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latin typeface="+mn-lt"/>
                        </a:rPr>
                        <a:t>Ethnic Minority Groups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latin typeface="+mn-lt"/>
                        </a:rPr>
                        <a:t>Eng 2</a:t>
                      </a:r>
                      <a:r>
                        <a:rPr lang="en-GB" sz="1100" b="1" baseline="30000">
                          <a:solidFill>
                            <a:schemeClr val="tx1">
                              <a:lumMod val="75000"/>
                              <a:lumOff val="25000"/>
                            </a:schemeClr>
                          </a:solidFill>
                          <a:latin typeface="+mn-lt"/>
                        </a:rPr>
                        <a:t>nd</a:t>
                      </a:r>
                      <a:r>
                        <a:rPr lang="en-GB" sz="1100" b="1">
                          <a:solidFill>
                            <a:schemeClr val="tx1">
                              <a:lumMod val="75000"/>
                              <a:lumOff val="25000"/>
                            </a:schemeClr>
                          </a:solidFill>
                          <a:latin typeface="+mn-lt"/>
                        </a:rPr>
                        <a:t> Lang</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latin typeface="+mn-lt"/>
                        </a:rPr>
                        <a:t>LGBTQ</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81712">
                <a:tc>
                  <a:txBody>
                    <a:bodyPr/>
                    <a:lstStyle/>
                    <a:p>
                      <a:r>
                        <a:rPr lang="en-GB" sz="1100" i="1">
                          <a:solidFill>
                            <a:schemeClr val="tx1">
                              <a:lumMod val="75000"/>
                              <a:lumOff val="25000"/>
                            </a:schemeClr>
                          </a:solidFill>
                          <a:latin typeface="+mn-lt"/>
                        </a:rPr>
                        <a:t>Base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fontAlgn="b"/>
                      <a:r>
                        <a:rPr lang="en-GB" sz="1100" b="0" i="1" u="none" strike="noStrike">
                          <a:solidFill>
                            <a:schemeClr val="tx1">
                              <a:lumMod val="75000"/>
                              <a:lumOff val="25000"/>
                            </a:schemeClr>
                          </a:solidFill>
                          <a:effectLst/>
                          <a:latin typeface="+mn-lt"/>
                        </a:rPr>
                        <a:t>33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fontAlgn="b"/>
                      <a:r>
                        <a:rPr lang="en-GB" sz="1100" b="0" i="1" u="none" strike="noStrike">
                          <a:solidFill>
                            <a:schemeClr val="tx1">
                              <a:lumMod val="75000"/>
                              <a:lumOff val="25000"/>
                            </a:schemeClr>
                          </a:solidFill>
                          <a:effectLst/>
                          <a:latin typeface="+mn-lt"/>
                        </a:rPr>
                        <a:t>51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fontAlgn="b"/>
                      <a:r>
                        <a:rPr lang="en-GB" sz="1100" b="0" i="1" u="none" strike="noStrike">
                          <a:solidFill>
                            <a:schemeClr val="tx1">
                              <a:lumMod val="75000"/>
                              <a:lumOff val="25000"/>
                            </a:schemeClr>
                          </a:solidFill>
                          <a:effectLst/>
                          <a:latin typeface="+mn-lt"/>
                        </a:rPr>
                        <a:t>19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fontAlgn="b"/>
                      <a:r>
                        <a:rPr lang="en-GB" sz="1100" b="0" i="1" u="none" strike="noStrike">
                          <a:solidFill>
                            <a:schemeClr val="tx1">
                              <a:lumMod val="75000"/>
                              <a:lumOff val="25000"/>
                            </a:schemeClr>
                          </a:solidFill>
                          <a:effectLst/>
                          <a:latin typeface="+mn-lt"/>
                        </a:rPr>
                        <a:t>162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fontAlgn="b"/>
                      <a:r>
                        <a:rPr lang="en-GB" sz="1100" b="0" i="1" u="none" strike="noStrike">
                          <a:solidFill>
                            <a:schemeClr val="tx1">
                              <a:lumMod val="75000"/>
                              <a:lumOff val="25000"/>
                            </a:schemeClr>
                          </a:solidFill>
                          <a:effectLst/>
                          <a:latin typeface="+mn-lt"/>
                        </a:rPr>
                        <a:t>22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fontAlgn="b"/>
                      <a:r>
                        <a:rPr lang="en-GB" sz="1100" b="0" i="1" u="none" strike="noStrike">
                          <a:solidFill>
                            <a:schemeClr val="tx1">
                              <a:lumMod val="75000"/>
                              <a:lumOff val="25000"/>
                            </a:schemeClr>
                          </a:solidFill>
                          <a:effectLst/>
                          <a:latin typeface="+mn-lt"/>
                        </a:rPr>
                        <a:t>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fontAlgn="b"/>
                      <a:r>
                        <a:rPr lang="en-GB" sz="1100" b="0" i="1" u="none" strike="noStrike">
                          <a:solidFill>
                            <a:schemeClr val="tx1">
                              <a:lumMod val="75000"/>
                              <a:lumOff val="25000"/>
                            </a:schemeClr>
                          </a:solidFill>
                          <a:effectLst/>
                          <a:latin typeface="+mn-lt"/>
                        </a:rPr>
                        <a:t>27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281712">
                <a:tc>
                  <a:txBody>
                    <a:bodyPr/>
                    <a:lstStyle/>
                    <a:p>
                      <a:pPr algn="l" fontAlgn="b"/>
                      <a:r>
                        <a:rPr lang="en-GB" sz="1100" b="0" i="0" u="none" strike="noStrike">
                          <a:solidFill>
                            <a:schemeClr val="tx1">
                              <a:lumMod val="75000"/>
                              <a:lumOff val="25000"/>
                            </a:schemeClr>
                          </a:solidFill>
                          <a:effectLst/>
                          <a:latin typeface="+mn-lt"/>
                        </a:rPr>
                        <a:t>Parents/carers buy it, then give it to me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36%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29%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32%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41%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50%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25%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44%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314780">
                <a:tc>
                  <a:txBody>
                    <a:bodyPr/>
                    <a:lstStyle/>
                    <a:p>
                      <a:pPr algn="l" fontAlgn="b"/>
                      <a:r>
                        <a:rPr lang="en-GB" sz="1100" b="0" i="0" u="none" strike="noStrike">
                          <a:solidFill>
                            <a:schemeClr val="tx1">
                              <a:lumMod val="75000"/>
                              <a:lumOff val="25000"/>
                            </a:schemeClr>
                          </a:solidFill>
                          <a:effectLst/>
                          <a:latin typeface="+mn-lt"/>
                        </a:rPr>
                        <a:t>Friends/family over 18 buy it, then give it to me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24%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27%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23%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32%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25%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30%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468052">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n-GB" sz="1100" b="0" i="0" u="none" strike="noStrike">
                          <a:solidFill>
                            <a:schemeClr val="tx1">
                              <a:lumMod val="75000"/>
                              <a:lumOff val="25000"/>
                            </a:schemeClr>
                          </a:solidFill>
                          <a:effectLst/>
                          <a:latin typeface="+mn-lt"/>
                        </a:rPr>
                        <a:t>Take it from my parents/carers without them knowing</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12%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20%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21%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14%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23%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38%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26%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r h="281712">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n-GB" sz="1100" b="0" i="0" u="none" strike="noStrike">
                          <a:solidFill>
                            <a:schemeClr val="tx1">
                              <a:lumMod val="75000"/>
                              <a:lumOff val="25000"/>
                            </a:schemeClr>
                          </a:solidFill>
                          <a:effectLst/>
                          <a:latin typeface="+mn-lt"/>
                        </a:rPr>
                        <a:t>Keep my own supply of alcohol at home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12%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12%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16%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10%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23%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38%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30%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5"/>
                  </a:ext>
                </a:extLst>
              </a:tr>
              <a:tr h="281712">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n-GB" sz="1100" b="0" i="0" u="none" strike="noStrike">
                          <a:solidFill>
                            <a:schemeClr val="tx1">
                              <a:lumMod val="75000"/>
                              <a:lumOff val="25000"/>
                            </a:schemeClr>
                          </a:solidFill>
                          <a:effectLst/>
                          <a:latin typeface="+mn-lt"/>
                        </a:rPr>
                        <a:t>Buy it myself from an off-licence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15%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11%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32%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25%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37%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6"/>
                  </a:ext>
                </a:extLst>
              </a:tr>
              <a:tr h="281712">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n-GB" sz="1100" b="0" i="0" u="none" strike="noStrike">
                          <a:solidFill>
                            <a:schemeClr val="tx1">
                              <a:lumMod val="75000"/>
                              <a:lumOff val="25000"/>
                            </a:schemeClr>
                          </a:solidFill>
                          <a:effectLst/>
                          <a:latin typeface="+mn-lt"/>
                        </a:rPr>
                        <a:t>Friends/family under 18 buy it, then give it to me </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10%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27%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25%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22%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7"/>
                  </a:ext>
                </a:extLst>
              </a:tr>
              <a:tr h="281712">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n-GB" sz="1100" b="0" i="0" u="none" strike="noStrike">
                          <a:solidFill>
                            <a:schemeClr val="tx1">
                              <a:lumMod val="75000"/>
                              <a:lumOff val="25000"/>
                            </a:schemeClr>
                          </a:solidFill>
                          <a:effectLst/>
                          <a:latin typeface="+mn-lt"/>
                        </a:rPr>
                        <a:t>Buy it myself from a pub/nightclub</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27%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25%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22%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8"/>
                  </a:ext>
                </a:extLst>
              </a:tr>
              <a:tr h="281712">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n-GB" sz="1100" b="0" i="0" u="none" strike="noStrike">
                          <a:solidFill>
                            <a:schemeClr val="tx1">
                              <a:lumMod val="75000"/>
                              <a:lumOff val="25000"/>
                            </a:schemeClr>
                          </a:solidFill>
                          <a:effectLst/>
                          <a:latin typeface="+mn-lt"/>
                        </a:rPr>
                        <a:t>Buy it myself from a supermarket</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23%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25%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19%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9"/>
                  </a:ext>
                </a:extLst>
              </a:tr>
              <a:tr h="281712">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n-GB" sz="1100" b="0" i="0" u="none" strike="noStrike">
                          <a:solidFill>
                            <a:schemeClr val="tx1">
                              <a:lumMod val="75000"/>
                              <a:lumOff val="25000"/>
                            </a:schemeClr>
                          </a:solidFill>
                          <a:effectLst/>
                          <a:latin typeface="+mn-lt"/>
                        </a:rPr>
                        <a:t>I get adults outside shops to buy it for me </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18%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13%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19%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3293790941"/>
                  </a:ext>
                </a:extLst>
              </a:tr>
              <a:tr h="281712">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n-GB" sz="1100" b="0" i="0" u="none" strike="noStrike">
                          <a:solidFill>
                            <a:schemeClr val="tx1">
                              <a:lumMod val="75000"/>
                              <a:lumOff val="25000"/>
                            </a:schemeClr>
                          </a:solidFill>
                          <a:effectLst/>
                          <a:latin typeface="+mn-lt"/>
                        </a:rPr>
                        <a:t>Stolen from a supermarket/off-licence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23%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25%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19%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10"/>
                  </a:ext>
                </a:extLst>
              </a:tr>
              <a:tr h="281712">
                <a:tc>
                  <a:txBody>
                    <a:bodyPr/>
                    <a:lstStyle/>
                    <a:p>
                      <a:pPr algn="l" fontAlgn="b"/>
                      <a:r>
                        <a:rPr lang="en-GB" sz="1100" b="0" i="0" u="none" strike="noStrike">
                          <a:solidFill>
                            <a:schemeClr val="tx1">
                              <a:lumMod val="75000"/>
                              <a:lumOff val="25000"/>
                            </a:schemeClr>
                          </a:solidFill>
                          <a:effectLst/>
                          <a:latin typeface="+mn-lt"/>
                        </a:rPr>
                        <a:t>I obtain alcohol in other ways</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45%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37%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37%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30%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50%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38%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48%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11"/>
                  </a:ext>
                </a:extLst>
              </a:tr>
            </a:tbl>
          </a:graphicData>
        </a:graphic>
      </p:graphicFrame>
      <p:sp>
        <p:nvSpPr>
          <p:cNvPr id="8" name="TextBox 7"/>
          <p:cNvSpPr txBox="1"/>
          <p:nvPr/>
        </p:nvSpPr>
        <p:spPr>
          <a:xfrm>
            <a:off x="183019" y="6522289"/>
            <a:ext cx="10227733" cy="246221"/>
          </a:xfrm>
          <a:prstGeom prst="rect">
            <a:avLst/>
          </a:prstGeom>
          <a:noFill/>
        </p:spPr>
        <p:txBody>
          <a:bodyPr wrap="square" rtlCol="0" anchor="b" anchorCtr="0">
            <a:spAutoFit/>
          </a:bodyPr>
          <a:lstStyle/>
          <a:p>
            <a:r>
              <a:rPr lang="en-GB" sz="1000">
                <a:solidFill>
                  <a:srgbClr val="002060"/>
                </a:solidFill>
              </a:rPr>
              <a:t>Q: Have you obtained an alcoholic drink in any of these ways during the last 7 days?</a:t>
            </a:r>
          </a:p>
        </p:txBody>
      </p:sp>
    </p:spTree>
    <p:extLst>
      <p:ext uri="{BB962C8B-B14F-4D97-AF65-F5344CB8AC3E}">
        <p14:creationId xmlns:p14="http://schemas.microsoft.com/office/powerpoint/2010/main" val="2586829305"/>
      </p:ext>
    </p:extLst>
  </p:cSld>
  <p:clrMapOvr>
    <a:masterClrMapping/>
  </p:clrMapOvr>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1"/>
          <p:cNvSpPr>
            <a:spLocks noGrp="1"/>
          </p:cNvSpPr>
          <p:nvPr>
            <p:ph type="title"/>
          </p:nvPr>
        </p:nvSpPr>
        <p:spPr>
          <a:xfrm>
            <a:off x="183019" y="180000"/>
            <a:ext cx="11730814" cy="900000"/>
          </a:xfrm>
        </p:spPr>
        <p:txBody>
          <a:bodyPr vert="horz" lIns="91440" tIns="45720" rIns="91440" bIns="45720" rtlCol="0" anchor="t" anchorCtr="0">
            <a:normAutofit/>
          </a:bodyPr>
          <a:lstStyle/>
          <a:p>
            <a:r>
              <a:rPr lang="en-GB" sz="1600"/>
              <a:t>63% of pupils say their parents/carers drink alcohol. Of those, 21% noticed some form of behavioural change.  </a:t>
            </a:r>
          </a:p>
        </p:txBody>
      </p:sp>
      <p:sp>
        <p:nvSpPr>
          <p:cNvPr id="6" name="TextBox 5"/>
          <p:cNvSpPr txBox="1"/>
          <p:nvPr/>
        </p:nvSpPr>
        <p:spPr>
          <a:xfrm>
            <a:off x="183019" y="6305340"/>
            <a:ext cx="10227733" cy="553998"/>
          </a:xfrm>
          <a:prstGeom prst="rect">
            <a:avLst/>
          </a:prstGeom>
          <a:noFill/>
        </p:spPr>
        <p:txBody>
          <a:bodyPr wrap="square" rtlCol="0" anchor="b" anchorCtr="0">
            <a:spAutoFit/>
          </a:bodyPr>
          <a:lstStyle/>
          <a:p>
            <a:r>
              <a:rPr lang="en-GB" sz="1000">
                <a:solidFill>
                  <a:srgbClr val="002060"/>
                </a:solidFill>
              </a:rPr>
              <a:t>Q: Do your parents/carers drink alcohol? This includes drinking at home, as well as going to pubs, clubs, having alcohol at restaurants or at the house of friends or family.</a:t>
            </a:r>
          </a:p>
          <a:p>
            <a:r>
              <a:rPr lang="en-GB" sz="1000">
                <a:solidFill>
                  <a:srgbClr val="002060"/>
                </a:solidFill>
              </a:rPr>
              <a:t>Q: When your parent/carer drinks alcohol do you notice any of these things happen…(Tick all that apply)</a:t>
            </a:r>
          </a:p>
          <a:p>
            <a:r>
              <a:rPr lang="en-GB" sz="1000" i="1">
                <a:solidFill>
                  <a:srgbClr val="002060"/>
                </a:solidFill>
              </a:rPr>
              <a:t>Base: All valid respondents, 2023 n= 1,054 / 723 respectively, 2024 n=1,165 / 745 respectively, 2025 n=1,545.</a:t>
            </a:r>
          </a:p>
        </p:txBody>
      </p:sp>
      <p:graphicFrame>
        <p:nvGraphicFramePr>
          <p:cNvPr id="10" name="Chart 9"/>
          <p:cNvGraphicFramePr/>
          <p:nvPr>
            <p:extLst>
              <p:ext uri="{D42A27DB-BD31-4B8C-83A1-F6EECF244321}">
                <p14:modId xmlns:p14="http://schemas.microsoft.com/office/powerpoint/2010/main" val="3801145830"/>
              </p:ext>
            </p:extLst>
          </p:nvPr>
        </p:nvGraphicFramePr>
        <p:xfrm>
          <a:off x="183600" y="1143287"/>
          <a:ext cx="5360452" cy="4295487"/>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11" name="Chart 10"/>
          <p:cNvGraphicFramePr/>
          <p:nvPr>
            <p:extLst>
              <p:ext uri="{D42A27DB-BD31-4B8C-83A1-F6EECF244321}">
                <p14:modId xmlns:p14="http://schemas.microsoft.com/office/powerpoint/2010/main" val="1163656542"/>
              </p:ext>
            </p:extLst>
          </p:nvPr>
        </p:nvGraphicFramePr>
        <p:xfrm>
          <a:off x="5438775" y="1143287"/>
          <a:ext cx="6305550" cy="4295488"/>
        </p:xfrm>
        <a:graphic>
          <a:graphicData uri="http://schemas.openxmlformats.org/drawingml/2006/chart">
            <c:chart xmlns:c="http://schemas.openxmlformats.org/drawingml/2006/chart" xmlns:r="http://schemas.openxmlformats.org/officeDocument/2006/relationships" r:id="rId4"/>
          </a:graphicData>
        </a:graphic>
      </p:graphicFrame>
      <p:sp>
        <p:nvSpPr>
          <p:cNvPr id="8" name="Rectangle 7"/>
          <p:cNvSpPr/>
          <p:nvPr/>
        </p:nvSpPr>
        <p:spPr>
          <a:xfrm>
            <a:off x="9946640" y="6368627"/>
            <a:ext cx="1686560" cy="492926"/>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a:t>Staying safe</a:t>
            </a:r>
          </a:p>
        </p:txBody>
      </p:sp>
      <p:sp>
        <p:nvSpPr>
          <p:cNvPr id="3" name="Rectangle: Rounded Corners 2">
            <a:extLst>
              <a:ext uri="{FF2B5EF4-FFF2-40B4-BE49-F238E27FC236}">
                <a16:creationId xmlns:a16="http://schemas.microsoft.com/office/drawing/2014/main" id="{4BED05EF-F1D5-4F71-9FE7-6E490719A1CD}"/>
              </a:ext>
            </a:extLst>
          </p:cNvPr>
          <p:cNvSpPr/>
          <p:nvPr/>
        </p:nvSpPr>
        <p:spPr>
          <a:xfrm>
            <a:off x="9698399" y="3669224"/>
            <a:ext cx="1424705" cy="900001"/>
          </a:xfrm>
          <a:prstGeom prst="roundRect">
            <a:avLst/>
          </a:prstGeom>
          <a:solidFill>
            <a:schemeClr val="accent6">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100"/>
              <a:t>79% did not notice alcohol induced changes, consistent with 78% last year.</a:t>
            </a:r>
          </a:p>
        </p:txBody>
      </p:sp>
    </p:spTree>
    <p:extLst>
      <p:ext uri="{BB962C8B-B14F-4D97-AF65-F5344CB8AC3E}">
        <p14:creationId xmlns:p14="http://schemas.microsoft.com/office/powerpoint/2010/main" val="1904259014"/>
      </p:ext>
    </p:extLst>
  </p:cSld>
  <p:clrMapOvr>
    <a:masterClrMapping/>
  </p:clrMapOvr>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9"/>
          <p:cNvSpPr/>
          <p:nvPr/>
        </p:nvSpPr>
        <p:spPr>
          <a:xfrm>
            <a:off x="9946640" y="6368627"/>
            <a:ext cx="1686560" cy="492926"/>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a:t>Staying safe</a:t>
            </a:r>
            <a:endParaRPr lang="en-GB" sz="1000" b="1"/>
          </a:p>
        </p:txBody>
      </p:sp>
      <p:sp>
        <p:nvSpPr>
          <p:cNvPr id="8" name="Title 1"/>
          <p:cNvSpPr>
            <a:spLocks noGrp="1"/>
          </p:cNvSpPr>
          <p:nvPr>
            <p:ph type="title"/>
          </p:nvPr>
        </p:nvSpPr>
        <p:spPr>
          <a:xfrm>
            <a:off x="354101" y="121001"/>
            <a:ext cx="11554664" cy="1132985"/>
          </a:xfrm>
        </p:spPr>
        <p:txBody>
          <a:bodyPr vert="horz" lIns="91440" tIns="45720" rIns="91440" bIns="45720" rtlCol="0" anchor="t">
            <a:noAutofit/>
          </a:bodyPr>
          <a:lstStyle/>
          <a:p>
            <a:r>
              <a:rPr lang="en-GB" sz="1600"/>
              <a:t>Girls notice more of all listed alcohol related behaviour than boys. Young carers, more than any other cohort, noticed at least one of the listed behaviour changes or alcohol related behaviour in their parents/carers (40% compared to 21% overall).</a:t>
            </a:r>
          </a:p>
        </p:txBody>
      </p:sp>
      <p:sp>
        <p:nvSpPr>
          <p:cNvPr id="6" name="TextBox 5"/>
          <p:cNvSpPr txBox="1"/>
          <p:nvPr/>
        </p:nvSpPr>
        <p:spPr>
          <a:xfrm>
            <a:off x="354101" y="6447571"/>
            <a:ext cx="10227733" cy="400110"/>
          </a:xfrm>
          <a:prstGeom prst="rect">
            <a:avLst/>
          </a:prstGeom>
          <a:noFill/>
        </p:spPr>
        <p:txBody>
          <a:bodyPr wrap="square" rtlCol="0" anchor="b" anchorCtr="0">
            <a:spAutoFit/>
          </a:bodyPr>
          <a:lstStyle/>
          <a:p>
            <a:r>
              <a:rPr lang="en-GB" sz="1000">
                <a:solidFill>
                  <a:srgbClr val="002060"/>
                </a:solidFill>
              </a:rPr>
              <a:t>Q: Do your parents/carers drink alcohol? This includes drinking at home, as well as going to pubs, clubs, having alcohol at restaurants or at the house of friends or family.</a:t>
            </a:r>
          </a:p>
          <a:p>
            <a:r>
              <a:rPr lang="en-GB" sz="1000">
                <a:solidFill>
                  <a:srgbClr val="002060"/>
                </a:solidFill>
              </a:rPr>
              <a:t>Q: When your parent/carer drinks alcohol do you notice any of these things happen… (Tick all that apply)</a:t>
            </a:r>
          </a:p>
        </p:txBody>
      </p:sp>
      <p:graphicFrame>
        <p:nvGraphicFramePr>
          <p:cNvPr id="9" name="Table 8">
            <a:extLst>
              <a:ext uri="{FF2B5EF4-FFF2-40B4-BE49-F238E27FC236}">
                <a16:creationId xmlns:a16="http://schemas.microsoft.com/office/drawing/2014/main" id="{49F74257-7A25-49E1-911A-B69042829942}"/>
              </a:ext>
            </a:extLst>
          </p:cNvPr>
          <p:cNvGraphicFramePr>
            <a:graphicFrameLocks noGrp="1"/>
          </p:cNvGraphicFramePr>
          <p:nvPr>
            <p:extLst>
              <p:ext uri="{D42A27DB-BD31-4B8C-83A1-F6EECF244321}">
                <p14:modId xmlns:p14="http://schemas.microsoft.com/office/powerpoint/2010/main" val="74164978"/>
              </p:ext>
            </p:extLst>
          </p:nvPr>
        </p:nvGraphicFramePr>
        <p:xfrm>
          <a:off x="360000" y="771526"/>
          <a:ext cx="11273197" cy="5448430"/>
        </p:xfrm>
        <a:graphic>
          <a:graphicData uri="http://schemas.openxmlformats.org/drawingml/2006/table">
            <a:tbl>
              <a:tblPr firstRow="1" bandRow="1">
                <a:tableStyleId>{5940675A-B579-460E-94D1-54222C63F5DA}</a:tableStyleId>
              </a:tblPr>
              <a:tblGrid>
                <a:gridCol w="2495167">
                  <a:extLst>
                    <a:ext uri="{9D8B030D-6E8A-4147-A177-3AD203B41FA5}">
                      <a16:colId xmlns:a16="http://schemas.microsoft.com/office/drawing/2014/main" val="20000"/>
                    </a:ext>
                  </a:extLst>
                </a:gridCol>
                <a:gridCol w="810632">
                  <a:extLst>
                    <a:ext uri="{9D8B030D-6E8A-4147-A177-3AD203B41FA5}">
                      <a16:colId xmlns:a16="http://schemas.microsoft.com/office/drawing/2014/main" val="20001"/>
                    </a:ext>
                  </a:extLst>
                </a:gridCol>
                <a:gridCol w="587651">
                  <a:extLst>
                    <a:ext uri="{9D8B030D-6E8A-4147-A177-3AD203B41FA5}">
                      <a16:colId xmlns:a16="http://schemas.microsoft.com/office/drawing/2014/main" val="20002"/>
                    </a:ext>
                  </a:extLst>
                </a:gridCol>
                <a:gridCol w="670886">
                  <a:extLst>
                    <a:ext uri="{9D8B030D-6E8A-4147-A177-3AD203B41FA5}">
                      <a16:colId xmlns:a16="http://schemas.microsoft.com/office/drawing/2014/main" val="20003"/>
                    </a:ext>
                  </a:extLst>
                </a:gridCol>
                <a:gridCol w="670886">
                  <a:extLst>
                    <a:ext uri="{9D8B030D-6E8A-4147-A177-3AD203B41FA5}">
                      <a16:colId xmlns:a16="http://schemas.microsoft.com/office/drawing/2014/main" val="20004"/>
                    </a:ext>
                  </a:extLst>
                </a:gridCol>
                <a:gridCol w="670886">
                  <a:extLst>
                    <a:ext uri="{9D8B030D-6E8A-4147-A177-3AD203B41FA5}">
                      <a16:colId xmlns:a16="http://schemas.microsoft.com/office/drawing/2014/main" val="20005"/>
                    </a:ext>
                  </a:extLst>
                </a:gridCol>
                <a:gridCol w="670886">
                  <a:extLst>
                    <a:ext uri="{9D8B030D-6E8A-4147-A177-3AD203B41FA5}">
                      <a16:colId xmlns:a16="http://schemas.microsoft.com/office/drawing/2014/main" val="20006"/>
                    </a:ext>
                  </a:extLst>
                </a:gridCol>
                <a:gridCol w="670886">
                  <a:extLst>
                    <a:ext uri="{9D8B030D-6E8A-4147-A177-3AD203B41FA5}">
                      <a16:colId xmlns:a16="http://schemas.microsoft.com/office/drawing/2014/main" val="20007"/>
                    </a:ext>
                  </a:extLst>
                </a:gridCol>
                <a:gridCol w="723943">
                  <a:extLst>
                    <a:ext uri="{9D8B030D-6E8A-4147-A177-3AD203B41FA5}">
                      <a16:colId xmlns:a16="http://schemas.microsoft.com/office/drawing/2014/main" val="20008"/>
                    </a:ext>
                  </a:extLst>
                </a:gridCol>
                <a:gridCol w="669983">
                  <a:extLst>
                    <a:ext uri="{9D8B030D-6E8A-4147-A177-3AD203B41FA5}">
                      <a16:colId xmlns:a16="http://schemas.microsoft.com/office/drawing/2014/main" val="20009"/>
                    </a:ext>
                  </a:extLst>
                </a:gridCol>
                <a:gridCol w="747662">
                  <a:extLst>
                    <a:ext uri="{9D8B030D-6E8A-4147-A177-3AD203B41FA5}">
                      <a16:colId xmlns:a16="http://schemas.microsoft.com/office/drawing/2014/main" val="20010"/>
                    </a:ext>
                  </a:extLst>
                </a:gridCol>
                <a:gridCol w="739308">
                  <a:extLst>
                    <a:ext uri="{9D8B030D-6E8A-4147-A177-3AD203B41FA5}">
                      <a16:colId xmlns:a16="http://schemas.microsoft.com/office/drawing/2014/main" val="897394360"/>
                    </a:ext>
                  </a:extLst>
                </a:gridCol>
                <a:gridCol w="473535">
                  <a:extLst>
                    <a:ext uri="{9D8B030D-6E8A-4147-A177-3AD203B41FA5}">
                      <a16:colId xmlns:a16="http://schemas.microsoft.com/office/drawing/2014/main" val="1134991649"/>
                    </a:ext>
                  </a:extLst>
                </a:gridCol>
                <a:gridCol w="670886">
                  <a:extLst>
                    <a:ext uri="{9D8B030D-6E8A-4147-A177-3AD203B41FA5}">
                      <a16:colId xmlns:a16="http://schemas.microsoft.com/office/drawing/2014/main" val="1443732241"/>
                    </a:ext>
                  </a:extLst>
                </a:gridCol>
              </a:tblGrid>
              <a:tr h="624520">
                <a:tc>
                  <a:txBody>
                    <a:bodyPr/>
                    <a:lstStyle/>
                    <a:p>
                      <a:r>
                        <a:rPr lang="en-GB" sz="1100" i="1">
                          <a:solidFill>
                            <a:schemeClr val="tx1">
                              <a:lumMod val="75000"/>
                              <a:lumOff val="25000"/>
                            </a:schemeClr>
                          </a:solidFill>
                        </a:rPr>
                        <a:t>2025 Survey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All Secondary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Year 8</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Year 10</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Boys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Girls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FSM</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SEN</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Have a disability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Young carers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Ethnicity:</a:t>
                      </a:r>
                      <a:r>
                        <a:rPr lang="en-GB" sz="1100" b="1" baseline="0">
                          <a:solidFill>
                            <a:schemeClr val="tx1">
                              <a:lumMod val="75000"/>
                              <a:lumOff val="25000"/>
                            </a:schemeClr>
                          </a:solidFill>
                        </a:rPr>
                        <a:t> </a:t>
                      </a:r>
                      <a:r>
                        <a:rPr lang="en-GB" sz="1100" b="1">
                          <a:solidFill>
                            <a:schemeClr val="tx1">
                              <a:lumMod val="75000"/>
                              <a:lumOff val="25000"/>
                            </a:schemeClr>
                          </a:solidFill>
                        </a:rPr>
                        <a:t>White</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Ethnic Minority Groups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Eng 2</a:t>
                      </a:r>
                      <a:r>
                        <a:rPr lang="en-GB" sz="1100" b="1" baseline="30000">
                          <a:solidFill>
                            <a:schemeClr val="tx1">
                              <a:lumMod val="75000"/>
                              <a:lumOff val="25000"/>
                            </a:schemeClr>
                          </a:solidFill>
                        </a:rPr>
                        <a:t>nd</a:t>
                      </a:r>
                      <a:r>
                        <a:rPr lang="en-GB" sz="1100" b="1">
                          <a:solidFill>
                            <a:schemeClr val="tx1">
                              <a:lumMod val="75000"/>
                              <a:lumOff val="25000"/>
                            </a:schemeClr>
                          </a:solidFill>
                        </a:rPr>
                        <a:t> Lang</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LGBTQ</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68425">
                <a:tc>
                  <a:txBody>
                    <a:bodyPr/>
                    <a:lstStyle/>
                    <a:p>
                      <a:r>
                        <a:rPr lang="en-GB" sz="1100" i="1">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1545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961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584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719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775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328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191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309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86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1340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154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120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178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446085">
                <a:tc>
                  <a:txBody>
                    <a:bodyPr/>
                    <a:lstStyle/>
                    <a:p>
                      <a:pPr marL="0" algn="l" defTabSz="914400" rtl="0" eaLnBrk="1" latinLnBrk="0" hangingPunct="1"/>
                      <a:r>
                        <a:rPr lang="en-GB" sz="1100" kern="1200">
                          <a:solidFill>
                            <a:schemeClr val="tx1">
                              <a:lumMod val="75000"/>
                              <a:lumOff val="25000"/>
                            </a:schemeClr>
                          </a:solidFill>
                          <a:latin typeface="+mn-lt"/>
                          <a:ea typeface="+mn-ea"/>
                          <a:cs typeface="+mn-cs"/>
                        </a:rPr>
                        <a:t>Do your parents/carers drink alcohol? (% Yes)</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rtl="0" fontAlgn="ctr"/>
                      <a:r>
                        <a:rPr lang="en-GB" sz="1100" b="0" i="0" u="none" strike="noStrike">
                          <a:solidFill>
                            <a:srgbClr val="404040"/>
                          </a:solidFill>
                          <a:effectLst/>
                          <a:latin typeface="Calibri" panose="020F0502020204030204" pitchFamily="34" charset="0"/>
                        </a:rPr>
                        <a:t>63%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rtl="0" fontAlgn="ctr"/>
                      <a:r>
                        <a:rPr lang="en-GB" sz="1100" b="0" i="0" u="none" strike="noStrike">
                          <a:solidFill>
                            <a:srgbClr val="404040"/>
                          </a:solidFill>
                          <a:effectLst/>
                          <a:latin typeface="Calibri" panose="020F0502020204030204" pitchFamily="34" charset="0"/>
                        </a:rPr>
                        <a:t>63%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rtl="0" fontAlgn="ctr"/>
                      <a:r>
                        <a:rPr lang="en-GB" sz="1100" b="0" i="0" u="none" strike="noStrike">
                          <a:solidFill>
                            <a:srgbClr val="404040"/>
                          </a:solidFill>
                          <a:effectLst/>
                          <a:latin typeface="Calibri" panose="020F0502020204030204" pitchFamily="34" charset="0"/>
                        </a:rPr>
                        <a:t>64%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rtl="0" fontAlgn="ctr"/>
                      <a:r>
                        <a:rPr lang="en-GB" sz="1100" b="0" i="0" u="none" strike="noStrike">
                          <a:solidFill>
                            <a:srgbClr val="404040"/>
                          </a:solidFill>
                          <a:effectLst/>
                          <a:latin typeface="Calibri" panose="020F0502020204030204" pitchFamily="34" charset="0"/>
                        </a:rPr>
                        <a:t>63%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rtl="0" fontAlgn="ctr"/>
                      <a:r>
                        <a:rPr lang="en-GB" sz="1100" b="0" i="0" u="none" strike="noStrike">
                          <a:solidFill>
                            <a:srgbClr val="404040"/>
                          </a:solidFill>
                          <a:effectLst/>
                          <a:latin typeface="Calibri" panose="020F0502020204030204" pitchFamily="34" charset="0"/>
                        </a:rPr>
                        <a:t>63%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rtl="0" fontAlgn="ctr"/>
                      <a:r>
                        <a:rPr lang="en-GB" sz="1100" b="0" i="0" u="none" strike="noStrike">
                          <a:solidFill>
                            <a:srgbClr val="404040"/>
                          </a:solidFill>
                          <a:effectLst/>
                          <a:latin typeface="Calibri" panose="020F0502020204030204" pitchFamily="34" charset="0"/>
                        </a:rPr>
                        <a:t>49%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rtl="0" fontAlgn="ctr"/>
                      <a:r>
                        <a:rPr lang="en-GB" sz="1100" b="0" i="0" u="none" strike="noStrike">
                          <a:solidFill>
                            <a:srgbClr val="404040"/>
                          </a:solidFill>
                          <a:effectLst/>
                          <a:latin typeface="Calibri" panose="020F0502020204030204" pitchFamily="34" charset="0"/>
                        </a:rPr>
                        <a:t>63%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a:r>
                        <a:rPr lang="en-GB" sz="1100">
                          <a:solidFill>
                            <a:schemeClr val="tx1">
                              <a:lumMod val="75000"/>
                              <a:lumOff val="25000"/>
                            </a:schemeClr>
                          </a:solidFill>
                        </a:rPr>
                        <a:t>65%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69%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67%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40%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42%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64%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268425">
                <a:tc>
                  <a:txBody>
                    <a:bodyPr/>
                    <a:lstStyle/>
                    <a:p>
                      <a:endParaRPr lang="en-GB" sz="1100" i="1">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75000"/>
                      </a:schemeClr>
                    </a:solidFill>
                  </a:tcPr>
                </a:tc>
                <a:tc gridSpan="13">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n-GB" sz="1100">
                          <a:solidFill>
                            <a:schemeClr val="tx1">
                              <a:lumMod val="85000"/>
                              <a:lumOff val="15000"/>
                            </a:schemeClr>
                          </a:solidFill>
                        </a:rPr>
                        <a:t>Proportion of pupils answering ‘Yes’ then if Yes, ‘Do you notice any of these things happen?’</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75000"/>
                      </a:schemeClr>
                    </a:solidFill>
                  </a:tcPr>
                </a:tc>
                <a:tc hMerge="1">
                  <a:txBody>
                    <a:bodyPr/>
                    <a:lstStyle/>
                    <a:p>
                      <a:pPr algn="ctr" rtl="0" fontAlgn="ctr"/>
                      <a:endParaRPr lang="en-GB" sz="1000" b="0" i="1" u="none" strike="noStrike">
                        <a:solidFill>
                          <a:srgbClr val="404040"/>
                        </a:solidFill>
                        <a:effectLst/>
                        <a:latin typeface="Calibri" panose="020F0502020204030204" pitchFamily="34" charset="0"/>
                      </a:endParaRP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75000"/>
                      </a:schemeClr>
                    </a:solidFill>
                  </a:tcPr>
                </a:tc>
                <a:tc hMerge="1">
                  <a:txBody>
                    <a:bodyPr/>
                    <a:lstStyle/>
                    <a:p>
                      <a:pPr algn="ctr" rtl="0" fontAlgn="ctr"/>
                      <a:endParaRPr lang="en-GB" sz="1000" b="0" i="1" u="none" strike="noStrike">
                        <a:solidFill>
                          <a:srgbClr val="404040"/>
                        </a:solidFill>
                        <a:effectLst/>
                        <a:latin typeface="Calibri" panose="020F0502020204030204" pitchFamily="34" charset="0"/>
                      </a:endParaRP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75000"/>
                      </a:schemeClr>
                    </a:solidFill>
                  </a:tcPr>
                </a:tc>
                <a:tc hMerge="1">
                  <a:txBody>
                    <a:bodyPr/>
                    <a:lstStyle/>
                    <a:p>
                      <a:pPr algn="ctr" rtl="0" fontAlgn="ctr"/>
                      <a:endParaRPr lang="en-GB" sz="1000" b="0" i="1" u="none" strike="noStrike">
                        <a:solidFill>
                          <a:srgbClr val="404040"/>
                        </a:solidFill>
                        <a:effectLst/>
                        <a:latin typeface="Calibri" panose="020F0502020204030204" pitchFamily="34" charset="0"/>
                      </a:endParaRP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75000"/>
                      </a:schemeClr>
                    </a:solidFill>
                  </a:tcPr>
                </a:tc>
                <a:tc hMerge="1">
                  <a:txBody>
                    <a:bodyPr/>
                    <a:lstStyle/>
                    <a:p>
                      <a:pPr algn="ctr" rtl="0" fontAlgn="ctr"/>
                      <a:endParaRPr lang="en-GB" sz="1000" b="0" i="1" u="none" strike="noStrike">
                        <a:solidFill>
                          <a:srgbClr val="404040"/>
                        </a:solidFill>
                        <a:effectLst/>
                        <a:latin typeface="Calibri" panose="020F0502020204030204" pitchFamily="34" charset="0"/>
                      </a:endParaRP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75000"/>
                      </a:schemeClr>
                    </a:solidFill>
                  </a:tcPr>
                </a:tc>
                <a:tc hMerge="1">
                  <a:txBody>
                    <a:bodyPr/>
                    <a:lstStyle/>
                    <a:p>
                      <a:pPr algn="ctr" rtl="0" fontAlgn="ctr"/>
                      <a:endParaRPr lang="en-GB" sz="1000" b="0" i="1" u="none" strike="noStrike">
                        <a:solidFill>
                          <a:srgbClr val="404040"/>
                        </a:solidFill>
                        <a:effectLst/>
                        <a:latin typeface="Calibri" panose="020F0502020204030204" pitchFamily="34" charset="0"/>
                      </a:endParaRP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75000"/>
                      </a:schemeClr>
                    </a:solidFill>
                  </a:tcPr>
                </a:tc>
                <a:tc hMerge="1">
                  <a:txBody>
                    <a:bodyPr/>
                    <a:lstStyle/>
                    <a:p>
                      <a:pPr algn="ctr" rtl="0" fontAlgn="ctr"/>
                      <a:endParaRPr lang="en-GB" sz="1000" b="0" i="1" u="none" strike="noStrike">
                        <a:solidFill>
                          <a:srgbClr val="404040"/>
                        </a:solidFill>
                        <a:effectLst/>
                        <a:latin typeface="Calibri" panose="020F0502020204030204" pitchFamily="34" charset="0"/>
                      </a:endParaRP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75000"/>
                      </a:schemeClr>
                    </a:solidFill>
                  </a:tcPr>
                </a:tc>
                <a:tc hMerge="1">
                  <a:txBody>
                    <a:bodyPr/>
                    <a:lstStyle/>
                    <a:p>
                      <a:pPr algn="ctr"/>
                      <a:endParaRPr lang="en-GB" sz="1000" i="1">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75000"/>
                      </a:schemeClr>
                    </a:solidFill>
                  </a:tcPr>
                </a:tc>
                <a:tc hMerge="1">
                  <a:txBody>
                    <a:bodyPr/>
                    <a:lstStyle/>
                    <a:p>
                      <a:pPr algn="ctr"/>
                      <a:endParaRPr lang="en-GB" sz="1000" i="1">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75000"/>
                      </a:schemeClr>
                    </a:solidFill>
                  </a:tcPr>
                </a:tc>
                <a:tc hMerge="1">
                  <a:txBody>
                    <a:bodyPr/>
                    <a:lstStyle/>
                    <a:p>
                      <a:pPr algn="ctr"/>
                      <a:endParaRPr lang="en-GB" sz="1000" i="1">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75000"/>
                      </a:schemeClr>
                    </a:solidFill>
                  </a:tcPr>
                </a:tc>
                <a:tc hMerge="1">
                  <a:txBody>
                    <a:bodyPr/>
                    <a:lstStyle/>
                    <a:p>
                      <a:pPr algn="ctr"/>
                      <a:endParaRPr lang="en-GB" sz="1000" i="1">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75000"/>
                      </a:schemeClr>
                    </a:solidFill>
                  </a:tcPr>
                </a:tc>
                <a:tc hMerge="1">
                  <a:txBody>
                    <a:bodyPr/>
                    <a:lstStyle/>
                    <a:p>
                      <a:endParaRPr lang="en-GB"/>
                    </a:p>
                  </a:txBody>
                  <a:tcPr>
                    <a:lnL w="6350" cap="flat" cmpd="sng" algn="ctr">
                      <a:solidFill>
                        <a:schemeClr val="accent5">
                          <a:lumMod val="75000"/>
                        </a:schemeClr>
                      </a:solidFill>
                      <a:prstDash val="solid"/>
                      <a:round/>
                      <a:headEnd type="none" w="med" len="med"/>
                      <a:tailEnd type="none" w="med" len="med"/>
                    </a:lnL>
                    <a:lnT w="6350" cap="flat" cmpd="sng" algn="ctr">
                      <a:solidFill>
                        <a:schemeClr val="accent5">
                          <a:lumMod val="75000"/>
                        </a:schemeClr>
                      </a:solidFill>
                      <a:prstDash val="solid"/>
                      <a:round/>
                      <a:headEnd type="none" w="med" len="med"/>
                      <a:tailEnd type="none" w="med" len="med"/>
                    </a:lnT>
                  </a:tcPr>
                </a:tc>
                <a:tc hMerge="1">
                  <a:txBody>
                    <a:bodyPr/>
                    <a:lstStyle/>
                    <a:p>
                      <a:pPr algn="ctr"/>
                      <a:endParaRPr lang="en-GB" sz="1000" i="1">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75000"/>
                      </a:schemeClr>
                    </a:solidFill>
                  </a:tcPr>
                </a:tc>
                <a:extLst>
                  <a:ext uri="{0D108BD9-81ED-4DB2-BD59-A6C34878D82A}">
                    <a16:rowId xmlns:a16="http://schemas.microsoft.com/office/drawing/2014/main" val="2085859308"/>
                  </a:ext>
                </a:extLst>
              </a:tr>
              <a:tr h="268425">
                <a:tc>
                  <a:txBody>
                    <a:bodyPr/>
                    <a:lstStyle/>
                    <a:p>
                      <a:r>
                        <a:rPr lang="en-GB" sz="1100" i="1">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rtl="0" fontAlgn="ctr"/>
                      <a:r>
                        <a:rPr lang="en-GB" sz="1100" b="0" i="1" u="none" strike="noStrike">
                          <a:solidFill>
                            <a:srgbClr val="404040"/>
                          </a:solidFill>
                          <a:effectLst/>
                          <a:latin typeface="Calibri" panose="020F0502020204030204" pitchFamily="34" charset="0"/>
                        </a:rPr>
                        <a:t>962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rtl="0" fontAlgn="ctr"/>
                      <a:r>
                        <a:rPr lang="en-GB" sz="1100" b="0" i="1" u="none" strike="noStrike">
                          <a:solidFill>
                            <a:srgbClr val="404040"/>
                          </a:solidFill>
                          <a:effectLst/>
                          <a:latin typeface="Calibri" panose="020F0502020204030204" pitchFamily="34" charset="0"/>
                        </a:rPr>
                        <a:t>594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rtl="0" fontAlgn="ctr"/>
                      <a:r>
                        <a:rPr lang="en-GB" sz="1100" b="0" i="1" u="none" strike="noStrike">
                          <a:solidFill>
                            <a:srgbClr val="404040"/>
                          </a:solidFill>
                          <a:effectLst/>
                          <a:latin typeface="Calibri" panose="020F0502020204030204" pitchFamily="34" charset="0"/>
                        </a:rPr>
                        <a:t>368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rtl="0" fontAlgn="ctr"/>
                      <a:r>
                        <a:rPr lang="en-GB" sz="1100" b="0" i="1" u="none" strike="noStrike">
                          <a:solidFill>
                            <a:srgbClr val="404040"/>
                          </a:solidFill>
                          <a:effectLst/>
                          <a:latin typeface="Calibri" panose="020F0502020204030204" pitchFamily="34" charset="0"/>
                        </a:rPr>
                        <a:t>446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rtl="0" fontAlgn="ctr"/>
                      <a:r>
                        <a:rPr lang="en-GB" sz="1100" b="0" i="1" u="none" strike="noStrike">
                          <a:solidFill>
                            <a:srgbClr val="404040"/>
                          </a:solidFill>
                          <a:effectLst/>
                          <a:latin typeface="Calibri" panose="020F0502020204030204" pitchFamily="34" charset="0"/>
                        </a:rPr>
                        <a:t>479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rtl="0" fontAlgn="ctr"/>
                      <a:r>
                        <a:rPr lang="en-GB" sz="1100" b="0" i="1" u="none" strike="noStrike">
                          <a:solidFill>
                            <a:srgbClr val="404040"/>
                          </a:solidFill>
                          <a:effectLst/>
                          <a:latin typeface="Calibri" panose="020F0502020204030204" pitchFamily="34" charset="0"/>
                        </a:rPr>
                        <a:t>159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rtl="0" fontAlgn="ctr"/>
                      <a:r>
                        <a:rPr lang="en-GB" sz="1100" b="0" i="1" u="none" strike="noStrike">
                          <a:solidFill>
                            <a:srgbClr val="404040"/>
                          </a:solidFill>
                          <a:effectLst/>
                          <a:latin typeface="Calibri" panose="020F0502020204030204" pitchFamily="34" charset="0"/>
                        </a:rPr>
                        <a:t>118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198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58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880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61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49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113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3205259242"/>
                  </a:ext>
                </a:extLst>
              </a:tr>
              <a:tr h="268425">
                <a:tc>
                  <a:txBody>
                    <a:bodyPr/>
                    <a:lstStyle/>
                    <a:p>
                      <a:r>
                        <a:rPr lang="en-GB" sz="1100">
                          <a:solidFill>
                            <a:schemeClr val="tx1">
                              <a:lumMod val="75000"/>
                              <a:lumOff val="25000"/>
                            </a:schemeClr>
                          </a:solidFill>
                        </a:rPr>
                        <a:t>Their behaviour changes</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16%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15%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17%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11%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19%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18%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20%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19%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33%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16%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16%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20%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25%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extLst>
                  <a:ext uri="{0D108BD9-81ED-4DB2-BD59-A6C34878D82A}">
                    <a16:rowId xmlns:a16="http://schemas.microsoft.com/office/drawing/2014/main" val="10005"/>
                  </a:ext>
                </a:extLst>
              </a:tr>
              <a:tr h="268425">
                <a:tc>
                  <a:txBody>
                    <a:bodyPr/>
                    <a:lstStyle/>
                    <a:p>
                      <a:r>
                        <a:rPr lang="en-GB" sz="1100">
                          <a:solidFill>
                            <a:schemeClr val="tx1">
                              <a:lumMod val="75000"/>
                              <a:lumOff val="25000"/>
                            </a:schemeClr>
                          </a:solidFill>
                        </a:rPr>
                        <a:t>They drink a lot very quickly</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10%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12%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10%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15%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extLst>
                  <a:ext uri="{0D108BD9-81ED-4DB2-BD59-A6C34878D82A}">
                    <a16:rowId xmlns:a16="http://schemas.microsoft.com/office/drawing/2014/main" val="4141989304"/>
                  </a:ext>
                </a:extLst>
              </a:tr>
              <a:tr h="446085">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a:solidFill>
                            <a:schemeClr val="tx1">
                              <a:lumMod val="75000"/>
                              <a:lumOff val="25000"/>
                            </a:schemeClr>
                          </a:solidFill>
                        </a:rPr>
                        <a:t>They shout at you or say things that upset you when they’re drunk</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10%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14%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21%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12%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12%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extLst>
                  <a:ext uri="{0D108BD9-81ED-4DB2-BD59-A6C34878D82A}">
                    <a16:rowId xmlns:a16="http://schemas.microsoft.com/office/drawing/2014/main" val="1941758095"/>
                  </a:ext>
                </a:extLst>
              </a:tr>
              <a:tr h="446085">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a:solidFill>
                            <a:schemeClr val="tx1">
                              <a:lumMod val="75000"/>
                              <a:lumOff val="25000"/>
                            </a:schemeClr>
                          </a:solidFill>
                        </a:rPr>
                        <a:t>They are not able to control how much they drink</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12%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12%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12%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11%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extLst>
                  <a:ext uri="{0D108BD9-81ED-4DB2-BD59-A6C34878D82A}">
                    <a16:rowId xmlns:a16="http://schemas.microsoft.com/office/drawing/2014/main" val="1569484728"/>
                  </a:ext>
                </a:extLst>
              </a:tr>
              <a:tr h="446085">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a:solidFill>
                            <a:schemeClr val="tx1">
                              <a:lumMod val="75000"/>
                              <a:lumOff val="25000"/>
                            </a:schemeClr>
                          </a:solidFill>
                        </a:rPr>
                        <a:t>They are not able to stop drinking when they start</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10%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10%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16%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extLst>
                  <a:ext uri="{0D108BD9-81ED-4DB2-BD59-A6C34878D82A}">
                    <a16:rowId xmlns:a16="http://schemas.microsoft.com/office/drawing/2014/main" val="2540199993"/>
                  </a:ext>
                </a:extLst>
              </a:tr>
              <a:tr h="446085">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a:solidFill>
                            <a:schemeClr val="tx1">
                              <a:lumMod val="75000"/>
                              <a:lumOff val="25000"/>
                            </a:schemeClr>
                          </a:solidFill>
                        </a:rPr>
                        <a:t>They get aggressive or violent after drinking</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10%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extLst>
                  <a:ext uri="{0D108BD9-81ED-4DB2-BD59-A6C34878D82A}">
                    <a16:rowId xmlns:a16="http://schemas.microsoft.com/office/drawing/2014/main" val="161789546"/>
                  </a:ext>
                </a:extLst>
              </a:tr>
              <a:tr h="446085">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a:solidFill>
                            <a:schemeClr val="tx1">
                              <a:lumMod val="75000"/>
                              <a:lumOff val="25000"/>
                            </a:schemeClr>
                          </a:solidFill>
                        </a:rPr>
                        <a:t>Drinking becomes more important to them than other things in their life </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10%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extLst>
                  <a:ext uri="{0D108BD9-81ED-4DB2-BD59-A6C34878D82A}">
                    <a16:rowId xmlns:a16="http://schemas.microsoft.com/office/drawing/2014/main" val="1179279941"/>
                  </a:ext>
                </a:extLst>
              </a:tr>
              <a:tr h="268425">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a:solidFill>
                            <a:schemeClr val="tx1">
                              <a:lumMod val="75000"/>
                              <a:lumOff val="25000"/>
                            </a:schemeClr>
                          </a:solidFill>
                        </a:rPr>
                        <a:t>You or your siblings aren’t looked after</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extLst>
                  <a:ext uri="{0D108BD9-81ED-4DB2-BD59-A6C34878D82A}">
                    <a16:rowId xmlns:a16="http://schemas.microsoft.com/office/drawing/2014/main" val="3793883392"/>
                  </a:ext>
                </a:extLst>
              </a:tr>
              <a:tr h="268425">
                <a:tc>
                  <a:txBody>
                    <a:bodyPr/>
                    <a:lstStyle/>
                    <a:p>
                      <a:r>
                        <a:rPr lang="en-GB" sz="1100">
                          <a:solidFill>
                            <a:schemeClr val="tx1">
                              <a:lumMod val="75000"/>
                              <a:lumOff val="25000"/>
                            </a:schemeClr>
                          </a:solidFill>
                        </a:rPr>
                        <a:t>They try to keep their drinking a secret</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extLst>
                  <a:ext uri="{0D108BD9-81ED-4DB2-BD59-A6C34878D82A}">
                    <a16:rowId xmlns:a16="http://schemas.microsoft.com/office/drawing/2014/main" val="4071369407"/>
                  </a:ext>
                </a:extLst>
              </a:tr>
              <a:tr h="268425">
                <a:tc>
                  <a:txBody>
                    <a:bodyPr/>
                    <a:lstStyle/>
                    <a:p>
                      <a:r>
                        <a:rPr lang="en-GB" sz="1100">
                          <a:solidFill>
                            <a:schemeClr val="tx1">
                              <a:lumMod val="75000"/>
                              <a:lumOff val="25000"/>
                            </a:schemeClr>
                          </a:solidFill>
                        </a:rPr>
                        <a:t>None of the above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79%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79%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78%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83%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75%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75%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75%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74%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60%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79%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77%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65%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69%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extLst>
                  <a:ext uri="{0D108BD9-81ED-4DB2-BD59-A6C34878D82A}">
                    <a16:rowId xmlns:a16="http://schemas.microsoft.com/office/drawing/2014/main" val="1514839722"/>
                  </a:ext>
                </a:extLst>
              </a:tr>
            </a:tbl>
          </a:graphicData>
        </a:graphic>
      </p:graphicFrame>
    </p:spTree>
    <p:extLst>
      <p:ext uri="{BB962C8B-B14F-4D97-AF65-F5344CB8AC3E}">
        <p14:creationId xmlns:p14="http://schemas.microsoft.com/office/powerpoint/2010/main" val="958285542"/>
      </p:ext>
    </p:extLst>
  </p:cSld>
  <p:clrMapOvr>
    <a:masterClrMapping/>
  </p:clrMapOvr>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80000" y="180000"/>
            <a:ext cx="11721936" cy="900000"/>
          </a:xfrm>
        </p:spPr>
        <p:txBody>
          <a:bodyPr vert="horz" lIns="91440" tIns="45720" rIns="91440" bIns="45720" rtlCol="0" anchor="t" anchorCtr="0">
            <a:noAutofit/>
          </a:bodyPr>
          <a:lstStyle/>
          <a:p>
            <a:r>
              <a:rPr lang="en-GB" sz="1600"/>
              <a:t>50% of pupils believe some, most or all people of their age from their school have smoked a cigarette in the last 7 days. More Year 10s believe that their peers have smoked in the last 7 days than Year 8s (64% v. 41%), and girls are more likely than boys (56% v. 42%).</a:t>
            </a:r>
          </a:p>
        </p:txBody>
      </p:sp>
      <p:sp>
        <p:nvSpPr>
          <p:cNvPr id="10" name="TextBox 9"/>
          <p:cNvSpPr txBox="1"/>
          <p:nvPr/>
        </p:nvSpPr>
        <p:spPr>
          <a:xfrm>
            <a:off x="183019" y="6368400"/>
            <a:ext cx="10227733" cy="400110"/>
          </a:xfrm>
          <a:prstGeom prst="rect">
            <a:avLst/>
          </a:prstGeom>
          <a:noFill/>
        </p:spPr>
        <p:txBody>
          <a:bodyPr wrap="square" rtlCol="0" anchor="b" anchorCtr="0">
            <a:spAutoFit/>
          </a:bodyPr>
          <a:lstStyle/>
          <a:p>
            <a:r>
              <a:rPr lang="en-GB" sz="1000">
                <a:solidFill>
                  <a:srgbClr val="002060"/>
                </a:solidFill>
              </a:rPr>
              <a:t>Q: How many people of your age from your school do you believe smoked a cigarette in the last 7 days?</a:t>
            </a:r>
          </a:p>
          <a:p>
            <a:r>
              <a:rPr lang="en-GB" sz="1000" i="1">
                <a:solidFill>
                  <a:srgbClr val="002060"/>
                </a:solidFill>
              </a:rPr>
              <a:t>Base: All valid respondents, 2023 n=1,057, 2024 n=1,170, 2025 n=1,546. </a:t>
            </a:r>
          </a:p>
        </p:txBody>
      </p:sp>
      <p:sp>
        <p:nvSpPr>
          <p:cNvPr id="5" name="Rectangle 4"/>
          <p:cNvSpPr/>
          <p:nvPr/>
        </p:nvSpPr>
        <p:spPr>
          <a:xfrm>
            <a:off x="9946640" y="6368627"/>
            <a:ext cx="1686560" cy="492926"/>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a:t>Staying safe</a:t>
            </a:r>
            <a:endParaRPr lang="en-GB" sz="1000" b="1"/>
          </a:p>
        </p:txBody>
      </p:sp>
      <p:graphicFrame>
        <p:nvGraphicFramePr>
          <p:cNvPr id="6" name="Chart 5"/>
          <p:cNvGraphicFramePr/>
          <p:nvPr>
            <p:extLst>
              <p:ext uri="{D42A27DB-BD31-4B8C-83A1-F6EECF244321}">
                <p14:modId xmlns:p14="http://schemas.microsoft.com/office/powerpoint/2010/main" val="1002513513"/>
              </p:ext>
            </p:extLst>
          </p:nvPr>
        </p:nvGraphicFramePr>
        <p:xfrm>
          <a:off x="653192" y="1052842"/>
          <a:ext cx="4498336" cy="3783228"/>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7" name="Table 6"/>
          <p:cNvGraphicFramePr>
            <a:graphicFrameLocks noGrp="1"/>
          </p:cNvGraphicFramePr>
          <p:nvPr>
            <p:extLst>
              <p:ext uri="{D42A27DB-BD31-4B8C-83A1-F6EECF244321}">
                <p14:modId xmlns:p14="http://schemas.microsoft.com/office/powerpoint/2010/main" val="2314903172"/>
              </p:ext>
            </p:extLst>
          </p:nvPr>
        </p:nvGraphicFramePr>
        <p:xfrm>
          <a:off x="5592842" y="1290090"/>
          <a:ext cx="6040358" cy="2216725"/>
        </p:xfrm>
        <a:graphic>
          <a:graphicData uri="http://schemas.openxmlformats.org/drawingml/2006/table">
            <a:tbl>
              <a:tblPr firstRow="1" bandRow="1">
                <a:tableStyleId>{5940675A-B579-460E-94D1-54222C63F5DA}</a:tableStyleId>
              </a:tblPr>
              <a:tblGrid>
                <a:gridCol w="1097890">
                  <a:extLst>
                    <a:ext uri="{9D8B030D-6E8A-4147-A177-3AD203B41FA5}">
                      <a16:colId xmlns:a16="http://schemas.microsoft.com/office/drawing/2014/main" val="20000"/>
                    </a:ext>
                  </a:extLst>
                </a:gridCol>
                <a:gridCol w="1299152">
                  <a:extLst>
                    <a:ext uri="{9D8B030D-6E8A-4147-A177-3AD203B41FA5}">
                      <a16:colId xmlns:a16="http://schemas.microsoft.com/office/drawing/2014/main" val="20001"/>
                    </a:ext>
                  </a:extLst>
                </a:gridCol>
                <a:gridCol w="754627">
                  <a:extLst>
                    <a:ext uri="{9D8B030D-6E8A-4147-A177-3AD203B41FA5}">
                      <a16:colId xmlns:a16="http://schemas.microsoft.com/office/drawing/2014/main" val="20002"/>
                    </a:ext>
                  </a:extLst>
                </a:gridCol>
                <a:gridCol w="754627">
                  <a:extLst>
                    <a:ext uri="{9D8B030D-6E8A-4147-A177-3AD203B41FA5}">
                      <a16:colId xmlns:a16="http://schemas.microsoft.com/office/drawing/2014/main" val="20003"/>
                    </a:ext>
                  </a:extLst>
                </a:gridCol>
                <a:gridCol w="711354">
                  <a:extLst>
                    <a:ext uri="{9D8B030D-6E8A-4147-A177-3AD203B41FA5}">
                      <a16:colId xmlns:a16="http://schemas.microsoft.com/office/drawing/2014/main" val="20004"/>
                    </a:ext>
                  </a:extLst>
                </a:gridCol>
                <a:gridCol w="711354">
                  <a:extLst>
                    <a:ext uri="{9D8B030D-6E8A-4147-A177-3AD203B41FA5}">
                      <a16:colId xmlns:a16="http://schemas.microsoft.com/office/drawing/2014/main" val="20005"/>
                    </a:ext>
                  </a:extLst>
                </a:gridCol>
                <a:gridCol w="711354">
                  <a:extLst>
                    <a:ext uri="{9D8B030D-6E8A-4147-A177-3AD203B41FA5}">
                      <a16:colId xmlns:a16="http://schemas.microsoft.com/office/drawing/2014/main" val="20006"/>
                    </a:ext>
                  </a:extLst>
                </a:gridCol>
              </a:tblGrid>
              <a:tr h="33732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i="1">
                          <a:solidFill>
                            <a:schemeClr val="tx1">
                              <a:lumMod val="75000"/>
                              <a:lumOff val="25000"/>
                            </a:schemeClr>
                          </a:solidFill>
                        </a:rPr>
                        <a:t>2025 Survey</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All Secondary</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Year 8</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Year 10</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Boys</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Girls</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FSM</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337323">
                <a:tc>
                  <a:txBody>
                    <a:bodyPr/>
                    <a:lstStyle/>
                    <a:p>
                      <a:r>
                        <a:rPr lang="en-GB" sz="1100" i="1">
                          <a:solidFill>
                            <a:schemeClr val="tx1">
                              <a:lumMod val="75000"/>
                              <a:lumOff val="25000"/>
                            </a:schemeClr>
                          </a:solidFill>
                        </a:rPr>
                        <a:t>Base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1546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962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584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720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775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329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350588">
                <a:tc>
                  <a:txBody>
                    <a:bodyPr/>
                    <a:lstStyle/>
                    <a:p>
                      <a:pPr algn="l" fontAlgn="b"/>
                      <a:r>
                        <a:rPr lang="en-GB" sz="1100" b="0" i="0" u="none" strike="noStrike">
                          <a:solidFill>
                            <a:schemeClr val="tx1">
                              <a:lumMod val="75000"/>
                              <a:lumOff val="25000"/>
                            </a:schemeClr>
                          </a:solidFill>
                          <a:effectLst/>
                          <a:latin typeface="Calibri" panose="020F0502020204030204" pitchFamily="34" charset="0"/>
                        </a:rPr>
                        <a:t>Nearly all</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369455">
                <a:tc>
                  <a:txBody>
                    <a:bodyPr/>
                    <a:lstStyle/>
                    <a:p>
                      <a:pPr algn="l" fontAlgn="b"/>
                      <a:r>
                        <a:rPr lang="en-GB" sz="1100" b="0" i="0" u="none" strike="noStrike">
                          <a:solidFill>
                            <a:schemeClr val="tx1">
                              <a:lumMod val="75000"/>
                              <a:lumOff val="25000"/>
                            </a:schemeClr>
                          </a:solidFill>
                          <a:effectLst/>
                          <a:latin typeface="Calibri" panose="020F0502020204030204" pitchFamily="34" charset="0"/>
                        </a:rPr>
                        <a:t>Most of them</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10%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10%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415636">
                <a:tc>
                  <a:txBody>
                    <a:bodyPr/>
                    <a:lstStyle/>
                    <a:p>
                      <a:pPr algn="l" fontAlgn="b"/>
                      <a:r>
                        <a:rPr lang="en-GB" sz="1100" b="0" i="0" u="none" strike="noStrike">
                          <a:solidFill>
                            <a:schemeClr val="tx1">
                              <a:lumMod val="75000"/>
                              <a:lumOff val="25000"/>
                            </a:schemeClr>
                          </a:solidFill>
                          <a:effectLst/>
                          <a:latin typeface="Calibri" panose="020F0502020204030204" pitchFamily="34" charset="0"/>
                        </a:rPr>
                        <a:t>Some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41%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35%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51%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36%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44%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35%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r h="406400">
                <a:tc>
                  <a:txBody>
                    <a:bodyPr/>
                    <a:lstStyle/>
                    <a:p>
                      <a:pPr algn="l" fontAlgn="b"/>
                      <a:r>
                        <a:rPr lang="en-GB" sz="1100" b="0" i="0" u="none" strike="noStrike">
                          <a:solidFill>
                            <a:schemeClr val="tx1">
                              <a:lumMod val="75000"/>
                              <a:lumOff val="25000"/>
                            </a:schemeClr>
                          </a:solidFill>
                          <a:effectLst/>
                          <a:latin typeface="Calibri" panose="020F0502020204030204" pitchFamily="34" charset="0"/>
                        </a:rPr>
                        <a:t>None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50%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59%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36%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58%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44%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53%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5"/>
                  </a:ext>
                </a:extLst>
              </a:tr>
            </a:tbl>
          </a:graphicData>
        </a:graphic>
      </p:graphicFrame>
      <p:graphicFrame>
        <p:nvGraphicFramePr>
          <p:cNvPr id="11" name="Chart 10"/>
          <p:cNvGraphicFramePr/>
          <p:nvPr>
            <p:extLst>
              <p:ext uri="{D42A27DB-BD31-4B8C-83A1-F6EECF244321}">
                <p14:modId xmlns:p14="http://schemas.microsoft.com/office/powerpoint/2010/main" val="2366832273"/>
              </p:ext>
            </p:extLst>
          </p:nvPr>
        </p:nvGraphicFramePr>
        <p:xfrm>
          <a:off x="183600" y="1195200"/>
          <a:ext cx="5063895" cy="3849766"/>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8" name="Table 7">
            <a:extLst>
              <a:ext uri="{FF2B5EF4-FFF2-40B4-BE49-F238E27FC236}">
                <a16:creationId xmlns:a16="http://schemas.microsoft.com/office/drawing/2014/main" id="{7D0CE017-3500-4343-BC5C-D834D68AE2BA}"/>
              </a:ext>
            </a:extLst>
          </p:cNvPr>
          <p:cNvGraphicFramePr>
            <a:graphicFrameLocks noGrp="1"/>
          </p:cNvGraphicFramePr>
          <p:nvPr>
            <p:extLst>
              <p:ext uri="{D42A27DB-BD31-4B8C-83A1-F6EECF244321}">
                <p14:modId xmlns:p14="http://schemas.microsoft.com/office/powerpoint/2010/main" val="3548322405"/>
              </p:ext>
            </p:extLst>
          </p:nvPr>
        </p:nvGraphicFramePr>
        <p:xfrm>
          <a:off x="5592842" y="3700613"/>
          <a:ext cx="6040358" cy="2473762"/>
        </p:xfrm>
        <a:graphic>
          <a:graphicData uri="http://schemas.openxmlformats.org/drawingml/2006/table">
            <a:tbl>
              <a:tblPr firstRow="1" bandRow="1">
                <a:tableStyleId>{5940675A-B579-460E-94D1-54222C63F5DA}</a:tableStyleId>
              </a:tblPr>
              <a:tblGrid>
                <a:gridCol w="1046083">
                  <a:extLst>
                    <a:ext uri="{9D8B030D-6E8A-4147-A177-3AD203B41FA5}">
                      <a16:colId xmlns:a16="http://schemas.microsoft.com/office/drawing/2014/main" val="20000"/>
                    </a:ext>
                  </a:extLst>
                </a:gridCol>
                <a:gridCol w="723900">
                  <a:extLst>
                    <a:ext uri="{9D8B030D-6E8A-4147-A177-3AD203B41FA5}">
                      <a16:colId xmlns:a16="http://schemas.microsoft.com/office/drawing/2014/main" val="20001"/>
                    </a:ext>
                  </a:extLst>
                </a:gridCol>
                <a:gridCol w="790575">
                  <a:extLst>
                    <a:ext uri="{9D8B030D-6E8A-4147-A177-3AD203B41FA5}">
                      <a16:colId xmlns:a16="http://schemas.microsoft.com/office/drawing/2014/main" val="20002"/>
                    </a:ext>
                  </a:extLst>
                </a:gridCol>
                <a:gridCol w="580244">
                  <a:extLst>
                    <a:ext uri="{9D8B030D-6E8A-4147-A177-3AD203B41FA5}">
                      <a16:colId xmlns:a16="http://schemas.microsoft.com/office/drawing/2014/main" val="20003"/>
                    </a:ext>
                  </a:extLst>
                </a:gridCol>
                <a:gridCol w="810406">
                  <a:extLst>
                    <a:ext uri="{9D8B030D-6E8A-4147-A177-3AD203B41FA5}">
                      <a16:colId xmlns:a16="http://schemas.microsoft.com/office/drawing/2014/main" val="20004"/>
                    </a:ext>
                  </a:extLst>
                </a:gridCol>
                <a:gridCol w="758190">
                  <a:extLst>
                    <a:ext uri="{9D8B030D-6E8A-4147-A177-3AD203B41FA5}">
                      <a16:colId xmlns:a16="http://schemas.microsoft.com/office/drawing/2014/main" val="20005"/>
                    </a:ext>
                  </a:extLst>
                </a:gridCol>
                <a:gridCol w="606071">
                  <a:extLst>
                    <a:ext uri="{9D8B030D-6E8A-4147-A177-3AD203B41FA5}">
                      <a16:colId xmlns:a16="http://schemas.microsoft.com/office/drawing/2014/main" val="20006"/>
                    </a:ext>
                  </a:extLst>
                </a:gridCol>
                <a:gridCol w="724889">
                  <a:extLst>
                    <a:ext uri="{9D8B030D-6E8A-4147-A177-3AD203B41FA5}">
                      <a16:colId xmlns:a16="http://schemas.microsoft.com/office/drawing/2014/main" val="3538378983"/>
                    </a:ext>
                  </a:extLst>
                </a:gridCol>
              </a:tblGrid>
              <a:tr h="33732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i="1">
                          <a:solidFill>
                            <a:schemeClr val="tx1">
                              <a:lumMod val="75000"/>
                              <a:lumOff val="25000"/>
                            </a:schemeClr>
                          </a:solidFill>
                        </a:rPr>
                        <a:t>2025 Survey</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SEN</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Have a disability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Young carers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Ethnicity:</a:t>
                      </a:r>
                      <a:r>
                        <a:rPr lang="en-GB" sz="1100" b="1" baseline="0">
                          <a:solidFill>
                            <a:schemeClr val="tx1">
                              <a:lumMod val="75000"/>
                              <a:lumOff val="25000"/>
                            </a:schemeClr>
                          </a:solidFill>
                        </a:rPr>
                        <a:t> </a:t>
                      </a:r>
                      <a:r>
                        <a:rPr lang="en-GB" sz="1100" b="1">
                          <a:solidFill>
                            <a:schemeClr val="tx1">
                              <a:lumMod val="75000"/>
                              <a:lumOff val="25000"/>
                            </a:schemeClr>
                          </a:solidFill>
                        </a:rPr>
                        <a:t>White</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Ethnic Minority Groups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Eng 2</a:t>
                      </a:r>
                      <a:r>
                        <a:rPr lang="en-GB" sz="1100" b="1" baseline="30000">
                          <a:solidFill>
                            <a:schemeClr val="tx1">
                              <a:lumMod val="75000"/>
                              <a:lumOff val="25000"/>
                            </a:schemeClr>
                          </a:solidFill>
                        </a:rPr>
                        <a:t>nd</a:t>
                      </a:r>
                      <a:r>
                        <a:rPr lang="en-GB" sz="1100" b="1">
                          <a:solidFill>
                            <a:schemeClr val="tx1">
                              <a:lumMod val="75000"/>
                              <a:lumOff val="25000"/>
                            </a:schemeClr>
                          </a:solidFill>
                        </a:rPr>
                        <a:t> Lang</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LGBTQ</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337323">
                <a:tc>
                  <a:txBody>
                    <a:bodyPr/>
                    <a:lstStyle/>
                    <a:p>
                      <a:r>
                        <a:rPr lang="en-GB" sz="1100" i="1">
                          <a:solidFill>
                            <a:schemeClr val="tx1">
                              <a:lumMod val="75000"/>
                              <a:lumOff val="25000"/>
                            </a:schemeClr>
                          </a:solidFill>
                        </a:rPr>
                        <a:t>Base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191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309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87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1341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154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120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178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350588">
                <a:tc>
                  <a:txBody>
                    <a:bodyPr/>
                    <a:lstStyle/>
                    <a:p>
                      <a:pPr algn="l" fontAlgn="b"/>
                      <a:r>
                        <a:rPr lang="en-GB" sz="1100" b="0" i="0" u="none" strike="noStrike">
                          <a:solidFill>
                            <a:schemeClr val="tx1">
                              <a:lumMod val="75000"/>
                              <a:lumOff val="25000"/>
                            </a:schemeClr>
                          </a:solidFill>
                          <a:effectLst/>
                          <a:latin typeface="Calibri" panose="020F0502020204030204" pitchFamily="34" charset="0"/>
                        </a:rPr>
                        <a:t>Nearly all</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369455">
                <a:tc>
                  <a:txBody>
                    <a:bodyPr/>
                    <a:lstStyle/>
                    <a:p>
                      <a:pPr algn="l" fontAlgn="b"/>
                      <a:r>
                        <a:rPr lang="en-GB" sz="1100" b="0" i="0" u="none" strike="noStrike">
                          <a:solidFill>
                            <a:schemeClr val="tx1">
                              <a:lumMod val="75000"/>
                              <a:lumOff val="25000"/>
                            </a:schemeClr>
                          </a:solidFill>
                          <a:effectLst/>
                          <a:latin typeface="Calibri" panose="020F0502020204030204" pitchFamily="34" charset="0"/>
                        </a:rPr>
                        <a:t>Most of them</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15%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12%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13%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10%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415636">
                <a:tc>
                  <a:txBody>
                    <a:bodyPr/>
                    <a:lstStyle/>
                    <a:p>
                      <a:pPr algn="l" fontAlgn="b"/>
                      <a:r>
                        <a:rPr lang="en-GB" sz="1100" b="0" i="0" u="none" strike="noStrike">
                          <a:solidFill>
                            <a:schemeClr val="tx1">
                              <a:lumMod val="75000"/>
                              <a:lumOff val="25000"/>
                            </a:schemeClr>
                          </a:solidFill>
                          <a:effectLst/>
                          <a:latin typeface="Calibri" panose="020F0502020204030204" pitchFamily="34" charset="0"/>
                        </a:rPr>
                        <a:t>Some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38%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40%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36%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42%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35%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36%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43%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r h="406400">
                <a:tc>
                  <a:txBody>
                    <a:bodyPr/>
                    <a:lstStyle/>
                    <a:p>
                      <a:pPr algn="l" fontAlgn="b"/>
                      <a:r>
                        <a:rPr lang="en-GB" sz="1100" b="0" i="0" u="none" strike="noStrike">
                          <a:solidFill>
                            <a:schemeClr val="tx1">
                              <a:lumMod val="75000"/>
                              <a:lumOff val="25000"/>
                            </a:schemeClr>
                          </a:solidFill>
                          <a:effectLst/>
                          <a:latin typeface="Calibri" panose="020F0502020204030204" pitchFamily="34" charset="0"/>
                        </a:rPr>
                        <a:t>None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52%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49%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49%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50%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47%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48%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43%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5"/>
                  </a:ext>
                </a:extLst>
              </a:tr>
            </a:tbl>
          </a:graphicData>
        </a:graphic>
      </p:graphicFrame>
    </p:spTree>
    <p:extLst>
      <p:ext uri="{BB962C8B-B14F-4D97-AF65-F5344CB8AC3E}">
        <p14:creationId xmlns:p14="http://schemas.microsoft.com/office/powerpoint/2010/main" val="311024164"/>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vert="horz" lIns="91440" tIns="45720" rIns="91440" bIns="45720" rtlCol="0" anchor="ctr">
            <a:normAutofit/>
          </a:bodyPr>
          <a:lstStyle/>
          <a:p>
            <a:r>
              <a:rPr lang="en-GB" sz="2400"/>
              <a:t>Executive Summary (11)</a:t>
            </a:r>
          </a:p>
        </p:txBody>
      </p:sp>
      <p:sp>
        <p:nvSpPr>
          <p:cNvPr id="3" name="Content Placeholder 2"/>
          <p:cNvSpPr>
            <a:spLocks noGrp="1"/>
          </p:cNvSpPr>
          <p:nvPr>
            <p:ph idx="1"/>
          </p:nvPr>
        </p:nvSpPr>
        <p:spPr>
          <a:xfrm>
            <a:off x="183018" y="834244"/>
            <a:ext cx="11556697" cy="5678068"/>
          </a:xfrm>
        </p:spPr>
        <p:txBody>
          <a:bodyPr>
            <a:noAutofit/>
          </a:bodyPr>
          <a:lstStyle/>
          <a:p>
            <a:pPr marL="0" indent="0">
              <a:lnSpc>
                <a:spcPct val="100000"/>
              </a:lnSpc>
              <a:spcBef>
                <a:spcPts val="600"/>
              </a:spcBef>
              <a:spcAft>
                <a:spcPts val="600"/>
              </a:spcAft>
              <a:buNone/>
            </a:pPr>
            <a:r>
              <a:rPr lang="en-GB" sz="1600" b="1">
                <a:solidFill>
                  <a:srgbClr val="00B0F0"/>
                </a:solidFill>
                <a:latin typeface="+mn-lt"/>
              </a:rPr>
              <a:t>Relationships (2)</a:t>
            </a:r>
          </a:p>
          <a:p>
            <a:pPr>
              <a:lnSpc>
                <a:spcPct val="100000"/>
              </a:lnSpc>
              <a:spcBef>
                <a:spcPts val="600"/>
              </a:spcBef>
              <a:spcAft>
                <a:spcPts val="600"/>
              </a:spcAft>
            </a:pPr>
            <a:r>
              <a:rPr lang="en-US" sz="1400">
                <a:solidFill>
                  <a:schemeClr val="tx1">
                    <a:lumMod val="75000"/>
                    <a:lumOff val="25000"/>
                  </a:schemeClr>
                </a:solidFill>
                <a:latin typeface="+mn-lt"/>
              </a:rPr>
              <a:t>19% of pupils say they have experienced inappropriate comments, </a:t>
            </a:r>
            <a:r>
              <a:rPr lang="en-GB" sz="1400">
                <a:solidFill>
                  <a:schemeClr val="tx1">
                    <a:lumMod val="75000"/>
                    <a:lumOff val="25000"/>
                  </a:schemeClr>
                </a:solidFill>
                <a:latin typeface="+mn-lt"/>
              </a:rPr>
              <a:t>behaviours</a:t>
            </a:r>
            <a:r>
              <a:rPr lang="en-US" sz="1400">
                <a:solidFill>
                  <a:schemeClr val="tx1">
                    <a:lumMod val="75000"/>
                    <a:lumOff val="25000"/>
                  </a:schemeClr>
                </a:solidFill>
                <a:latin typeface="+mn-lt"/>
              </a:rPr>
              <a:t> or unwanted attention of a sexual nature at school. 26% of pupils say they would not report its should they ever receive inappropriate comments.</a:t>
            </a:r>
            <a:endParaRPr lang="en-GB" sz="1400">
              <a:solidFill>
                <a:schemeClr val="tx1">
                  <a:lumMod val="75000"/>
                  <a:lumOff val="25000"/>
                </a:schemeClr>
              </a:solidFill>
              <a:latin typeface="+mn-lt"/>
            </a:endParaRPr>
          </a:p>
          <a:p>
            <a:pPr>
              <a:lnSpc>
                <a:spcPct val="100000"/>
              </a:lnSpc>
              <a:spcBef>
                <a:spcPts val="600"/>
              </a:spcBef>
              <a:spcAft>
                <a:spcPts val="600"/>
              </a:spcAft>
            </a:pPr>
            <a:r>
              <a:rPr lang="en-GB" sz="1400">
                <a:solidFill>
                  <a:schemeClr val="tx1">
                    <a:lumMod val="75000"/>
                    <a:lumOff val="25000"/>
                  </a:schemeClr>
                </a:solidFill>
                <a:latin typeface="+mn-lt"/>
              </a:rPr>
              <a:t>77% of pupils have not experienced abuse in previous or current relationships. Displays of anger and jealousy are the most common abuse experienced by pupils (11%) followed by ‘kept checking my phone’ (9%). New for this year, 5% had photos taken of them with permission, and 5% had photos taken of them without permission. </a:t>
            </a:r>
          </a:p>
          <a:p>
            <a:r>
              <a:rPr lang="en-US" sz="1400">
                <a:solidFill>
                  <a:schemeClr val="tx1">
                    <a:lumMod val="75000"/>
                    <a:lumOff val="25000"/>
                  </a:schemeClr>
                </a:solidFill>
                <a:latin typeface="+mn-lt"/>
              </a:rPr>
              <a:t>Of those who have experienced abuse in current or previous relationships, girls are more likely to have experienced abuse compared to boys (26% v. 20%). </a:t>
            </a:r>
          </a:p>
          <a:p>
            <a:r>
              <a:rPr lang="en-GB" sz="1400">
                <a:solidFill>
                  <a:schemeClr val="tx1">
                    <a:lumMod val="75000"/>
                    <a:lumOff val="25000"/>
                  </a:schemeClr>
                </a:solidFill>
                <a:latin typeface="+mn-lt"/>
              </a:rPr>
              <a:t>To those that have </a:t>
            </a:r>
            <a:r>
              <a:rPr lang="en-GB" sz="1400" u="sng">
                <a:solidFill>
                  <a:schemeClr val="tx1">
                    <a:lumMod val="75000"/>
                    <a:lumOff val="25000"/>
                  </a:schemeClr>
                </a:solidFill>
                <a:latin typeface="+mn-lt"/>
              </a:rPr>
              <a:t>not</a:t>
            </a:r>
            <a:r>
              <a:rPr lang="en-GB" sz="1400">
                <a:solidFill>
                  <a:schemeClr val="tx1">
                    <a:lumMod val="75000"/>
                    <a:lumOff val="25000"/>
                  </a:schemeClr>
                </a:solidFill>
                <a:latin typeface="+mn-lt"/>
              </a:rPr>
              <a:t> suffered abuse to date, when asked to think hypothetically about potential abuse in relationships, the vast majority are confident that they would know where to go for help (92%) and would do so (87%), consistent with previous years. </a:t>
            </a:r>
          </a:p>
          <a:p>
            <a:pPr>
              <a:lnSpc>
                <a:spcPct val="100000"/>
              </a:lnSpc>
              <a:spcBef>
                <a:spcPts val="600"/>
              </a:spcBef>
              <a:spcAft>
                <a:spcPts val="600"/>
              </a:spcAft>
            </a:pPr>
            <a:r>
              <a:rPr lang="en-US" sz="1400">
                <a:solidFill>
                  <a:schemeClr val="tx1">
                    <a:lumMod val="75000"/>
                    <a:lumOff val="25000"/>
                  </a:schemeClr>
                </a:solidFill>
                <a:latin typeface="+mn-lt"/>
              </a:rPr>
              <a:t>Pupils were informed that services and online sources are available to provide help and advice about relationships and sexual health. A very small proportion of pupils have direct experience. </a:t>
            </a:r>
          </a:p>
          <a:p>
            <a:pPr>
              <a:lnSpc>
                <a:spcPct val="100000"/>
              </a:lnSpc>
              <a:spcBef>
                <a:spcPts val="600"/>
              </a:spcBef>
              <a:spcAft>
                <a:spcPts val="600"/>
              </a:spcAft>
            </a:pPr>
            <a:r>
              <a:rPr lang="en-GB" sz="1400">
                <a:solidFill>
                  <a:schemeClr val="tx1">
                    <a:lumMod val="75000"/>
                    <a:lumOff val="25000"/>
                  </a:schemeClr>
                </a:solidFill>
                <a:latin typeface="+mn-lt"/>
              </a:rPr>
              <a:t>Pupils were asked to consider a series of statements about STI’s. Understanding of STIs is fairly mixed; a third of pupils were unsure of symptoms, however, nearly two thirds (63%) are aware that using condoms help prevent STIs. </a:t>
            </a:r>
          </a:p>
          <a:p>
            <a:pPr>
              <a:lnSpc>
                <a:spcPct val="100000"/>
              </a:lnSpc>
              <a:spcBef>
                <a:spcPts val="600"/>
              </a:spcBef>
              <a:spcAft>
                <a:spcPts val="600"/>
              </a:spcAft>
            </a:pPr>
            <a:r>
              <a:rPr lang="en-GB" sz="1400">
                <a:solidFill>
                  <a:schemeClr val="tx1">
                    <a:lumMod val="75000"/>
                    <a:lumOff val="25000"/>
                  </a:schemeClr>
                </a:solidFill>
                <a:latin typeface="+mn-lt"/>
              </a:rPr>
              <a:t>The majority of pupils believe it is ok to have different opinions to others and be respectful of others, not to be in a relationship and that it is the responsibility of both people who decide to have sex to use contraception. The relationship statement yielding the least agreement is ‘I would know what to do to get out of an abusive relationship’ as 38% felt unsure or disagreed with the statement.</a:t>
            </a:r>
          </a:p>
          <a:p>
            <a:pPr>
              <a:lnSpc>
                <a:spcPct val="100000"/>
              </a:lnSpc>
              <a:spcBef>
                <a:spcPts val="600"/>
              </a:spcBef>
              <a:spcAft>
                <a:spcPts val="600"/>
              </a:spcAft>
            </a:pPr>
            <a:r>
              <a:rPr lang="en-US" sz="1400">
                <a:solidFill>
                  <a:schemeClr val="tx1">
                    <a:lumMod val="75000"/>
                    <a:lumOff val="25000"/>
                  </a:schemeClr>
                </a:solidFill>
                <a:latin typeface="+mn-lt"/>
              </a:rPr>
              <a:t>3% of pupils overall say they have had sex in the past and 2% are currently in a sexual relationship. </a:t>
            </a:r>
          </a:p>
          <a:p>
            <a:pPr>
              <a:lnSpc>
                <a:spcPct val="100000"/>
              </a:lnSpc>
              <a:spcBef>
                <a:spcPts val="600"/>
              </a:spcBef>
              <a:spcAft>
                <a:spcPts val="600"/>
              </a:spcAft>
            </a:pPr>
            <a:r>
              <a:rPr lang="en-GB" sz="1400">
                <a:solidFill>
                  <a:schemeClr val="tx1">
                    <a:lumMod val="75000"/>
                    <a:lumOff val="25000"/>
                  </a:schemeClr>
                </a:solidFill>
              </a:rPr>
              <a:t>Amongst girls, 2% are using long-term contraception, with the pill the most used.</a:t>
            </a:r>
            <a:endParaRPr lang="en-GB" sz="1400">
              <a:solidFill>
                <a:schemeClr val="tx1">
                  <a:lumMod val="75000"/>
                  <a:lumOff val="25000"/>
                </a:schemeClr>
              </a:solidFill>
              <a:latin typeface="+mn-lt"/>
            </a:endParaRPr>
          </a:p>
        </p:txBody>
      </p:sp>
    </p:spTree>
    <p:extLst>
      <p:ext uri="{BB962C8B-B14F-4D97-AF65-F5344CB8AC3E}">
        <p14:creationId xmlns:p14="http://schemas.microsoft.com/office/powerpoint/2010/main" val="1791529185"/>
      </p:ext>
    </p:extLst>
  </p:cSld>
  <p:clrMapOvr>
    <a:masterClrMapping/>
  </p:clrMapOvr>
</p:sld>
</file>

<file path=ppt/slides/slide1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80000" y="180000"/>
            <a:ext cx="11721936" cy="900000"/>
          </a:xfrm>
        </p:spPr>
        <p:txBody>
          <a:bodyPr vert="horz" lIns="91440" tIns="45720" rIns="91440" bIns="45720" rtlCol="0" anchor="t" anchorCtr="0">
            <a:normAutofit/>
          </a:bodyPr>
          <a:lstStyle/>
          <a:p>
            <a:r>
              <a:rPr lang="en-GB" sz="1600"/>
              <a:t>Although 50% of pupils think their peers have smoked at least sometimes, the majority of pupils have not smoked at all (89%).</a:t>
            </a:r>
          </a:p>
        </p:txBody>
      </p:sp>
      <p:sp>
        <p:nvSpPr>
          <p:cNvPr id="10" name="TextBox 9"/>
          <p:cNvSpPr txBox="1"/>
          <p:nvPr/>
        </p:nvSpPr>
        <p:spPr>
          <a:xfrm>
            <a:off x="183019" y="6368400"/>
            <a:ext cx="10227733" cy="400110"/>
          </a:xfrm>
          <a:prstGeom prst="rect">
            <a:avLst/>
          </a:prstGeom>
          <a:noFill/>
        </p:spPr>
        <p:txBody>
          <a:bodyPr wrap="square" rtlCol="0" anchor="b" anchorCtr="0">
            <a:spAutoFit/>
          </a:bodyPr>
          <a:lstStyle/>
          <a:p>
            <a:r>
              <a:rPr lang="en-GB" sz="1000">
                <a:solidFill>
                  <a:srgbClr val="002060"/>
                </a:solidFill>
              </a:rPr>
              <a:t>Q: Which statement best describes you about smoking?</a:t>
            </a:r>
          </a:p>
          <a:p>
            <a:r>
              <a:rPr lang="en-GB" sz="1000" i="1">
                <a:solidFill>
                  <a:srgbClr val="002060"/>
                </a:solidFill>
              </a:rPr>
              <a:t>Base: All valid respondents, 2023 n=1,057, 2024 n=1,170, 2025 n=1,546. </a:t>
            </a:r>
          </a:p>
        </p:txBody>
      </p:sp>
      <p:sp>
        <p:nvSpPr>
          <p:cNvPr id="5" name="Rectangle 4"/>
          <p:cNvSpPr/>
          <p:nvPr/>
        </p:nvSpPr>
        <p:spPr>
          <a:xfrm>
            <a:off x="9946640" y="6368627"/>
            <a:ext cx="1686560" cy="492926"/>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a:t>Staying safe / </a:t>
            </a:r>
            <a:r>
              <a:rPr lang="en-GB" sz="1000" b="1"/>
              <a:t>CYPP</a:t>
            </a:r>
          </a:p>
        </p:txBody>
      </p:sp>
      <p:graphicFrame>
        <p:nvGraphicFramePr>
          <p:cNvPr id="6" name="Chart 5"/>
          <p:cNvGraphicFramePr/>
          <p:nvPr/>
        </p:nvGraphicFramePr>
        <p:xfrm>
          <a:off x="101600" y="1615201"/>
          <a:ext cx="4498336" cy="3783228"/>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11" name="Chart 10"/>
          <p:cNvGraphicFramePr/>
          <p:nvPr>
            <p:extLst>
              <p:ext uri="{D42A27DB-BD31-4B8C-83A1-F6EECF244321}">
                <p14:modId xmlns:p14="http://schemas.microsoft.com/office/powerpoint/2010/main" val="3836787823"/>
              </p:ext>
            </p:extLst>
          </p:nvPr>
        </p:nvGraphicFramePr>
        <p:xfrm>
          <a:off x="183600" y="835200"/>
          <a:ext cx="7627711" cy="4661710"/>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1798834396"/>
      </p:ext>
    </p:extLst>
  </p:cSld>
  <p:clrMapOvr>
    <a:masterClrMapping/>
  </p:clrMapOvr>
</p:sld>
</file>

<file path=ppt/slides/slide1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80000" y="180000"/>
            <a:ext cx="11721936" cy="900000"/>
          </a:xfrm>
        </p:spPr>
        <p:txBody>
          <a:bodyPr vert="horz" lIns="91440" tIns="45720" rIns="91440" bIns="45720" rtlCol="0" anchor="t" anchorCtr="0">
            <a:normAutofit/>
          </a:bodyPr>
          <a:lstStyle/>
          <a:p>
            <a:r>
              <a:rPr lang="en-GB" sz="1600"/>
              <a:t>Year 10s are more likely than Year 8s to have tried smoking. LGBTQ are more likely than other groups to have ever tried smoking.</a:t>
            </a:r>
          </a:p>
        </p:txBody>
      </p:sp>
      <p:sp>
        <p:nvSpPr>
          <p:cNvPr id="5" name="Rectangle 4"/>
          <p:cNvSpPr/>
          <p:nvPr/>
        </p:nvSpPr>
        <p:spPr>
          <a:xfrm>
            <a:off x="9946640" y="6368627"/>
            <a:ext cx="1686560" cy="492926"/>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a:t>Staying safe / </a:t>
            </a:r>
            <a:r>
              <a:rPr lang="en-GB" sz="1000" b="1"/>
              <a:t>CYPP</a:t>
            </a:r>
          </a:p>
        </p:txBody>
      </p:sp>
      <p:graphicFrame>
        <p:nvGraphicFramePr>
          <p:cNvPr id="7" name="Table 6"/>
          <p:cNvGraphicFramePr>
            <a:graphicFrameLocks noGrp="1"/>
          </p:cNvGraphicFramePr>
          <p:nvPr>
            <p:extLst>
              <p:ext uri="{D42A27DB-BD31-4B8C-83A1-F6EECF244321}">
                <p14:modId xmlns:p14="http://schemas.microsoft.com/office/powerpoint/2010/main" val="2240384930"/>
              </p:ext>
            </p:extLst>
          </p:nvPr>
        </p:nvGraphicFramePr>
        <p:xfrm>
          <a:off x="360000" y="961200"/>
          <a:ext cx="11273201" cy="2137614"/>
        </p:xfrm>
        <a:graphic>
          <a:graphicData uri="http://schemas.openxmlformats.org/drawingml/2006/table">
            <a:tbl>
              <a:tblPr firstRow="1" bandRow="1">
                <a:tableStyleId>{5940675A-B579-460E-94D1-54222C63F5DA}</a:tableStyleId>
              </a:tblPr>
              <a:tblGrid>
                <a:gridCol w="3495299">
                  <a:extLst>
                    <a:ext uri="{9D8B030D-6E8A-4147-A177-3AD203B41FA5}">
                      <a16:colId xmlns:a16="http://schemas.microsoft.com/office/drawing/2014/main" val="20000"/>
                    </a:ext>
                  </a:extLst>
                </a:gridCol>
                <a:gridCol w="1397163">
                  <a:extLst>
                    <a:ext uri="{9D8B030D-6E8A-4147-A177-3AD203B41FA5}">
                      <a16:colId xmlns:a16="http://schemas.microsoft.com/office/drawing/2014/main" val="20001"/>
                    </a:ext>
                  </a:extLst>
                </a:gridCol>
                <a:gridCol w="1195471">
                  <a:extLst>
                    <a:ext uri="{9D8B030D-6E8A-4147-A177-3AD203B41FA5}">
                      <a16:colId xmlns:a16="http://schemas.microsoft.com/office/drawing/2014/main" val="20002"/>
                    </a:ext>
                  </a:extLst>
                </a:gridCol>
                <a:gridCol w="1296317">
                  <a:extLst>
                    <a:ext uri="{9D8B030D-6E8A-4147-A177-3AD203B41FA5}">
                      <a16:colId xmlns:a16="http://schemas.microsoft.com/office/drawing/2014/main" val="20003"/>
                    </a:ext>
                  </a:extLst>
                </a:gridCol>
                <a:gridCol w="1296317">
                  <a:extLst>
                    <a:ext uri="{9D8B030D-6E8A-4147-A177-3AD203B41FA5}">
                      <a16:colId xmlns:a16="http://schemas.microsoft.com/office/drawing/2014/main" val="20004"/>
                    </a:ext>
                  </a:extLst>
                </a:gridCol>
                <a:gridCol w="1296317">
                  <a:extLst>
                    <a:ext uri="{9D8B030D-6E8A-4147-A177-3AD203B41FA5}">
                      <a16:colId xmlns:a16="http://schemas.microsoft.com/office/drawing/2014/main" val="20005"/>
                    </a:ext>
                  </a:extLst>
                </a:gridCol>
                <a:gridCol w="1296317">
                  <a:extLst>
                    <a:ext uri="{9D8B030D-6E8A-4147-A177-3AD203B41FA5}">
                      <a16:colId xmlns:a16="http://schemas.microsoft.com/office/drawing/2014/main" val="979124120"/>
                    </a:ext>
                  </a:extLst>
                </a:gridCol>
              </a:tblGrid>
              <a:tr h="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i="1">
                          <a:solidFill>
                            <a:schemeClr val="tx1">
                              <a:lumMod val="75000"/>
                              <a:lumOff val="25000"/>
                            </a:schemeClr>
                          </a:solidFill>
                        </a:rPr>
                        <a:t>2025 Survey</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All Secondary</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Year 8</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Year 10</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Boys</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Girls</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FSM</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0">
                <a:tc>
                  <a:txBody>
                    <a:bodyPr/>
                    <a:lstStyle/>
                    <a:p>
                      <a:r>
                        <a:rPr lang="en-GB" sz="1100" i="1">
                          <a:solidFill>
                            <a:schemeClr val="tx1">
                              <a:lumMod val="75000"/>
                              <a:lumOff val="25000"/>
                            </a:schemeClr>
                          </a:solidFill>
                        </a:rPr>
                        <a:t>Base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1546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962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584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720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775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329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0">
                <a:tc>
                  <a:txBody>
                    <a:bodyPr/>
                    <a:lstStyle/>
                    <a:p>
                      <a:pPr algn="l" fontAlgn="b"/>
                      <a:r>
                        <a:rPr lang="en-GB" sz="1100" b="0" i="0" u="none" strike="noStrike">
                          <a:solidFill>
                            <a:schemeClr val="tx1">
                              <a:lumMod val="75000"/>
                              <a:lumOff val="25000"/>
                            </a:schemeClr>
                          </a:solidFill>
                          <a:effectLst/>
                          <a:latin typeface="Calibri" panose="020F0502020204030204" pitchFamily="34" charset="0"/>
                        </a:rPr>
                        <a:t>I have never smoked at all</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b="0" i="0" u="none" strike="noStrike" kern="1200">
                          <a:solidFill>
                            <a:schemeClr val="tx1">
                              <a:lumMod val="75000"/>
                              <a:lumOff val="25000"/>
                            </a:schemeClr>
                          </a:solidFill>
                          <a:effectLst/>
                          <a:latin typeface="Calibri" panose="020F0502020204030204" pitchFamily="34" charset="0"/>
                          <a:ea typeface="+mn-ea"/>
                          <a:cs typeface="+mn-cs"/>
                        </a:rPr>
                        <a:t>89%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b="0" i="0" u="none" strike="noStrike" kern="1200">
                          <a:solidFill>
                            <a:schemeClr val="tx1">
                              <a:lumMod val="75000"/>
                              <a:lumOff val="25000"/>
                            </a:schemeClr>
                          </a:solidFill>
                          <a:effectLst/>
                          <a:latin typeface="Calibri" panose="020F0502020204030204" pitchFamily="34" charset="0"/>
                          <a:ea typeface="+mn-ea"/>
                          <a:cs typeface="+mn-cs"/>
                        </a:rPr>
                        <a:t>93%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b="0" i="0" u="none" strike="noStrike" kern="1200">
                          <a:solidFill>
                            <a:schemeClr val="tx1">
                              <a:lumMod val="75000"/>
                              <a:lumOff val="25000"/>
                            </a:schemeClr>
                          </a:solidFill>
                          <a:effectLst/>
                          <a:latin typeface="Calibri" panose="020F0502020204030204" pitchFamily="34" charset="0"/>
                          <a:ea typeface="+mn-ea"/>
                          <a:cs typeface="+mn-cs"/>
                        </a:rPr>
                        <a:t>83%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b="0" i="0" u="none" strike="noStrike" kern="1200">
                          <a:solidFill>
                            <a:schemeClr val="tx1">
                              <a:lumMod val="75000"/>
                              <a:lumOff val="25000"/>
                            </a:schemeClr>
                          </a:solidFill>
                          <a:effectLst/>
                          <a:latin typeface="Calibri" panose="020F0502020204030204" pitchFamily="34" charset="0"/>
                          <a:ea typeface="+mn-ea"/>
                          <a:cs typeface="+mn-cs"/>
                        </a:rPr>
                        <a:t>90%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b="0" i="0" u="none" strike="noStrike" kern="1200">
                          <a:solidFill>
                            <a:schemeClr val="tx1">
                              <a:lumMod val="75000"/>
                              <a:lumOff val="25000"/>
                            </a:schemeClr>
                          </a:solidFill>
                          <a:effectLst/>
                          <a:latin typeface="Calibri" panose="020F0502020204030204" pitchFamily="34" charset="0"/>
                          <a:ea typeface="+mn-ea"/>
                          <a:cs typeface="+mn-cs"/>
                        </a:rPr>
                        <a:t>89%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b="0" i="0" u="none" strike="noStrike" kern="1200">
                          <a:solidFill>
                            <a:schemeClr val="tx1">
                              <a:lumMod val="75000"/>
                              <a:lumOff val="25000"/>
                            </a:schemeClr>
                          </a:solidFill>
                          <a:effectLst/>
                          <a:latin typeface="Calibri" panose="020F0502020204030204" pitchFamily="34" charset="0"/>
                          <a:ea typeface="+mn-ea"/>
                          <a:cs typeface="+mn-cs"/>
                        </a:rPr>
                        <a:t>85%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308934">
                <a:tc>
                  <a:txBody>
                    <a:bodyPr/>
                    <a:lstStyle/>
                    <a:p>
                      <a:pPr algn="l" fontAlgn="b"/>
                      <a:r>
                        <a:rPr lang="en-GB" sz="1100" b="0" i="0" u="none" strike="noStrike">
                          <a:solidFill>
                            <a:schemeClr val="tx1">
                              <a:lumMod val="75000"/>
                              <a:lumOff val="25000"/>
                            </a:schemeClr>
                          </a:solidFill>
                          <a:effectLst/>
                          <a:latin typeface="Calibri" panose="020F0502020204030204" pitchFamily="34" charset="0"/>
                        </a:rPr>
                        <a:t>I have tried smoking once or twice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b="0" i="0" u="none" strike="noStrike" kern="1200">
                          <a:solidFill>
                            <a:schemeClr val="tx1">
                              <a:lumMod val="75000"/>
                              <a:lumOff val="25000"/>
                            </a:schemeClr>
                          </a:solidFill>
                          <a:effectLst/>
                          <a:latin typeface="Calibri" panose="020F0502020204030204" pitchFamily="34" charset="0"/>
                          <a:ea typeface="+mn-ea"/>
                          <a:cs typeface="+mn-cs"/>
                        </a:rPr>
                        <a:t>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b="0" i="0" u="none" strike="noStrike" kern="1200">
                          <a:solidFill>
                            <a:schemeClr val="tx1">
                              <a:lumMod val="75000"/>
                              <a:lumOff val="25000"/>
                            </a:schemeClr>
                          </a:solidFill>
                          <a:effectLst/>
                          <a:latin typeface="Calibri" panose="020F0502020204030204" pitchFamily="34" charset="0"/>
                          <a:ea typeface="+mn-ea"/>
                          <a:cs typeface="+mn-cs"/>
                        </a:rPr>
                        <a:t>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b="0" i="0" u="none" strike="noStrike" kern="1200">
                          <a:solidFill>
                            <a:schemeClr val="tx1">
                              <a:lumMod val="75000"/>
                              <a:lumOff val="25000"/>
                            </a:schemeClr>
                          </a:solidFill>
                          <a:effectLst/>
                          <a:latin typeface="Calibri" panose="020F0502020204030204" pitchFamily="34" charset="0"/>
                          <a:ea typeface="+mn-ea"/>
                          <a:cs typeface="+mn-cs"/>
                        </a:rPr>
                        <a:t>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b="0" i="0" u="none" strike="noStrike" kern="1200">
                          <a:solidFill>
                            <a:schemeClr val="tx1">
                              <a:lumMod val="75000"/>
                              <a:lumOff val="25000"/>
                            </a:schemeClr>
                          </a:solidFill>
                          <a:effectLst/>
                          <a:latin typeface="Calibri" panose="020F0502020204030204" pitchFamily="34" charset="0"/>
                          <a:ea typeface="+mn-ea"/>
                          <a:cs typeface="+mn-cs"/>
                        </a:rPr>
                        <a:t>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b="0" i="0" u="none" strike="noStrike" kern="1200">
                          <a:solidFill>
                            <a:schemeClr val="tx1">
                              <a:lumMod val="75000"/>
                              <a:lumOff val="25000"/>
                            </a:schemeClr>
                          </a:solidFill>
                          <a:effectLst/>
                          <a:latin typeface="Calibri" panose="020F0502020204030204" pitchFamily="34" charset="0"/>
                          <a:ea typeface="+mn-ea"/>
                          <a:cs typeface="+mn-cs"/>
                        </a:rPr>
                        <a:t>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b="0" i="0" u="none" strike="noStrike" kern="1200">
                          <a:solidFill>
                            <a:schemeClr val="tx1">
                              <a:lumMod val="75000"/>
                              <a:lumOff val="25000"/>
                            </a:schemeClr>
                          </a:solidFill>
                          <a:effectLst/>
                          <a:latin typeface="Calibri" panose="020F0502020204030204" pitchFamily="34" charset="0"/>
                          <a:ea typeface="+mn-ea"/>
                          <a:cs typeface="+mn-cs"/>
                        </a:rPr>
                        <a:t>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0">
                <a:tc>
                  <a:txBody>
                    <a:bodyPr/>
                    <a:lstStyle/>
                    <a:p>
                      <a:pPr algn="l" fontAlgn="b"/>
                      <a:r>
                        <a:rPr lang="en-GB" sz="1100" b="0" i="0" u="none" strike="noStrike">
                          <a:solidFill>
                            <a:schemeClr val="tx1">
                              <a:lumMod val="75000"/>
                              <a:lumOff val="25000"/>
                            </a:schemeClr>
                          </a:solidFill>
                          <a:effectLst/>
                          <a:latin typeface="Calibri" panose="020F0502020204030204" pitchFamily="34" charset="0"/>
                        </a:rPr>
                        <a:t>I used to smoke, but I don't now</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b="0" i="0" u="none" strike="noStrike" kern="1200">
                          <a:solidFill>
                            <a:schemeClr val="tx1">
                              <a:lumMod val="75000"/>
                              <a:lumOff val="25000"/>
                            </a:schemeClr>
                          </a:solidFill>
                          <a:effectLst/>
                          <a:latin typeface="Calibri" panose="020F0502020204030204" pitchFamily="34" charset="0"/>
                          <a:ea typeface="+mn-ea"/>
                          <a:cs typeface="+mn-cs"/>
                        </a:rPr>
                        <a:t>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b="0" i="0" u="none" strike="noStrike" kern="1200">
                          <a:solidFill>
                            <a:schemeClr val="tx1">
                              <a:lumMod val="75000"/>
                              <a:lumOff val="25000"/>
                            </a:schemeClr>
                          </a:solidFill>
                          <a:effectLst/>
                          <a:latin typeface="Calibri" panose="020F0502020204030204" pitchFamily="34" charset="0"/>
                          <a:ea typeface="+mn-ea"/>
                          <a:cs typeface="+mn-cs"/>
                        </a:rPr>
                        <a:t>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b="0" i="0" u="none" strike="noStrike" kern="1200">
                          <a:solidFill>
                            <a:schemeClr val="tx1">
                              <a:lumMod val="75000"/>
                              <a:lumOff val="25000"/>
                            </a:schemeClr>
                          </a:solidFill>
                          <a:effectLst/>
                          <a:latin typeface="Calibri" panose="020F0502020204030204" pitchFamily="34" charset="0"/>
                          <a:ea typeface="+mn-ea"/>
                          <a:cs typeface="+mn-cs"/>
                        </a:rPr>
                        <a:t>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b="0" i="0" u="none" strike="noStrike" kern="1200">
                          <a:solidFill>
                            <a:schemeClr val="tx1">
                              <a:lumMod val="75000"/>
                              <a:lumOff val="25000"/>
                            </a:schemeClr>
                          </a:solidFill>
                          <a:effectLst/>
                          <a:latin typeface="Calibri" panose="020F0502020204030204" pitchFamily="34" charset="0"/>
                          <a:ea typeface="+mn-ea"/>
                          <a:cs typeface="+mn-cs"/>
                        </a:rPr>
                        <a:t>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b="0" i="0" u="none" strike="noStrike" kern="1200">
                          <a:solidFill>
                            <a:schemeClr val="tx1">
                              <a:lumMod val="75000"/>
                              <a:lumOff val="25000"/>
                            </a:schemeClr>
                          </a:solidFill>
                          <a:effectLst/>
                          <a:latin typeface="Calibri" panose="020F0502020204030204" pitchFamily="34" charset="0"/>
                          <a:ea typeface="+mn-ea"/>
                          <a:cs typeface="+mn-cs"/>
                        </a:rPr>
                        <a:t>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b="0" i="0" u="none" strike="noStrike" kern="1200">
                          <a:solidFill>
                            <a:schemeClr val="tx1">
                              <a:lumMod val="75000"/>
                              <a:lumOff val="25000"/>
                            </a:schemeClr>
                          </a:solidFill>
                          <a:effectLst/>
                          <a:latin typeface="Calibri" panose="020F0502020204030204" pitchFamily="34" charset="0"/>
                          <a:ea typeface="+mn-ea"/>
                          <a:cs typeface="+mn-cs"/>
                        </a:rPr>
                        <a:t>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r h="0">
                <a:tc>
                  <a:txBody>
                    <a:bodyPr/>
                    <a:lstStyle/>
                    <a:p>
                      <a:pPr algn="l" fontAlgn="b"/>
                      <a:r>
                        <a:rPr lang="en-GB" sz="1100" b="0" i="0" u="none" strike="noStrike">
                          <a:solidFill>
                            <a:schemeClr val="tx1">
                              <a:lumMod val="75000"/>
                              <a:lumOff val="25000"/>
                            </a:schemeClr>
                          </a:solidFill>
                          <a:effectLst/>
                          <a:latin typeface="Calibri" panose="020F0502020204030204" pitchFamily="34" charset="0"/>
                        </a:rPr>
                        <a:t>I smoke occasionally (less than 1 cigarette a week)</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b="0" i="0" u="none" strike="noStrike" kern="1200">
                          <a:solidFill>
                            <a:schemeClr val="tx1">
                              <a:lumMod val="75000"/>
                              <a:lumOff val="25000"/>
                            </a:schemeClr>
                          </a:solidFill>
                          <a:effectLst/>
                          <a:latin typeface="Calibri" panose="020F0502020204030204" pitchFamily="34" charset="0"/>
                          <a:ea typeface="+mn-ea"/>
                          <a:cs typeface="+mn-cs"/>
                        </a:rPr>
                        <a:t>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b="0" i="0" u="none" strike="noStrike" kern="1200">
                          <a:solidFill>
                            <a:schemeClr val="tx1">
                              <a:lumMod val="75000"/>
                              <a:lumOff val="25000"/>
                            </a:schemeClr>
                          </a:solidFill>
                          <a:effectLst/>
                          <a:latin typeface="Calibri" panose="020F0502020204030204" pitchFamily="34" charset="0"/>
                          <a:ea typeface="+mn-ea"/>
                          <a:cs typeface="+mn-cs"/>
                        </a:rPr>
                        <a:t>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b="0" i="0" u="none" strike="noStrike" kern="1200">
                          <a:solidFill>
                            <a:schemeClr val="tx1">
                              <a:lumMod val="75000"/>
                              <a:lumOff val="25000"/>
                            </a:schemeClr>
                          </a:solidFill>
                          <a:effectLst/>
                          <a:latin typeface="Calibri" panose="020F0502020204030204" pitchFamily="34" charset="0"/>
                          <a:ea typeface="+mn-ea"/>
                          <a:cs typeface="+mn-cs"/>
                        </a:rPr>
                        <a:t>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b="0" i="0" u="none" strike="noStrike" kern="1200">
                          <a:solidFill>
                            <a:schemeClr val="tx1">
                              <a:lumMod val="75000"/>
                              <a:lumOff val="25000"/>
                            </a:schemeClr>
                          </a:solidFill>
                          <a:effectLst/>
                          <a:latin typeface="Calibri" panose="020F0502020204030204" pitchFamily="34" charset="0"/>
                          <a:ea typeface="+mn-ea"/>
                          <a:cs typeface="+mn-cs"/>
                        </a:rPr>
                        <a:t>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b="0" i="0" u="none" strike="noStrike" kern="1200">
                          <a:solidFill>
                            <a:schemeClr val="tx1">
                              <a:lumMod val="75000"/>
                              <a:lumOff val="25000"/>
                            </a:schemeClr>
                          </a:solidFill>
                          <a:effectLst/>
                          <a:latin typeface="Calibri" panose="020F0502020204030204" pitchFamily="34" charset="0"/>
                          <a:ea typeface="+mn-ea"/>
                          <a:cs typeface="+mn-cs"/>
                        </a:rPr>
                        <a:t>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b="0" i="0" u="none" strike="noStrike" kern="1200">
                          <a:solidFill>
                            <a:schemeClr val="tx1">
                              <a:lumMod val="75000"/>
                              <a:lumOff val="25000"/>
                            </a:schemeClr>
                          </a:solidFill>
                          <a:effectLst/>
                          <a:latin typeface="Calibri" panose="020F0502020204030204" pitchFamily="34" charset="0"/>
                          <a:ea typeface="+mn-ea"/>
                          <a:cs typeface="+mn-cs"/>
                        </a:rPr>
                        <a:t>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5"/>
                  </a:ext>
                </a:extLst>
              </a:tr>
              <a:tr h="0">
                <a:tc>
                  <a:txBody>
                    <a:bodyPr/>
                    <a:lstStyle/>
                    <a:p>
                      <a:pPr algn="l" fontAlgn="b"/>
                      <a:r>
                        <a:rPr lang="en-GB" sz="1100" b="0" i="0" u="none" strike="noStrike">
                          <a:solidFill>
                            <a:schemeClr val="tx1">
                              <a:lumMod val="75000"/>
                              <a:lumOff val="25000"/>
                            </a:schemeClr>
                          </a:solidFill>
                          <a:effectLst/>
                          <a:latin typeface="Calibri" panose="020F0502020204030204" pitchFamily="34" charset="0"/>
                        </a:rPr>
                        <a:t>I smoke regularly but would like to give up</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b="0" i="0" u="none" strike="noStrike" kern="1200">
                          <a:solidFill>
                            <a:schemeClr val="tx1">
                              <a:lumMod val="75000"/>
                              <a:lumOff val="25000"/>
                            </a:schemeClr>
                          </a:solidFill>
                          <a:effectLst/>
                          <a:latin typeface="Calibri" panose="020F0502020204030204" pitchFamily="34" charset="0"/>
                          <a:ea typeface="+mn-ea"/>
                          <a:cs typeface="+mn-cs"/>
                        </a:rPr>
                        <a:t>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b="0" i="0" u="none" strike="noStrike" kern="1200">
                          <a:solidFill>
                            <a:schemeClr val="tx1">
                              <a:lumMod val="75000"/>
                              <a:lumOff val="25000"/>
                            </a:schemeClr>
                          </a:solidFill>
                          <a:effectLst/>
                          <a:latin typeface="Calibri" panose="020F0502020204030204" pitchFamily="34" charset="0"/>
                          <a:ea typeface="+mn-ea"/>
                          <a:cs typeface="+mn-cs"/>
                        </a:rPr>
                        <a:t>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b="0" i="0" u="none" strike="noStrike" kern="1200">
                          <a:solidFill>
                            <a:schemeClr val="tx1">
                              <a:lumMod val="75000"/>
                              <a:lumOff val="25000"/>
                            </a:schemeClr>
                          </a:solidFill>
                          <a:effectLst/>
                          <a:latin typeface="Calibri" panose="020F0502020204030204" pitchFamily="34" charset="0"/>
                          <a:ea typeface="+mn-ea"/>
                          <a:cs typeface="+mn-cs"/>
                        </a:rPr>
                        <a:t>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b="0" i="0" u="none" strike="noStrike" kern="1200">
                          <a:solidFill>
                            <a:schemeClr val="tx1">
                              <a:lumMod val="75000"/>
                              <a:lumOff val="25000"/>
                            </a:schemeClr>
                          </a:solidFill>
                          <a:effectLst/>
                          <a:latin typeface="Calibri" panose="020F0502020204030204" pitchFamily="34" charset="0"/>
                          <a:ea typeface="+mn-ea"/>
                          <a:cs typeface="+mn-cs"/>
                        </a:rPr>
                        <a:t>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b="0" i="0" u="none" strike="noStrike" kern="1200">
                          <a:solidFill>
                            <a:schemeClr val="tx1">
                              <a:lumMod val="75000"/>
                              <a:lumOff val="25000"/>
                            </a:schemeClr>
                          </a:solidFill>
                          <a:effectLst/>
                          <a:latin typeface="Calibri" panose="020F0502020204030204" pitchFamily="34" charset="0"/>
                          <a:ea typeface="+mn-ea"/>
                          <a:cs typeface="+mn-cs"/>
                        </a:rPr>
                        <a:t>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b="0" i="0" u="none" strike="noStrike" kern="1200">
                          <a:solidFill>
                            <a:schemeClr val="tx1">
                              <a:lumMod val="75000"/>
                              <a:lumOff val="25000"/>
                            </a:schemeClr>
                          </a:solidFill>
                          <a:effectLst/>
                          <a:latin typeface="Calibri" panose="020F0502020204030204" pitchFamily="34" charset="0"/>
                          <a:ea typeface="+mn-ea"/>
                          <a:cs typeface="+mn-cs"/>
                        </a:rPr>
                        <a:t>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6"/>
                  </a:ext>
                </a:extLst>
              </a:tr>
              <a:tr h="0">
                <a:tc>
                  <a:txBody>
                    <a:bodyPr/>
                    <a:lstStyle/>
                    <a:p>
                      <a:pPr algn="l" fontAlgn="b"/>
                      <a:r>
                        <a:rPr lang="en-GB" sz="1100" b="0" i="0" u="none" strike="noStrike">
                          <a:solidFill>
                            <a:schemeClr val="tx1">
                              <a:lumMod val="75000"/>
                              <a:lumOff val="25000"/>
                            </a:schemeClr>
                          </a:solidFill>
                          <a:effectLst/>
                          <a:latin typeface="Calibri" panose="020F0502020204030204" pitchFamily="34" charset="0"/>
                        </a:rPr>
                        <a:t>I smoke regularly and don't want to give up</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b="0" i="0" u="none" strike="noStrike" kern="1200">
                          <a:solidFill>
                            <a:schemeClr val="tx1">
                              <a:lumMod val="75000"/>
                              <a:lumOff val="25000"/>
                            </a:schemeClr>
                          </a:solidFill>
                          <a:effectLst/>
                          <a:latin typeface="Calibri" panose="020F0502020204030204" pitchFamily="34" charset="0"/>
                          <a:ea typeface="+mn-ea"/>
                          <a:cs typeface="+mn-cs"/>
                        </a:rPr>
                        <a:t>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b="0" i="0" u="none" strike="noStrike" kern="1200">
                          <a:solidFill>
                            <a:schemeClr val="tx1">
                              <a:lumMod val="75000"/>
                              <a:lumOff val="25000"/>
                            </a:schemeClr>
                          </a:solidFill>
                          <a:effectLst/>
                          <a:latin typeface="Calibri" panose="020F0502020204030204" pitchFamily="34" charset="0"/>
                          <a:ea typeface="+mn-ea"/>
                          <a:cs typeface="+mn-cs"/>
                        </a:rPr>
                        <a:t>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b="0" i="0" u="none" strike="noStrike" kern="1200">
                          <a:solidFill>
                            <a:schemeClr val="tx1">
                              <a:lumMod val="75000"/>
                              <a:lumOff val="25000"/>
                            </a:schemeClr>
                          </a:solidFill>
                          <a:effectLst/>
                          <a:latin typeface="Calibri" panose="020F0502020204030204" pitchFamily="34" charset="0"/>
                          <a:ea typeface="+mn-ea"/>
                          <a:cs typeface="+mn-cs"/>
                        </a:rPr>
                        <a:t>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b="0" i="0" u="none" strike="noStrike" kern="1200">
                          <a:solidFill>
                            <a:schemeClr val="tx1">
                              <a:lumMod val="75000"/>
                              <a:lumOff val="25000"/>
                            </a:schemeClr>
                          </a:solidFill>
                          <a:effectLst/>
                          <a:latin typeface="Calibri" panose="020F0502020204030204" pitchFamily="34" charset="0"/>
                          <a:ea typeface="+mn-ea"/>
                          <a:cs typeface="+mn-cs"/>
                        </a:rPr>
                        <a:t>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b="0" i="0" u="none" strike="noStrike" kern="1200">
                          <a:solidFill>
                            <a:schemeClr val="tx1">
                              <a:lumMod val="75000"/>
                              <a:lumOff val="25000"/>
                            </a:schemeClr>
                          </a:solidFill>
                          <a:effectLst/>
                          <a:latin typeface="Calibri" panose="020F0502020204030204" pitchFamily="34" charset="0"/>
                          <a:ea typeface="+mn-ea"/>
                          <a:cs typeface="+mn-cs"/>
                        </a:rPr>
                        <a:t>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b="0" i="0" u="none" strike="noStrike" kern="1200">
                          <a:solidFill>
                            <a:schemeClr val="tx1">
                              <a:lumMod val="75000"/>
                              <a:lumOff val="25000"/>
                            </a:schemeClr>
                          </a:solidFill>
                          <a:effectLst/>
                          <a:latin typeface="Calibri" panose="020F0502020204030204" pitchFamily="34" charset="0"/>
                          <a:ea typeface="+mn-ea"/>
                          <a:cs typeface="+mn-cs"/>
                        </a:rPr>
                        <a:t>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7"/>
                  </a:ext>
                </a:extLst>
              </a:tr>
            </a:tbl>
          </a:graphicData>
        </a:graphic>
      </p:graphicFrame>
      <p:sp>
        <p:nvSpPr>
          <p:cNvPr id="8" name="TextBox 7"/>
          <p:cNvSpPr txBox="1"/>
          <p:nvPr/>
        </p:nvSpPr>
        <p:spPr>
          <a:xfrm>
            <a:off x="183019" y="6522289"/>
            <a:ext cx="10227733" cy="246221"/>
          </a:xfrm>
          <a:prstGeom prst="rect">
            <a:avLst/>
          </a:prstGeom>
          <a:noFill/>
        </p:spPr>
        <p:txBody>
          <a:bodyPr wrap="square" rtlCol="0" anchor="b" anchorCtr="0">
            <a:spAutoFit/>
          </a:bodyPr>
          <a:lstStyle/>
          <a:p>
            <a:r>
              <a:rPr lang="en-GB" sz="1000">
                <a:solidFill>
                  <a:srgbClr val="002060"/>
                </a:solidFill>
              </a:rPr>
              <a:t>Q: Which statement best describes you about smoking?</a:t>
            </a:r>
          </a:p>
        </p:txBody>
      </p:sp>
      <p:graphicFrame>
        <p:nvGraphicFramePr>
          <p:cNvPr id="9" name="Table 8">
            <a:extLst>
              <a:ext uri="{FF2B5EF4-FFF2-40B4-BE49-F238E27FC236}">
                <a16:creationId xmlns:a16="http://schemas.microsoft.com/office/drawing/2014/main" id="{46089AA3-90A8-4560-9589-BA29C8F497D6}"/>
              </a:ext>
            </a:extLst>
          </p:cNvPr>
          <p:cNvGraphicFramePr>
            <a:graphicFrameLocks noGrp="1"/>
          </p:cNvGraphicFramePr>
          <p:nvPr>
            <p:extLst>
              <p:ext uri="{D42A27DB-BD31-4B8C-83A1-F6EECF244321}">
                <p14:modId xmlns:p14="http://schemas.microsoft.com/office/powerpoint/2010/main" val="154926756"/>
              </p:ext>
            </p:extLst>
          </p:nvPr>
        </p:nvGraphicFramePr>
        <p:xfrm>
          <a:off x="360001" y="3291811"/>
          <a:ext cx="11273198" cy="2303094"/>
        </p:xfrm>
        <a:graphic>
          <a:graphicData uri="http://schemas.openxmlformats.org/drawingml/2006/table">
            <a:tbl>
              <a:tblPr firstRow="1" bandRow="1">
                <a:tableStyleId>{5940675A-B579-460E-94D1-54222C63F5DA}</a:tableStyleId>
              </a:tblPr>
              <a:tblGrid>
                <a:gridCol w="3491539">
                  <a:extLst>
                    <a:ext uri="{9D8B030D-6E8A-4147-A177-3AD203B41FA5}">
                      <a16:colId xmlns:a16="http://schemas.microsoft.com/office/drawing/2014/main" val="20000"/>
                    </a:ext>
                  </a:extLst>
                </a:gridCol>
                <a:gridCol w="805909">
                  <a:extLst>
                    <a:ext uri="{9D8B030D-6E8A-4147-A177-3AD203B41FA5}">
                      <a16:colId xmlns:a16="http://schemas.microsoft.com/office/drawing/2014/main" val="20006"/>
                    </a:ext>
                  </a:extLst>
                </a:gridCol>
                <a:gridCol w="1162625">
                  <a:extLst>
                    <a:ext uri="{9D8B030D-6E8A-4147-A177-3AD203B41FA5}">
                      <a16:colId xmlns:a16="http://schemas.microsoft.com/office/drawing/2014/main" val="3079945066"/>
                    </a:ext>
                  </a:extLst>
                </a:gridCol>
                <a:gridCol w="1162625">
                  <a:extLst>
                    <a:ext uri="{9D8B030D-6E8A-4147-A177-3AD203B41FA5}">
                      <a16:colId xmlns:a16="http://schemas.microsoft.com/office/drawing/2014/main" val="2659430059"/>
                    </a:ext>
                  </a:extLst>
                </a:gridCol>
                <a:gridCol w="1162625">
                  <a:extLst>
                    <a:ext uri="{9D8B030D-6E8A-4147-A177-3AD203B41FA5}">
                      <a16:colId xmlns:a16="http://schemas.microsoft.com/office/drawing/2014/main" val="3033816928"/>
                    </a:ext>
                  </a:extLst>
                </a:gridCol>
                <a:gridCol w="1162625">
                  <a:extLst>
                    <a:ext uri="{9D8B030D-6E8A-4147-A177-3AD203B41FA5}">
                      <a16:colId xmlns:a16="http://schemas.microsoft.com/office/drawing/2014/main" val="1704366203"/>
                    </a:ext>
                  </a:extLst>
                </a:gridCol>
                <a:gridCol w="1162625">
                  <a:extLst>
                    <a:ext uri="{9D8B030D-6E8A-4147-A177-3AD203B41FA5}">
                      <a16:colId xmlns:a16="http://schemas.microsoft.com/office/drawing/2014/main" val="1467276928"/>
                    </a:ext>
                  </a:extLst>
                </a:gridCol>
                <a:gridCol w="1162625">
                  <a:extLst>
                    <a:ext uri="{9D8B030D-6E8A-4147-A177-3AD203B41FA5}">
                      <a16:colId xmlns:a16="http://schemas.microsoft.com/office/drawing/2014/main" val="1848203353"/>
                    </a:ext>
                  </a:extLst>
                </a:gridCol>
              </a:tblGrid>
              <a:tr h="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i="1">
                          <a:solidFill>
                            <a:schemeClr val="tx1">
                              <a:lumMod val="75000"/>
                              <a:lumOff val="25000"/>
                            </a:schemeClr>
                          </a:solidFill>
                        </a:rPr>
                        <a:t>2025 Survey</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SEN</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Have a disability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Young carers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Ethnicity:</a:t>
                      </a:r>
                      <a:r>
                        <a:rPr lang="en-GB" sz="1100" b="1" baseline="0">
                          <a:solidFill>
                            <a:schemeClr val="tx1">
                              <a:lumMod val="75000"/>
                              <a:lumOff val="25000"/>
                            </a:schemeClr>
                          </a:solidFill>
                        </a:rPr>
                        <a:t> </a:t>
                      </a:r>
                      <a:r>
                        <a:rPr lang="en-GB" sz="1100" b="1">
                          <a:solidFill>
                            <a:schemeClr val="tx1">
                              <a:lumMod val="75000"/>
                              <a:lumOff val="25000"/>
                            </a:schemeClr>
                          </a:solidFill>
                        </a:rPr>
                        <a:t>White</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Ethnic Minority Groups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Eng 2</a:t>
                      </a:r>
                      <a:r>
                        <a:rPr lang="en-GB" sz="1100" b="1" baseline="30000">
                          <a:solidFill>
                            <a:schemeClr val="tx1">
                              <a:lumMod val="75000"/>
                              <a:lumOff val="25000"/>
                            </a:schemeClr>
                          </a:solidFill>
                        </a:rPr>
                        <a:t>nd</a:t>
                      </a:r>
                      <a:r>
                        <a:rPr lang="en-GB" sz="1100" b="1">
                          <a:solidFill>
                            <a:schemeClr val="tx1">
                              <a:lumMod val="75000"/>
                              <a:lumOff val="25000"/>
                            </a:schemeClr>
                          </a:solidFill>
                        </a:rPr>
                        <a:t> Lang</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LGBTQ</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0">
                <a:tc>
                  <a:txBody>
                    <a:bodyPr/>
                    <a:lstStyle/>
                    <a:p>
                      <a:r>
                        <a:rPr lang="en-GB" sz="1100" i="1">
                          <a:solidFill>
                            <a:schemeClr val="tx1">
                              <a:lumMod val="75000"/>
                              <a:lumOff val="25000"/>
                            </a:schemeClr>
                          </a:solidFill>
                        </a:rPr>
                        <a:t>Base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191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309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87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1341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154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120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178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0">
                <a:tc>
                  <a:txBody>
                    <a:bodyPr/>
                    <a:lstStyle/>
                    <a:p>
                      <a:pPr algn="l" fontAlgn="b"/>
                      <a:r>
                        <a:rPr lang="en-GB" sz="1100" b="0" i="0" u="none" strike="noStrike">
                          <a:solidFill>
                            <a:schemeClr val="tx1">
                              <a:lumMod val="75000"/>
                              <a:lumOff val="25000"/>
                            </a:schemeClr>
                          </a:solidFill>
                          <a:effectLst/>
                          <a:latin typeface="Calibri" panose="020F0502020204030204" pitchFamily="34" charset="0"/>
                        </a:rPr>
                        <a:t>I have never smoked at all</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b="0" i="0" u="none" strike="noStrike" kern="1200">
                          <a:solidFill>
                            <a:schemeClr val="tx1">
                              <a:lumMod val="75000"/>
                              <a:lumOff val="25000"/>
                            </a:schemeClr>
                          </a:solidFill>
                          <a:effectLst/>
                          <a:latin typeface="Calibri" panose="020F0502020204030204" pitchFamily="34" charset="0"/>
                          <a:ea typeface="+mn-ea"/>
                          <a:cs typeface="+mn-cs"/>
                        </a:rPr>
                        <a:t>86%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b="0" i="0" u="none" strike="noStrike" kern="1200">
                          <a:solidFill>
                            <a:schemeClr val="tx1">
                              <a:lumMod val="75000"/>
                              <a:lumOff val="25000"/>
                            </a:schemeClr>
                          </a:solidFill>
                          <a:effectLst/>
                          <a:latin typeface="Calibri" panose="020F0502020204030204" pitchFamily="34" charset="0"/>
                          <a:ea typeface="+mn-ea"/>
                          <a:cs typeface="+mn-cs"/>
                        </a:rPr>
                        <a:t>85%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b="0" i="0" u="none" strike="noStrike" kern="1200">
                          <a:solidFill>
                            <a:schemeClr val="tx1">
                              <a:lumMod val="75000"/>
                              <a:lumOff val="25000"/>
                            </a:schemeClr>
                          </a:solidFill>
                          <a:effectLst/>
                          <a:latin typeface="Calibri" panose="020F0502020204030204" pitchFamily="34" charset="0"/>
                          <a:ea typeface="+mn-ea"/>
                          <a:cs typeface="+mn-cs"/>
                        </a:rPr>
                        <a:t>82%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b="0" i="0" u="none" strike="noStrike" kern="1200">
                          <a:solidFill>
                            <a:schemeClr val="tx1">
                              <a:lumMod val="75000"/>
                              <a:lumOff val="25000"/>
                            </a:schemeClr>
                          </a:solidFill>
                          <a:effectLst/>
                          <a:latin typeface="Calibri" panose="020F0502020204030204" pitchFamily="34" charset="0"/>
                          <a:ea typeface="+mn-ea"/>
                          <a:cs typeface="+mn-cs"/>
                        </a:rPr>
                        <a:t>89%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b="0" i="0" u="none" strike="noStrike" kern="1200">
                          <a:solidFill>
                            <a:schemeClr val="tx1">
                              <a:lumMod val="75000"/>
                              <a:lumOff val="25000"/>
                            </a:schemeClr>
                          </a:solidFill>
                          <a:effectLst/>
                          <a:latin typeface="Calibri" panose="020F0502020204030204" pitchFamily="34" charset="0"/>
                          <a:ea typeface="+mn-ea"/>
                          <a:cs typeface="+mn-cs"/>
                        </a:rPr>
                        <a:t>85%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b="0" i="0" u="none" strike="noStrike" kern="1200">
                          <a:solidFill>
                            <a:schemeClr val="tx1">
                              <a:lumMod val="75000"/>
                              <a:lumOff val="25000"/>
                            </a:schemeClr>
                          </a:solidFill>
                          <a:effectLst/>
                          <a:latin typeface="Calibri" panose="020F0502020204030204" pitchFamily="34" charset="0"/>
                          <a:ea typeface="+mn-ea"/>
                          <a:cs typeface="+mn-cs"/>
                        </a:rPr>
                        <a:t>90%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b="0" i="0" u="none" strike="noStrike" kern="1200">
                          <a:solidFill>
                            <a:schemeClr val="tx1">
                              <a:lumMod val="75000"/>
                              <a:lumOff val="25000"/>
                            </a:schemeClr>
                          </a:solidFill>
                          <a:effectLst/>
                          <a:latin typeface="Calibri" panose="020F0502020204030204" pitchFamily="34" charset="0"/>
                          <a:ea typeface="+mn-ea"/>
                          <a:cs typeface="+mn-cs"/>
                        </a:rPr>
                        <a:t>81%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308934">
                <a:tc>
                  <a:txBody>
                    <a:bodyPr/>
                    <a:lstStyle/>
                    <a:p>
                      <a:pPr algn="l" fontAlgn="b"/>
                      <a:r>
                        <a:rPr lang="en-GB" sz="1100" b="0" i="0" u="none" strike="noStrike">
                          <a:solidFill>
                            <a:schemeClr val="tx1">
                              <a:lumMod val="75000"/>
                              <a:lumOff val="25000"/>
                            </a:schemeClr>
                          </a:solidFill>
                          <a:effectLst/>
                          <a:latin typeface="Calibri" panose="020F0502020204030204" pitchFamily="34" charset="0"/>
                        </a:rPr>
                        <a:t>I have tried smoking once or twice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b="0" i="0" u="none" strike="noStrike" kern="1200">
                          <a:solidFill>
                            <a:schemeClr val="tx1">
                              <a:lumMod val="75000"/>
                              <a:lumOff val="25000"/>
                            </a:schemeClr>
                          </a:solidFill>
                          <a:effectLst/>
                          <a:latin typeface="Calibri" panose="020F0502020204030204" pitchFamily="34" charset="0"/>
                          <a:ea typeface="+mn-ea"/>
                          <a:cs typeface="+mn-cs"/>
                        </a:rPr>
                        <a:t>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b="0" i="0" u="none" strike="noStrike" kern="1200">
                          <a:solidFill>
                            <a:schemeClr val="tx1">
                              <a:lumMod val="75000"/>
                              <a:lumOff val="25000"/>
                            </a:schemeClr>
                          </a:solidFill>
                          <a:effectLst/>
                          <a:latin typeface="Calibri" panose="020F0502020204030204" pitchFamily="34" charset="0"/>
                          <a:ea typeface="+mn-ea"/>
                          <a:cs typeface="+mn-cs"/>
                        </a:rPr>
                        <a:t>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b="0" i="0" u="none" strike="noStrike" kern="1200">
                          <a:solidFill>
                            <a:schemeClr val="tx1">
                              <a:lumMod val="75000"/>
                              <a:lumOff val="25000"/>
                            </a:schemeClr>
                          </a:solidFill>
                          <a:effectLst/>
                          <a:latin typeface="Calibri" panose="020F0502020204030204" pitchFamily="34" charset="0"/>
                          <a:ea typeface="+mn-ea"/>
                          <a:cs typeface="+mn-cs"/>
                        </a:rPr>
                        <a:t>11%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b="0" i="0" u="none" strike="noStrike" kern="1200">
                          <a:solidFill>
                            <a:schemeClr val="tx1">
                              <a:lumMod val="75000"/>
                              <a:lumOff val="25000"/>
                            </a:schemeClr>
                          </a:solidFill>
                          <a:effectLst/>
                          <a:latin typeface="Calibri" panose="020F0502020204030204" pitchFamily="34" charset="0"/>
                          <a:ea typeface="+mn-ea"/>
                          <a:cs typeface="+mn-cs"/>
                        </a:rPr>
                        <a:t>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b="0" i="0" u="none" strike="noStrike" kern="1200">
                          <a:solidFill>
                            <a:schemeClr val="tx1">
                              <a:lumMod val="75000"/>
                              <a:lumOff val="25000"/>
                            </a:schemeClr>
                          </a:solidFill>
                          <a:effectLst/>
                          <a:latin typeface="Calibri" panose="020F0502020204030204" pitchFamily="34" charset="0"/>
                          <a:ea typeface="+mn-ea"/>
                          <a:cs typeface="+mn-cs"/>
                        </a:rPr>
                        <a:t>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b="0" i="0" u="none" strike="noStrike" kern="1200">
                          <a:solidFill>
                            <a:schemeClr val="tx1">
                              <a:lumMod val="75000"/>
                              <a:lumOff val="25000"/>
                            </a:schemeClr>
                          </a:solidFill>
                          <a:effectLst/>
                          <a:latin typeface="Calibri" panose="020F0502020204030204" pitchFamily="34" charset="0"/>
                          <a:ea typeface="+mn-ea"/>
                          <a:cs typeface="+mn-cs"/>
                        </a:rPr>
                        <a:t>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b="0" i="0" u="none" strike="noStrike" kern="1200">
                          <a:solidFill>
                            <a:schemeClr val="tx1">
                              <a:lumMod val="75000"/>
                              <a:lumOff val="25000"/>
                            </a:schemeClr>
                          </a:solidFill>
                          <a:effectLst/>
                          <a:latin typeface="Calibri" panose="020F0502020204030204" pitchFamily="34" charset="0"/>
                          <a:ea typeface="+mn-ea"/>
                          <a:cs typeface="+mn-cs"/>
                        </a:rPr>
                        <a:t>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0">
                <a:tc>
                  <a:txBody>
                    <a:bodyPr/>
                    <a:lstStyle/>
                    <a:p>
                      <a:pPr algn="l" fontAlgn="b"/>
                      <a:r>
                        <a:rPr lang="en-GB" sz="1100" b="0" i="0" u="none" strike="noStrike">
                          <a:solidFill>
                            <a:schemeClr val="tx1">
                              <a:lumMod val="75000"/>
                              <a:lumOff val="25000"/>
                            </a:schemeClr>
                          </a:solidFill>
                          <a:effectLst/>
                          <a:latin typeface="Calibri" panose="020F0502020204030204" pitchFamily="34" charset="0"/>
                        </a:rPr>
                        <a:t>I used to smoke, but I don't now</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b="0" i="0" u="none" strike="noStrike" kern="1200">
                          <a:solidFill>
                            <a:schemeClr val="tx1">
                              <a:lumMod val="75000"/>
                              <a:lumOff val="25000"/>
                            </a:schemeClr>
                          </a:solidFill>
                          <a:effectLst/>
                          <a:latin typeface="Calibri" panose="020F0502020204030204" pitchFamily="34" charset="0"/>
                          <a:ea typeface="+mn-ea"/>
                          <a:cs typeface="+mn-cs"/>
                        </a:rPr>
                        <a:t>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b="0" i="0" u="none" strike="noStrike" kern="1200">
                          <a:solidFill>
                            <a:schemeClr val="tx1">
                              <a:lumMod val="75000"/>
                              <a:lumOff val="25000"/>
                            </a:schemeClr>
                          </a:solidFill>
                          <a:effectLst/>
                          <a:latin typeface="Calibri" panose="020F0502020204030204" pitchFamily="34" charset="0"/>
                          <a:ea typeface="+mn-ea"/>
                          <a:cs typeface="+mn-cs"/>
                        </a:rPr>
                        <a:t>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b="0" i="0" u="none" strike="noStrike" kern="1200">
                          <a:solidFill>
                            <a:schemeClr val="tx1">
                              <a:lumMod val="75000"/>
                              <a:lumOff val="25000"/>
                            </a:schemeClr>
                          </a:solidFill>
                          <a:effectLst/>
                          <a:latin typeface="Calibri" panose="020F0502020204030204" pitchFamily="34" charset="0"/>
                          <a:ea typeface="+mn-ea"/>
                          <a:cs typeface="+mn-cs"/>
                        </a:rPr>
                        <a:t>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b="0" i="0" u="none" strike="noStrike" kern="1200">
                          <a:solidFill>
                            <a:schemeClr val="tx1">
                              <a:lumMod val="75000"/>
                              <a:lumOff val="25000"/>
                            </a:schemeClr>
                          </a:solidFill>
                          <a:effectLst/>
                          <a:latin typeface="Calibri" panose="020F0502020204030204" pitchFamily="34" charset="0"/>
                          <a:ea typeface="+mn-ea"/>
                          <a:cs typeface="+mn-cs"/>
                        </a:rPr>
                        <a:t>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b="0" i="0" u="none" strike="noStrike" kern="1200">
                          <a:solidFill>
                            <a:schemeClr val="tx1">
                              <a:lumMod val="75000"/>
                              <a:lumOff val="25000"/>
                            </a:schemeClr>
                          </a:solidFill>
                          <a:effectLst/>
                          <a:latin typeface="Calibri" panose="020F0502020204030204" pitchFamily="34" charset="0"/>
                          <a:ea typeface="+mn-ea"/>
                          <a:cs typeface="+mn-cs"/>
                        </a:rPr>
                        <a:t>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b="0" i="0" u="none" strike="noStrike" kern="1200">
                          <a:solidFill>
                            <a:schemeClr val="tx1">
                              <a:lumMod val="75000"/>
                              <a:lumOff val="25000"/>
                            </a:schemeClr>
                          </a:solidFill>
                          <a:effectLst/>
                          <a:latin typeface="Calibri" panose="020F0502020204030204" pitchFamily="34" charset="0"/>
                          <a:ea typeface="+mn-ea"/>
                          <a:cs typeface="+mn-cs"/>
                        </a:rPr>
                        <a:t>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b="0" i="0" u="none" strike="noStrike" kern="1200">
                          <a:solidFill>
                            <a:schemeClr val="tx1">
                              <a:lumMod val="75000"/>
                              <a:lumOff val="25000"/>
                            </a:schemeClr>
                          </a:solidFill>
                          <a:effectLst/>
                          <a:latin typeface="Calibri" panose="020F0502020204030204" pitchFamily="34" charset="0"/>
                          <a:ea typeface="+mn-ea"/>
                          <a:cs typeface="+mn-cs"/>
                        </a:rPr>
                        <a:t>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r h="0">
                <a:tc>
                  <a:txBody>
                    <a:bodyPr/>
                    <a:lstStyle/>
                    <a:p>
                      <a:pPr algn="l" fontAlgn="b"/>
                      <a:r>
                        <a:rPr lang="en-GB" sz="1100" b="0" i="0" u="none" strike="noStrike">
                          <a:solidFill>
                            <a:schemeClr val="tx1">
                              <a:lumMod val="75000"/>
                              <a:lumOff val="25000"/>
                            </a:schemeClr>
                          </a:solidFill>
                          <a:effectLst/>
                          <a:latin typeface="Calibri" panose="020F0502020204030204" pitchFamily="34" charset="0"/>
                        </a:rPr>
                        <a:t>I smoke occasionally (less than 1 cigarette a week)</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b="0" i="0" u="none" strike="noStrike" kern="1200">
                          <a:solidFill>
                            <a:schemeClr val="tx1">
                              <a:lumMod val="75000"/>
                              <a:lumOff val="25000"/>
                            </a:schemeClr>
                          </a:solidFill>
                          <a:effectLst/>
                          <a:latin typeface="Calibri" panose="020F0502020204030204" pitchFamily="34" charset="0"/>
                          <a:ea typeface="+mn-ea"/>
                          <a:cs typeface="+mn-cs"/>
                        </a:rPr>
                        <a:t>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b="0" i="0" u="none" strike="noStrike" kern="1200">
                          <a:solidFill>
                            <a:schemeClr val="tx1">
                              <a:lumMod val="75000"/>
                              <a:lumOff val="25000"/>
                            </a:schemeClr>
                          </a:solidFill>
                          <a:effectLst/>
                          <a:latin typeface="Calibri" panose="020F0502020204030204" pitchFamily="34" charset="0"/>
                          <a:ea typeface="+mn-ea"/>
                          <a:cs typeface="+mn-cs"/>
                        </a:rPr>
                        <a:t>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b="0" i="0" u="none" strike="noStrike" kern="1200">
                          <a:solidFill>
                            <a:schemeClr val="tx1">
                              <a:lumMod val="75000"/>
                              <a:lumOff val="25000"/>
                            </a:schemeClr>
                          </a:solidFill>
                          <a:effectLst/>
                          <a:latin typeface="Calibri" panose="020F0502020204030204" pitchFamily="34" charset="0"/>
                          <a:ea typeface="+mn-ea"/>
                          <a:cs typeface="+mn-cs"/>
                        </a:rPr>
                        <a:t>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b="0" i="0" u="none" strike="noStrike" kern="1200">
                          <a:solidFill>
                            <a:schemeClr val="tx1">
                              <a:lumMod val="75000"/>
                              <a:lumOff val="25000"/>
                            </a:schemeClr>
                          </a:solidFill>
                          <a:effectLst/>
                          <a:latin typeface="Calibri" panose="020F0502020204030204" pitchFamily="34" charset="0"/>
                          <a:ea typeface="+mn-ea"/>
                          <a:cs typeface="+mn-cs"/>
                        </a:rPr>
                        <a:t>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b="0" i="0" u="none" strike="noStrike" kern="1200">
                          <a:solidFill>
                            <a:schemeClr val="tx1">
                              <a:lumMod val="75000"/>
                              <a:lumOff val="25000"/>
                            </a:schemeClr>
                          </a:solidFill>
                          <a:effectLst/>
                          <a:latin typeface="Calibri" panose="020F0502020204030204" pitchFamily="34" charset="0"/>
                          <a:ea typeface="+mn-ea"/>
                          <a:cs typeface="+mn-cs"/>
                        </a:rPr>
                        <a:t>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b="0" i="0" u="none" strike="noStrike" kern="1200">
                          <a:solidFill>
                            <a:schemeClr val="tx1">
                              <a:lumMod val="75000"/>
                              <a:lumOff val="25000"/>
                            </a:schemeClr>
                          </a:solidFill>
                          <a:effectLst/>
                          <a:latin typeface="Calibri" panose="020F0502020204030204" pitchFamily="34" charset="0"/>
                          <a:ea typeface="+mn-ea"/>
                          <a:cs typeface="+mn-cs"/>
                        </a:rPr>
                        <a:t>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b="0" i="0" u="none" strike="noStrike" kern="1200">
                          <a:solidFill>
                            <a:schemeClr val="tx1">
                              <a:lumMod val="75000"/>
                              <a:lumOff val="25000"/>
                            </a:schemeClr>
                          </a:solidFill>
                          <a:effectLst/>
                          <a:latin typeface="Calibri" panose="020F0502020204030204" pitchFamily="34" charset="0"/>
                          <a:ea typeface="+mn-ea"/>
                          <a:cs typeface="+mn-cs"/>
                        </a:rPr>
                        <a:t>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5"/>
                  </a:ext>
                </a:extLst>
              </a:tr>
              <a:tr h="0">
                <a:tc>
                  <a:txBody>
                    <a:bodyPr/>
                    <a:lstStyle/>
                    <a:p>
                      <a:pPr algn="l" fontAlgn="b"/>
                      <a:r>
                        <a:rPr lang="en-GB" sz="1100" b="0" i="0" u="none" strike="noStrike">
                          <a:solidFill>
                            <a:schemeClr val="tx1">
                              <a:lumMod val="75000"/>
                              <a:lumOff val="25000"/>
                            </a:schemeClr>
                          </a:solidFill>
                          <a:effectLst/>
                          <a:latin typeface="Calibri" panose="020F0502020204030204" pitchFamily="34" charset="0"/>
                        </a:rPr>
                        <a:t>I smoke regularly but would like to give up</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b="0" i="0" u="none" strike="noStrike" kern="1200">
                          <a:solidFill>
                            <a:schemeClr val="tx1">
                              <a:lumMod val="75000"/>
                              <a:lumOff val="25000"/>
                            </a:schemeClr>
                          </a:solidFill>
                          <a:effectLst/>
                          <a:latin typeface="Calibri" panose="020F0502020204030204" pitchFamily="34" charset="0"/>
                          <a:ea typeface="+mn-ea"/>
                          <a:cs typeface="+mn-cs"/>
                        </a:rPr>
                        <a:t>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b="0" i="0" u="none" strike="noStrike" kern="1200">
                          <a:solidFill>
                            <a:schemeClr val="tx1">
                              <a:lumMod val="75000"/>
                              <a:lumOff val="25000"/>
                            </a:schemeClr>
                          </a:solidFill>
                          <a:effectLst/>
                          <a:latin typeface="Calibri" panose="020F0502020204030204" pitchFamily="34" charset="0"/>
                          <a:ea typeface="+mn-ea"/>
                          <a:cs typeface="+mn-cs"/>
                        </a:rPr>
                        <a:t>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b="0" i="0" u="none" strike="noStrike" kern="1200">
                          <a:solidFill>
                            <a:schemeClr val="tx1">
                              <a:lumMod val="75000"/>
                              <a:lumOff val="25000"/>
                            </a:schemeClr>
                          </a:solidFill>
                          <a:effectLst/>
                          <a:latin typeface="Calibri" panose="020F0502020204030204" pitchFamily="34" charset="0"/>
                          <a:ea typeface="+mn-ea"/>
                          <a:cs typeface="+mn-cs"/>
                        </a:rPr>
                        <a:t>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b="0" i="0" u="none" strike="noStrike" kern="1200">
                          <a:solidFill>
                            <a:schemeClr val="tx1">
                              <a:lumMod val="75000"/>
                              <a:lumOff val="25000"/>
                            </a:schemeClr>
                          </a:solidFill>
                          <a:effectLst/>
                          <a:latin typeface="Calibri" panose="020F0502020204030204" pitchFamily="34" charset="0"/>
                          <a:ea typeface="+mn-ea"/>
                          <a:cs typeface="+mn-cs"/>
                        </a:rPr>
                        <a:t>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b="0" i="0" u="none" strike="noStrike" kern="1200">
                          <a:solidFill>
                            <a:schemeClr val="tx1">
                              <a:lumMod val="75000"/>
                              <a:lumOff val="25000"/>
                            </a:schemeClr>
                          </a:solidFill>
                          <a:effectLst/>
                          <a:latin typeface="Calibri" panose="020F0502020204030204" pitchFamily="34" charset="0"/>
                          <a:ea typeface="+mn-ea"/>
                          <a:cs typeface="+mn-cs"/>
                        </a:rPr>
                        <a:t>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b="0" i="0" u="none" strike="noStrike" kern="1200">
                          <a:solidFill>
                            <a:schemeClr val="tx1">
                              <a:lumMod val="75000"/>
                              <a:lumOff val="25000"/>
                            </a:schemeClr>
                          </a:solidFill>
                          <a:effectLst/>
                          <a:latin typeface="Calibri" panose="020F0502020204030204" pitchFamily="34" charset="0"/>
                          <a:ea typeface="+mn-ea"/>
                          <a:cs typeface="+mn-cs"/>
                        </a:rPr>
                        <a:t>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b="0" i="0" u="none" strike="noStrike" kern="1200">
                          <a:solidFill>
                            <a:schemeClr val="tx1">
                              <a:lumMod val="75000"/>
                              <a:lumOff val="25000"/>
                            </a:schemeClr>
                          </a:solidFill>
                          <a:effectLst/>
                          <a:latin typeface="Calibri" panose="020F0502020204030204" pitchFamily="34" charset="0"/>
                          <a:ea typeface="+mn-ea"/>
                          <a:cs typeface="+mn-cs"/>
                        </a:rPr>
                        <a:t>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6"/>
                  </a:ext>
                </a:extLst>
              </a:tr>
              <a:tr h="0">
                <a:tc>
                  <a:txBody>
                    <a:bodyPr/>
                    <a:lstStyle/>
                    <a:p>
                      <a:pPr algn="l" fontAlgn="b"/>
                      <a:r>
                        <a:rPr lang="en-GB" sz="1100" b="0" i="0" u="none" strike="noStrike">
                          <a:solidFill>
                            <a:schemeClr val="tx1">
                              <a:lumMod val="75000"/>
                              <a:lumOff val="25000"/>
                            </a:schemeClr>
                          </a:solidFill>
                          <a:effectLst/>
                          <a:latin typeface="Calibri" panose="020F0502020204030204" pitchFamily="34" charset="0"/>
                        </a:rPr>
                        <a:t>I smoke regularly and don't want to give up</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b="0" i="0" u="none" strike="noStrike" kern="1200">
                          <a:solidFill>
                            <a:schemeClr val="tx1">
                              <a:lumMod val="75000"/>
                              <a:lumOff val="25000"/>
                            </a:schemeClr>
                          </a:solidFill>
                          <a:effectLst/>
                          <a:latin typeface="Calibri" panose="020F0502020204030204" pitchFamily="34" charset="0"/>
                          <a:ea typeface="+mn-ea"/>
                          <a:cs typeface="+mn-cs"/>
                        </a:rPr>
                        <a:t>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b="0" i="0" u="none" strike="noStrike" kern="1200">
                          <a:solidFill>
                            <a:schemeClr val="tx1">
                              <a:lumMod val="75000"/>
                              <a:lumOff val="25000"/>
                            </a:schemeClr>
                          </a:solidFill>
                          <a:effectLst/>
                          <a:latin typeface="Calibri" panose="020F0502020204030204" pitchFamily="34" charset="0"/>
                          <a:ea typeface="+mn-ea"/>
                          <a:cs typeface="+mn-cs"/>
                        </a:rPr>
                        <a:t>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b="0" i="0" u="none" strike="noStrike" kern="1200">
                          <a:solidFill>
                            <a:schemeClr val="tx1">
                              <a:lumMod val="75000"/>
                              <a:lumOff val="25000"/>
                            </a:schemeClr>
                          </a:solidFill>
                          <a:effectLst/>
                          <a:latin typeface="Calibri" panose="020F0502020204030204" pitchFamily="34" charset="0"/>
                          <a:ea typeface="+mn-ea"/>
                          <a:cs typeface="+mn-cs"/>
                        </a:rPr>
                        <a:t>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b="0" i="0" u="none" strike="noStrike" kern="1200">
                          <a:solidFill>
                            <a:schemeClr val="tx1">
                              <a:lumMod val="75000"/>
                              <a:lumOff val="25000"/>
                            </a:schemeClr>
                          </a:solidFill>
                          <a:effectLst/>
                          <a:latin typeface="Calibri" panose="020F0502020204030204" pitchFamily="34" charset="0"/>
                          <a:ea typeface="+mn-ea"/>
                          <a:cs typeface="+mn-cs"/>
                        </a:rPr>
                        <a:t>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b="0" i="0" u="none" strike="noStrike" kern="1200">
                          <a:solidFill>
                            <a:schemeClr val="tx1">
                              <a:lumMod val="75000"/>
                              <a:lumOff val="25000"/>
                            </a:schemeClr>
                          </a:solidFill>
                          <a:effectLst/>
                          <a:latin typeface="Calibri" panose="020F0502020204030204" pitchFamily="34" charset="0"/>
                          <a:ea typeface="+mn-ea"/>
                          <a:cs typeface="+mn-cs"/>
                        </a:rPr>
                        <a:t>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b="0" i="0" u="none" strike="noStrike" kern="1200">
                          <a:solidFill>
                            <a:schemeClr val="tx1">
                              <a:lumMod val="75000"/>
                              <a:lumOff val="25000"/>
                            </a:schemeClr>
                          </a:solidFill>
                          <a:effectLst/>
                          <a:latin typeface="Calibri" panose="020F0502020204030204" pitchFamily="34" charset="0"/>
                          <a:ea typeface="+mn-ea"/>
                          <a:cs typeface="+mn-cs"/>
                        </a:rPr>
                        <a:t>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b="0" i="0" u="none" strike="noStrike" kern="1200">
                          <a:solidFill>
                            <a:schemeClr val="tx1">
                              <a:lumMod val="75000"/>
                              <a:lumOff val="25000"/>
                            </a:schemeClr>
                          </a:solidFill>
                          <a:effectLst/>
                          <a:latin typeface="Calibri" panose="020F0502020204030204" pitchFamily="34" charset="0"/>
                          <a:ea typeface="+mn-ea"/>
                          <a:cs typeface="+mn-cs"/>
                        </a:rPr>
                        <a:t>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7"/>
                  </a:ext>
                </a:extLst>
              </a:tr>
            </a:tbl>
          </a:graphicData>
        </a:graphic>
      </p:graphicFrame>
    </p:spTree>
    <p:extLst>
      <p:ext uri="{BB962C8B-B14F-4D97-AF65-F5344CB8AC3E}">
        <p14:creationId xmlns:p14="http://schemas.microsoft.com/office/powerpoint/2010/main" val="3349618439"/>
      </p:ext>
    </p:extLst>
  </p:cSld>
  <p:clrMapOvr>
    <a:masterClrMapping/>
  </p:clrMapOvr>
</p:sld>
</file>

<file path=ppt/slides/slide1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80000" y="180000"/>
            <a:ext cx="11721936" cy="682597"/>
          </a:xfrm>
        </p:spPr>
        <p:txBody>
          <a:bodyPr vert="horz" lIns="91440" tIns="45720" rIns="91440" bIns="45720" rtlCol="0" anchor="t" anchorCtr="0">
            <a:normAutofit/>
          </a:bodyPr>
          <a:lstStyle/>
          <a:p>
            <a:r>
              <a:rPr lang="en-GB" sz="1600"/>
              <a:t>45 respondents say they smoke regularly, with such a low sample size it is hard to draw conclusions on smoking habits. </a:t>
            </a:r>
            <a:br>
              <a:rPr lang="en-GB" sz="1600"/>
            </a:br>
            <a:r>
              <a:rPr lang="en-GB" sz="1200"/>
              <a:t>(Please be aware the following graphs are based on a small sample size.)</a:t>
            </a:r>
            <a:endParaRPr lang="en-GB" sz="1600"/>
          </a:p>
        </p:txBody>
      </p:sp>
      <p:sp>
        <p:nvSpPr>
          <p:cNvPr id="10" name="TextBox 9"/>
          <p:cNvSpPr txBox="1"/>
          <p:nvPr/>
        </p:nvSpPr>
        <p:spPr>
          <a:xfrm>
            <a:off x="180000" y="5915316"/>
            <a:ext cx="7992449" cy="923330"/>
          </a:xfrm>
          <a:prstGeom prst="rect">
            <a:avLst/>
          </a:prstGeom>
          <a:noFill/>
        </p:spPr>
        <p:txBody>
          <a:bodyPr wrap="square" rtlCol="0" anchor="b" anchorCtr="0">
            <a:spAutoFit/>
          </a:bodyPr>
          <a:lstStyle/>
          <a:p>
            <a:r>
              <a:rPr lang="en-GB" sz="900">
                <a:solidFill>
                  <a:srgbClr val="002060"/>
                </a:solidFill>
              </a:rPr>
              <a:t>Q: Where do you normally get/buy your cigarettes from? (Tick all that apply) </a:t>
            </a:r>
            <a:r>
              <a:rPr lang="en-GB" sz="900" i="1">
                <a:solidFill>
                  <a:srgbClr val="002060"/>
                </a:solidFill>
              </a:rPr>
              <a:t>Please note: question altered for 2024, ‘Somewhere local to me,’ ‘From someone at school,’ and ‘City centre’ added for 2024.</a:t>
            </a:r>
            <a:endParaRPr lang="en-GB" sz="900">
              <a:solidFill>
                <a:srgbClr val="002060"/>
              </a:solidFill>
            </a:endParaRPr>
          </a:p>
          <a:p>
            <a:r>
              <a:rPr lang="en-GB" sz="900">
                <a:solidFill>
                  <a:srgbClr val="002060"/>
                </a:solidFill>
              </a:rPr>
              <a:t>Q: Have you ever bought… (Tick all that apply)</a:t>
            </a:r>
          </a:p>
          <a:p>
            <a:r>
              <a:rPr lang="en-GB" sz="900" i="1">
                <a:solidFill>
                  <a:srgbClr val="002060"/>
                </a:solidFill>
              </a:rPr>
              <a:t>Base: All those who smoke regularly, 2023 n=42 respectively, 2024 n=30 / 1,170, 2025 n=45 / 1,546.</a:t>
            </a:r>
          </a:p>
          <a:p>
            <a:r>
              <a:rPr lang="en-GB" sz="900" i="1">
                <a:solidFill>
                  <a:srgbClr val="002060"/>
                </a:solidFill>
              </a:rPr>
              <a:t>Please note: ‘E-cigs/Vapes ordered on the internet or through social media’, ‘E-cigs/Vapes from a petrol station/convenience store/supermarket’, and ‘E-cigs/Vapes from a Vape store’ and ‘Cigarettes/E-cigs/Vapes from someone at school’ removed for 2025, and ‘None of these’ added for 2025.</a:t>
            </a:r>
          </a:p>
        </p:txBody>
      </p:sp>
      <p:sp>
        <p:nvSpPr>
          <p:cNvPr id="5" name="Rectangle 4"/>
          <p:cNvSpPr/>
          <p:nvPr/>
        </p:nvSpPr>
        <p:spPr>
          <a:xfrm>
            <a:off x="9946640" y="6368627"/>
            <a:ext cx="1686560" cy="492926"/>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a:t>Staying safe</a:t>
            </a:r>
            <a:endParaRPr lang="en-GB" sz="1000" b="1"/>
          </a:p>
        </p:txBody>
      </p:sp>
      <p:graphicFrame>
        <p:nvGraphicFramePr>
          <p:cNvPr id="6" name="Chart 5"/>
          <p:cNvGraphicFramePr/>
          <p:nvPr/>
        </p:nvGraphicFramePr>
        <p:xfrm>
          <a:off x="91702" y="1062720"/>
          <a:ext cx="4498336" cy="3783228"/>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11" name="Chart 10"/>
          <p:cNvGraphicFramePr/>
          <p:nvPr>
            <p:extLst>
              <p:ext uri="{D42A27DB-BD31-4B8C-83A1-F6EECF244321}">
                <p14:modId xmlns:p14="http://schemas.microsoft.com/office/powerpoint/2010/main" val="3774267437"/>
              </p:ext>
            </p:extLst>
          </p:nvPr>
        </p:nvGraphicFramePr>
        <p:xfrm>
          <a:off x="183600" y="1016175"/>
          <a:ext cx="6010589" cy="5135304"/>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7" name="Chart 6"/>
          <p:cNvGraphicFramePr/>
          <p:nvPr>
            <p:extLst>
              <p:ext uri="{D42A27DB-BD31-4B8C-83A1-F6EECF244321}">
                <p14:modId xmlns:p14="http://schemas.microsoft.com/office/powerpoint/2010/main" val="1901174850"/>
              </p:ext>
            </p:extLst>
          </p:nvPr>
        </p:nvGraphicFramePr>
        <p:xfrm>
          <a:off x="6415230" y="1013174"/>
          <a:ext cx="5217970" cy="5135303"/>
        </p:xfrm>
        <a:graphic>
          <a:graphicData uri="http://schemas.openxmlformats.org/drawingml/2006/chart">
            <c:chart xmlns:c="http://schemas.openxmlformats.org/drawingml/2006/chart" xmlns:r="http://schemas.openxmlformats.org/officeDocument/2006/relationships" r:id="rId5"/>
          </a:graphicData>
        </a:graphic>
      </p:graphicFrame>
    </p:spTree>
    <p:extLst>
      <p:ext uri="{BB962C8B-B14F-4D97-AF65-F5344CB8AC3E}">
        <p14:creationId xmlns:p14="http://schemas.microsoft.com/office/powerpoint/2010/main" val="1133049679"/>
      </p:ext>
    </p:extLst>
  </p:cSld>
  <p:clrMapOvr>
    <a:masterClrMapping/>
  </p:clrMapOvr>
</p:sld>
</file>

<file path=ppt/slides/slide1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80000" y="180000"/>
            <a:ext cx="11721936" cy="900000"/>
          </a:xfrm>
        </p:spPr>
        <p:txBody>
          <a:bodyPr vert="horz" lIns="91440" tIns="45720" rIns="91440" bIns="45720" rtlCol="0" anchor="t" anchorCtr="0">
            <a:noAutofit/>
          </a:bodyPr>
          <a:lstStyle/>
          <a:p>
            <a:r>
              <a:rPr lang="en-GB" sz="1600"/>
              <a:t>87% of pupils think that some, most, or all of their peers have used electronic cigarettes in the last 7 days. </a:t>
            </a:r>
          </a:p>
        </p:txBody>
      </p:sp>
      <p:sp>
        <p:nvSpPr>
          <p:cNvPr id="10" name="TextBox 9"/>
          <p:cNvSpPr txBox="1"/>
          <p:nvPr/>
        </p:nvSpPr>
        <p:spPr>
          <a:xfrm>
            <a:off x="183019" y="6368400"/>
            <a:ext cx="10227733" cy="400110"/>
          </a:xfrm>
          <a:prstGeom prst="rect">
            <a:avLst/>
          </a:prstGeom>
          <a:noFill/>
        </p:spPr>
        <p:txBody>
          <a:bodyPr wrap="square" rtlCol="0" anchor="b" anchorCtr="0">
            <a:spAutoFit/>
          </a:bodyPr>
          <a:lstStyle/>
          <a:p>
            <a:r>
              <a:rPr lang="en-GB" sz="1000">
                <a:solidFill>
                  <a:srgbClr val="002060"/>
                </a:solidFill>
              </a:rPr>
              <a:t>Q: How many people of your age from your school do you believe use electronic cigarettes (vapes, e-cigarettes, e-cigs) in the last 7 days?</a:t>
            </a:r>
          </a:p>
          <a:p>
            <a:r>
              <a:rPr lang="en-GB" sz="1000" i="1">
                <a:solidFill>
                  <a:srgbClr val="002060"/>
                </a:solidFill>
              </a:rPr>
              <a:t>Question added 2023. Base: All valid respondents, 2023 n=1,057, 2024 n=1,170, 2025 n=1,546. </a:t>
            </a:r>
          </a:p>
        </p:txBody>
      </p:sp>
      <p:sp>
        <p:nvSpPr>
          <p:cNvPr id="5" name="Rectangle 4"/>
          <p:cNvSpPr/>
          <p:nvPr/>
        </p:nvSpPr>
        <p:spPr>
          <a:xfrm>
            <a:off x="9946640" y="6368627"/>
            <a:ext cx="1686560" cy="492926"/>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a:t>Staying safe</a:t>
            </a:r>
            <a:endParaRPr lang="en-GB" sz="1000" b="1"/>
          </a:p>
        </p:txBody>
      </p:sp>
      <p:graphicFrame>
        <p:nvGraphicFramePr>
          <p:cNvPr id="6" name="Chart 5"/>
          <p:cNvGraphicFramePr/>
          <p:nvPr>
            <p:extLst>
              <p:ext uri="{D42A27DB-BD31-4B8C-83A1-F6EECF244321}">
                <p14:modId xmlns:p14="http://schemas.microsoft.com/office/powerpoint/2010/main" val="3853527"/>
              </p:ext>
            </p:extLst>
          </p:nvPr>
        </p:nvGraphicFramePr>
        <p:xfrm>
          <a:off x="653192" y="1052842"/>
          <a:ext cx="4498336" cy="3783228"/>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7" name="Table 6"/>
          <p:cNvGraphicFramePr>
            <a:graphicFrameLocks noGrp="1"/>
          </p:cNvGraphicFramePr>
          <p:nvPr>
            <p:extLst>
              <p:ext uri="{D42A27DB-BD31-4B8C-83A1-F6EECF244321}">
                <p14:modId xmlns:p14="http://schemas.microsoft.com/office/powerpoint/2010/main" val="2923409779"/>
              </p:ext>
            </p:extLst>
          </p:nvPr>
        </p:nvGraphicFramePr>
        <p:xfrm>
          <a:off x="5592842" y="1290090"/>
          <a:ext cx="6040358" cy="2216725"/>
        </p:xfrm>
        <a:graphic>
          <a:graphicData uri="http://schemas.openxmlformats.org/drawingml/2006/table">
            <a:tbl>
              <a:tblPr firstRow="1" bandRow="1">
                <a:tableStyleId>{5940675A-B579-460E-94D1-54222C63F5DA}</a:tableStyleId>
              </a:tblPr>
              <a:tblGrid>
                <a:gridCol w="1097890">
                  <a:extLst>
                    <a:ext uri="{9D8B030D-6E8A-4147-A177-3AD203B41FA5}">
                      <a16:colId xmlns:a16="http://schemas.microsoft.com/office/drawing/2014/main" val="20000"/>
                    </a:ext>
                  </a:extLst>
                </a:gridCol>
                <a:gridCol w="1299152">
                  <a:extLst>
                    <a:ext uri="{9D8B030D-6E8A-4147-A177-3AD203B41FA5}">
                      <a16:colId xmlns:a16="http://schemas.microsoft.com/office/drawing/2014/main" val="20001"/>
                    </a:ext>
                  </a:extLst>
                </a:gridCol>
                <a:gridCol w="754627">
                  <a:extLst>
                    <a:ext uri="{9D8B030D-6E8A-4147-A177-3AD203B41FA5}">
                      <a16:colId xmlns:a16="http://schemas.microsoft.com/office/drawing/2014/main" val="20002"/>
                    </a:ext>
                  </a:extLst>
                </a:gridCol>
                <a:gridCol w="754627">
                  <a:extLst>
                    <a:ext uri="{9D8B030D-6E8A-4147-A177-3AD203B41FA5}">
                      <a16:colId xmlns:a16="http://schemas.microsoft.com/office/drawing/2014/main" val="20003"/>
                    </a:ext>
                  </a:extLst>
                </a:gridCol>
                <a:gridCol w="711354">
                  <a:extLst>
                    <a:ext uri="{9D8B030D-6E8A-4147-A177-3AD203B41FA5}">
                      <a16:colId xmlns:a16="http://schemas.microsoft.com/office/drawing/2014/main" val="20004"/>
                    </a:ext>
                  </a:extLst>
                </a:gridCol>
                <a:gridCol w="711354">
                  <a:extLst>
                    <a:ext uri="{9D8B030D-6E8A-4147-A177-3AD203B41FA5}">
                      <a16:colId xmlns:a16="http://schemas.microsoft.com/office/drawing/2014/main" val="20005"/>
                    </a:ext>
                  </a:extLst>
                </a:gridCol>
                <a:gridCol w="711354">
                  <a:extLst>
                    <a:ext uri="{9D8B030D-6E8A-4147-A177-3AD203B41FA5}">
                      <a16:colId xmlns:a16="http://schemas.microsoft.com/office/drawing/2014/main" val="20006"/>
                    </a:ext>
                  </a:extLst>
                </a:gridCol>
              </a:tblGrid>
              <a:tr h="33732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i="1">
                          <a:solidFill>
                            <a:schemeClr val="tx1">
                              <a:lumMod val="75000"/>
                              <a:lumOff val="25000"/>
                            </a:schemeClr>
                          </a:solidFill>
                        </a:rPr>
                        <a:t>2025 Survey</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All Secondary</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Year 8</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Year 10</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Boys</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Girls</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FSM</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337323">
                <a:tc>
                  <a:txBody>
                    <a:bodyPr/>
                    <a:lstStyle/>
                    <a:p>
                      <a:r>
                        <a:rPr lang="en-GB" sz="1100" i="1">
                          <a:solidFill>
                            <a:schemeClr val="tx1">
                              <a:lumMod val="75000"/>
                              <a:lumOff val="25000"/>
                            </a:schemeClr>
                          </a:solidFill>
                        </a:rPr>
                        <a:t>Base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1546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962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584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720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775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329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350588">
                <a:tc>
                  <a:txBody>
                    <a:bodyPr/>
                    <a:lstStyle/>
                    <a:p>
                      <a:pPr algn="l" fontAlgn="b"/>
                      <a:r>
                        <a:rPr lang="en-GB" sz="1100" b="0" i="0" u="none" strike="noStrike">
                          <a:solidFill>
                            <a:schemeClr val="tx1">
                              <a:lumMod val="75000"/>
                              <a:lumOff val="25000"/>
                            </a:schemeClr>
                          </a:solidFill>
                          <a:effectLst/>
                          <a:latin typeface="Calibri" panose="020F0502020204030204" pitchFamily="34" charset="0"/>
                        </a:rPr>
                        <a:t>Nearly all</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19%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15%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25%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13%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24%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23%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369455">
                <a:tc>
                  <a:txBody>
                    <a:bodyPr/>
                    <a:lstStyle/>
                    <a:p>
                      <a:pPr algn="l" fontAlgn="b"/>
                      <a:r>
                        <a:rPr lang="en-GB" sz="1100" b="0" i="0" u="none" strike="noStrike">
                          <a:solidFill>
                            <a:schemeClr val="tx1">
                              <a:lumMod val="75000"/>
                              <a:lumOff val="25000"/>
                            </a:schemeClr>
                          </a:solidFill>
                          <a:effectLst/>
                          <a:latin typeface="Calibri" panose="020F0502020204030204" pitchFamily="34" charset="0"/>
                        </a:rPr>
                        <a:t>Most of them</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35%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32%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40%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31%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39%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31%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415636">
                <a:tc>
                  <a:txBody>
                    <a:bodyPr/>
                    <a:lstStyle/>
                    <a:p>
                      <a:pPr algn="l" fontAlgn="b"/>
                      <a:r>
                        <a:rPr lang="en-GB" sz="1100" b="0" i="0" u="none" strike="noStrike">
                          <a:solidFill>
                            <a:schemeClr val="tx1">
                              <a:lumMod val="75000"/>
                              <a:lumOff val="25000"/>
                            </a:schemeClr>
                          </a:solidFill>
                          <a:effectLst/>
                          <a:latin typeface="Calibri" panose="020F0502020204030204" pitchFamily="34" charset="0"/>
                        </a:rPr>
                        <a:t>Some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33%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38%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26%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41%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27%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33%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r h="406400">
                <a:tc>
                  <a:txBody>
                    <a:bodyPr/>
                    <a:lstStyle/>
                    <a:p>
                      <a:pPr algn="l" fontAlgn="b"/>
                      <a:r>
                        <a:rPr lang="en-GB" sz="1100" b="0" i="0" u="none" strike="noStrike">
                          <a:solidFill>
                            <a:schemeClr val="tx1">
                              <a:lumMod val="75000"/>
                              <a:lumOff val="25000"/>
                            </a:schemeClr>
                          </a:solidFill>
                          <a:effectLst/>
                          <a:latin typeface="Calibri" panose="020F0502020204030204" pitchFamily="34" charset="0"/>
                        </a:rPr>
                        <a:t>None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13%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14%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16%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11%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14%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5"/>
                  </a:ext>
                </a:extLst>
              </a:tr>
            </a:tbl>
          </a:graphicData>
        </a:graphic>
      </p:graphicFrame>
      <p:graphicFrame>
        <p:nvGraphicFramePr>
          <p:cNvPr id="11" name="Chart 10"/>
          <p:cNvGraphicFramePr/>
          <p:nvPr>
            <p:extLst>
              <p:ext uri="{D42A27DB-BD31-4B8C-83A1-F6EECF244321}">
                <p14:modId xmlns:p14="http://schemas.microsoft.com/office/powerpoint/2010/main" val="328436294"/>
              </p:ext>
            </p:extLst>
          </p:nvPr>
        </p:nvGraphicFramePr>
        <p:xfrm>
          <a:off x="183600" y="1195200"/>
          <a:ext cx="5063895" cy="3849766"/>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8" name="Table 7">
            <a:extLst>
              <a:ext uri="{FF2B5EF4-FFF2-40B4-BE49-F238E27FC236}">
                <a16:creationId xmlns:a16="http://schemas.microsoft.com/office/drawing/2014/main" id="{7D0CE017-3500-4343-BC5C-D834D68AE2BA}"/>
              </a:ext>
            </a:extLst>
          </p:cNvPr>
          <p:cNvGraphicFramePr>
            <a:graphicFrameLocks noGrp="1"/>
          </p:cNvGraphicFramePr>
          <p:nvPr>
            <p:extLst>
              <p:ext uri="{D42A27DB-BD31-4B8C-83A1-F6EECF244321}">
                <p14:modId xmlns:p14="http://schemas.microsoft.com/office/powerpoint/2010/main" val="1737781294"/>
              </p:ext>
            </p:extLst>
          </p:nvPr>
        </p:nvGraphicFramePr>
        <p:xfrm>
          <a:off x="5592842" y="3666689"/>
          <a:ext cx="6040358" cy="2473762"/>
        </p:xfrm>
        <a:graphic>
          <a:graphicData uri="http://schemas.openxmlformats.org/drawingml/2006/table">
            <a:tbl>
              <a:tblPr firstRow="1" bandRow="1">
                <a:tableStyleId>{5940675A-B579-460E-94D1-54222C63F5DA}</a:tableStyleId>
              </a:tblPr>
              <a:tblGrid>
                <a:gridCol w="1046083">
                  <a:extLst>
                    <a:ext uri="{9D8B030D-6E8A-4147-A177-3AD203B41FA5}">
                      <a16:colId xmlns:a16="http://schemas.microsoft.com/office/drawing/2014/main" val="20000"/>
                    </a:ext>
                  </a:extLst>
                </a:gridCol>
                <a:gridCol w="723900">
                  <a:extLst>
                    <a:ext uri="{9D8B030D-6E8A-4147-A177-3AD203B41FA5}">
                      <a16:colId xmlns:a16="http://schemas.microsoft.com/office/drawing/2014/main" val="20001"/>
                    </a:ext>
                  </a:extLst>
                </a:gridCol>
                <a:gridCol w="790575">
                  <a:extLst>
                    <a:ext uri="{9D8B030D-6E8A-4147-A177-3AD203B41FA5}">
                      <a16:colId xmlns:a16="http://schemas.microsoft.com/office/drawing/2014/main" val="20002"/>
                    </a:ext>
                  </a:extLst>
                </a:gridCol>
                <a:gridCol w="580244">
                  <a:extLst>
                    <a:ext uri="{9D8B030D-6E8A-4147-A177-3AD203B41FA5}">
                      <a16:colId xmlns:a16="http://schemas.microsoft.com/office/drawing/2014/main" val="20003"/>
                    </a:ext>
                  </a:extLst>
                </a:gridCol>
                <a:gridCol w="810406">
                  <a:extLst>
                    <a:ext uri="{9D8B030D-6E8A-4147-A177-3AD203B41FA5}">
                      <a16:colId xmlns:a16="http://schemas.microsoft.com/office/drawing/2014/main" val="20004"/>
                    </a:ext>
                  </a:extLst>
                </a:gridCol>
                <a:gridCol w="758190">
                  <a:extLst>
                    <a:ext uri="{9D8B030D-6E8A-4147-A177-3AD203B41FA5}">
                      <a16:colId xmlns:a16="http://schemas.microsoft.com/office/drawing/2014/main" val="20005"/>
                    </a:ext>
                  </a:extLst>
                </a:gridCol>
                <a:gridCol w="606071">
                  <a:extLst>
                    <a:ext uri="{9D8B030D-6E8A-4147-A177-3AD203B41FA5}">
                      <a16:colId xmlns:a16="http://schemas.microsoft.com/office/drawing/2014/main" val="20006"/>
                    </a:ext>
                  </a:extLst>
                </a:gridCol>
                <a:gridCol w="724889">
                  <a:extLst>
                    <a:ext uri="{9D8B030D-6E8A-4147-A177-3AD203B41FA5}">
                      <a16:colId xmlns:a16="http://schemas.microsoft.com/office/drawing/2014/main" val="3538378983"/>
                    </a:ext>
                  </a:extLst>
                </a:gridCol>
              </a:tblGrid>
              <a:tr h="33732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i="1">
                          <a:solidFill>
                            <a:schemeClr val="tx1">
                              <a:lumMod val="75000"/>
                              <a:lumOff val="25000"/>
                            </a:schemeClr>
                          </a:solidFill>
                        </a:rPr>
                        <a:t>2025 Survey</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SEN</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Have a disability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Young carers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Ethnicity:</a:t>
                      </a:r>
                      <a:r>
                        <a:rPr lang="en-GB" sz="1100" b="1" baseline="0">
                          <a:solidFill>
                            <a:schemeClr val="tx1">
                              <a:lumMod val="75000"/>
                              <a:lumOff val="25000"/>
                            </a:schemeClr>
                          </a:solidFill>
                        </a:rPr>
                        <a:t> </a:t>
                      </a:r>
                      <a:r>
                        <a:rPr lang="en-GB" sz="1100" b="1">
                          <a:solidFill>
                            <a:schemeClr val="tx1">
                              <a:lumMod val="75000"/>
                              <a:lumOff val="25000"/>
                            </a:schemeClr>
                          </a:solidFill>
                        </a:rPr>
                        <a:t>White</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Ethnic Minority Groups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Eng 2</a:t>
                      </a:r>
                      <a:r>
                        <a:rPr lang="en-GB" sz="1100" b="1" baseline="30000">
                          <a:solidFill>
                            <a:schemeClr val="tx1">
                              <a:lumMod val="75000"/>
                              <a:lumOff val="25000"/>
                            </a:schemeClr>
                          </a:solidFill>
                        </a:rPr>
                        <a:t>nd</a:t>
                      </a:r>
                      <a:r>
                        <a:rPr lang="en-GB" sz="1100" b="1">
                          <a:solidFill>
                            <a:schemeClr val="tx1">
                              <a:lumMod val="75000"/>
                              <a:lumOff val="25000"/>
                            </a:schemeClr>
                          </a:solidFill>
                        </a:rPr>
                        <a:t> Lang</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LGBTQ</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337323">
                <a:tc>
                  <a:txBody>
                    <a:bodyPr/>
                    <a:lstStyle/>
                    <a:p>
                      <a:r>
                        <a:rPr lang="en-GB" sz="1100" i="1">
                          <a:solidFill>
                            <a:schemeClr val="tx1">
                              <a:lumMod val="75000"/>
                              <a:lumOff val="25000"/>
                            </a:schemeClr>
                          </a:solidFill>
                        </a:rPr>
                        <a:t>Base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191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309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87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1341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154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120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178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350588">
                <a:tc>
                  <a:txBody>
                    <a:bodyPr/>
                    <a:lstStyle/>
                    <a:p>
                      <a:pPr algn="l" fontAlgn="b"/>
                      <a:r>
                        <a:rPr lang="en-GB" sz="1100" b="0" i="0" u="none" strike="noStrike">
                          <a:solidFill>
                            <a:schemeClr val="tx1">
                              <a:lumMod val="75000"/>
                              <a:lumOff val="25000"/>
                            </a:schemeClr>
                          </a:solidFill>
                          <a:effectLst/>
                          <a:latin typeface="Calibri" panose="020F0502020204030204" pitchFamily="34" charset="0"/>
                        </a:rPr>
                        <a:t>Nearly all</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27%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23%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31%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18%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29%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18%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22%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369455">
                <a:tc>
                  <a:txBody>
                    <a:bodyPr/>
                    <a:lstStyle/>
                    <a:p>
                      <a:pPr algn="l" fontAlgn="b"/>
                      <a:r>
                        <a:rPr lang="en-GB" sz="1100" b="0" i="0" u="none" strike="noStrike">
                          <a:solidFill>
                            <a:schemeClr val="tx1">
                              <a:lumMod val="75000"/>
                              <a:lumOff val="25000"/>
                            </a:schemeClr>
                          </a:solidFill>
                          <a:effectLst/>
                          <a:latin typeface="Calibri" panose="020F0502020204030204" pitchFamily="34" charset="0"/>
                        </a:rPr>
                        <a:t>Most of them</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29%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34%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33%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37%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26%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32%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40%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415636">
                <a:tc>
                  <a:txBody>
                    <a:bodyPr/>
                    <a:lstStyle/>
                    <a:p>
                      <a:pPr algn="l" fontAlgn="b"/>
                      <a:r>
                        <a:rPr lang="en-GB" sz="1100" b="0" i="0" u="none" strike="noStrike">
                          <a:solidFill>
                            <a:schemeClr val="tx1">
                              <a:lumMod val="75000"/>
                              <a:lumOff val="25000"/>
                            </a:schemeClr>
                          </a:solidFill>
                          <a:effectLst/>
                          <a:latin typeface="Calibri" panose="020F0502020204030204" pitchFamily="34" charset="0"/>
                        </a:rPr>
                        <a:t>Some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28%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32%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28%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33%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31%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38%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28%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r h="406400">
                <a:tc>
                  <a:txBody>
                    <a:bodyPr/>
                    <a:lstStyle/>
                    <a:p>
                      <a:pPr algn="l" fontAlgn="b"/>
                      <a:r>
                        <a:rPr lang="en-GB" sz="1100" b="0" i="0" u="none" strike="noStrike">
                          <a:solidFill>
                            <a:schemeClr val="tx1">
                              <a:lumMod val="75000"/>
                              <a:lumOff val="25000"/>
                            </a:schemeClr>
                          </a:solidFill>
                          <a:effectLst/>
                          <a:latin typeface="Calibri" panose="020F0502020204030204" pitchFamily="34" charset="0"/>
                        </a:rPr>
                        <a:t>None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16%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12%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12%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15%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13%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10%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5"/>
                  </a:ext>
                </a:extLst>
              </a:tr>
            </a:tbl>
          </a:graphicData>
        </a:graphic>
      </p:graphicFrame>
    </p:spTree>
    <p:extLst>
      <p:ext uri="{BB962C8B-B14F-4D97-AF65-F5344CB8AC3E}">
        <p14:creationId xmlns:p14="http://schemas.microsoft.com/office/powerpoint/2010/main" val="3578623008"/>
      </p:ext>
    </p:extLst>
  </p:cSld>
  <p:clrMapOvr>
    <a:masterClrMapping/>
  </p:clrMapOvr>
</p:sld>
</file>

<file path=ppt/slides/slide1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80000" y="180000"/>
            <a:ext cx="11597442" cy="900000"/>
          </a:xfrm>
        </p:spPr>
        <p:txBody>
          <a:bodyPr vert="horz" lIns="91440" tIns="45720" rIns="91440" bIns="45720" rtlCol="0" anchor="t" anchorCtr="0">
            <a:normAutofit/>
          </a:bodyPr>
          <a:lstStyle/>
          <a:p>
            <a:r>
              <a:rPr lang="en-GB" sz="1600"/>
              <a:t>87% of pupils believe their peers are using e-cigarettes, 23% of all secondary pupils actually use them. Young carers and LGBTQ pupil are the groups most likely to have at least tried e-cigarettes. </a:t>
            </a:r>
          </a:p>
        </p:txBody>
      </p:sp>
      <p:sp>
        <p:nvSpPr>
          <p:cNvPr id="5" name="TextBox 4"/>
          <p:cNvSpPr txBox="1"/>
          <p:nvPr/>
        </p:nvSpPr>
        <p:spPr>
          <a:xfrm>
            <a:off x="183019" y="6368400"/>
            <a:ext cx="10227733" cy="400110"/>
          </a:xfrm>
          <a:prstGeom prst="rect">
            <a:avLst/>
          </a:prstGeom>
          <a:noFill/>
        </p:spPr>
        <p:txBody>
          <a:bodyPr wrap="square" rtlCol="0" anchor="b" anchorCtr="0">
            <a:spAutoFit/>
          </a:bodyPr>
          <a:lstStyle/>
          <a:p>
            <a:r>
              <a:rPr lang="en-GB" sz="1000">
                <a:solidFill>
                  <a:srgbClr val="002060"/>
                </a:solidFill>
              </a:rPr>
              <a:t>Q: Do you vape? </a:t>
            </a:r>
            <a:r>
              <a:rPr lang="en-GB" sz="1000" i="1">
                <a:solidFill>
                  <a:srgbClr val="002060"/>
                </a:solidFill>
              </a:rPr>
              <a:t>Question altered for 2025.</a:t>
            </a:r>
            <a:endParaRPr lang="en-GB" sz="1000">
              <a:solidFill>
                <a:srgbClr val="002060"/>
              </a:solidFill>
            </a:endParaRPr>
          </a:p>
          <a:p>
            <a:r>
              <a:rPr lang="en-GB" sz="1000" i="1">
                <a:solidFill>
                  <a:srgbClr val="002060"/>
                </a:solidFill>
              </a:rPr>
              <a:t>Base: All valid respondents, 2023 n=1,057, 2024 n=1,170, 2025 n=1,546. </a:t>
            </a:r>
          </a:p>
        </p:txBody>
      </p:sp>
      <p:sp>
        <p:nvSpPr>
          <p:cNvPr id="10" name="Rectangle 9"/>
          <p:cNvSpPr/>
          <p:nvPr/>
        </p:nvSpPr>
        <p:spPr>
          <a:xfrm>
            <a:off x="9946640" y="6368627"/>
            <a:ext cx="1686560" cy="492926"/>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a:t>Staying safe</a:t>
            </a:r>
          </a:p>
        </p:txBody>
      </p:sp>
      <p:graphicFrame>
        <p:nvGraphicFramePr>
          <p:cNvPr id="11" name="Chart 10"/>
          <p:cNvGraphicFramePr/>
          <p:nvPr>
            <p:extLst>
              <p:ext uri="{D42A27DB-BD31-4B8C-83A1-F6EECF244321}">
                <p14:modId xmlns:p14="http://schemas.microsoft.com/office/powerpoint/2010/main" val="2716272580"/>
              </p:ext>
            </p:extLst>
          </p:nvPr>
        </p:nvGraphicFramePr>
        <p:xfrm>
          <a:off x="341495" y="778433"/>
          <a:ext cx="5063895" cy="4374592"/>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9" name="Table 8"/>
          <p:cNvGraphicFramePr>
            <a:graphicFrameLocks noGrp="1"/>
          </p:cNvGraphicFramePr>
          <p:nvPr>
            <p:extLst>
              <p:ext uri="{D42A27DB-BD31-4B8C-83A1-F6EECF244321}">
                <p14:modId xmlns:p14="http://schemas.microsoft.com/office/powerpoint/2010/main" val="3792090143"/>
              </p:ext>
            </p:extLst>
          </p:nvPr>
        </p:nvGraphicFramePr>
        <p:xfrm>
          <a:off x="5566884" y="1130008"/>
          <a:ext cx="6066315" cy="2432260"/>
        </p:xfrm>
        <a:graphic>
          <a:graphicData uri="http://schemas.openxmlformats.org/drawingml/2006/table">
            <a:tbl>
              <a:tblPr firstRow="1" bandRow="1">
                <a:tableStyleId>{5940675A-B579-460E-94D1-54222C63F5DA}</a:tableStyleId>
              </a:tblPr>
              <a:tblGrid>
                <a:gridCol w="1391072">
                  <a:extLst>
                    <a:ext uri="{9D8B030D-6E8A-4147-A177-3AD203B41FA5}">
                      <a16:colId xmlns:a16="http://schemas.microsoft.com/office/drawing/2014/main" val="20000"/>
                    </a:ext>
                  </a:extLst>
                </a:gridCol>
                <a:gridCol w="941273">
                  <a:extLst>
                    <a:ext uri="{9D8B030D-6E8A-4147-A177-3AD203B41FA5}">
                      <a16:colId xmlns:a16="http://schemas.microsoft.com/office/drawing/2014/main" val="20001"/>
                    </a:ext>
                  </a:extLst>
                </a:gridCol>
                <a:gridCol w="746794">
                  <a:extLst>
                    <a:ext uri="{9D8B030D-6E8A-4147-A177-3AD203B41FA5}">
                      <a16:colId xmlns:a16="http://schemas.microsoft.com/office/drawing/2014/main" val="20002"/>
                    </a:ext>
                  </a:extLst>
                </a:gridCol>
                <a:gridCol w="746794">
                  <a:extLst>
                    <a:ext uri="{9D8B030D-6E8A-4147-A177-3AD203B41FA5}">
                      <a16:colId xmlns:a16="http://schemas.microsoft.com/office/drawing/2014/main" val="20003"/>
                    </a:ext>
                  </a:extLst>
                </a:gridCol>
                <a:gridCol w="746794">
                  <a:extLst>
                    <a:ext uri="{9D8B030D-6E8A-4147-A177-3AD203B41FA5}">
                      <a16:colId xmlns:a16="http://schemas.microsoft.com/office/drawing/2014/main" val="20004"/>
                    </a:ext>
                  </a:extLst>
                </a:gridCol>
                <a:gridCol w="746794">
                  <a:extLst>
                    <a:ext uri="{9D8B030D-6E8A-4147-A177-3AD203B41FA5}">
                      <a16:colId xmlns:a16="http://schemas.microsoft.com/office/drawing/2014/main" val="20005"/>
                    </a:ext>
                  </a:extLst>
                </a:gridCol>
                <a:gridCol w="746794">
                  <a:extLst>
                    <a:ext uri="{9D8B030D-6E8A-4147-A177-3AD203B41FA5}">
                      <a16:colId xmlns:a16="http://schemas.microsoft.com/office/drawing/2014/main" val="20006"/>
                    </a:ext>
                  </a:extLst>
                </a:gridCol>
              </a:tblGrid>
              <a:tr h="417175">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i="1">
                          <a:solidFill>
                            <a:schemeClr val="tx1">
                              <a:lumMod val="75000"/>
                              <a:lumOff val="25000"/>
                            </a:schemeClr>
                          </a:solidFill>
                          <a:latin typeface="+mn-lt"/>
                        </a:rPr>
                        <a:t>2025 Survey</a:t>
                      </a:r>
                    </a:p>
                    <a:p>
                      <a:endParaRPr lang="en-GB" sz="1100">
                        <a:solidFill>
                          <a:schemeClr val="tx1">
                            <a:lumMod val="75000"/>
                            <a:lumOff val="25000"/>
                          </a:schemeClr>
                        </a:solidFill>
                        <a:latin typeface="+mn-lt"/>
                      </a:endParaRP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latin typeface="+mn-lt"/>
                        </a:rPr>
                        <a:t>All Secondary</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latin typeface="+mn-lt"/>
                        </a:rPr>
                        <a:t>Year 8</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latin typeface="+mn-lt"/>
                        </a:rPr>
                        <a:t>Year 10</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latin typeface="+mn-lt"/>
                        </a:rPr>
                        <a:t>Boys</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latin typeface="+mn-lt"/>
                        </a:rPr>
                        <a:t>Girls</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latin typeface="+mn-lt"/>
                        </a:rPr>
                        <a:t>FSM</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54110">
                <a:tc>
                  <a:txBody>
                    <a:bodyPr/>
                    <a:lstStyle/>
                    <a:p>
                      <a:r>
                        <a:rPr lang="en-GB" sz="1100" i="1">
                          <a:solidFill>
                            <a:schemeClr val="tx1">
                              <a:lumMod val="75000"/>
                              <a:lumOff val="25000"/>
                            </a:schemeClr>
                          </a:solidFill>
                          <a:latin typeface="+mn-lt"/>
                        </a:rPr>
                        <a:t>Base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latin typeface="+mn-lt"/>
                        </a:rPr>
                        <a:t>1546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latin typeface="+mn-lt"/>
                        </a:rPr>
                        <a:t>962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latin typeface="+mn-lt"/>
                        </a:rPr>
                        <a:t>584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latin typeface="+mn-lt"/>
                        </a:rPr>
                        <a:t>720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latin typeface="+mn-lt"/>
                        </a:rPr>
                        <a:t>775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latin typeface="+mn-lt"/>
                        </a:rPr>
                        <a:t>329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348428">
                <a:tc>
                  <a:txBody>
                    <a:bodyPr/>
                    <a:lstStyle/>
                    <a:p>
                      <a:pPr algn="l" fontAlgn="b"/>
                      <a:r>
                        <a:rPr lang="en-GB" sz="1100" b="0" i="0" u="none" strike="noStrike">
                          <a:solidFill>
                            <a:schemeClr val="tx1">
                              <a:lumMod val="75000"/>
                              <a:lumOff val="25000"/>
                            </a:schemeClr>
                          </a:solidFill>
                          <a:effectLst/>
                          <a:latin typeface="+mn-lt"/>
                        </a:rPr>
                        <a:t>Never used them</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70%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bg2">
                              <a:lumMod val="25000"/>
                            </a:schemeClr>
                          </a:solidFill>
                          <a:effectLst/>
                          <a:latin typeface="+mn-lt"/>
                        </a:rPr>
                        <a:t>76%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bg2">
                              <a:lumMod val="25000"/>
                            </a:schemeClr>
                          </a:solidFill>
                          <a:effectLst/>
                          <a:latin typeface="+mn-lt"/>
                        </a:rPr>
                        <a:t>61%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bg2">
                              <a:lumMod val="25000"/>
                            </a:schemeClr>
                          </a:solidFill>
                          <a:effectLst/>
                          <a:latin typeface="+mn-lt"/>
                        </a:rPr>
                        <a:t>74%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bg2">
                              <a:lumMod val="25000"/>
                            </a:schemeClr>
                          </a:solidFill>
                          <a:effectLst/>
                          <a:latin typeface="+mn-lt"/>
                        </a:rPr>
                        <a:t>68%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bg2">
                              <a:lumMod val="25000"/>
                            </a:schemeClr>
                          </a:solidFill>
                          <a:effectLst/>
                          <a:latin typeface="+mn-lt"/>
                        </a:rPr>
                        <a:t>61%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348428">
                <a:tc>
                  <a:txBody>
                    <a:bodyPr/>
                    <a:lstStyle/>
                    <a:p>
                      <a:pPr algn="l" fontAlgn="b"/>
                      <a:r>
                        <a:rPr lang="en-GB" sz="1100" b="0" i="0" u="none" strike="noStrike">
                          <a:solidFill>
                            <a:schemeClr val="tx1">
                              <a:lumMod val="75000"/>
                              <a:lumOff val="25000"/>
                            </a:schemeClr>
                          </a:solidFill>
                          <a:effectLst/>
                          <a:latin typeface="+mn-lt"/>
                        </a:rPr>
                        <a:t>Have tried them</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14%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bg2">
                              <a:lumMod val="25000"/>
                            </a:schemeClr>
                          </a:solidFill>
                          <a:effectLst/>
                          <a:latin typeface="+mn-lt"/>
                        </a:rPr>
                        <a:t>13%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bg2">
                              <a:lumMod val="25000"/>
                            </a:schemeClr>
                          </a:solidFill>
                          <a:effectLst/>
                          <a:latin typeface="+mn-lt"/>
                        </a:rPr>
                        <a:t>17%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bg2">
                              <a:lumMod val="25000"/>
                            </a:schemeClr>
                          </a:solidFill>
                          <a:effectLst/>
                          <a:latin typeface="+mn-lt"/>
                        </a:rPr>
                        <a:t>12%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bg2">
                              <a:lumMod val="25000"/>
                            </a:schemeClr>
                          </a:solidFill>
                          <a:effectLst/>
                          <a:latin typeface="+mn-lt"/>
                        </a:rPr>
                        <a:t>17%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bg2">
                              <a:lumMod val="25000"/>
                            </a:schemeClr>
                          </a:solidFill>
                          <a:effectLst/>
                          <a:latin typeface="+mn-lt"/>
                        </a:rPr>
                        <a:t>16%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348428">
                <a:tc>
                  <a:txBody>
                    <a:bodyPr/>
                    <a:lstStyle/>
                    <a:p>
                      <a:pPr algn="l" fontAlgn="b"/>
                      <a:r>
                        <a:rPr lang="en-GB" sz="1100" b="0" i="0" u="none" strike="noStrike">
                          <a:solidFill>
                            <a:schemeClr val="tx1">
                              <a:lumMod val="75000"/>
                              <a:lumOff val="25000"/>
                            </a:schemeClr>
                          </a:solidFill>
                          <a:effectLst/>
                          <a:latin typeface="+mn-lt"/>
                        </a:rPr>
                        <a:t>Never heard of them</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bg2">
                              <a:lumMod val="25000"/>
                            </a:schemeClr>
                          </a:solidFill>
                          <a:effectLst/>
                          <a:latin typeface="+mn-lt"/>
                        </a:rPr>
                        <a:t>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bg2">
                              <a:lumMod val="25000"/>
                            </a:schemeClr>
                          </a:solidFill>
                          <a:effectLst/>
                          <a:latin typeface="+mn-lt"/>
                        </a:rPr>
                        <a:t>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bg2">
                              <a:lumMod val="25000"/>
                            </a:schemeClr>
                          </a:solidFill>
                          <a:effectLst/>
                          <a:latin typeface="+mn-lt"/>
                        </a:rPr>
                        <a:t>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bg2">
                              <a:lumMod val="25000"/>
                            </a:schemeClr>
                          </a:solidFill>
                          <a:effectLst/>
                          <a:latin typeface="+mn-lt"/>
                        </a:rPr>
                        <a:t>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bg2">
                              <a:lumMod val="25000"/>
                            </a:schemeClr>
                          </a:solidFill>
                          <a:effectLst/>
                          <a:latin typeface="+mn-lt"/>
                        </a:rPr>
                        <a:t>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r h="348428">
                <a:tc>
                  <a:txBody>
                    <a:bodyPr/>
                    <a:lstStyle/>
                    <a:p>
                      <a:pPr algn="l" fontAlgn="b"/>
                      <a:r>
                        <a:rPr lang="en-GB" sz="1100" b="0" i="0" u="none" strike="noStrike">
                          <a:solidFill>
                            <a:schemeClr val="tx1">
                              <a:lumMod val="75000"/>
                              <a:lumOff val="25000"/>
                            </a:schemeClr>
                          </a:solidFill>
                          <a:effectLst/>
                          <a:latin typeface="+mn-lt"/>
                        </a:rPr>
                        <a:t>Used one regularly</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bg2">
                              <a:lumMod val="25000"/>
                            </a:schemeClr>
                          </a:solidFill>
                          <a:effectLst/>
                          <a:latin typeface="+mn-lt"/>
                        </a:rPr>
                        <a:t>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bg2">
                              <a:lumMod val="25000"/>
                            </a:schemeClr>
                          </a:solidFill>
                          <a:effectLst/>
                          <a:latin typeface="+mn-lt"/>
                        </a:rPr>
                        <a:t>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bg2">
                              <a:lumMod val="25000"/>
                            </a:schemeClr>
                          </a:solidFill>
                          <a:effectLst/>
                          <a:latin typeface="+mn-lt"/>
                        </a:rPr>
                        <a:t>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bg2">
                              <a:lumMod val="25000"/>
                            </a:schemeClr>
                          </a:solidFill>
                          <a:effectLst/>
                          <a:latin typeface="+mn-lt"/>
                        </a:rPr>
                        <a:t>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bg2">
                              <a:lumMod val="25000"/>
                            </a:schemeClr>
                          </a:solidFill>
                          <a:effectLst/>
                          <a:latin typeface="+mn-lt"/>
                        </a:rPr>
                        <a:t>10%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5"/>
                  </a:ext>
                </a:extLst>
              </a:tr>
              <a:tr h="348428">
                <a:tc>
                  <a:txBody>
                    <a:bodyPr/>
                    <a:lstStyle/>
                    <a:p>
                      <a:pPr algn="l" fontAlgn="b"/>
                      <a:r>
                        <a:rPr lang="en-GB" sz="1100" b="0" i="0" u="none" strike="noStrike">
                          <a:solidFill>
                            <a:schemeClr val="tx1">
                              <a:lumMod val="75000"/>
                              <a:lumOff val="25000"/>
                            </a:schemeClr>
                          </a:solidFill>
                          <a:effectLst/>
                          <a:latin typeface="+mn-lt"/>
                        </a:rPr>
                        <a:t>Use one occasionally</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6"/>
                  </a:ext>
                </a:extLst>
              </a:tr>
            </a:tbl>
          </a:graphicData>
        </a:graphic>
      </p:graphicFrame>
      <p:graphicFrame>
        <p:nvGraphicFramePr>
          <p:cNvPr id="12" name="Table 11">
            <a:extLst>
              <a:ext uri="{FF2B5EF4-FFF2-40B4-BE49-F238E27FC236}">
                <a16:creationId xmlns:a16="http://schemas.microsoft.com/office/drawing/2014/main" id="{DD0B3906-C3D1-41DB-BB8F-7D40C6BFBC3E}"/>
              </a:ext>
            </a:extLst>
          </p:cNvPr>
          <p:cNvGraphicFramePr>
            <a:graphicFrameLocks noGrp="1"/>
          </p:cNvGraphicFramePr>
          <p:nvPr>
            <p:extLst>
              <p:ext uri="{D42A27DB-BD31-4B8C-83A1-F6EECF244321}">
                <p14:modId xmlns:p14="http://schemas.microsoft.com/office/powerpoint/2010/main" val="572534120"/>
              </p:ext>
            </p:extLst>
          </p:nvPr>
        </p:nvGraphicFramePr>
        <p:xfrm>
          <a:off x="5558259" y="3632892"/>
          <a:ext cx="6066314" cy="2668615"/>
        </p:xfrm>
        <a:graphic>
          <a:graphicData uri="http://schemas.openxmlformats.org/drawingml/2006/table">
            <a:tbl>
              <a:tblPr firstRow="1" bandRow="1">
                <a:tableStyleId>{5940675A-B579-460E-94D1-54222C63F5DA}</a:tableStyleId>
              </a:tblPr>
              <a:tblGrid>
                <a:gridCol w="1519716">
                  <a:extLst>
                    <a:ext uri="{9D8B030D-6E8A-4147-A177-3AD203B41FA5}">
                      <a16:colId xmlns:a16="http://schemas.microsoft.com/office/drawing/2014/main" val="20000"/>
                    </a:ext>
                  </a:extLst>
                </a:gridCol>
                <a:gridCol w="533400">
                  <a:extLst>
                    <a:ext uri="{9D8B030D-6E8A-4147-A177-3AD203B41FA5}">
                      <a16:colId xmlns:a16="http://schemas.microsoft.com/office/drawing/2014/main" val="20001"/>
                    </a:ext>
                  </a:extLst>
                </a:gridCol>
                <a:gridCol w="714375">
                  <a:extLst>
                    <a:ext uri="{9D8B030D-6E8A-4147-A177-3AD203B41FA5}">
                      <a16:colId xmlns:a16="http://schemas.microsoft.com/office/drawing/2014/main" val="20002"/>
                    </a:ext>
                  </a:extLst>
                </a:gridCol>
                <a:gridCol w="556993">
                  <a:extLst>
                    <a:ext uri="{9D8B030D-6E8A-4147-A177-3AD203B41FA5}">
                      <a16:colId xmlns:a16="http://schemas.microsoft.com/office/drawing/2014/main" val="20003"/>
                    </a:ext>
                  </a:extLst>
                </a:gridCol>
                <a:gridCol w="737881">
                  <a:extLst>
                    <a:ext uri="{9D8B030D-6E8A-4147-A177-3AD203B41FA5}">
                      <a16:colId xmlns:a16="http://schemas.microsoft.com/office/drawing/2014/main" val="20004"/>
                    </a:ext>
                  </a:extLst>
                </a:gridCol>
                <a:gridCol w="740047">
                  <a:extLst>
                    <a:ext uri="{9D8B030D-6E8A-4147-A177-3AD203B41FA5}">
                      <a16:colId xmlns:a16="http://schemas.microsoft.com/office/drawing/2014/main" val="20005"/>
                    </a:ext>
                  </a:extLst>
                </a:gridCol>
                <a:gridCol w="631951">
                  <a:extLst>
                    <a:ext uri="{9D8B030D-6E8A-4147-A177-3AD203B41FA5}">
                      <a16:colId xmlns:a16="http://schemas.microsoft.com/office/drawing/2014/main" val="20006"/>
                    </a:ext>
                  </a:extLst>
                </a:gridCol>
                <a:gridCol w="631951">
                  <a:extLst>
                    <a:ext uri="{9D8B030D-6E8A-4147-A177-3AD203B41FA5}">
                      <a16:colId xmlns:a16="http://schemas.microsoft.com/office/drawing/2014/main" val="871160875"/>
                    </a:ext>
                  </a:extLst>
                </a:gridCol>
              </a:tblGrid>
              <a:tr h="582489">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i="1">
                          <a:solidFill>
                            <a:schemeClr val="tx1">
                              <a:lumMod val="75000"/>
                              <a:lumOff val="25000"/>
                            </a:schemeClr>
                          </a:solidFill>
                        </a:rPr>
                        <a:t>2025 Survey</a:t>
                      </a:r>
                    </a:p>
                    <a:p>
                      <a:endParaRPr lang="en-GB" sz="1100">
                        <a:solidFill>
                          <a:schemeClr val="tx1">
                            <a:lumMod val="75000"/>
                            <a:lumOff val="25000"/>
                          </a:schemeClr>
                        </a:solidFill>
                      </a:endParaRP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SEN</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Have a disability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Young carers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Ethnicity:</a:t>
                      </a:r>
                      <a:r>
                        <a:rPr lang="en-GB" sz="1100" b="1" baseline="0">
                          <a:solidFill>
                            <a:schemeClr val="tx1">
                              <a:lumMod val="75000"/>
                              <a:lumOff val="25000"/>
                            </a:schemeClr>
                          </a:solidFill>
                        </a:rPr>
                        <a:t> </a:t>
                      </a:r>
                      <a:r>
                        <a:rPr lang="en-GB" sz="1100" b="1">
                          <a:solidFill>
                            <a:schemeClr val="tx1">
                              <a:lumMod val="75000"/>
                              <a:lumOff val="25000"/>
                            </a:schemeClr>
                          </a:solidFill>
                        </a:rPr>
                        <a:t>White</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Ethnic Minority Groups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Eng 2</a:t>
                      </a:r>
                      <a:r>
                        <a:rPr lang="en-GB" sz="1100" b="1" baseline="30000">
                          <a:solidFill>
                            <a:schemeClr val="tx1">
                              <a:lumMod val="75000"/>
                              <a:lumOff val="25000"/>
                            </a:schemeClr>
                          </a:solidFill>
                        </a:rPr>
                        <a:t>nd</a:t>
                      </a:r>
                      <a:r>
                        <a:rPr lang="en-GB" sz="1100" b="1">
                          <a:solidFill>
                            <a:schemeClr val="tx1">
                              <a:lumMod val="75000"/>
                              <a:lumOff val="25000"/>
                            </a:schemeClr>
                          </a:solidFill>
                        </a:rPr>
                        <a:t> Lang</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LGBTQ</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56022">
                <a:tc>
                  <a:txBody>
                    <a:bodyPr/>
                    <a:lstStyle/>
                    <a:p>
                      <a:r>
                        <a:rPr lang="en-GB" sz="1100" i="1">
                          <a:solidFill>
                            <a:schemeClr val="tx1">
                              <a:lumMod val="75000"/>
                              <a:lumOff val="25000"/>
                            </a:schemeClr>
                          </a:solidFill>
                        </a:rPr>
                        <a:t>Base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191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309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87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1341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154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120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178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362603">
                <a:tc>
                  <a:txBody>
                    <a:bodyPr/>
                    <a:lstStyle/>
                    <a:p>
                      <a:pPr algn="l" fontAlgn="b"/>
                      <a:r>
                        <a:rPr lang="en-GB" sz="1100" b="0" i="0" u="none" strike="noStrike">
                          <a:solidFill>
                            <a:schemeClr val="tx1">
                              <a:lumMod val="75000"/>
                              <a:lumOff val="25000"/>
                            </a:schemeClr>
                          </a:solidFill>
                          <a:effectLst/>
                          <a:latin typeface="Calibri" panose="020F0502020204030204" pitchFamily="34" charset="0"/>
                        </a:rPr>
                        <a:t>Never used them</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bg2">
                              <a:lumMod val="25000"/>
                            </a:schemeClr>
                          </a:solidFill>
                          <a:effectLst/>
                          <a:latin typeface="Calibri" panose="020F0502020204030204" pitchFamily="34" charset="0"/>
                        </a:rPr>
                        <a:t>62%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bg2">
                              <a:lumMod val="25000"/>
                            </a:schemeClr>
                          </a:solidFill>
                          <a:effectLst/>
                          <a:latin typeface="Calibri" panose="020F0502020204030204" pitchFamily="34" charset="0"/>
                        </a:rPr>
                        <a:t>64%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bg2">
                              <a:lumMod val="25000"/>
                            </a:schemeClr>
                          </a:solidFill>
                          <a:effectLst/>
                          <a:latin typeface="Calibri" panose="020F0502020204030204" pitchFamily="34" charset="0"/>
                        </a:rPr>
                        <a:t>56%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bg2">
                              <a:lumMod val="25000"/>
                            </a:schemeClr>
                          </a:solidFill>
                          <a:effectLst/>
                          <a:latin typeface="Calibri" panose="020F0502020204030204" pitchFamily="34" charset="0"/>
                        </a:rPr>
                        <a:t>71%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bg2">
                              <a:lumMod val="25000"/>
                            </a:schemeClr>
                          </a:solidFill>
                          <a:effectLst/>
                          <a:latin typeface="Calibri" panose="020F0502020204030204" pitchFamily="34" charset="0"/>
                        </a:rPr>
                        <a:t>63%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bg2">
                              <a:lumMod val="25000"/>
                            </a:schemeClr>
                          </a:solidFill>
                          <a:effectLst/>
                          <a:latin typeface="Calibri" panose="020F0502020204030204" pitchFamily="34" charset="0"/>
                        </a:rPr>
                        <a:t>75%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bg2">
                              <a:lumMod val="25000"/>
                            </a:schemeClr>
                          </a:solidFill>
                          <a:effectLst/>
                          <a:latin typeface="Calibri" panose="020F0502020204030204" pitchFamily="34" charset="0"/>
                        </a:rPr>
                        <a:t>57%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362603">
                <a:tc>
                  <a:txBody>
                    <a:bodyPr/>
                    <a:lstStyle/>
                    <a:p>
                      <a:pPr algn="l" fontAlgn="b"/>
                      <a:r>
                        <a:rPr lang="en-GB" sz="1100" b="0" i="0" u="none" strike="noStrike">
                          <a:solidFill>
                            <a:schemeClr val="tx1">
                              <a:lumMod val="75000"/>
                              <a:lumOff val="25000"/>
                            </a:schemeClr>
                          </a:solidFill>
                          <a:effectLst/>
                          <a:latin typeface="Calibri" panose="020F0502020204030204" pitchFamily="34" charset="0"/>
                        </a:rPr>
                        <a:t>Have tried them</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bg2">
                              <a:lumMod val="25000"/>
                            </a:schemeClr>
                          </a:solidFill>
                          <a:effectLst/>
                          <a:latin typeface="Calibri" panose="020F0502020204030204" pitchFamily="34" charset="0"/>
                        </a:rPr>
                        <a:t>14%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bg2">
                              <a:lumMod val="25000"/>
                            </a:schemeClr>
                          </a:solidFill>
                          <a:effectLst/>
                          <a:latin typeface="Calibri" panose="020F0502020204030204" pitchFamily="34" charset="0"/>
                        </a:rPr>
                        <a:t>15%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bg2">
                              <a:lumMod val="25000"/>
                            </a:schemeClr>
                          </a:solidFill>
                          <a:effectLst/>
                          <a:latin typeface="Calibri" panose="020F0502020204030204" pitchFamily="34" charset="0"/>
                        </a:rPr>
                        <a:t>21%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bg2">
                              <a:lumMod val="25000"/>
                            </a:schemeClr>
                          </a:solidFill>
                          <a:effectLst/>
                          <a:latin typeface="Calibri" panose="020F0502020204030204" pitchFamily="34" charset="0"/>
                        </a:rPr>
                        <a:t>15%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bg2">
                              <a:lumMod val="25000"/>
                            </a:schemeClr>
                          </a:solidFill>
                          <a:effectLst/>
                          <a:latin typeface="Calibri" panose="020F0502020204030204" pitchFamily="34" charset="0"/>
                        </a:rPr>
                        <a:t>11%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bg2">
                              <a:lumMod val="25000"/>
                            </a:schemeClr>
                          </a:solidFill>
                          <a:effectLst/>
                          <a:latin typeface="Calibri" panose="020F0502020204030204" pitchFamily="34" charset="0"/>
                        </a:rPr>
                        <a:t>13%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bg2">
                              <a:lumMod val="25000"/>
                            </a:schemeClr>
                          </a:solidFill>
                          <a:effectLst/>
                          <a:latin typeface="Calibri" panose="020F0502020204030204" pitchFamily="34" charset="0"/>
                        </a:rPr>
                        <a:t>18%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362603">
                <a:tc>
                  <a:txBody>
                    <a:bodyPr/>
                    <a:lstStyle/>
                    <a:p>
                      <a:pPr algn="l" fontAlgn="b"/>
                      <a:r>
                        <a:rPr lang="en-GB" sz="1100" b="0" i="0" u="none" strike="noStrike">
                          <a:solidFill>
                            <a:schemeClr val="tx1">
                              <a:lumMod val="75000"/>
                              <a:lumOff val="25000"/>
                            </a:schemeClr>
                          </a:solidFill>
                          <a:effectLst/>
                          <a:latin typeface="Calibri" panose="020F0502020204030204" pitchFamily="34" charset="0"/>
                        </a:rPr>
                        <a:t>Never heard of them</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bg2">
                              <a:lumMod val="25000"/>
                            </a:schemeClr>
                          </a:solidFill>
                          <a:effectLst/>
                          <a:latin typeface="Calibri" panose="020F0502020204030204" pitchFamily="34" charset="0"/>
                        </a:rPr>
                        <a:t>11%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bg2">
                              <a:lumMod val="25000"/>
                            </a:schemeClr>
                          </a:solidFill>
                          <a:effectLst/>
                          <a:latin typeface="Calibri" panose="020F0502020204030204" pitchFamily="34" charset="0"/>
                        </a:rPr>
                        <a:t>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bg2">
                              <a:lumMod val="25000"/>
                            </a:schemeClr>
                          </a:solidFill>
                          <a:effectLst/>
                          <a:latin typeface="Calibri" panose="020F0502020204030204" pitchFamily="34" charset="0"/>
                        </a:rPr>
                        <a:t>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bg2">
                              <a:lumMod val="25000"/>
                            </a:schemeClr>
                          </a:solidFill>
                          <a:effectLst/>
                          <a:latin typeface="Calibri" panose="020F0502020204030204" pitchFamily="34" charset="0"/>
                        </a:rPr>
                        <a:t>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bg2">
                              <a:lumMod val="25000"/>
                            </a:schemeClr>
                          </a:solidFill>
                          <a:effectLst/>
                          <a:latin typeface="Calibri" panose="020F0502020204030204" pitchFamily="34" charset="0"/>
                        </a:rPr>
                        <a:t>12%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bg2">
                              <a:lumMod val="25000"/>
                            </a:schemeClr>
                          </a:solidFill>
                          <a:effectLst/>
                          <a:latin typeface="Calibri" panose="020F0502020204030204" pitchFamily="34" charset="0"/>
                        </a:rPr>
                        <a:t>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bg2">
                              <a:lumMod val="25000"/>
                            </a:schemeClr>
                          </a:solidFill>
                          <a:effectLst/>
                          <a:latin typeface="Calibri" panose="020F0502020204030204" pitchFamily="34" charset="0"/>
                        </a:rPr>
                        <a:t>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r h="362603">
                <a:tc>
                  <a:txBody>
                    <a:bodyPr/>
                    <a:lstStyle/>
                    <a:p>
                      <a:pPr algn="l" fontAlgn="b"/>
                      <a:r>
                        <a:rPr lang="en-GB" sz="1100" b="0" i="0" u="none" strike="noStrike">
                          <a:solidFill>
                            <a:schemeClr val="tx1">
                              <a:lumMod val="75000"/>
                              <a:lumOff val="25000"/>
                            </a:schemeClr>
                          </a:solidFill>
                          <a:effectLst/>
                          <a:latin typeface="Calibri" panose="020F0502020204030204" pitchFamily="34" charset="0"/>
                        </a:rPr>
                        <a:t>Used one regularly</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bg2">
                              <a:lumMod val="25000"/>
                            </a:schemeClr>
                          </a:solidFill>
                          <a:effectLst/>
                          <a:latin typeface="Calibri" panose="020F0502020204030204" pitchFamily="34" charset="0"/>
                        </a:rPr>
                        <a:t>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bg2">
                              <a:lumMod val="25000"/>
                            </a:schemeClr>
                          </a:solidFill>
                          <a:effectLst/>
                          <a:latin typeface="Calibri" panose="020F0502020204030204" pitchFamily="34" charset="0"/>
                        </a:rPr>
                        <a:t>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bg2">
                              <a:lumMod val="25000"/>
                            </a:schemeClr>
                          </a:solidFill>
                          <a:effectLst/>
                          <a:latin typeface="Calibri" panose="020F0502020204030204" pitchFamily="34" charset="0"/>
                        </a:rPr>
                        <a:t>13%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bg2">
                              <a:lumMod val="25000"/>
                            </a:schemeClr>
                          </a:solidFill>
                          <a:effectLst/>
                          <a:latin typeface="Calibri" panose="020F0502020204030204" pitchFamily="34" charset="0"/>
                        </a:rPr>
                        <a:t>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bg2">
                              <a:lumMod val="25000"/>
                            </a:schemeClr>
                          </a:solidFill>
                          <a:effectLst/>
                          <a:latin typeface="Calibri" panose="020F0502020204030204" pitchFamily="34" charset="0"/>
                        </a:rPr>
                        <a:t>11%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bg2">
                              <a:lumMod val="25000"/>
                            </a:schemeClr>
                          </a:solidFill>
                          <a:effectLst/>
                          <a:latin typeface="Calibri" panose="020F0502020204030204" pitchFamily="34" charset="0"/>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bg2">
                              <a:lumMod val="25000"/>
                            </a:schemeClr>
                          </a:solidFill>
                          <a:effectLst/>
                          <a:latin typeface="Calibri" panose="020F0502020204030204" pitchFamily="34" charset="0"/>
                        </a:rPr>
                        <a:t>11%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5"/>
                  </a:ext>
                </a:extLst>
              </a:tr>
              <a:tr h="362603">
                <a:tc>
                  <a:txBody>
                    <a:bodyPr/>
                    <a:lstStyle/>
                    <a:p>
                      <a:pPr algn="l" fontAlgn="b"/>
                      <a:r>
                        <a:rPr lang="en-GB" sz="1100" b="0" i="0" u="none" strike="noStrike">
                          <a:solidFill>
                            <a:schemeClr val="tx1">
                              <a:lumMod val="75000"/>
                              <a:lumOff val="25000"/>
                            </a:schemeClr>
                          </a:solidFill>
                          <a:effectLst/>
                          <a:latin typeface="Calibri" panose="020F0502020204030204" pitchFamily="34" charset="0"/>
                        </a:rPr>
                        <a:t>Use one occasionally</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bg2">
                              <a:lumMod val="25000"/>
                            </a:schemeClr>
                          </a:solidFill>
                          <a:effectLst/>
                          <a:latin typeface="Calibri" panose="020F0502020204030204" pitchFamily="34" charset="0"/>
                        </a:rPr>
                        <a:t>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bg2">
                              <a:lumMod val="25000"/>
                            </a:schemeClr>
                          </a:solidFill>
                          <a:effectLst/>
                          <a:latin typeface="Calibri" panose="020F0502020204030204" pitchFamily="34" charset="0"/>
                        </a:rPr>
                        <a:t>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bg2">
                              <a:lumMod val="25000"/>
                            </a:schemeClr>
                          </a:solidFill>
                          <a:effectLst/>
                          <a:latin typeface="Calibri" panose="020F0502020204030204" pitchFamily="34" charset="0"/>
                        </a:rPr>
                        <a:t>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bg2">
                              <a:lumMod val="25000"/>
                            </a:schemeClr>
                          </a:solidFill>
                          <a:effectLst/>
                          <a:latin typeface="Calibri" panose="020F0502020204030204" pitchFamily="34" charset="0"/>
                        </a:rPr>
                        <a:t>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bg2">
                              <a:lumMod val="25000"/>
                            </a:schemeClr>
                          </a:solidFill>
                          <a:effectLst/>
                          <a:latin typeface="Calibri" panose="020F0502020204030204" pitchFamily="34" charset="0"/>
                        </a:rPr>
                        <a:t>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bg2">
                              <a:lumMod val="25000"/>
                            </a:schemeClr>
                          </a:solidFill>
                          <a:effectLst/>
                          <a:latin typeface="Calibri" panose="020F0502020204030204" pitchFamily="34" charset="0"/>
                        </a:rPr>
                        <a:t>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bg2">
                              <a:lumMod val="25000"/>
                            </a:schemeClr>
                          </a:solidFill>
                          <a:effectLst/>
                          <a:latin typeface="Calibri" panose="020F0502020204030204" pitchFamily="34" charset="0"/>
                        </a:rPr>
                        <a:t>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6"/>
                  </a:ext>
                </a:extLst>
              </a:tr>
            </a:tbl>
          </a:graphicData>
        </a:graphic>
      </p:graphicFrame>
    </p:spTree>
    <p:extLst>
      <p:ext uri="{BB962C8B-B14F-4D97-AF65-F5344CB8AC3E}">
        <p14:creationId xmlns:p14="http://schemas.microsoft.com/office/powerpoint/2010/main" val="3254337788"/>
      </p:ext>
    </p:extLst>
  </p:cSld>
  <p:clrMapOvr>
    <a:masterClrMapping/>
  </p:clrMapOvr>
</p:sld>
</file>

<file path=ppt/slides/slide1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Title 1"/>
          <p:cNvSpPr>
            <a:spLocks noGrp="1"/>
          </p:cNvSpPr>
          <p:nvPr>
            <p:ph type="title"/>
          </p:nvPr>
        </p:nvSpPr>
        <p:spPr>
          <a:xfrm>
            <a:off x="180000" y="180000"/>
            <a:ext cx="11570435" cy="900000"/>
          </a:xfrm>
        </p:spPr>
        <p:txBody>
          <a:bodyPr anchor="t" anchorCtr="0">
            <a:normAutofit/>
          </a:bodyPr>
          <a:lstStyle/>
          <a:p>
            <a:r>
              <a:rPr lang="en-GB" sz="1600"/>
              <a:t>Rechargeable vapes (85%) are the most popular type of vape tried or used, which has increased since last year. </a:t>
            </a:r>
            <a:br>
              <a:rPr lang="en-GB" sz="1600"/>
            </a:br>
            <a:r>
              <a:rPr lang="en-GB" sz="1400"/>
              <a:t>(Please be aware the following results are based on a small sample sizes.)</a:t>
            </a:r>
            <a:endParaRPr lang="en-GB" sz="1600"/>
          </a:p>
        </p:txBody>
      </p:sp>
      <p:graphicFrame>
        <p:nvGraphicFramePr>
          <p:cNvPr id="12" name="Chart 11"/>
          <p:cNvGraphicFramePr/>
          <p:nvPr>
            <p:extLst>
              <p:ext uri="{D42A27DB-BD31-4B8C-83A1-F6EECF244321}">
                <p14:modId xmlns:p14="http://schemas.microsoft.com/office/powerpoint/2010/main" val="2178644549"/>
              </p:ext>
            </p:extLst>
          </p:nvPr>
        </p:nvGraphicFramePr>
        <p:xfrm>
          <a:off x="180000" y="862463"/>
          <a:ext cx="5329645" cy="4467798"/>
        </p:xfrm>
        <a:graphic>
          <a:graphicData uri="http://schemas.openxmlformats.org/drawingml/2006/chart">
            <c:chart xmlns:c="http://schemas.openxmlformats.org/drawingml/2006/chart" xmlns:r="http://schemas.openxmlformats.org/officeDocument/2006/relationships" r:id="rId2"/>
          </a:graphicData>
        </a:graphic>
      </p:graphicFrame>
      <p:sp>
        <p:nvSpPr>
          <p:cNvPr id="8" name="TextBox 7"/>
          <p:cNvSpPr txBox="1"/>
          <p:nvPr/>
        </p:nvSpPr>
        <p:spPr>
          <a:xfrm>
            <a:off x="183018" y="6368400"/>
            <a:ext cx="10227733" cy="400110"/>
          </a:xfrm>
          <a:prstGeom prst="rect">
            <a:avLst/>
          </a:prstGeom>
          <a:noFill/>
        </p:spPr>
        <p:txBody>
          <a:bodyPr wrap="square" rtlCol="0" anchor="b" anchorCtr="0">
            <a:spAutoFit/>
          </a:bodyPr>
          <a:lstStyle/>
          <a:p>
            <a:r>
              <a:rPr lang="en-GB" sz="1000">
                <a:solidFill>
                  <a:srgbClr val="002060"/>
                </a:solidFill>
              </a:rPr>
              <a:t>Q: What type of Vape have you tried or used?</a:t>
            </a:r>
          </a:p>
          <a:p>
            <a:r>
              <a:rPr lang="en-GB" sz="1000" i="1">
                <a:solidFill>
                  <a:srgbClr val="002060"/>
                </a:solidFill>
              </a:rPr>
              <a:t>Question added 2024. Base: All valid respondents, 2024 n=126, 2025 n=136. </a:t>
            </a:r>
            <a:endParaRPr lang="en-US" sz="1000" i="1">
              <a:solidFill>
                <a:srgbClr val="002060"/>
              </a:solidFill>
            </a:endParaRPr>
          </a:p>
        </p:txBody>
      </p:sp>
      <p:graphicFrame>
        <p:nvGraphicFramePr>
          <p:cNvPr id="9" name="Table 8"/>
          <p:cNvGraphicFramePr>
            <a:graphicFrameLocks noGrp="1"/>
          </p:cNvGraphicFramePr>
          <p:nvPr>
            <p:extLst>
              <p:ext uri="{D42A27DB-BD31-4B8C-83A1-F6EECF244321}">
                <p14:modId xmlns:p14="http://schemas.microsoft.com/office/powerpoint/2010/main" val="3947467844"/>
              </p:ext>
            </p:extLst>
          </p:nvPr>
        </p:nvGraphicFramePr>
        <p:xfrm>
          <a:off x="5350935" y="1467539"/>
          <a:ext cx="6282265" cy="1549800"/>
        </p:xfrm>
        <a:graphic>
          <a:graphicData uri="http://schemas.openxmlformats.org/drawingml/2006/table">
            <a:tbl>
              <a:tblPr firstRow="1" bandRow="1">
                <a:tableStyleId>{5940675A-B579-460E-94D1-54222C63F5DA}</a:tableStyleId>
              </a:tblPr>
              <a:tblGrid>
                <a:gridCol w="1745709">
                  <a:extLst>
                    <a:ext uri="{9D8B030D-6E8A-4147-A177-3AD203B41FA5}">
                      <a16:colId xmlns:a16="http://schemas.microsoft.com/office/drawing/2014/main" val="20000"/>
                    </a:ext>
                  </a:extLst>
                </a:gridCol>
                <a:gridCol w="855705">
                  <a:extLst>
                    <a:ext uri="{9D8B030D-6E8A-4147-A177-3AD203B41FA5}">
                      <a16:colId xmlns:a16="http://schemas.microsoft.com/office/drawing/2014/main" val="20001"/>
                    </a:ext>
                  </a:extLst>
                </a:gridCol>
                <a:gridCol w="656483">
                  <a:extLst>
                    <a:ext uri="{9D8B030D-6E8A-4147-A177-3AD203B41FA5}">
                      <a16:colId xmlns:a16="http://schemas.microsoft.com/office/drawing/2014/main" val="20002"/>
                    </a:ext>
                  </a:extLst>
                </a:gridCol>
                <a:gridCol w="756092">
                  <a:extLst>
                    <a:ext uri="{9D8B030D-6E8A-4147-A177-3AD203B41FA5}">
                      <a16:colId xmlns:a16="http://schemas.microsoft.com/office/drawing/2014/main" val="20003"/>
                    </a:ext>
                  </a:extLst>
                </a:gridCol>
                <a:gridCol w="756092">
                  <a:extLst>
                    <a:ext uri="{9D8B030D-6E8A-4147-A177-3AD203B41FA5}">
                      <a16:colId xmlns:a16="http://schemas.microsoft.com/office/drawing/2014/main" val="20004"/>
                    </a:ext>
                  </a:extLst>
                </a:gridCol>
                <a:gridCol w="756092">
                  <a:extLst>
                    <a:ext uri="{9D8B030D-6E8A-4147-A177-3AD203B41FA5}">
                      <a16:colId xmlns:a16="http://schemas.microsoft.com/office/drawing/2014/main" val="20005"/>
                    </a:ext>
                  </a:extLst>
                </a:gridCol>
                <a:gridCol w="756092">
                  <a:extLst>
                    <a:ext uri="{9D8B030D-6E8A-4147-A177-3AD203B41FA5}">
                      <a16:colId xmlns:a16="http://schemas.microsoft.com/office/drawing/2014/main" val="20006"/>
                    </a:ext>
                  </a:extLst>
                </a:gridCol>
              </a:tblGrid>
              <a:tr h="41541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i="1">
                          <a:solidFill>
                            <a:schemeClr val="tx1">
                              <a:lumMod val="75000"/>
                              <a:lumOff val="25000"/>
                            </a:schemeClr>
                          </a:solidFill>
                        </a:rPr>
                        <a:t>2025 Survey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latin typeface="+mn-lt"/>
                        </a:rPr>
                        <a:t>All Secondary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latin typeface="+mn-lt"/>
                        </a:rPr>
                        <a:t>Year 8</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latin typeface="+mn-lt"/>
                        </a:rPr>
                        <a:t>Year 10</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latin typeface="+mn-lt"/>
                        </a:rPr>
                        <a:t>Boys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latin typeface="+mn-lt"/>
                        </a:rPr>
                        <a:t>Girls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latin typeface="+mn-lt"/>
                        </a:rPr>
                        <a:t>FSM</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49246">
                <a:tc>
                  <a:txBody>
                    <a:bodyPr/>
                    <a:lstStyle/>
                    <a:p>
                      <a:r>
                        <a:rPr lang="en-GB" sz="1100" i="1">
                          <a:solidFill>
                            <a:schemeClr val="tx1">
                              <a:lumMod val="75000"/>
                              <a:lumOff val="25000"/>
                            </a:schemeClr>
                          </a:solidFill>
                          <a:latin typeface="+mn-lt"/>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136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57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79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45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83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43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288000">
                <a:tc>
                  <a:txBody>
                    <a:bodyPr/>
                    <a:lstStyle/>
                    <a:p>
                      <a:r>
                        <a:rPr lang="en-GB" sz="1100">
                          <a:solidFill>
                            <a:schemeClr val="tx1">
                              <a:lumMod val="75000"/>
                              <a:lumOff val="25000"/>
                            </a:schemeClr>
                          </a:solidFill>
                          <a:latin typeface="+mn-lt"/>
                        </a:rPr>
                        <a:t>Disposable vapes </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60%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70%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53%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53%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61%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56%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288000">
                <a:tc>
                  <a:txBody>
                    <a:bodyPr/>
                    <a:lstStyle/>
                    <a:p>
                      <a:r>
                        <a:rPr lang="en-GB" sz="1100">
                          <a:solidFill>
                            <a:schemeClr val="tx1">
                              <a:lumMod val="75000"/>
                              <a:lumOff val="25000"/>
                            </a:schemeClr>
                          </a:solidFill>
                          <a:latin typeface="+mn-lt"/>
                        </a:rPr>
                        <a:t>Rechargeable vapes</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85%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75%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92%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80%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88%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84%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288000">
                <a:tc>
                  <a:txBody>
                    <a:bodyPr/>
                    <a:lstStyle/>
                    <a:p>
                      <a:r>
                        <a:rPr lang="en-GB" sz="1100">
                          <a:solidFill>
                            <a:schemeClr val="tx1">
                              <a:lumMod val="75000"/>
                              <a:lumOff val="25000"/>
                            </a:schemeClr>
                          </a:solidFill>
                          <a:latin typeface="+mn-lt"/>
                        </a:rPr>
                        <a:t>Tanks or mods</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22%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26%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19%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36%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11%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19%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bl>
          </a:graphicData>
        </a:graphic>
      </p:graphicFrame>
      <p:graphicFrame>
        <p:nvGraphicFramePr>
          <p:cNvPr id="7" name="Table 6">
            <a:extLst>
              <a:ext uri="{FF2B5EF4-FFF2-40B4-BE49-F238E27FC236}">
                <a16:creationId xmlns:a16="http://schemas.microsoft.com/office/drawing/2014/main" id="{186BCDA6-9287-4122-AC9C-D6ABFF41773C}"/>
              </a:ext>
            </a:extLst>
          </p:cNvPr>
          <p:cNvGraphicFramePr>
            <a:graphicFrameLocks noGrp="1"/>
          </p:cNvGraphicFramePr>
          <p:nvPr>
            <p:extLst>
              <p:ext uri="{D42A27DB-BD31-4B8C-83A1-F6EECF244321}">
                <p14:modId xmlns:p14="http://schemas.microsoft.com/office/powerpoint/2010/main" val="2214589017"/>
              </p:ext>
            </p:extLst>
          </p:nvPr>
        </p:nvGraphicFramePr>
        <p:xfrm>
          <a:off x="5350933" y="3225203"/>
          <a:ext cx="6282267" cy="1719585"/>
        </p:xfrm>
        <a:graphic>
          <a:graphicData uri="http://schemas.openxmlformats.org/drawingml/2006/table">
            <a:tbl>
              <a:tblPr firstRow="1" bandRow="1">
                <a:tableStyleId>{5940675A-B579-460E-94D1-54222C63F5DA}</a:tableStyleId>
              </a:tblPr>
              <a:tblGrid>
                <a:gridCol w="1558177">
                  <a:extLst>
                    <a:ext uri="{9D8B030D-6E8A-4147-A177-3AD203B41FA5}">
                      <a16:colId xmlns:a16="http://schemas.microsoft.com/office/drawing/2014/main" val="20000"/>
                    </a:ext>
                  </a:extLst>
                </a:gridCol>
                <a:gridCol w="571458">
                  <a:extLst>
                    <a:ext uri="{9D8B030D-6E8A-4147-A177-3AD203B41FA5}">
                      <a16:colId xmlns:a16="http://schemas.microsoft.com/office/drawing/2014/main" val="20001"/>
                    </a:ext>
                  </a:extLst>
                </a:gridCol>
                <a:gridCol w="768485">
                  <a:extLst>
                    <a:ext uri="{9D8B030D-6E8A-4147-A177-3AD203B41FA5}">
                      <a16:colId xmlns:a16="http://schemas.microsoft.com/office/drawing/2014/main" val="20002"/>
                    </a:ext>
                  </a:extLst>
                </a:gridCol>
                <a:gridCol w="598000">
                  <a:extLst>
                    <a:ext uri="{9D8B030D-6E8A-4147-A177-3AD203B41FA5}">
                      <a16:colId xmlns:a16="http://schemas.microsoft.com/office/drawing/2014/main" val="20003"/>
                    </a:ext>
                  </a:extLst>
                </a:gridCol>
                <a:gridCol w="831966">
                  <a:extLst>
                    <a:ext uri="{9D8B030D-6E8A-4147-A177-3AD203B41FA5}">
                      <a16:colId xmlns:a16="http://schemas.microsoft.com/office/drawing/2014/main" val="20004"/>
                    </a:ext>
                  </a:extLst>
                </a:gridCol>
                <a:gridCol w="755299">
                  <a:extLst>
                    <a:ext uri="{9D8B030D-6E8A-4147-A177-3AD203B41FA5}">
                      <a16:colId xmlns:a16="http://schemas.microsoft.com/office/drawing/2014/main" val="20005"/>
                    </a:ext>
                  </a:extLst>
                </a:gridCol>
                <a:gridCol w="524012">
                  <a:extLst>
                    <a:ext uri="{9D8B030D-6E8A-4147-A177-3AD203B41FA5}">
                      <a16:colId xmlns:a16="http://schemas.microsoft.com/office/drawing/2014/main" val="20006"/>
                    </a:ext>
                  </a:extLst>
                </a:gridCol>
                <a:gridCol w="674870">
                  <a:extLst>
                    <a:ext uri="{9D8B030D-6E8A-4147-A177-3AD203B41FA5}">
                      <a16:colId xmlns:a16="http://schemas.microsoft.com/office/drawing/2014/main" val="2646125827"/>
                    </a:ext>
                  </a:extLst>
                </a:gridCol>
              </a:tblGrid>
              <a:tr h="596505">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i="1">
                          <a:solidFill>
                            <a:schemeClr val="tx1">
                              <a:lumMod val="75000"/>
                              <a:lumOff val="25000"/>
                            </a:schemeClr>
                          </a:solidFill>
                        </a:rPr>
                        <a:t>2025 Survey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SEN</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Have a disability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Young carers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Ethnicity:</a:t>
                      </a:r>
                      <a:r>
                        <a:rPr lang="en-GB" sz="1100" b="1" baseline="0">
                          <a:solidFill>
                            <a:schemeClr val="tx1">
                              <a:lumMod val="75000"/>
                              <a:lumOff val="25000"/>
                            </a:schemeClr>
                          </a:solidFill>
                        </a:rPr>
                        <a:t> </a:t>
                      </a:r>
                      <a:r>
                        <a:rPr lang="en-GB" sz="1100" b="1">
                          <a:solidFill>
                            <a:schemeClr val="tx1">
                              <a:lumMod val="75000"/>
                              <a:lumOff val="25000"/>
                            </a:schemeClr>
                          </a:solidFill>
                        </a:rPr>
                        <a:t>White</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Ethnic Minority Groups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latin typeface="+mn-lt"/>
                        </a:rPr>
                        <a:t>Eng 2</a:t>
                      </a:r>
                      <a:r>
                        <a:rPr lang="en-GB" sz="1100" b="1" baseline="30000">
                          <a:solidFill>
                            <a:schemeClr val="tx1">
                              <a:lumMod val="75000"/>
                              <a:lumOff val="25000"/>
                            </a:schemeClr>
                          </a:solidFill>
                          <a:latin typeface="+mn-lt"/>
                        </a:rPr>
                        <a:t>nd</a:t>
                      </a:r>
                      <a:r>
                        <a:rPr lang="en-GB" sz="1100" b="1">
                          <a:solidFill>
                            <a:schemeClr val="tx1">
                              <a:lumMod val="75000"/>
                              <a:lumOff val="25000"/>
                            </a:schemeClr>
                          </a:solidFill>
                          <a:latin typeface="+mn-lt"/>
                        </a:rPr>
                        <a:t> Lang</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latin typeface="+mn-lt"/>
                        </a:rPr>
                        <a:t>LGBTQ</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55645">
                <a:tc>
                  <a:txBody>
                    <a:bodyPr/>
                    <a:lstStyle/>
                    <a:p>
                      <a:r>
                        <a:rPr lang="en-GB" sz="1100" i="1">
                          <a:solidFill>
                            <a:schemeClr val="tx1">
                              <a:lumMod val="75000"/>
                              <a:lumOff val="25000"/>
                            </a:schemeClr>
                          </a:solidFill>
                          <a:latin typeface="+mn-lt"/>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24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37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16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112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22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28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288000">
                <a:tc>
                  <a:txBody>
                    <a:bodyPr/>
                    <a:lstStyle/>
                    <a:p>
                      <a:r>
                        <a:rPr lang="en-GB" sz="1100">
                          <a:solidFill>
                            <a:schemeClr val="tx1">
                              <a:lumMod val="75000"/>
                              <a:lumOff val="25000"/>
                            </a:schemeClr>
                          </a:solidFill>
                          <a:latin typeface="+mn-lt"/>
                        </a:rPr>
                        <a:t>Disposable vapes </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58%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68%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56%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60%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59%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50%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75%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288000">
                <a:tc>
                  <a:txBody>
                    <a:bodyPr/>
                    <a:lstStyle/>
                    <a:p>
                      <a:r>
                        <a:rPr lang="en-GB" sz="1100">
                          <a:solidFill>
                            <a:schemeClr val="tx1">
                              <a:lumMod val="75000"/>
                              <a:lumOff val="25000"/>
                            </a:schemeClr>
                          </a:solidFill>
                          <a:latin typeface="+mn-lt"/>
                        </a:rPr>
                        <a:t>Rechargeable vapes</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75%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84%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81%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87%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77%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100%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82%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288000">
                <a:tc>
                  <a:txBody>
                    <a:bodyPr/>
                    <a:lstStyle/>
                    <a:p>
                      <a:r>
                        <a:rPr lang="en-GB" sz="1100">
                          <a:solidFill>
                            <a:schemeClr val="tx1">
                              <a:lumMod val="75000"/>
                              <a:lumOff val="25000"/>
                            </a:schemeClr>
                          </a:solidFill>
                          <a:latin typeface="+mn-lt"/>
                        </a:rPr>
                        <a:t>Tanks or mods</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29%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24%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19%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19%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36%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25%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39%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bl>
          </a:graphicData>
        </a:graphic>
      </p:graphicFrame>
      <p:sp>
        <p:nvSpPr>
          <p:cNvPr id="2" name="Rectangle 1">
            <a:extLst>
              <a:ext uri="{FF2B5EF4-FFF2-40B4-BE49-F238E27FC236}">
                <a16:creationId xmlns:a16="http://schemas.microsoft.com/office/drawing/2014/main" id="{09292A94-7126-F835-D6D1-BA302E435CB7}"/>
              </a:ext>
            </a:extLst>
          </p:cNvPr>
          <p:cNvSpPr/>
          <p:nvPr/>
        </p:nvSpPr>
        <p:spPr>
          <a:xfrm>
            <a:off x="9946640" y="6368627"/>
            <a:ext cx="1686560" cy="492926"/>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a:t>Staying safe</a:t>
            </a:r>
          </a:p>
        </p:txBody>
      </p:sp>
    </p:spTree>
    <p:extLst>
      <p:ext uri="{BB962C8B-B14F-4D97-AF65-F5344CB8AC3E}">
        <p14:creationId xmlns:p14="http://schemas.microsoft.com/office/powerpoint/2010/main" val="2048425675"/>
      </p:ext>
    </p:extLst>
  </p:cSld>
  <p:clrMapOvr>
    <a:masterClrMapping/>
  </p:clrMapOvr>
</p:sld>
</file>

<file path=ppt/slides/slide15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F71F1C0-5769-A36B-B842-88C69922F0CE}"/>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E78FB0A4-C0C5-A8A3-3486-E92DE62AA44F}"/>
              </a:ext>
            </a:extLst>
          </p:cNvPr>
          <p:cNvSpPr>
            <a:spLocks noGrp="1"/>
          </p:cNvSpPr>
          <p:nvPr>
            <p:ph type="title"/>
          </p:nvPr>
        </p:nvSpPr>
        <p:spPr>
          <a:xfrm>
            <a:off x="180000" y="180000"/>
            <a:ext cx="11597442" cy="900000"/>
          </a:xfrm>
        </p:spPr>
        <p:txBody>
          <a:bodyPr vert="horz" lIns="91440" tIns="45720" rIns="91440" bIns="45720" rtlCol="0" anchor="t" anchorCtr="0">
            <a:normAutofit/>
          </a:bodyPr>
          <a:lstStyle/>
          <a:p>
            <a:r>
              <a:rPr lang="en-GB" sz="1600"/>
              <a:t>Of those that have tried vaping. 28% say they buy/get their vapes from friends or family over 18, followed by 26% who buy them from a vape shop and 26% who were given them. </a:t>
            </a:r>
          </a:p>
        </p:txBody>
      </p:sp>
      <p:sp>
        <p:nvSpPr>
          <p:cNvPr id="5" name="TextBox 4">
            <a:extLst>
              <a:ext uri="{FF2B5EF4-FFF2-40B4-BE49-F238E27FC236}">
                <a16:creationId xmlns:a16="http://schemas.microsoft.com/office/drawing/2014/main" id="{AE2E9A82-7D57-C48B-B686-ECF8AC238535}"/>
              </a:ext>
            </a:extLst>
          </p:cNvPr>
          <p:cNvSpPr txBox="1"/>
          <p:nvPr/>
        </p:nvSpPr>
        <p:spPr>
          <a:xfrm>
            <a:off x="183019" y="6368400"/>
            <a:ext cx="10227733" cy="400110"/>
          </a:xfrm>
          <a:prstGeom prst="rect">
            <a:avLst/>
          </a:prstGeom>
          <a:noFill/>
        </p:spPr>
        <p:txBody>
          <a:bodyPr wrap="square" rtlCol="0" anchor="b" anchorCtr="0">
            <a:spAutoFit/>
          </a:bodyPr>
          <a:lstStyle/>
          <a:p>
            <a:r>
              <a:rPr lang="en-GB" sz="1000">
                <a:solidFill>
                  <a:srgbClr val="002060"/>
                </a:solidFill>
              </a:rPr>
              <a:t>Q: Where do you normally get/buy your vapes from? </a:t>
            </a:r>
            <a:r>
              <a:rPr lang="en-GB" sz="1000" i="1">
                <a:solidFill>
                  <a:srgbClr val="002060"/>
                </a:solidFill>
              </a:rPr>
              <a:t>Introduced in 2025.</a:t>
            </a:r>
            <a:endParaRPr lang="en-GB" sz="1000">
              <a:solidFill>
                <a:srgbClr val="002060"/>
              </a:solidFill>
            </a:endParaRPr>
          </a:p>
          <a:p>
            <a:r>
              <a:rPr lang="en-GB" sz="1000" i="1">
                <a:solidFill>
                  <a:srgbClr val="002060"/>
                </a:solidFill>
              </a:rPr>
              <a:t>Base: All valid respondents, 2025 n=136. </a:t>
            </a:r>
          </a:p>
        </p:txBody>
      </p:sp>
      <p:sp>
        <p:nvSpPr>
          <p:cNvPr id="10" name="Rectangle 9">
            <a:extLst>
              <a:ext uri="{FF2B5EF4-FFF2-40B4-BE49-F238E27FC236}">
                <a16:creationId xmlns:a16="http://schemas.microsoft.com/office/drawing/2014/main" id="{BD0C4F33-0CED-F492-B820-8A917BB322BB}"/>
              </a:ext>
            </a:extLst>
          </p:cNvPr>
          <p:cNvSpPr/>
          <p:nvPr/>
        </p:nvSpPr>
        <p:spPr>
          <a:xfrm>
            <a:off x="9946640" y="6368627"/>
            <a:ext cx="1686560" cy="492926"/>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a:t>Staying safe</a:t>
            </a:r>
          </a:p>
        </p:txBody>
      </p:sp>
      <p:graphicFrame>
        <p:nvGraphicFramePr>
          <p:cNvPr id="11" name="Chart 10">
            <a:extLst>
              <a:ext uri="{FF2B5EF4-FFF2-40B4-BE49-F238E27FC236}">
                <a16:creationId xmlns:a16="http://schemas.microsoft.com/office/drawing/2014/main" id="{1A652D0E-C48B-4C89-0A6F-0AE908D93D9C}"/>
              </a:ext>
            </a:extLst>
          </p:cNvPr>
          <p:cNvGraphicFramePr/>
          <p:nvPr>
            <p:extLst>
              <p:ext uri="{D42A27DB-BD31-4B8C-83A1-F6EECF244321}">
                <p14:modId xmlns:p14="http://schemas.microsoft.com/office/powerpoint/2010/main" val="2564621106"/>
              </p:ext>
            </p:extLst>
          </p:nvPr>
        </p:nvGraphicFramePr>
        <p:xfrm>
          <a:off x="1395854" y="1080000"/>
          <a:ext cx="8466603" cy="4900922"/>
        </p:xfrm>
        <a:graphic>
          <a:graphicData uri="http://schemas.openxmlformats.org/drawingml/2006/chart">
            <c:chart xmlns:c="http://schemas.openxmlformats.org/drawingml/2006/chart" xmlns:r="http://schemas.openxmlformats.org/officeDocument/2006/relationships" r:id="rId2"/>
          </a:graphicData>
        </a:graphic>
      </p:graphicFrame>
    </p:spTree>
    <p:extLst>
      <p:ext uri="{BB962C8B-B14F-4D97-AF65-F5344CB8AC3E}">
        <p14:creationId xmlns:p14="http://schemas.microsoft.com/office/powerpoint/2010/main" val="312388830"/>
      </p:ext>
    </p:extLst>
  </p:cSld>
  <p:clrMapOvr>
    <a:masterClrMapping/>
  </p:clrMapOvr>
</p:sld>
</file>

<file path=ppt/slides/slide15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ACD69C1-8DFE-B9C2-F169-3B946088C0DE}"/>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27725720-C55D-500A-0835-1079D918FD4F}"/>
              </a:ext>
            </a:extLst>
          </p:cNvPr>
          <p:cNvSpPr>
            <a:spLocks noGrp="1"/>
          </p:cNvSpPr>
          <p:nvPr>
            <p:ph type="title"/>
          </p:nvPr>
        </p:nvSpPr>
        <p:spPr>
          <a:xfrm>
            <a:off x="180000" y="180000"/>
            <a:ext cx="11721936" cy="900000"/>
          </a:xfrm>
        </p:spPr>
        <p:txBody>
          <a:bodyPr vert="horz" lIns="91440" tIns="45720" rIns="91440" bIns="45720" rtlCol="0" anchor="t" anchorCtr="0">
            <a:normAutofit/>
          </a:bodyPr>
          <a:lstStyle/>
          <a:p>
            <a:r>
              <a:rPr lang="en-GB" sz="1600"/>
              <a:t>Boys are more likely to get vapes from any of the mentioned places than girls, and the same can be said for Year 10s compared to Year 8s.</a:t>
            </a:r>
            <a:br>
              <a:rPr lang="en-GB" sz="1600"/>
            </a:br>
            <a:r>
              <a:rPr lang="en-GB" sz="1400"/>
              <a:t>(Please be aware the following results are based on a small sample sizes.) </a:t>
            </a:r>
          </a:p>
        </p:txBody>
      </p:sp>
      <p:sp>
        <p:nvSpPr>
          <p:cNvPr id="5" name="Rectangle 4">
            <a:extLst>
              <a:ext uri="{FF2B5EF4-FFF2-40B4-BE49-F238E27FC236}">
                <a16:creationId xmlns:a16="http://schemas.microsoft.com/office/drawing/2014/main" id="{3D79127E-8FCB-602C-210F-FCC7306019A9}"/>
              </a:ext>
            </a:extLst>
          </p:cNvPr>
          <p:cNvSpPr/>
          <p:nvPr/>
        </p:nvSpPr>
        <p:spPr>
          <a:xfrm>
            <a:off x="9946640" y="6368627"/>
            <a:ext cx="1686560" cy="492926"/>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a:t>Staying safe / </a:t>
            </a:r>
            <a:r>
              <a:rPr lang="en-GB" sz="1000" b="1"/>
              <a:t>CYPP</a:t>
            </a:r>
          </a:p>
        </p:txBody>
      </p:sp>
      <p:graphicFrame>
        <p:nvGraphicFramePr>
          <p:cNvPr id="7" name="Table 6">
            <a:extLst>
              <a:ext uri="{FF2B5EF4-FFF2-40B4-BE49-F238E27FC236}">
                <a16:creationId xmlns:a16="http://schemas.microsoft.com/office/drawing/2014/main" id="{BB5D9501-4EEB-9D6D-4176-D37202D12340}"/>
              </a:ext>
            </a:extLst>
          </p:cNvPr>
          <p:cNvGraphicFramePr>
            <a:graphicFrameLocks noGrp="1"/>
          </p:cNvGraphicFramePr>
          <p:nvPr>
            <p:extLst>
              <p:ext uri="{D42A27DB-BD31-4B8C-83A1-F6EECF244321}">
                <p14:modId xmlns:p14="http://schemas.microsoft.com/office/powerpoint/2010/main" val="2950201995"/>
              </p:ext>
            </p:extLst>
          </p:nvPr>
        </p:nvGraphicFramePr>
        <p:xfrm>
          <a:off x="360000" y="961200"/>
          <a:ext cx="11273201" cy="4562814"/>
        </p:xfrm>
        <a:graphic>
          <a:graphicData uri="http://schemas.openxmlformats.org/drawingml/2006/table">
            <a:tbl>
              <a:tblPr firstRow="1" bandRow="1">
                <a:tableStyleId>{5940675A-B579-460E-94D1-54222C63F5DA}</a:tableStyleId>
              </a:tblPr>
              <a:tblGrid>
                <a:gridCol w="3495299">
                  <a:extLst>
                    <a:ext uri="{9D8B030D-6E8A-4147-A177-3AD203B41FA5}">
                      <a16:colId xmlns:a16="http://schemas.microsoft.com/office/drawing/2014/main" val="20000"/>
                    </a:ext>
                  </a:extLst>
                </a:gridCol>
                <a:gridCol w="1397163">
                  <a:extLst>
                    <a:ext uri="{9D8B030D-6E8A-4147-A177-3AD203B41FA5}">
                      <a16:colId xmlns:a16="http://schemas.microsoft.com/office/drawing/2014/main" val="20001"/>
                    </a:ext>
                  </a:extLst>
                </a:gridCol>
                <a:gridCol w="1195471">
                  <a:extLst>
                    <a:ext uri="{9D8B030D-6E8A-4147-A177-3AD203B41FA5}">
                      <a16:colId xmlns:a16="http://schemas.microsoft.com/office/drawing/2014/main" val="20002"/>
                    </a:ext>
                  </a:extLst>
                </a:gridCol>
                <a:gridCol w="1296317">
                  <a:extLst>
                    <a:ext uri="{9D8B030D-6E8A-4147-A177-3AD203B41FA5}">
                      <a16:colId xmlns:a16="http://schemas.microsoft.com/office/drawing/2014/main" val="20003"/>
                    </a:ext>
                  </a:extLst>
                </a:gridCol>
                <a:gridCol w="1296317">
                  <a:extLst>
                    <a:ext uri="{9D8B030D-6E8A-4147-A177-3AD203B41FA5}">
                      <a16:colId xmlns:a16="http://schemas.microsoft.com/office/drawing/2014/main" val="20004"/>
                    </a:ext>
                  </a:extLst>
                </a:gridCol>
                <a:gridCol w="1296317">
                  <a:extLst>
                    <a:ext uri="{9D8B030D-6E8A-4147-A177-3AD203B41FA5}">
                      <a16:colId xmlns:a16="http://schemas.microsoft.com/office/drawing/2014/main" val="20005"/>
                    </a:ext>
                  </a:extLst>
                </a:gridCol>
                <a:gridCol w="1296317">
                  <a:extLst>
                    <a:ext uri="{9D8B030D-6E8A-4147-A177-3AD203B41FA5}">
                      <a16:colId xmlns:a16="http://schemas.microsoft.com/office/drawing/2014/main" val="979124120"/>
                    </a:ext>
                  </a:extLst>
                </a:gridCol>
              </a:tblGrid>
              <a:tr h="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i="1">
                          <a:solidFill>
                            <a:schemeClr val="tx1">
                              <a:lumMod val="75000"/>
                              <a:lumOff val="25000"/>
                            </a:schemeClr>
                          </a:solidFill>
                        </a:rPr>
                        <a:t>2025 Survey</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All Secondary</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Year 8</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Year 10</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Boys</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Girls</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FSM</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0">
                <a:tc>
                  <a:txBody>
                    <a:bodyPr/>
                    <a:lstStyle/>
                    <a:p>
                      <a:r>
                        <a:rPr lang="en-GB" sz="1100" i="1">
                          <a:solidFill>
                            <a:schemeClr val="tx1">
                              <a:lumMod val="75000"/>
                              <a:lumOff val="25000"/>
                            </a:schemeClr>
                          </a:solidFill>
                        </a:rPr>
                        <a:t>Base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136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57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79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45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83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43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0">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n-GB" sz="1100" b="0" i="0" u="none" strike="noStrike">
                          <a:solidFill>
                            <a:schemeClr val="tx1">
                              <a:lumMod val="75000"/>
                              <a:lumOff val="25000"/>
                            </a:schemeClr>
                          </a:solidFill>
                          <a:effectLst/>
                          <a:latin typeface="Calibri" panose="020F0502020204030204" pitchFamily="34" charset="0"/>
                        </a:rPr>
                        <a:t>From friends or family aged over 18</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28%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28%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28%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18%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31%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30%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308934">
                <a:tc>
                  <a:txBody>
                    <a:bodyPr/>
                    <a:lstStyle/>
                    <a:p>
                      <a:pPr algn="l" fontAlgn="b"/>
                      <a:r>
                        <a:rPr lang="en-GB" sz="1100" b="0" i="0" u="none" strike="noStrike">
                          <a:solidFill>
                            <a:schemeClr val="tx1">
                              <a:lumMod val="75000"/>
                              <a:lumOff val="25000"/>
                            </a:schemeClr>
                          </a:solidFill>
                          <a:effectLst/>
                          <a:latin typeface="Calibri" panose="020F0502020204030204" pitchFamily="34" charset="0"/>
                        </a:rPr>
                        <a:t>I bought them from a vape shop </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26%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23%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29%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33%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22%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26%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0">
                <a:tc>
                  <a:txBody>
                    <a:bodyPr/>
                    <a:lstStyle/>
                    <a:p>
                      <a:pPr algn="l" fontAlgn="b"/>
                      <a:r>
                        <a:rPr lang="en-GB" sz="1100" b="0" i="0" u="none" strike="noStrike">
                          <a:solidFill>
                            <a:schemeClr val="tx1">
                              <a:lumMod val="75000"/>
                              <a:lumOff val="25000"/>
                            </a:schemeClr>
                          </a:solidFill>
                          <a:effectLst/>
                          <a:latin typeface="Calibri" panose="020F0502020204030204" pitchFamily="34" charset="0"/>
                        </a:rPr>
                        <a:t>Given them</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26%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23%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29%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31%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20%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21%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r h="0">
                <a:tc>
                  <a:txBody>
                    <a:bodyPr/>
                    <a:lstStyle/>
                    <a:p>
                      <a:pPr algn="l" fontAlgn="b"/>
                      <a:r>
                        <a:rPr lang="en-GB" sz="1100" b="0" i="0" u="none" strike="noStrike">
                          <a:solidFill>
                            <a:schemeClr val="tx1">
                              <a:lumMod val="75000"/>
                              <a:lumOff val="25000"/>
                            </a:schemeClr>
                          </a:solidFill>
                          <a:effectLst/>
                          <a:latin typeface="Calibri" panose="020F0502020204030204" pitchFamily="34" charset="0"/>
                        </a:rPr>
                        <a:t>I bought them myself from a petrol station/newsagent/off-licence/small local shop</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24%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21%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25%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22%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23%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23%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5"/>
                  </a:ext>
                </a:extLst>
              </a:tr>
              <a:tr h="0">
                <a:tc>
                  <a:txBody>
                    <a:bodyPr/>
                    <a:lstStyle/>
                    <a:p>
                      <a:pPr algn="l" fontAlgn="b"/>
                      <a:r>
                        <a:rPr lang="en-GB" sz="1100" b="0" i="0" u="none" strike="noStrike">
                          <a:solidFill>
                            <a:schemeClr val="tx1">
                              <a:lumMod val="75000"/>
                              <a:lumOff val="25000"/>
                            </a:schemeClr>
                          </a:solidFill>
                          <a:effectLst/>
                          <a:latin typeface="Calibri" panose="020F0502020204030204" pitchFamily="34" charset="0"/>
                        </a:rPr>
                        <a:t>City centre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21%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14%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27%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22%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17%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14%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6"/>
                  </a:ext>
                </a:extLst>
              </a:tr>
              <a:tr h="0">
                <a:tc>
                  <a:txBody>
                    <a:bodyPr/>
                    <a:lstStyle/>
                    <a:p>
                      <a:pPr algn="l" fontAlgn="b"/>
                      <a:r>
                        <a:rPr lang="en-GB" sz="1100" b="0" i="0" u="none" strike="noStrike">
                          <a:solidFill>
                            <a:schemeClr val="tx1">
                              <a:lumMod val="75000"/>
                              <a:lumOff val="25000"/>
                            </a:schemeClr>
                          </a:solidFill>
                          <a:effectLst/>
                          <a:latin typeface="Calibri" panose="020F0502020204030204" pitchFamily="34" charset="0"/>
                        </a:rPr>
                        <a:t>I bought them myself from a supermarket</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20%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21%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19%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24%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14%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12%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7"/>
                  </a:ext>
                </a:extLst>
              </a:tr>
              <a:tr h="0">
                <a:tc>
                  <a:txBody>
                    <a:bodyPr/>
                    <a:lstStyle/>
                    <a:p>
                      <a:pPr algn="l" fontAlgn="b"/>
                      <a:r>
                        <a:rPr lang="en-GB" sz="1100" b="0" i="0" u="none" strike="noStrike">
                          <a:solidFill>
                            <a:schemeClr val="tx1">
                              <a:lumMod val="75000"/>
                              <a:lumOff val="25000"/>
                            </a:schemeClr>
                          </a:solidFill>
                          <a:effectLst/>
                          <a:latin typeface="Calibri" panose="020F0502020204030204" pitchFamily="34" charset="0"/>
                        </a:rPr>
                        <a:t>From friends or family aged under 18</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18%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19%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16%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24%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12%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14%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3637562529"/>
                  </a:ext>
                </a:extLst>
              </a:tr>
              <a:tr h="0">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n-GB" sz="1100" b="0" i="0" u="none" strike="noStrike">
                          <a:solidFill>
                            <a:schemeClr val="tx1">
                              <a:lumMod val="75000"/>
                              <a:lumOff val="25000"/>
                            </a:schemeClr>
                          </a:solidFill>
                          <a:effectLst/>
                          <a:latin typeface="Calibri" panose="020F0502020204030204" pitchFamily="34" charset="0"/>
                        </a:rPr>
                        <a:t>From someone at school</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15%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16%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15%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18%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12%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16%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328715825"/>
                  </a:ext>
                </a:extLst>
              </a:tr>
              <a:tr h="0">
                <a:tc>
                  <a:txBody>
                    <a:bodyPr/>
                    <a:lstStyle/>
                    <a:p>
                      <a:pPr algn="l" fontAlgn="b"/>
                      <a:r>
                        <a:rPr lang="en-GB" sz="1100" b="0" i="0" u="none" strike="noStrike">
                          <a:solidFill>
                            <a:schemeClr val="tx1">
                              <a:lumMod val="75000"/>
                              <a:lumOff val="25000"/>
                            </a:schemeClr>
                          </a:solidFill>
                          <a:effectLst/>
                          <a:latin typeface="Calibri" panose="020F0502020204030204" pitchFamily="34" charset="0"/>
                        </a:rPr>
                        <a:t>I ordered them on the internet or through social media</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13%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16%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24%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210926886"/>
                  </a:ext>
                </a:extLst>
              </a:tr>
              <a:tr h="0">
                <a:tc>
                  <a:txBody>
                    <a:bodyPr/>
                    <a:lstStyle/>
                    <a:p>
                      <a:pPr algn="l" fontAlgn="b"/>
                      <a:r>
                        <a:rPr lang="en-GB" sz="1100" b="0" i="0" u="none" strike="noStrike">
                          <a:solidFill>
                            <a:schemeClr val="tx1">
                              <a:lumMod val="75000"/>
                              <a:lumOff val="25000"/>
                            </a:schemeClr>
                          </a:solidFill>
                          <a:effectLst/>
                          <a:latin typeface="Calibri" panose="020F0502020204030204" pitchFamily="34" charset="0"/>
                        </a:rPr>
                        <a:t>Stolen</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12%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12%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11%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18%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3183784893"/>
                  </a:ext>
                </a:extLst>
              </a:tr>
              <a:tr h="0">
                <a:tc>
                  <a:txBody>
                    <a:bodyPr/>
                    <a:lstStyle/>
                    <a:p>
                      <a:pPr algn="l" fontAlgn="b"/>
                      <a:r>
                        <a:rPr lang="en-GB" sz="1100" b="0" i="0" u="none" strike="noStrike">
                          <a:solidFill>
                            <a:schemeClr val="tx1">
                              <a:lumMod val="75000"/>
                              <a:lumOff val="25000"/>
                            </a:schemeClr>
                          </a:solidFill>
                          <a:effectLst/>
                          <a:latin typeface="Calibri" panose="020F0502020204030204" pitchFamily="34" charset="0"/>
                        </a:rPr>
                        <a:t>I bought them myself from a street seller, neighbour, private house, van</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11%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2356636851"/>
                  </a:ext>
                </a:extLst>
              </a:tr>
              <a:tr h="0">
                <a:tc>
                  <a:txBody>
                    <a:bodyPr/>
                    <a:lstStyle/>
                    <a:p>
                      <a:pPr algn="l" fontAlgn="b"/>
                      <a:r>
                        <a:rPr lang="en-GB" sz="1100" b="0" i="0" u="none" strike="noStrike">
                          <a:solidFill>
                            <a:schemeClr val="tx1">
                              <a:lumMod val="75000"/>
                              <a:lumOff val="25000"/>
                            </a:schemeClr>
                          </a:solidFill>
                          <a:effectLst/>
                          <a:latin typeface="Calibri" panose="020F0502020204030204" pitchFamily="34" charset="0"/>
                        </a:rPr>
                        <a:t>Brought back from abroad</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11%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624036006"/>
                  </a:ext>
                </a:extLst>
              </a:tr>
              <a:tr h="0">
                <a:tc>
                  <a:txBody>
                    <a:bodyPr/>
                    <a:lstStyle/>
                    <a:p>
                      <a:pPr algn="l" fontAlgn="b"/>
                      <a:r>
                        <a:rPr lang="en-GB" sz="1100" b="0" i="0" u="none" strike="noStrike">
                          <a:solidFill>
                            <a:schemeClr val="tx1">
                              <a:lumMod val="75000"/>
                              <a:lumOff val="25000"/>
                            </a:schemeClr>
                          </a:solidFill>
                          <a:effectLst/>
                          <a:latin typeface="Calibri" panose="020F0502020204030204" pitchFamily="34" charset="0"/>
                        </a:rPr>
                        <a:t>I bought them myself from a pub/nightclub </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11%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466404563"/>
                  </a:ext>
                </a:extLst>
              </a:tr>
              <a:tr h="0">
                <a:tc>
                  <a:txBody>
                    <a:bodyPr/>
                    <a:lstStyle/>
                    <a:p>
                      <a:pPr algn="l" fontAlgn="b"/>
                      <a:r>
                        <a:rPr lang="en-GB" sz="1100" b="0" i="0" u="none" strike="noStrike">
                          <a:solidFill>
                            <a:schemeClr val="tx1">
                              <a:lumMod val="75000"/>
                              <a:lumOff val="25000"/>
                            </a:schemeClr>
                          </a:solidFill>
                          <a:effectLst/>
                          <a:latin typeface="Calibri" panose="020F0502020204030204" pitchFamily="34" charset="0"/>
                        </a:rPr>
                        <a:t>From somewhere else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21%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25%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18%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27%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16%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14%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2625185632"/>
                  </a:ext>
                </a:extLst>
              </a:tr>
            </a:tbl>
          </a:graphicData>
        </a:graphic>
      </p:graphicFrame>
      <p:sp>
        <p:nvSpPr>
          <p:cNvPr id="8" name="TextBox 7">
            <a:extLst>
              <a:ext uri="{FF2B5EF4-FFF2-40B4-BE49-F238E27FC236}">
                <a16:creationId xmlns:a16="http://schemas.microsoft.com/office/drawing/2014/main" id="{E8E98458-5A19-E6B7-8952-32723A33EA03}"/>
              </a:ext>
            </a:extLst>
          </p:cNvPr>
          <p:cNvSpPr txBox="1"/>
          <p:nvPr/>
        </p:nvSpPr>
        <p:spPr>
          <a:xfrm>
            <a:off x="183019" y="6522289"/>
            <a:ext cx="10227733" cy="246221"/>
          </a:xfrm>
          <a:prstGeom prst="rect">
            <a:avLst/>
          </a:prstGeom>
          <a:noFill/>
        </p:spPr>
        <p:txBody>
          <a:bodyPr wrap="square" rtlCol="0" anchor="b" anchorCtr="0">
            <a:spAutoFit/>
          </a:bodyPr>
          <a:lstStyle/>
          <a:p>
            <a:r>
              <a:rPr lang="en-GB" sz="1000">
                <a:solidFill>
                  <a:srgbClr val="002060"/>
                </a:solidFill>
              </a:rPr>
              <a:t>Q: Where do you normally get/buy your vapes from? </a:t>
            </a:r>
            <a:r>
              <a:rPr lang="en-GB" sz="1000" i="1">
                <a:solidFill>
                  <a:srgbClr val="002060"/>
                </a:solidFill>
              </a:rPr>
              <a:t>Introduced in 2025.</a:t>
            </a:r>
            <a:endParaRPr lang="en-GB" sz="1000">
              <a:solidFill>
                <a:srgbClr val="002060"/>
              </a:solidFill>
            </a:endParaRPr>
          </a:p>
        </p:txBody>
      </p:sp>
    </p:spTree>
    <p:extLst>
      <p:ext uri="{BB962C8B-B14F-4D97-AF65-F5344CB8AC3E}">
        <p14:creationId xmlns:p14="http://schemas.microsoft.com/office/powerpoint/2010/main" val="1006850025"/>
      </p:ext>
    </p:extLst>
  </p:cSld>
  <p:clrMapOvr>
    <a:masterClrMapping/>
  </p:clrMapOvr>
</p:sld>
</file>

<file path=ppt/slides/slide15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89F44B8-5D5A-AE98-899E-EA6ED91066F9}"/>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A772FB29-7B92-52D0-F725-089C06D3367C}"/>
              </a:ext>
            </a:extLst>
          </p:cNvPr>
          <p:cNvSpPr>
            <a:spLocks noGrp="1"/>
          </p:cNvSpPr>
          <p:nvPr>
            <p:ph type="title"/>
          </p:nvPr>
        </p:nvSpPr>
        <p:spPr>
          <a:xfrm>
            <a:off x="180000" y="180000"/>
            <a:ext cx="11721936" cy="900000"/>
          </a:xfrm>
        </p:spPr>
        <p:txBody>
          <a:bodyPr vert="horz" lIns="91440" tIns="45720" rIns="91440" bIns="45720" rtlCol="0" anchor="t" anchorCtr="0">
            <a:normAutofit/>
          </a:bodyPr>
          <a:lstStyle/>
          <a:p>
            <a:r>
              <a:rPr lang="en-GB" sz="1600"/>
              <a:t>It is hard to draw conclusions on vaping habits as the sample sizes are so small.</a:t>
            </a:r>
          </a:p>
        </p:txBody>
      </p:sp>
      <p:sp>
        <p:nvSpPr>
          <p:cNvPr id="5" name="Rectangle 4">
            <a:extLst>
              <a:ext uri="{FF2B5EF4-FFF2-40B4-BE49-F238E27FC236}">
                <a16:creationId xmlns:a16="http://schemas.microsoft.com/office/drawing/2014/main" id="{C63DB76C-AE00-8D7C-66D1-7CFC40E460EE}"/>
              </a:ext>
            </a:extLst>
          </p:cNvPr>
          <p:cNvSpPr/>
          <p:nvPr/>
        </p:nvSpPr>
        <p:spPr>
          <a:xfrm>
            <a:off x="9946640" y="6368627"/>
            <a:ext cx="1686560" cy="492926"/>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a:t>Staying safe / </a:t>
            </a:r>
            <a:r>
              <a:rPr lang="en-GB" sz="1000" b="1"/>
              <a:t>CYPP</a:t>
            </a:r>
          </a:p>
        </p:txBody>
      </p:sp>
      <p:sp>
        <p:nvSpPr>
          <p:cNvPr id="8" name="TextBox 7">
            <a:extLst>
              <a:ext uri="{FF2B5EF4-FFF2-40B4-BE49-F238E27FC236}">
                <a16:creationId xmlns:a16="http://schemas.microsoft.com/office/drawing/2014/main" id="{663ACF3C-C59A-8C8D-20C6-C8A797CA38B3}"/>
              </a:ext>
            </a:extLst>
          </p:cNvPr>
          <p:cNvSpPr txBox="1"/>
          <p:nvPr/>
        </p:nvSpPr>
        <p:spPr>
          <a:xfrm>
            <a:off x="183019" y="6522289"/>
            <a:ext cx="10227733" cy="246221"/>
          </a:xfrm>
          <a:prstGeom prst="rect">
            <a:avLst/>
          </a:prstGeom>
          <a:noFill/>
        </p:spPr>
        <p:txBody>
          <a:bodyPr wrap="square" rtlCol="0" anchor="b" anchorCtr="0">
            <a:spAutoFit/>
          </a:bodyPr>
          <a:lstStyle/>
          <a:p>
            <a:r>
              <a:rPr lang="en-GB" sz="1000">
                <a:solidFill>
                  <a:srgbClr val="002060"/>
                </a:solidFill>
              </a:rPr>
              <a:t>Q: Where do you normally get/buy your vapes from? </a:t>
            </a:r>
            <a:r>
              <a:rPr lang="en-GB" sz="1000" i="1">
                <a:solidFill>
                  <a:srgbClr val="002060"/>
                </a:solidFill>
              </a:rPr>
              <a:t>Introduced in 2025.</a:t>
            </a:r>
            <a:endParaRPr lang="en-GB" sz="1000">
              <a:solidFill>
                <a:srgbClr val="002060"/>
              </a:solidFill>
            </a:endParaRPr>
          </a:p>
        </p:txBody>
      </p:sp>
      <p:graphicFrame>
        <p:nvGraphicFramePr>
          <p:cNvPr id="9" name="Table 8">
            <a:extLst>
              <a:ext uri="{FF2B5EF4-FFF2-40B4-BE49-F238E27FC236}">
                <a16:creationId xmlns:a16="http://schemas.microsoft.com/office/drawing/2014/main" id="{6B076B18-9FCF-9DD9-3875-46624D6284EE}"/>
              </a:ext>
            </a:extLst>
          </p:cNvPr>
          <p:cNvGraphicFramePr>
            <a:graphicFrameLocks noGrp="1"/>
          </p:cNvGraphicFramePr>
          <p:nvPr>
            <p:extLst>
              <p:ext uri="{D42A27DB-BD31-4B8C-83A1-F6EECF244321}">
                <p14:modId xmlns:p14="http://schemas.microsoft.com/office/powerpoint/2010/main" val="2607204712"/>
              </p:ext>
            </p:extLst>
          </p:nvPr>
        </p:nvGraphicFramePr>
        <p:xfrm>
          <a:off x="459401" y="845988"/>
          <a:ext cx="11273198" cy="4728294"/>
        </p:xfrm>
        <a:graphic>
          <a:graphicData uri="http://schemas.openxmlformats.org/drawingml/2006/table">
            <a:tbl>
              <a:tblPr firstRow="1" bandRow="1">
                <a:tableStyleId>{5940675A-B579-460E-94D1-54222C63F5DA}</a:tableStyleId>
              </a:tblPr>
              <a:tblGrid>
                <a:gridCol w="3491539">
                  <a:extLst>
                    <a:ext uri="{9D8B030D-6E8A-4147-A177-3AD203B41FA5}">
                      <a16:colId xmlns:a16="http://schemas.microsoft.com/office/drawing/2014/main" val="20000"/>
                    </a:ext>
                  </a:extLst>
                </a:gridCol>
                <a:gridCol w="805909">
                  <a:extLst>
                    <a:ext uri="{9D8B030D-6E8A-4147-A177-3AD203B41FA5}">
                      <a16:colId xmlns:a16="http://schemas.microsoft.com/office/drawing/2014/main" val="20006"/>
                    </a:ext>
                  </a:extLst>
                </a:gridCol>
                <a:gridCol w="1162625">
                  <a:extLst>
                    <a:ext uri="{9D8B030D-6E8A-4147-A177-3AD203B41FA5}">
                      <a16:colId xmlns:a16="http://schemas.microsoft.com/office/drawing/2014/main" val="3079945066"/>
                    </a:ext>
                  </a:extLst>
                </a:gridCol>
                <a:gridCol w="1162625">
                  <a:extLst>
                    <a:ext uri="{9D8B030D-6E8A-4147-A177-3AD203B41FA5}">
                      <a16:colId xmlns:a16="http://schemas.microsoft.com/office/drawing/2014/main" val="2659430059"/>
                    </a:ext>
                  </a:extLst>
                </a:gridCol>
                <a:gridCol w="1162625">
                  <a:extLst>
                    <a:ext uri="{9D8B030D-6E8A-4147-A177-3AD203B41FA5}">
                      <a16:colId xmlns:a16="http://schemas.microsoft.com/office/drawing/2014/main" val="3033816928"/>
                    </a:ext>
                  </a:extLst>
                </a:gridCol>
                <a:gridCol w="1162625">
                  <a:extLst>
                    <a:ext uri="{9D8B030D-6E8A-4147-A177-3AD203B41FA5}">
                      <a16:colId xmlns:a16="http://schemas.microsoft.com/office/drawing/2014/main" val="1704366203"/>
                    </a:ext>
                  </a:extLst>
                </a:gridCol>
                <a:gridCol w="1162625">
                  <a:extLst>
                    <a:ext uri="{9D8B030D-6E8A-4147-A177-3AD203B41FA5}">
                      <a16:colId xmlns:a16="http://schemas.microsoft.com/office/drawing/2014/main" val="1467276928"/>
                    </a:ext>
                  </a:extLst>
                </a:gridCol>
                <a:gridCol w="1162625">
                  <a:extLst>
                    <a:ext uri="{9D8B030D-6E8A-4147-A177-3AD203B41FA5}">
                      <a16:colId xmlns:a16="http://schemas.microsoft.com/office/drawing/2014/main" val="1848203353"/>
                    </a:ext>
                  </a:extLst>
                </a:gridCol>
              </a:tblGrid>
              <a:tr h="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i="1">
                          <a:solidFill>
                            <a:schemeClr val="tx1">
                              <a:lumMod val="75000"/>
                              <a:lumOff val="25000"/>
                            </a:schemeClr>
                          </a:solidFill>
                        </a:rPr>
                        <a:t>2025 Survey</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SEN</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Have a disability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Young carers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Ethnicity:</a:t>
                      </a:r>
                      <a:r>
                        <a:rPr lang="en-GB" sz="1100" b="1" baseline="0">
                          <a:solidFill>
                            <a:schemeClr val="tx1">
                              <a:lumMod val="75000"/>
                              <a:lumOff val="25000"/>
                            </a:schemeClr>
                          </a:solidFill>
                        </a:rPr>
                        <a:t> </a:t>
                      </a:r>
                      <a:r>
                        <a:rPr lang="en-GB" sz="1100" b="1">
                          <a:solidFill>
                            <a:schemeClr val="tx1">
                              <a:lumMod val="75000"/>
                              <a:lumOff val="25000"/>
                            </a:schemeClr>
                          </a:solidFill>
                        </a:rPr>
                        <a:t>White</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Ethnic Minority Groups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Eng 2</a:t>
                      </a:r>
                      <a:r>
                        <a:rPr lang="en-GB" sz="1100" b="1" baseline="30000">
                          <a:solidFill>
                            <a:schemeClr val="tx1">
                              <a:lumMod val="75000"/>
                              <a:lumOff val="25000"/>
                            </a:schemeClr>
                          </a:solidFill>
                        </a:rPr>
                        <a:t>nd</a:t>
                      </a:r>
                      <a:r>
                        <a:rPr lang="en-GB" sz="1100" b="1">
                          <a:solidFill>
                            <a:schemeClr val="tx1">
                              <a:lumMod val="75000"/>
                              <a:lumOff val="25000"/>
                            </a:schemeClr>
                          </a:solidFill>
                        </a:rPr>
                        <a:t> Lang</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LGBTQ</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0">
                <a:tc>
                  <a:txBody>
                    <a:bodyPr/>
                    <a:lstStyle/>
                    <a:p>
                      <a:r>
                        <a:rPr lang="en-GB" sz="1100" i="1">
                          <a:solidFill>
                            <a:schemeClr val="tx1">
                              <a:lumMod val="75000"/>
                              <a:lumOff val="25000"/>
                            </a:schemeClr>
                          </a:solidFill>
                        </a:rPr>
                        <a:t>Base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24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37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16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112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22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28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0">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n-GB" sz="1100" b="0" i="0" u="none" strike="noStrike">
                          <a:solidFill>
                            <a:schemeClr val="tx1">
                              <a:lumMod val="75000"/>
                              <a:lumOff val="25000"/>
                            </a:schemeClr>
                          </a:solidFill>
                          <a:effectLst/>
                          <a:latin typeface="Calibri" panose="020F0502020204030204" pitchFamily="34" charset="0"/>
                        </a:rPr>
                        <a:t>From friends or family aged over 18</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28%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38%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31%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27%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36%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32%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308934">
                <a:tc>
                  <a:txBody>
                    <a:bodyPr/>
                    <a:lstStyle/>
                    <a:p>
                      <a:pPr algn="l" fontAlgn="b"/>
                      <a:r>
                        <a:rPr lang="en-GB" sz="1100" b="0" i="0" u="none" strike="noStrike">
                          <a:solidFill>
                            <a:schemeClr val="tx1">
                              <a:lumMod val="75000"/>
                              <a:lumOff val="25000"/>
                            </a:schemeClr>
                          </a:solidFill>
                          <a:effectLst/>
                          <a:latin typeface="Calibri" panose="020F0502020204030204" pitchFamily="34" charset="0"/>
                        </a:rPr>
                        <a:t>I bought them from a vape shop </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26%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27%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19%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24%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36%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25%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0">
                <a:tc>
                  <a:txBody>
                    <a:bodyPr/>
                    <a:lstStyle/>
                    <a:p>
                      <a:pPr algn="l" fontAlgn="b"/>
                      <a:r>
                        <a:rPr lang="en-GB" sz="1100" b="0" i="0" u="none" strike="noStrike">
                          <a:solidFill>
                            <a:schemeClr val="tx1">
                              <a:lumMod val="75000"/>
                              <a:lumOff val="25000"/>
                            </a:schemeClr>
                          </a:solidFill>
                          <a:effectLst/>
                          <a:latin typeface="Calibri" panose="020F0502020204030204" pitchFamily="34" charset="0"/>
                        </a:rPr>
                        <a:t>Given them</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26%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27%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26%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32%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36%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r h="0">
                <a:tc>
                  <a:txBody>
                    <a:bodyPr/>
                    <a:lstStyle/>
                    <a:p>
                      <a:pPr algn="l" fontAlgn="b"/>
                      <a:r>
                        <a:rPr lang="en-GB" sz="1100" b="0" i="0" u="none" strike="noStrike">
                          <a:solidFill>
                            <a:schemeClr val="tx1">
                              <a:lumMod val="75000"/>
                              <a:lumOff val="25000"/>
                            </a:schemeClr>
                          </a:solidFill>
                          <a:effectLst/>
                          <a:latin typeface="Calibri" panose="020F0502020204030204" pitchFamily="34" charset="0"/>
                        </a:rPr>
                        <a:t>I bought them myself from a petrol station/newsagent/off-licence/small local shop</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24%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19%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19%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21%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36%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32%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5"/>
                  </a:ext>
                </a:extLst>
              </a:tr>
              <a:tr h="0">
                <a:tc>
                  <a:txBody>
                    <a:bodyPr/>
                    <a:lstStyle/>
                    <a:p>
                      <a:pPr algn="l" fontAlgn="b"/>
                      <a:r>
                        <a:rPr lang="en-GB" sz="1100" b="0" i="0" u="none" strike="noStrike">
                          <a:solidFill>
                            <a:schemeClr val="tx1">
                              <a:lumMod val="75000"/>
                              <a:lumOff val="25000"/>
                            </a:schemeClr>
                          </a:solidFill>
                          <a:effectLst/>
                          <a:latin typeface="Calibri" panose="020F0502020204030204" pitchFamily="34" charset="0"/>
                        </a:rPr>
                        <a:t>City centre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21%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19%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13%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19%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32%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25%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32%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6"/>
                  </a:ext>
                </a:extLst>
              </a:tr>
              <a:tr h="0">
                <a:tc>
                  <a:txBody>
                    <a:bodyPr/>
                    <a:lstStyle/>
                    <a:p>
                      <a:pPr algn="l" fontAlgn="b"/>
                      <a:r>
                        <a:rPr lang="en-GB" sz="1100" b="0" i="0" u="none" strike="noStrike">
                          <a:solidFill>
                            <a:schemeClr val="tx1">
                              <a:lumMod val="75000"/>
                              <a:lumOff val="25000"/>
                            </a:schemeClr>
                          </a:solidFill>
                          <a:effectLst/>
                          <a:latin typeface="Calibri" panose="020F0502020204030204" pitchFamily="34" charset="0"/>
                        </a:rPr>
                        <a:t>I bought them myself from a supermarket</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20%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22%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20%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23%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25%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7"/>
                  </a:ext>
                </a:extLst>
              </a:tr>
              <a:tr h="0">
                <a:tc>
                  <a:txBody>
                    <a:bodyPr/>
                    <a:lstStyle/>
                    <a:p>
                      <a:pPr algn="l" fontAlgn="b"/>
                      <a:r>
                        <a:rPr lang="en-GB" sz="1100" b="0" i="0" u="none" strike="noStrike">
                          <a:solidFill>
                            <a:schemeClr val="tx1">
                              <a:lumMod val="75000"/>
                              <a:lumOff val="25000"/>
                            </a:schemeClr>
                          </a:solidFill>
                          <a:effectLst/>
                          <a:latin typeface="Calibri" panose="020F0502020204030204" pitchFamily="34" charset="0"/>
                        </a:rPr>
                        <a:t>From friends or family aged under 18</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18%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16%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13%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17%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23%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25%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2886092065"/>
                  </a:ext>
                </a:extLst>
              </a:tr>
              <a:tr h="0">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n-GB" sz="1100" b="0" i="0" u="none" strike="noStrike">
                          <a:solidFill>
                            <a:schemeClr val="tx1">
                              <a:lumMod val="75000"/>
                              <a:lumOff val="25000"/>
                            </a:schemeClr>
                          </a:solidFill>
                          <a:effectLst/>
                          <a:latin typeface="Calibri" panose="020F0502020204030204" pitchFamily="34" charset="0"/>
                        </a:rPr>
                        <a:t>From someone at school</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15%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16%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13%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14%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23%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25%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2664923035"/>
                  </a:ext>
                </a:extLst>
              </a:tr>
              <a:tr h="0">
                <a:tc>
                  <a:txBody>
                    <a:bodyPr/>
                    <a:lstStyle/>
                    <a:p>
                      <a:pPr algn="l" fontAlgn="b"/>
                      <a:r>
                        <a:rPr lang="en-GB" sz="1100" b="0" i="0" u="none" strike="noStrike">
                          <a:solidFill>
                            <a:schemeClr val="tx1">
                              <a:lumMod val="75000"/>
                              <a:lumOff val="25000"/>
                            </a:schemeClr>
                          </a:solidFill>
                          <a:effectLst/>
                          <a:latin typeface="Calibri" panose="020F0502020204030204" pitchFamily="34" charset="0"/>
                        </a:rPr>
                        <a:t>I ordered them on the internet or through social media</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13%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16%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41%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25%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21%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2085088521"/>
                  </a:ext>
                </a:extLst>
              </a:tr>
              <a:tr h="0">
                <a:tc>
                  <a:txBody>
                    <a:bodyPr/>
                    <a:lstStyle/>
                    <a:p>
                      <a:pPr algn="l" fontAlgn="b"/>
                      <a:r>
                        <a:rPr lang="en-GB" sz="1100" b="0" i="0" u="none" strike="noStrike">
                          <a:solidFill>
                            <a:schemeClr val="tx1">
                              <a:lumMod val="75000"/>
                              <a:lumOff val="25000"/>
                            </a:schemeClr>
                          </a:solidFill>
                          <a:effectLst/>
                          <a:latin typeface="Calibri" panose="020F0502020204030204" pitchFamily="34" charset="0"/>
                        </a:rPr>
                        <a:t>Stolen</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12%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19%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10%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23%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29%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794384304"/>
                  </a:ext>
                </a:extLst>
              </a:tr>
              <a:tr h="0">
                <a:tc>
                  <a:txBody>
                    <a:bodyPr/>
                    <a:lstStyle/>
                    <a:p>
                      <a:pPr algn="l" fontAlgn="b"/>
                      <a:r>
                        <a:rPr lang="en-GB" sz="1100" b="0" i="0" u="none" strike="noStrike">
                          <a:solidFill>
                            <a:schemeClr val="tx1">
                              <a:lumMod val="75000"/>
                              <a:lumOff val="25000"/>
                            </a:schemeClr>
                          </a:solidFill>
                          <a:effectLst/>
                          <a:latin typeface="Calibri" panose="020F0502020204030204" pitchFamily="34" charset="0"/>
                        </a:rPr>
                        <a:t>I bought them myself from a street seller, neighbour, private house, van</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18%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18%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91245999"/>
                  </a:ext>
                </a:extLst>
              </a:tr>
              <a:tr h="0">
                <a:tc>
                  <a:txBody>
                    <a:bodyPr/>
                    <a:lstStyle/>
                    <a:p>
                      <a:pPr algn="l" fontAlgn="b"/>
                      <a:r>
                        <a:rPr lang="en-GB" sz="1100" b="0" i="0" u="none" strike="noStrike">
                          <a:solidFill>
                            <a:schemeClr val="tx1">
                              <a:lumMod val="75000"/>
                              <a:lumOff val="25000"/>
                            </a:schemeClr>
                          </a:solidFill>
                          <a:effectLst/>
                          <a:latin typeface="Calibri" panose="020F0502020204030204" pitchFamily="34" charset="0"/>
                        </a:rPr>
                        <a:t>Brought back from abroad</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11%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18%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18%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855131603"/>
                  </a:ext>
                </a:extLst>
              </a:tr>
              <a:tr h="0">
                <a:tc>
                  <a:txBody>
                    <a:bodyPr/>
                    <a:lstStyle/>
                    <a:p>
                      <a:pPr algn="l" fontAlgn="b"/>
                      <a:r>
                        <a:rPr lang="en-GB" sz="1100" b="0" i="0" u="none" strike="noStrike">
                          <a:solidFill>
                            <a:schemeClr val="tx1">
                              <a:lumMod val="75000"/>
                              <a:lumOff val="25000"/>
                            </a:schemeClr>
                          </a:solidFill>
                          <a:effectLst/>
                          <a:latin typeface="Calibri" panose="020F0502020204030204" pitchFamily="34" charset="0"/>
                        </a:rPr>
                        <a:t>I bought them myself from a pub/nightclub </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18%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18%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3867147791"/>
                  </a:ext>
                </a:extLst>
              </a:tr>
              <a:tr h="0">
                <a:tc>
                  <a:txBody>
                    <a:bodyPr/>
                    <a:lstStyle/>
                    <a:p>
                      <a:pPr algn="l" fontAlgn="b"/>
                      <a:r>
                        <a:rPr lang="en-GB" sz="1100" b="0" i="0" u="none" strike="noStrike">
                          <a:solidFill>
                            <a:schemeClr val="tx1">
                              <a:lumMod val="75000"/>
                              <a:lumOff val="25000"/>
                            </a:schemeClr>
                          </a:solidFill>
                          <a:effectLst/>
                          <a:latin typeface="Calibri" panose="020F0502020204030204" pitchFamily="34" charset="0"/>
                        </a:rPr>
                        <a:t>From somewhere else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21%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16%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38%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21%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23%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75%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36%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842181789"/>
                  </a:ext>
                </a:extLst>
              </a:tr>
            </a:tbl>
          </a:graphicData>
        </a:graphic>
      </p:graphicFrame>
    </p:spTree>
    <p:extLst>
      <p:ext uri="{BB962C8B-B14F-4D97-AF65-F5344CB8AC3E}">
        <p14:creationId xmlns:p14="http://schemas.microsoft.com/office/powerpoint/2010/main" val="2823557711"/>
      </p:ext>
    </p:extLst>
  </p:cSld>
  <p:clrMapOvr>
    <a:masterClrMapping/>
  </p:clrMapOvr>
</p:sld>
</file>

<file path=ppt/slides/slide1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1"/>
          <p:cNvSpPr>
            <a:spLocks noGrp="1"/>
          </p:cNvSpPr>
          <p:nvPr>
            <p:ph type="title"/>
          </p:nvPr>
        </p:nvSpPr>
        <p:spPr>
          <a:xfrm>
            <a:off x="180000" y="180000"/>
            <a:ext cx="11758035" cy="900000"/>
          </a:xfrm>
        </p:spPr>
        <p:txBody>
          <a:bodyPr vert="horz" lIns="91440" tIns="45720" rIns="91440" bIns="45720" rtlCol="0" anchor="t" anchorCtr="0">
            <a:normAutofit/>
          </a:bodyPr>
          <a:lstStyle/>
          <a:p>
            <a:r>
              <a:rPr lang="en-GB" sz="1600"/>
              <a:t>49% of pupils are living in a household where someone smokes either cigarettes or vapes. 8% use rooms at home which are also smoked in with 10% sometimes travelling in a car in which someone is smoking. </a:t>
            </a:r>
          </a:p>
        </p:txBody>
      </p:sp>
      <p:sp>
        <p:nvSpPr>
          <p:cNvPr id="11" name="TextBox 10"/>
          <p:cNvSpPr txBox="1"/>
          <p:nvPr/>
        </p:nvSpPr>
        <p:spPr>
          <a:xfrm>
            <a:off x="183019" y="6122898"/>
            <a:ext cx="10227733" cy="707886"/>
          </a:xfrm>
          <a:prstGeom prst="rect">
            <a:avLst/>
          </a:prstGeom>
          <a:noFill/>
        </p:spPr>
        <p:txBody>
          <a:bodyPr wrap="square" rtlCol="0" anchor="b" anchorCtr="0">
            <a:spAutoFit/>
          </a:bodyPr>
          <a:lstStyle/>
          <a:p>
            <a:r>
              <a:rPr lang="en-GB" sz="1000">
                <a:solidFill>
                  <a:srgbClr val="002060"/>
                </a:solidFill>
              </a:rPr>
              <a:t>Q: Does anyone you live with at home smoke? </a:t>
            </a:r>
            <a:r>
              <a:rPr lang="en-GB" sz="1000" i="1">
                <a:solidFill>
                  <a:srgbClr val="002060"/>
                </a:solidFill>
              </a:rPr>
              <a:t>Question altered for 2025.</a:t>
            </a:r>
            <a:endParaRPr lang="en-GB" sz="1000">
              <a:solidFill>
                <a:srgbClr val="002060"/>
              </a:solidFill>
            </a:endParaRPr>
          </a:p>
          <a:p>
            <a:r>
              <a:rPr lang="en-GB" sz="1000">
                <a:solidFill>
                  <a:srgbClr val="002060"/>
                </a:solidFill>
              </a:rPr>
              <a:t>Q: Does anyone smoke cigarettes indoors at home, in rooms that you use? </a:t>
            </a:r>
            <a:r>
              <a:rPr lang="en-GB" sz="1000" i="1">
                <a:solidFill>
                  <a:srgbClr val="002060"/>
                </a:solidFill>
              </a:rPr>
              <a:t>Question altered for 2025.</a:t>
            </a:r>
            <a:endParaRPr lang="en-GB" sz="1000">
              <a:solidFill>
                <a:srgbClr val="002060"/>
              </a:solidFill>
            </a:endParaRPr>
          </a:p>
          <a:p>
            <a:r>
              <a:rPr lang="en-GB" sz="1000">
                <a:solidFill>
                  <a:srgbClr val="002060"/>
                </a:solidFill>
              </a:rPr>
              <a:t>Q: Does anyone smoke cigarettes in a car when you are in it too? </a:t>
            </a:r>
            <a:r>
              <a:rPr lang="en-GB" sz="1000" i="1">
                <a:solidFill>
                  <a:srgbClr val="002060"/>
                </a:solidFill>
              </a:rPr>
              <a:t>Question altered for 2025.</a:t>
            </a:r>
            <a:endParaRPr lang="en-GB" sz="1000">
              <a:solidFill>
                <a:srgbClr val="002060"/>
              </a:solidFill>
            </a:endParaRPr>
          </a:p>
          <a:p>
            <a:r>
              <a:rPr lang="en-GB" sz="1000" i="1">
                <a:solidFill>
                  <a:srgbClr val="002060"/>
                </a:solidFill>
              </a:rPr>
              <a:t>Base: All valid respondents, 2023 n=1,057, 2024 n=1,170, 2025 n=1,546.</a:t>
            </a:r>
          </a:p>
        </p:txBody>
      </p:sp>
      <p:sp>
        <p:nvSpPr>
          <p:cNvPr id="9" name="Rectangle 8"/>
          <p:cNvSpPr/>
          <p:nvPr/>
        </p:nvSpPr>
        <p:spPr>
          <a:xfrm>
            <a:off x="9946640" y="6368627"/>
            <a:ext cx="1686560" cy="492926"/>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a:t>Staying safe</a:t>
            </a:r>
          </a:p>
        </p:txBody>
      </p:sp>
      <p:graphicFrame>
        <p:nvGraphicFramePr>
          <p:cNvPr id="12" name="Chart 11">
            <a:extLst>
              <a:ext uri="{FF2B5EF4-FFF2-40B4-BE49-F238E27FC236}">
                <a16:creationId xmlns:a16="http://schemas.microsoft.com/office/drawing/2014/main" id="{393C1758-4FB3-4385-B4CB-7979FEFCACB1}"/>
              </a:ext>
            </a:extLst>
          </p:cNvPr>
          <p:cNvGraphicFramePr/>
          <p:nvPr>
            <p:extLst>
              <p:ext uri="{D42A27DB-BD31-4B8C-83A1-F6EECF244321}">
                <p14:modId xmlns:p14="http://schemas.microsoft.com/office/powerpoint/2010/main" val="2658757860"/>
              </p:ext>
            </p:extLst>
          </p:nvPr>
        </p:nvGraphicFramePr>
        <p:xfrm>
          <a:off x="75448" y="1345417"/>
          <a:ext cx="3980550" cy="3321176"/>
        </p:xfrm>
        <a:graphic>
          <a:graphicData uri="http://schemas.openxmlformats.org/drawingml/2006/chart">
            <c:chart xmlns:c="http://schemas.openxmlformats.org/drawingml/2006/chart" xmlns:r="http://schemas.openxmlformats.org/officeDocument/2006/relationships" r:id="rId3"/>
          </a:graphicData>
        </a:graphic>
      </p:graphicFrame>
      <p:sp>
        <p:nvSpPr>
          <p:cNvPr id="2" name="TextBox 1">
            <a:extLst>
              <a:ext uri="{FF2B5EF4-FFF2-40B4-BE49-F238E27FC236}">
                <a16:creationId xmlns:a16="http://schemas.microsoft.com/office/drawing/2014/main" id="{79BBB06E-B6EB-41AF-83DD-5548F45338D6}"/>
              </a:ext>
            </a:extLst>
          </p:cNvPr>
          <p:cNvSpPr txBox="1"/>
          <p:nvPr/>
        </p:nvSpPr>
        <p:spPr>
          <a:xfrm>
            <a:off x="1525211" y="1080000"/>
            <a:ext cx="1818967" cy="276999"/>
          </a:xfrm>
          <a:prstGeom prst="rect">
            <a:avLst/>
          </a:prstGeom>
          <a:noFill/>
        </p:spPr>
        <p:txBody>
          <a:bodyPr wrap="square" rtlCol="0">
            <a:spAutoFit/>
          </a:bodyPr>
          <a:lstStyle/>
          <a:p>
            <a:r>
              <a:rPr lang="en-GB" sz="1200">
                <a:solidFill>
                  <a:schemeClr val="tx1">
                    <a:lumMod val="75000"/>
                    <a:lumOff val="25000"/>
                  </a:schemeClr>
                </a:solidFill>
              </a:rPr>
              <a:t>Parents/carers smoke</a:t>
            </a:r>
          </a:p>
        </p:txBody>
      </p:sp>
      <p:graphicFrame>
        <p:nvGraphicFramePr>
          <p:cNvPr id="15" name="Chart 14">
            <a:extLst>
              <a:ext uri="{FF2B5EF4-FFF2-40B4-BE49-F238E27FC236}">
                <a16:creationId xmlns:a16="http://schemas.microsoft.com/office/drawing/2014/main" id="{CBB5597E-E845-4F11-AC07-2E8D0A9B133D}"/>
              </a:ext>
            </a:extLst>
          </p:cNvPr>
          <p:cNvGraphicFramePr/>
          <p:nvPr>
            <p:extLst>
              <p:ext uri="{D42A27DB-BD31-4B8C-83A1-F6EECF244321}">
                <p14:modId xmlns:p14="http://schemas.microsoft.com/office/powerpoint/2010/main" val="631687736"/>
              </p:ext>
            </p:extLst>
          </p:nvPr>
        </p:nvGraphicFramePr>
        <p:xfrm>
          <a:off x="3920779" y="1360800"/>
          <a:ext cx="3980550" cy="3305793"/>
        </p:xfrm>
        <a:graphic>
          <a:graphicData uri="http://schemas.openxmlformats.org/drawingml/2006/chart">
            <c:chart xmlns:c="http://schemas.openxmlformats.org/drawingml/2006/chart" xmlns:r="http://schemas.openxmlformats.org/officeDocument/2006/relationships" r:id="rId4"/>
          </a:graphicData>
        </a:graphic>
      </p:graphicFrame>
      <p:sp>
        <p:nvSpPr>
          <p:cNvPr id="16" name="TextBox 15">
            <a:extLst>
              <a:ext uri="{FF2B5EF4-FFF2-40B4-BE49-F238E27FC236}">
                <a16:creationId xmlns:a16="http://schemas.microsoft.com/office/drawing/2014/main" id="{416F4C7C-9D57-4729-B1E9-7BA894DD6594}"/>
              </a:ext>
            </a:extLst>
          </p:cNvPr>
          <p:cNvSpPr txBox="1"/>
          <p:nvPr/>
        </p:nvSpPr>
        <p:spPr>
          <a:xfrm>
            <a:off x="5346265" y="1080000"/>
            <a:ext cx="1818967" cy="276999"/>
          </a:xfrm>
          <a:prstGeom prst="rect">
            <a:avLst/>
          </a:prstGeom>
          <a:noFill/>
        </p:spPr>
        <p:txBody>
          <a:bodyPr wrap="square" rtlCol="0">
            <a:spAutoFit/>
          </a:bodyPr>
          <a:lstStyle/>
          <a:p>
            <a:r>
              <a:rPr lang="en-GB" sz="1200">
                <a:solidFill>
                  <a:schemeClr val="tx1">
                    <a:lumMod val="75000"/>
                    <a:lumOff val="25000"/>
                  </a:schemeClr>
                </a:solidFill>
              </a:rPr>
              <a:t>Smoking indoors</a:t>
            </a:r>
          </a:p>
        </p:txBody>
      </p:sp>
      <p:graphicFrame>
        <p:nvGraphicFramePr>
          <p:cNvPr id="17" name="Chart 16">
            <a:extLst>
              <a:ext uri="{FF2B5EF4-FFF2-40B4-BE49-F238E27FC236}">
                <a16:creationId xmlns:a16="http://schemas.microsoft.com/office/drawing/2014/main" id="{FF631B95-4BA3-44EF-85FF-C3068D3791C9}"/>
              </a:ext>
            </a:extLst>
          </p:cNvPr>
          <p:cNvGraphicFramePr/>
          <p:nvPr>
            <p:extLst>
              <p:ext uri="{D42A27DB-BD31-4B8C-83A1-F6EECF244321}">
                <p14:modId xmlns:p14="http://schemas.microsoft.com/office/powerpoint/2010/main" val="119154449"/>
              </p:ext>
            </p:extLst>
          </p:nvPr>
        </p:nvGraphicFramePr>
        <p:xfrm>
          <a:off x="7766110" y="1387777"/>
          <a:ext cx="3980550" cy="3278816"/>
        </p:xfrm>
        <a:graphic>
          <a:graphicData uri="http://schemas.openxmlformats.org/drawingml/2006/chart">
            <c:chart xmlns:c="http://schemas.openxmlformats.org/drawingml/2006/chart" xmlns:r="http://schemas.openxmlformats.org/officeDocument/2006/relationships" r:id="rId5"/>
          </a:graphicData>
        </a:graphic>
      </p:graphicFrame>
      <p:sp>
        <p:nvSpPr>
          <p:cNvPr id="18" name="TextBox 17">
            <a:extLst>
              <a:ext uri="{FF2B5EF4-FFF2-40B4-BE49-F238E27FC236}">
                <a16:creationId xmlns:a16="http://schemas.microsoft.com/office/drawing/2014/main" id="{D582194B-0D8A-4E7B-87F5-50C3695FA8F9}"/>
              </a:ext>
            </a:extLst>
          </p:cNvPr>
          <p:cNvSpPr txBox="1"/>
          <p:nvPr/>
        </p:nvSpPr>
        <p:spPr>
          <a:xfrm>
            <a:off x="9378247" y="1034830"/>
            <a:ext cx="1818967" cy="276999"/>
          </a:xfrm>
          <a:prstGeom prst="rect">
            <a:avLst/>
          </a:prstGeom>
          <a:noFill/>
        </p:spPr>
        <p:txBody>
          <a:bodyPr wrap="square" rtlCol="0">
            <a:spAutoFit/>
          </a:bodyPr>
          <a:lstStyle/>
          <a:p>
            <a:r>
              <a:rPr lang="en-GB" sz="1200">
                <a:solidFill>
                  <a:schemeClr val="tx1">
                    <a:lumMod val="75000"/>
                    <a:lumOff val="25000"/>
                  </a:schemeClr>
                </a:solidFill>
              </a:rPr>
              <a:t>Smoking in a car</a:t>
            </a:r>
          </a:p>
        </p:txBody>
      </p:sp>
      <p:sp>
        <p:nvSpPr>
          <p:cNvPr id="3" name="TextBox 2">
            <a:extLst>
              <a:ext uri="{FF2B5EF4-FFF2-40B4-BE49-F238E27FC236}">
                <a16:creationId xmlns:a16="http://schemas.microsoft.com/office/drawing/2014/main" id="{3C29522F-6A07-1F4E-180E-7F46E8B3646F}"/>
              </a:ext>
            </a:extLst>
          </p:cNvPr>
          <p:cNvSpPr txBox="1"/>
          <p:nvPr/>
        </p:nvSpPr>
        <p:spPr>
          <a:xfrm>
            <a:off x="1053352" y="4608844"/>
            <a:ext cx="2024743" cy="646331"/>
          </a:xfrm>
          <a:prstGeom prst="rect">
            <a:avLst/>
          </a:prstGeom>
          <a:noFill/>
        </p:spPr>
        <p:txBody>
          <a:bodyPr wrap="square" rtlCol="0">
            <a:spAutoFit/>
          </a:bodyPr>
          <a:lstStyle/>
          <a:p>
            <a:r>
              <a:rPr lang="en-GB" sz="1200">
                <a:solidFill>
                  <a:srgbClr val="008E91"/>
                </a:solidFill>
                <a:latin typeface="Calibri" panose="020F0502020204030204" pitchFamily="34" charset="0"/>
                <a:ea typeface="+mj-ea"/>
              </a:rPr>
              <a:t>Those who answered ‘Yes’: </a:t>
            </a:r>
          </a:p>
          <a:p>
            <a:r>
              <a:rPr lang="en-GB" sz="1200">
                <a:solidFill>
                  <a:srgbClr val="008E91"/>
                </a:solidFill>
                <a:latin typeface="Calibri" panose="020F0502020204030204" pitchFamily="34" charset="0"/>
                <a:ea typeface="+mj-ea"/>
              </a:rPr>
              <a:t>2024 – 41%</a:t>
            </a:r>
          </a:p>
          <a:p>
            <a:r>
              <a:rPr lang="en-GB" sz="1200">
                <a:solidFill>
                  <a:srgbClr val="008E91"/>
                </a:solidFill>
                <a:latin typeface="Calibri" panose="020F0502020204030204" pitchFamily="34" charset="0"/>
                <a:ea typeface="+mj-ea"/>
              </a:rPr>
              <a:t>2023 – 36%</a:t>
            </a:r>
          </a:p>
        </p:txBody>
      </p:sp>
    </p:spTree>
    <p:extLst>
      <p:ext uri="{BB962C8B-B14F-4D97-AF65-F5344CB8AC3E}">
        <p14:creationId xmlns:p14="http://schemas.microsoft.com/office/powerpoint/2010/main" val="2054475612"/>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83019" y="170547"/>
            <a:ext cx="9900000" cy="900000"/>
          </a:xfrm>
        </p:spPr>
        <p:txBody>
          <a:bodyPr vert="horz" lIns="91440" tIns="45720" rIns="91440" bIns="45720" rtlCol="0" anchor="ctr">
            <a:normAutofit/>
          </a:bodyPr>
          <a:lstStyle/>
          <a:p>
            <a:r>
              <a:rPr lang="en-GB" sz="2400"/>
              <a:t>Executive Summary (12)</a:t>
            </a:r>
          </a:p>
        </p:txBody>
      </p:sp>
      <p:sp>
        <p:nvSpPr>
          <p:cNvPr id="3" name="Content Placeholder 2"/>
          <p:cNvSpPr>
            <a:spLocks noGrp="1"/>
          </p:cNvSpPr>
          <p:nvPr>
            <p:ph idx="1"/>
          </p:nvPr>
        </p:nvSpPr>
        <p:spPr>
          <a:xfrm>
            <a:off x="183019" y="921759"/>
            <a:ext cx="11576362" cy="5678068"/>
          </a:xfrm>
        </p:spPr>
        <p:txBody>
          <a:bodyPr>
            <a:noAutofit/>
          </a:bodyPr>
          <a:lstStyle/>
          <a:p>
            <a:pPr marL="0" indent="0">
              <a:lnSpc>
                <a:spcPct val="100000"/>
              </a:lnSpc>
              <a:spcBef>
                <a:spcPts val="600"/>
              </a:spcBef>
              <a:spcAft>
                <a:spcPts val="600"/>
              </a:spcAft>
              <a:buNone/>
            </a:pPr>
            <a:r>
              <a:rPr lang="en-GB" sz="1600" b="1">
                <a:solidFill>
                  <a:srgbClr val="7030A0"/>
                </a:solidFill>
                <a:latin typeface="+mn-lt"/>
              </a:rPr>
              <a:t>Emotional wellbeing</a:t>
            </a:r>
          </a:p>
          <a:p>
            <a:pPr>
              <a:lnSpc>
                <a:spcPct val="100000"/>
              </a:lnSpc>
              <a:spcBef>
                <a:spcPts val="600"/>
              </a:spcBef>
              <a:spcAft>
                <a:spcPts val="600"/>
              </a:spcAft>
            </a:pPr>
            <a:r>
              <a:rPr lang="en-US" sz="1400">
                <a:solidFill>
                  <a:schemeClr val="tx1">
                    <a:lumMod val="75000"/>
                    <a:lumOff val="25000"/>
                  </a:schemeClr>
                </a:solidFill>
                <a:latin typeface="+mn-lt"/>
              </a:rPr>
              <a:t>63% of pupils are ‘happy’ or ‘very happy’ with their life at the moment. Boys are happier than girls. LGBTQ pupils are more likely than other groups to say they are ‘not happy/not at all happy’ (33% compared to 14% overall).</a:t>
            </a:r>
          </a:p>
          <a:p>
            <a:pPr>
              <a:lnSpc>
                <a:spcPct val="100000"/>
              </a:lnSpc>
              <a:spcBef>
                <a:spcPts val="600"/>
              </a:spcBef>
              <a:spcAft>
                <a:spcPts val="600"/>
              </a:spcAft>
            </a:pPr>
            <a:r>
              <a:rPr lang="en-GB" sz="1400">
                <a:solidFill>
                  <a:schemeClr val="tx1">
                    <a:lumMod val="75000"/>
                    <a:lumOff val="25000"/>
                  </a:schemeClr>
                </a:solidFill>
                <a:latin typeface="+mn-lt"/>
              </a:rPr>
              <a:t>16% of pupils have experienced being frightened by shouting/arguing, additionally 4% have experienced direct violence in the previous month</a:t>
            </a:r>
            <a:r>
              <a:rPr lang="en-US" sz="1400">
                <a:solidFill>
                  <a:schemeClr val="tx1">
                    <a:lumMod val="75000"/>
                    <a:lumOff val="25000"/>
                  </a:schemeClr>
                </a:solidFill>
                <a:latin typeface="+mn-lt"/>
              </a:rPr>
              <a:t>.</a:t>
            </a:r>
          </a:p>
          <a:p>
            <a:pPr>
              <a:lnSpc>
                <a:spcPct val="100000"/>
              </a:lnSpc>
              <a:spcBef>
                <a:spcPts val="600"/>
              </a:spcBef>
              <a:spcAft>
                <a:spcPts val="600"/>
              </a:spcAft>
            </a:pPr>
            <a:r>
              <a:rPr lang="en-GB" sz="1400">
                <a:solidFill>
                  <a:schemeClr val="tx1">
                    <a:lumMod val="75000"/>
                    <a:lumOff val="25000"/>
                  </a:schemeClr>
                </a:solidFill>
                <a:latin typeface="+mn-lt"/>
              </a:rPr>
              <a:t>When something goes wrong, 51% say they will learn from it for next time. However, 77% will get upset and feel bad for ages at least on some occasions. </a:t>
            </a:r>
          </a:p>
          <a:p>
            <a:pPr>
              <a:lnSpc>
                <a:spcPct val="100000"/>
              </a:lnSpc>
              <a:spcBef>
                <a:spcPts val="600"/>
              </a:spcBef>
              <a:spcAft>
                <a:spcPts val="600"/>
              </a:spcAft>
            </a:pPr>
            <a:r>
              <a:rPr lang="en-GB" sz="1400">
                <a:solidFill>
                  <a:schemeClr val="tx1">
                    <a:lumMod val="75000"/>
                    <a:lumOff val="25000"/>
                  </a:schemeClr>
                </a:solidFill>
                <a:latin typeface="+mn-lt"/>
              </a:rPr>
              <a:t>46% of pupils say they have made changes to their appearance recently. Young carers are more likely than any other cohort to do so (59%), followed by SEN pupils (55%).</a:t>
            </a:r>
          </a:p>
          <a:p>
            <a:pPr>
              <a:lnSpc>
                <a:spcPct val="100000"/>
              </a:lnSpc>
              <a:spcBef>
                <a:spcPts val="600"/>
              </a:spcBef>
              <a:spcAft>
                <a:spcPts val="600"/>
              </a:spcAft>
            </a:pPr>
            <a:r>
              <a:rPr lang="en-GB" sz="1400">
                <a:solidFill>
                  <a:schemeClr val="tx1">
                    <a:lumMod val="75000"/>
                    <a:lumOff val="25000"/>
                  </a:schemeClr>
                </a:solidFill>
                <a:latin typeface="+mn-lt"/>
              </a:rPr>
              <a:t>Pupils mostly choose to persevere when they don’t succeed. In most cases 59% will have a ‘another go’ and 52% will keep trying until they succeed. </a:t>
            </a:r>
          </a:p>
          <a:p>
            <a:pPr>
              <a:lnSpc>
                <a:spcPct val="100000"/>
              </a:lnSpc>
              <a:spcBef>
                <a:spcPts val="600"/>
              </a:spcBef>
              <a:spcAft>
                <a:spcPts val="600"/>
              </a:spcAft>
            </a:pPr>
            <a:r>
              <a:rPr lang="en-GB" sz="1400">
                <a:solidFill>
                  <a:schemeClr val="tx1">
                    <a:lumMod val="75000"/>
                    <a:lumOff val="25000"/>
                  </a:schemeClr>
                </a:solidFill>
                <a:latin typeface="+mn-lt"/>
              </a:rPr>
              <a:t>86% of pupils feel they are ‘sometimes’ or ‘always’ listened to when people are making decisions about them. The LGBTQ pupils and SEN pupils feel the least listened to with 16% answering ‘No, never’. </a:t>
            </a:r>
          </a:p>
          <a:p>
            <a:pPr>
              <a:lnSpc>
                <a:spcPct val="100000"/>
              </a:lnSpc>
              <a:spcBef>
                <a:spcPts val="600"/>
              </a:spcBef>
              <a:spcAft>
                <a:spcPts val="600"/>
              </a:spcAft>
            </a:pPr>
            <a:r>
              <a:rPr lang="en-GB" sz="1400">
                <a:solidFill>
                  <a:schemeClr val="tx1">
                    <a:lumMod val="75000"/>
                    <a:lumOff val="25000"/>
                  </a:schemeClr>
                </a:solidFill>
                <a:latin typeface="+mn-lt"/>
              </a:rPr>
              <a:t>Perceptions of the way they look are the things secondary pupils most worry about (34%) and exams and tests (34%). Only 15% overall say they don’t worry about anything, and this answer is more popular with boys than any other demographic.</a:t>
            </a:r>
          </a:p>
          <a:p>
            <a:pPr>
              <a:lnSpc>
                <a:spcPct val="100000"/>
              </a:lnSpc>
              <a:spcBef>
                <a:spcPts val="600"/>
              </a:spcBef>
              <a:spcAft>
                <a:spcPts val="600"/>
              </a:spcAft>
            </a:pPr>
            <a:r>
              <a:rPr lang="en-GB" sz="1400">
                <a:solidFill>
                  <a:schemeClr val="tx1">
                    <a:lumMod val="75000"/>
                    <a:lumOff val="25000"/>
                  </a:schemeClr>
                </a:solidFill>
                <a:latin typeface="+mn-lt"/>
              </a:rPr>
              <a:t>When faced with a problem that </a:t>
            </a:r>
            <a:r>
              <a:rPr lang="en-US" sz="1400">
                <a:solidFill>
                  <a:schemeClr val="tx1">
                    <a:lumMod val="75000"/>
                    <a:lumOff val="25000"/>
                  </a:schemeClr>
                </a:solidFill>
                <a:latin typeface="+mn-lt"/>
              </a:rPr>
              <a:t>worries them or makes them feel stressed</a:t>
            </a:r>
            <a:r>
              <a:rPr lang="en-GB" sz="1400">
                <a:solidFill>
                  <a:schemeClr val="tx1">
                    <a:lumMod val="75000"/>
                    <a:lumOff val="25000"/>
                  </a:schemeClr>
                </a:solidFill>
                <a:latin typeface="+mn-lt"/>
              </a:rPr>
              <a:t>, 49% of pupils choose to keep busy by themselves and 43% will rest or sleep more. 15% say they would adopt one or more harmful or potentially addictive behaviours, to alleviate the worries.</a:t>
            </a:r>
          </a:p>
        </p:txBody>
      </p:sp>
    </p:spTree>
    <p:extLst>
      <p:ext uri="{BB962C8B-B14F-4D97-AF65-F5344CB8AC3E}">
        <p14:creationId xmlns:p14="http://schemas.microsoft.com/office/powerpoint/2010/main" val="1286175930"/>
      </p:ext>
    </p:extLst>
  </p:cSld>
  <p:clrMapOvr>
    <a:masterClrMapping/>
  </p:clrMapOvr>
</p:sld>
</file>

<file path=ppt/slides/slide1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1"/>
          <p:cNvSpPr>
            <a:spLocks noGrp="1"/>
          </p:cNvSpPr>
          <p:nvPr>
            <p:ph type="title"/>
          </p:nvPr>
        </p:nvSpPr>
        <p:spPr>
          <a:xfrm>
            <a:off x="183018" y="180000"/>
            <a:ext cx="11748569" cy="900000"/>
          </a:xfrm>
        </p:spPr>
        <p:txBody>
          <a:bodyPr vert="horz" lIns="91440" tIns="45720" rIns="91440" bIns="45720" rtlCol="0" anchor="t">
            <a:noAutofit/>
          </a:bodyPr>
          <a:lstStyle/>
          <a:p>
            <a:r>
              <a:rPr lang="en-GB" sz="1600"/>
              <a:t> </a:t>
            </a:r>
          </a:p>
        </p:txBody>
      </p:sp>
      <p:graphicFrame>
        <p:nvGraphicFramePr>
          <p:cNvPr id="6" name="Table 5"/>
          <p:cNvGraphicFramePr>
            <a:graphicFrameLocks noGrp="1"/>
          </p:cNvGraphicFramePr>
          <p:nvPr>
            <p:extLst>
              <p:ext uri="{D42A27DB-BD31-4B8C-83A1-F6EECF244321}">
                <p14:modId xmlns:p14="http://schemas.microsoft.com/office/powerpoint/2010/main" val="3930152528"/>
              </p:ext>
            </p:extLst>
          </p:nvPr>
        </p:nvGraphicFramePr>
        <p:xfrm>
          <a:off x="180000" y="793480"/>
          <a:ext cx="11453201" cy="2369633"/>
        </p:xfrm>
        <a:graphic>
          <a:graphicData uri="http://schemas.openxmlformats.org/drawingml/2006/table">
            <a:tbl>
              <a:tblPr firstRow="1" bandRow="1">
                <a:tableStyleId>{5940675A-B579-460E-94D1-54222C63F5DA}</a:tableStyleId>
              </a:tblPr>
              <a:tblGrid>
                <a:gridCol w="4383475">
                  <a:extLst>
                    <a:ext uri="{9D8B030D-6E8A-4147-A177-3AD203B41FA5}">
                      <a16:colId xmlns:a16="http://schemas.microsoft.com/office/drawing/2014/main" val="20000"/>
                    </a:ext>
                  </a:extLst>
                </a:gridCol>
                <a:gridCol w="1271143">
                  <a:extLst>
                    <a:ext uri="{9D8B030D-6E8A-4147-A177-3AD203B41FA5}">
                      <a16:colId xmlns:a16="http://schemas.microsoft.com/office/drawing/2014/main" val="20001"/>
                    </a:ext>
                  </a:extLst>
                </a:gridCol>
                <a:gridCol w="1085431">
                  <a:extLst>
                    <a:ext uri="{9D8B030D-6E8A-4147-A177-3AD203B41FA5}">
                      <a16:colId xmlns:a16="http://schemas.microsoft.com/office/drawing/2014/main" val="20002"/>
                    </a:ext>
                  </a:extLst>
                </a:gridCol>
                <a:gridCol w="1178288">
                  <a:extLst>
                    <a:ext uri="{9D8B030D-6E8A-4147-A177-3AD203B41FA5}">
                      <a16:colId xmlns:a16="http://schemas.microsoft.com/office/drawing/2014/main" val="20003"/>
                    </a:ext>
                  </a:extLst>
                </a:gridCol>
                <a:gridCol w="1178288">
                  <a:extLst>
                    <a:ext uri="{9D8B030D-6E8A-4147-A177-3AD203B41FA5}">
                      <a16:colId xmlns:a16="http://schemas.microsoft.com/office/drawing/2014/main" val="20004"/>
                    </a:ext>
                  </a:extLst>
                </a:gridCol>
                <a:gridCol w="1178288">
                  <a:extLst>
                    <a:ext uri="{9D8B030D-6E8A-4147-A177-3AD203B41FA5}">
                      <a16:colId xmlns:a16="http://schemas.microsoft.com/office/drawing/2014/main" val="20005"/>
                    </a:ext>
                  </a:extLst>
                </a:gridCol>
                <a:gridCol w="1178288">
                  <a:extLst>
                    <a:ext uri="{9D8B030D-6E8A-4147-A177-3AD203B41FA5}">
                      <a16:colId xmlns:a16="http://schemas.microsoft.com/office/drawing/2014/main" val="998983310"/>
                    </a:ext>
                  </a:extLst>
                </a:gridCol>
              </a:tblGrid>
              <a:tr h="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i="1">
                          <a:solidFill>
                            <a:schemeClr val="tx1">
                              <a:lumMod val="75000"/>
                              <a:lumOff val="25000"/>
                            </a:schemeClr>
                          </a:solidFill>
                        </a:rPr>
                        <a:t>2024 Survey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All Secondary</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Year 8</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Year 10</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Boys</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Girls</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FSM</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94833">
                <a:tc>
                  <a:txBody>
                    <a:bodyPr/>
                    <a:lstStyle/>
                    <a:p>
                      <a:r>
                        <a:rPr lang="en-GB" sz="1100" i="1">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1546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962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584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720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775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329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252000">
                <a:tc>
                  <a:txBody>
                    <a:bodyPr/>
                    <a:lstStyle/>
                    <a:p>
                      <a:r>
                        <a:rPr lang="en-GB" sz="1100">
                          <a:solidFill>
                            <a:schemeClr val="tx1">
                              <a:lumMod val="75000"/>
                              <a:lumOff val="25000"/>
                            </a:schemeClr>
                          </a:solidFill>
                        </a:rPr>
                        <a:t>Does anyone at home smoke?</a:t>
                      </a:r>
                      <a:r>
                        <a:rPr lang="en-GB" sz="1100" baseline="0">
                          <a:solidFill>
                            <a:schemeClr val="tx1">
                              <a:lumMod val="75000"/>
                              <a:lumOff val="25000"/>
                            </a:schemeClr>
                          </a:solidFill>
                        </a:rPr>
                        <a:t> – Cigarettes</a:t>
                      </a:r>
                      <a:endParaRPr lang="en-GB" sz="110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12%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12%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12%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13%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11%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20%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252000">
                <a:tc>
                  <a:txBody>
                    <a:bodyPr/>
                    <a:lstStyle/>
                    <a:p>
                      <a:r>
                        <a:rPr lang="en-GB" sz="1100">
                          <a:solidFill>
                            <a:schemeClr val="tx1">
                              <a:lumMod val="75000"/>
                              <a:lumOff val="25000"/>
                            </a:schemeClr>
                          </a:solidFill>
                        </a:rPr>
                        <a:t>Does anyone at home smoke? – Vapes</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23%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25%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20%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20%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25%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22%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474699544"/>
                  </a:ext>
                </a:extLst>
              </a:tr>
              <a:tr h="252000">
                <a:tc>
                  <a:txBody>
                    <a:bodyPr/>
                    <a:lstStyle/>
                    <a:p>
                      <a:r>
                        <a:rPr lang="en-GB" sz="1100">
                          <a:solidFill>
                            <a:schemeClr val="tx1">
                              <a:lumMod val="75000"/>
                              <a:lumOff val="25000"/>
                            </a:schemeClr>
                          </a:solidFill>
                        </a:rPr>
                        <a:t>Does anyone at home smoke? – Vapes and Cigarettes</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14%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14%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14%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13%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14%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22%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677280036"/>
                  </a:ext>
                </a:extLst>
              </a:tr>
              <a:tr h="252000">
                <a:tc>
                  <a:txBody>
                    <a:bodyPr/>
                    <a:lstStyle/>
                    <a:p>
                      <a:r>
                        <a:rPr lang="en-GB" sz="1100">
                          <a:solidFill>
                            <a:schemeClr val="tx1">
                              <a:lumMod val="75000"/>
                              <a:lumOff val="25000"/>
                            </a:schemeClr>
                          </a:solidFill>
                        </a:rPr>
                        <a:t>Does</a:t>
                      </a:r>
                      <a:r>
                        <a:rPr lang="en-GB" sz="1100" baseline="0">
                          <a:solidFill>
                            <a:schemeClr val="tx1">
                              <a:lumMod val="75000"/>
                              <a:lumOff val="25000"/>
                            </a:schemeClr>
                          </a:solidFill>
                        </a:rPr>
                        <a:t> anyone smoke cigarettes at home indoors, in rooms that you use?</a:t>
                      </a:r>
                      <a:endParaRPr lang="en-GB" sz="110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13%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252000">
                <a:tc>
                  <a:txBody>
                    <a:bodyPr/>
                    <a:lstStyle/>
                    <a:p>
                      <a:r>
                        <a:rPr lang="en-GB" sz="1100">
                          <a:solidFill>
                            <a:schemeClr val="tx1">
                              <a:lumMod val="75000"/>
                              <a:lumOff val="25000"/>
                            </a:schemeClr>
                          </a:solidFill>
                        </a:rPr>
                        <a:t>Does</a:t>
                      </a:r>
                      <a:r>
                        <a:rPr lang="en-GB" sz="1100" baseline="0">
                          <a:solidFill>
                            <a:schemeClr val="tx1">
                              <a:lumMod val="75000"/>
                              <a:lumOff val="25000"/>
                            </a:schemeClr>
                          </a:solidFill>
                        </a:rPr>
                        <a:t> anyone smoke cigarettes in the car when you are in it too? </a:t>
                      </a:r>
                      <a:endParaRPr lang="en-GB" sz="110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10%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11%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10%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18%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r h="252000">
                <a:tc>
                  <a:txBody>
                    <a:bodyPr/>
                    <a:lstStyle/>
                    <a:p>
                      <a:pPr marL="0" algn="l" defTabSz="914400" rtl="0" eaLnBrk="1" latinLnBrk="0" hangingPunct="1"/>
                      <a:endParaRPr lang="en-GB" sz="1100" i="0" kern="1200">
                        <a:solidFill>
                          <a:schemeClr val="tx1">
                            <a:lumMod val="75000"/>
                            <a:lumOff val="25000"/>
                          </a:schemeClr>
                        </a:solidFill>
                        <a:latin typeface="+mn-lt"/>
                        <a:ea typeface="+mn-ea"/>
                        <a:cs typeface="+mn-cs"/>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65000"/>
                      </a:schemeClr>
                    </a:solidFill>
                  </a:tcPr>
                </a:tc>
                <a:tc>
                  <a:txBody>
                    <a:bodyPr/>
                    <a:lstStyle/>
                    <a:p>
                      <a:pPr algn="ctr"/>
                      <a:endParaRPr lang="en-GB" sz="110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65000"/>
                      </a:schemeClr>
                    </a:solidFill>
                  </a:tcPr>
                </a:tc>
                <a:tc>
                  <a:txBody>
                    <a:bodyPr/>
                    <a:lstStyle/>
                    <a:p>
                      <a:pPr algn="ctr"/>
                      <a:endParaRPr lang="en-GB" sz="110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65000"/>
                      </a:schemeClr>
                    </a:solidFill>
                  </a:tcPr>
                </a:tc>
                <a:tc>
                  <a:txBody>
                    <a:bodyPr/>
                    <a:lstStyle/>
                    <a:p>
                      <a:pPr algn="ctr"/>
                      <a:endParaRPr lang="en-GB" sz="110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65000"/>
                      </a:schemeClr>
                    </a:solidFill>
                  </a:tcPr>
                </a:tc>
                <a:tc>
                  <a:txBody>
                    <a:bodyPr/>
                    <a:lstStyle/>
                    <a:p>
                      <a:pPr algn="ctr"/>
                      <a:endParaRPr lang="en-GB" sz="110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65000"/>
                      </a:schemeClr>
                    </a:solidFill>
                  </a:tcPr>
                </a:tc>
                <a:tc>
                  <a:txBody>
                    <a:bodyPr/>
                    <a:lstStyle/>
                    <a:p>
                      <a:pPr algn="ctr"/>
                      <a:endParaRPr lang="en-GB" sz="110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65000"/>
                      </a:schemeClr>
                    </a:solidFill>
                  </a:tcPr>
                </a:tc>
                <a:tc>
                  <a:txBody>
                    <a:bodyPr/>
                    <a:lstStyle/>
                    <a:p>
                      <a:pPr algn="ctr"/>
                      <a:endParaRPr lang="en-GB" sz="110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65000"/>
                      </a:schemeClr>
                    </a:solidFill>
                  </a:tcPr>
                </a:tc>
                <a:extLst>
                  <a:ext uri="{0D108BD9-81ED-4DB2-BD59-A6C34878D82A}">
                    <a16:rowId xmlns:a16="http://schemas.microsoft.com/office/drawing/2014/main" val="10005"/>
                  </a:ext>
                </a:extLst>
              </a:tr>
              <a:tr h="252000">
                <a:tc>
                  <a:txBody>
                    <a:bodyPr/>
                    <a:lstStyle/>
                    <a:p>
                      <a:pPr marL="0" algn="l" defTabSz="914400" rtl="0" eaLnBrk="1" latinLnBrk="0" hangingPunct="1"/>
                      <a:r>
                        <a:rPr lang="en-GB" sz="1100" i="0" kern="1200">
                          <a:solidFill>
                            <a:schemeClr val="tx1">
                              <a:lumMod val="75000"/>
                              <a:lumOff val="25000"/>
                            </a:schemeClr>
                          </a:solidFill>
                          <a:latin typeface="+mn-lt"/>
                          <a:ea typeface="+mn-ea"/>
                          <a:cs typeface="+mn-cs"/>
                        </a:rPr>
                        <a:t>Those exposed to smoking at home and indoors</a:t>
                      </a:r>
                      <a:r>
                        <a:rPr lang="en-GB" sz="1100" i="0" kern="1200" baseline="0">
                          <a:solidFill>
                            <a:schemeClr val="tx1">
                              <a:lumMod val="75000"/>
                              <a:lumOff val="25000"/>
                            </a:schemeClr>
                          </a:solidFill>
                          <a:latin typeface="+mn-lt"/>
                          <a:ea typeface="+mn-ea"/>
                          <a:cs typeface="+mn-cs"/>
                        </a:rPr>
                        <a:t> and in the car</a:t>
                      </a:r>
                      <a:endParaRPr lang="en-GB" sz="1100" i="0" kern="1200">
                        <a:solidFill>
                          <a:schemeClr val="tx1">
                            <a:lumMod val="75000"/>
                            <a:lumOff val="25000"/>
                          </a:schemeClr>
                        </a:solidFill>
                        <a:latin typeface="+mn-lt"/>
                        <a:ea typeface="+mn-ea"/>
                        <a:cs typeface="+mn-cs"/>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a:r>
                        <a:rPr lang="en-GB" sz="1100">
                          <a:solidFill>
                            <a:schemeClr val="tx1">
                              <a:lumMod val="75000"/>
                              <a:lumOff val="25000"/>
                            </a:schemeClr>
                          </a:solidFill>
                        </a:rPr>
                        <a:t>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a:r>
                        <a:rPr lang="en-GB" sz="1100">
                          <a:solidFill>
                            <a:schemeClr val="tx1">
                              <a:lumMod val="75000"/>
                              <a:lumOff val="25000"/>
                            </a:schemeClr>
                          </a:solidFill>
                        </a:rPr>
                        <a:t>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a:r>
                        <a:rPr lang="en-GB" sz="1100">
                          <a:solidFill>
                            <a:schemeClr val="tx1">
                              <a:lumMod val="75000"/>
                              <a:lumOff val="25000"/>
                            </a:schemeClr>
                          </a:solidFill>
                        </a:rPr>
                        <a:t>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a:r>
                        <a:rPr lang="en-GB" sz="1100">
                          <a:solidFill>
                            <a:schemeClr val="tx1">
                              <a:lumMod val="75000"/>
                              <a:lumOff val="25000"/>
                            </a:schemeClr>
                          </a:solidFill>
                        </a:rPr>
                        <a:t>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a:r>
                        <a:rPr lang="en-GB" sz="1100">
                          <a:solidFill>
                            <a:schemeClr val="tx1">
                              <a:lumMod val="75000"/>
                              <a:lumOff val="25000"/>
                            </a:schemeClr>
                          </a:solidFill>
                        </a:rPr>
                        <a:t>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a:r>
                        <a:rPr lang="en-GB" sz="1100">
                          <a:solidFill>
                            <a:schemeClr val="tx1">
                              <a:lumMod val="75000"/>
                              <a:lumOff val="25000"/>
                            </a:schemeClr>
                          </a:solidFill>
                        </a:rPr>
                        <a:t>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extLst>
                  <a:ext uri="{0D108BD9-81ED-4DB2-BD59-A6C34878D82A}">
                    <a16:rowId xmlns:a16="http://schemas.microsoft.com/office/drawing/2014/main" val="10006"/>
                  </a:ext>
                </a:extLst>
              </a:tr>
            </a:tbl>
          </a:graphicData>
        </a:graphic>
      </p:graphicFrame>
      <p:sp>
        <p:nvSpPr>
          <p:cNvPr id="10" name="TextBox 9"/>
          <p:cNvSpPr txBox="1"/>
          <p:nvPr/>
        </p:nvSpPr>
        <p:spPr>
          <a:xfrm>
            <a:off x="181412" y="5852164"/>
            <a:ext cx="11453198" cy="276999"/>
          </a:xfrm>
          <a:prstGeom prst="rect">
            <a:avLst/>
          </a:prstGeom>
          <a:solidFill>
            <a:schemeClr val="accent4">
              <a:lumMod val="20000"/>
              <a:lumOff val="80000"/>
            </a:schemeClr>
          </a:solidFill>
        </p:spPr>
        <p:txBody>
          <a:bodyPr wrap="square" rtlCol="0">
            <a:spAutoFit/>
          </a:bodyPr>
          <a:lstStyle/>
          <a:p>
            <a:r>
              <a:rPr lang="en-GB" sz="1200">
                <a:solidFill>
                  <a:schemeClr val="tx1">
                    <a:lumMod val="75000"/>
                    <a:lumOff val="25000"/>
                  </a:schemeClr>
                </a:solidFill>
              </a:rPr>
              <a:t>Proportion of pupils answered ‘Yes’</a:t>
            </a:r>
          </a:p>
        </p:txBody>
      </p:sp>
      <p:sp>
        <p:nvSpPr>
          <p:cNvPr id="11" name="Rectangle 10"/>
          <p:cNvSpPr/>
          <p:nvPr/>
        </p:nvSpPr>
        <p:spPr>
          <a:xfrm>
            <a:off x="9946640" y="6368627"/>
            <a:ext cx="1686560" cy="492926"/>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a:t>Staying safe</a:t>
            </a:r>
          </a:p>
        </p:txBody>
      </p:sp>
      <p:sp>
        <p:nvSpPr>
          <p:cNvPr id="13" name="Title 1"/>
          <p:cNvSpPr txBox="1">
            <a:spLocks/>
          </p:cNvSpPr>
          <p:nvPr/>
        </p:nvSpPr>
        <p:spPr>
          <a:xfrm>
            <a:off x="180000" y="114685"/>
            <a:ext cx="11656958" cy="900000"/>
          </a:xfrm>
          <a:prstGeom prst="rect">
            <a:avLst/>
          </a:prstGeom>
        </p:spPr>
        <p:txBody>
          <a:bodyPr vert="horz" lIns="91440" tIns="45720" rIns="91440" bIns="45720" rtlCol="0" anchor="t" anchorCtr="0">
            <a:normAutofit/>
          </a:bodyPr>
          <a:lstStyle>
            <a:lvl1pPr algn="l" defTabSz="914400" rtl="0" eaLnBrk="1" latinLnBrk="0" hangingPunct="1">
              <a:lnSpc>
                <a:spcPct val="90000"/>
              </a:lnSpc>
              <a:spcBef>
                <a:spcPct val="0"/>
              </a:spcBef>
              <a:buNone/>
              <a:defRPr sz="4400" kern="1200">
                <a:solidFill>
                  <a:srgbClr val="008E91"/>
                </a:solidFill>
                <a:latin typeface="Calibri" panose="020F0502020204030204" pitchFamily="34" charset="0"/>
                <a:ea typeface="+mj-ea"/>
                <a:cs typeface="DINPro" panose="020B0504020101020102" pitchFamily="34" charset="0"/>
              </a:defRPr>
            </a:lvl1pPr>
          </a:lstStyle>
          <a:p>
            <a:r>
              <a:rPr lang="en-GB" sz="1600"/>
              <a:t>FSM pupils, Young carers and LGBTQ pupils suffer the highest exposure to smoking overall (9%, 8% and 8% respectively). </a:t>
            </a:r>
          </a:p>
        </p:txBody>
      </p:sp>
      <p:sp>
        <p:nvSpPr>
          <p:cNvPr id="9" name="TextBox 8"/>
          <p:cNvSpPr txBox="1"/>
          <p:nvPr/>
        </p:nvSpPr>
        <p:spPr>
          <a:xfrm>
            <a:off x="183019" y="6276786"/>
            <a:ext cx="10227733" cy="553998"/>
          </a:xfrm>
          <a:prstGeom prst="rect">
            <a:avLst/>
          </a:prstGeom>
          <a:noFill/>
        </p:spPr>
        <p:txBody>
          <a:bodyPr wrap="square" rtlCol="0" anchor="b" anchorCtr="0">
            <a:spAutoFit/>
          </a:bodyPr>
          <a:lstStyle/>
          <a:p>
            <a:r>
              <a:rPr lang="en-GB" sz="1000">
                <a:solidFill>
                  <a:srgbClr val="002060"/>
                </a:solidFill>
              </a:rPr>
              <a:t>Q: Does anyone you live with at home smoke? </a:t>
            </a:r>
            <a:r>
              <a:rPr lang="en-GB" sz="1000" i="1">
                <a:solidFill>
                  <a:srgbClr val="002060"/>
                </a:solidFill>
              </a:rPr>
              <a:t>Question altered for 2025.</a:t>
            </a:r>
            <a:endParaRPr lang="en-GB" sz="1000">
              <a:solidFill>
                <a:srgbClr val="002060"/>
              </a:solidFill>
            </a:endParaRPr>
          </a:p>
          <a:p>
            <a:r>
              <a:rPr lang="en-GB" sz="1000">
                <a:solidFill>
                  <a:srgbClr val="002060"/>
                </a:solidFill>
              </a:rPr>
              <a:t>Q: Does anyone smoke cigarettes indoors at home, in rooms that you use? </a:t>
            </a:r>
            <a:r>
              <a:rPr lang="en-GB" sz="1000" i="1">
                <a:solidFill>
                  <a:srgbClr val="002060"/>
                </a:solidFill>
              </a:rPr>
              <a:t>Question altered for 2025.</a:t>
            </a:r>
            <a:endParaRPr lang="en-GB" sz="1000">
              <a:solidFill>
                <a:srgbClr val="002060"/>
              </a:solidFill>
            </a:endParaRPr>
          </a:p>
          <a:p>
            <a:r>
              <a:rPr lang="en-GB" sz="1000">
                <a:solidFill>
                  <a:srgbClr val="002060"/>
                </a:solidFill>
              </a:rPr>
              <a:t>Q: Does anyone smoke cigarettes in a car when you are in it too? </a:t>
            </a:r>
            <a:r>
              <a:rPr lang="en-GB" sz="1000" i="1">
                <a:solidFill>
                  <a:srgbClr val="002060"/>
                </a:solidFill>
              </a:rPr>
              <a:t>Question altered for 2025.</a:t>
            </a:r>
            <a:endParaRPr lang="en-GB" sz="1000">
              <a:solidFill>
                <a:srgbClr val="002060"/>
              </a:solidFill>
            </a:endParaRPr>
          </a:p>
        </p:txBody>
      </p:sp>
      <p:graphicFrame>
        <p:nvGraphicFramePr>
          <p:cNvPr id="12" name="Table 11">
            <a:extLst>
              <a:ext uri="{FF2B5EF4-FFF2-40B4-BE49-F238E27FC236}">
                <a16:creationId xmlns:a16="http://schemas.microsoft.com/office/drawing/2014/main" id="{7599B829-69D7-4505-8BF5-B32E7DED7740}"/>
              </a:ext>
            </a:extLst>
          </p:cNvPr>
          <p:cNvGraphicFramePr>
            <a:graphicFrameLocks noGrp="1"/>
          </p:cNvGraphicFramePr>
          <p:nvPr>
            <p:extLst>
              <p:ext uri="{D42A27DB-BD31-4B8C-83A1-F6EECF244321}">
                <p14:modId xmlns:p14="http://schemas.microsoft.com/office/powerpoint/2010/main" val="1621465694"/>
              </p:ext>
            </p:extLst>
          </p:nvPr>
        </p:nvGraphicFramePr>
        <p:xfrm>
          <a:off x="180000" y="3259339"/>
          <a:ext cx="11453198" cy="2535113"/>
        </p:xfrm>
        <a:graphic>
          <a:graphicData uri="http://schemas.openxmlformats.org/drawingml/2006/table">
            <a:tbl>
              <a:tblPr firstRow="1" bandRow="1">
                <a:tableStyleId>{5940675A-B579-460E-94D1-54222C63F5DA}</a:tableStyleId>
              </a:tblPr>
              <a:tblGrid>
                <a:gridCol w="4403817">
                  <a:extLst>
                    <a:ext uri="{9D8B030D-6E8A-4147-A177-3AD203B41FA5}">
                      <a16:colId xmlns:a16="http://schemas.microsoft.com/office/drawing/2014/main" val="20000"/>
                    </a:ext>
                  </a:extLst>
                </a:gridCol>
                <a:gridCol w="820168">
                  <a:extLst>
                    <a:ext uri="{9D8B030D-6E8A-4147-A177-3AD203B41FA5}">
                      <a16:colId xmlns:a16="http://schemas.microsoft.com/office/drawing/2014/main" val="20006"/>
                    </a:ext>
                  </a:extLst>
                </a:gridCol>
                <a:gridCol w="1108099">
                  <a:extLst>
                    <a:ext uri="{9D8B030D-6E8A-4147-A177-3AD203B41FA5}">
                      <a16:colId xmlns:a16="http://schemas.microsoft.com/office/drawing/2014/main" val="980202862"/>
                    </a:ext>
                  </a:extLst>
                </a:gridCol>
                <a:gridCol w="847617">
                  <a:extLst>
                    <a:ext uri="{9D8B030D-6E8A-4147-A177-3AD203B41FA5}">
                      <a16:colId xmlns:a16="http://schemas.microsoft.com/office/drawing/2014/main" val="3549823438"/>
                    </a:ext>
                  </a:extLst>
                </a:gridCol>
                <a:gridCol w="1068374">
                  <a:extLst>
                    <a:ext uri="{9D8B030D-6E8A-4147-A177-3AD203B41FA5}">
                      <a16:colId xmlns:a16="http://schemas.microsoft.com/office/drawing/2014/main" val="3454816861"/>
                    </a:ext>
                  </a:extLst>
                </a:gridCol>
                <a:gridCol w="1242527">
                  <a:extLst>
                    <a:ext uri="{9D8B030D-6E8A-4147-A177-3AD203B41FA5}">
                      <a16:colId xmlns:a16="http://schemas.microsoft.com/office/drawing/2014/main" val="3345709926"/>
                    </a:ext>
                  </a:extLst>
                </a:gridCol>
                <a:gridCol w="894222">
                  <a:extLst>
                    <a:ext uri="{9D8B030D-6E8A-4147-A177-3AD203B41FA5}">
                      <a16:colId xmlns:a16="http://schemas.microsoft.com/office/drawing/2014/main" val="1957623779"/>
                    </a:ext>
                  </a:extLst>
                </a:gridCol>
                <a:gridCol w="1068374">
                  <a:extLst>
                    <a:ext uri="{9D8B030D-6E8A-4147-A177-3AD203B41FA5}">
                      <a16:colId xmlns:a16="http://schemas.microsoft.com/office/drawing/2014/main" val="3691704770"/>
                    </a:ext>
                  </a:extLst>
                </a:gridCol>
              </a:tblGrid>
              <a:tr h="158474">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i="1">
                          <a:solidFill>
                            <a:schemeClr val="tx1">
                              <a:lumMod val="75000"/>
                              <a:lumOff val="25000"/>
                            </a:schemeClr>
                          </a:solidFill>
                        </a:rPr>
                        <a:t>2024 Survey</a:t>
                      </a:r>
                    </a:p>
                    <a:p>
                      <a:endParaRPr lang="en-GB" sz="1100">
                        <a:solidFill>
                          <a:schemeClr val="tx1">
                            <a:lumMod val="75000"/>
                            <a:lumOff val="25000"/>
                          </a:schemeClr>
                        </a:solidFill>
                      </a:endParaRP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SEN</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Have a disability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Young carers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Ethnicity:</a:t>
                      </a:r>
                      <a:r>
                        <a:rPr lang="en-GB" sz="1100" b="1" baseline="0">
                          <a:solidFill>
                            <a:schemeClr val="tx1">
                              <a:lumMod val="75000"/>
                              <a:lumOff val="25000"/>
                            </a:schemeClr>
                          </a:solidFill>
                        </a:rPr>
                        <a:t> </a:t>
                      </a:r>
                      <a:r>
                        <a:rPr lang="en-GB" sz="1100" b="1">
                          <a:solidFill>
                            <a:schemeClr val="tx1">
                              <a:lumMod val="75000"/>
                              <a:lumOff val="25000"/>
                            </a:schemeClr>
                          </a:solidFill>
                        </a:rPr>
                        <a:t>White</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Ethnic Minority Groups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Eng 2</a:t>
                      </a:r>
                      <a:r>
                        <a:rPr lang="en-GB" sz="1100" b="1" baseline="30000">
                          <a:solidFill>
                            <a:schemeClr val="tx1">
                              <a:lumMod val="75000"/>
                              <a:lumOff val="25000"/>
                            </a:schemeClr>
                          </a:solidFill>
                        </a:rPr>
                        <a:t>nd</a:t>
                      </a:r>
                      <a:r>
                        <a:rPr lang="en-GB" sz="1100" b="1">
                          <a:solidFill>
                            <a:schemeClr val="tx1">
                              <a:lumMod val="75000"/>
                              <a:lumOff val="25000"/>
                            </a:schemeClr>
                          </a:solidFill>
                        </a:rPr>
                        <a:t> Lang</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LGBTQ</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94833">
                <a:tc>
                  <a:txBody>
                    <a:bodyPr/>
                    <a:lstStyle/>
                    <a:p>
                      <a:r>
                        <a:rPr lang="en-GB" sz="1100" i="1">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191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309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87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1341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154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120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178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252000">
                <a:tc>
                  <a:txBody>
                    <a:bodyPr/>
                    <a:lstStyle/>
                    <a:p>
                      <a:r>
                        <a:rPr lang="en-GB" sz="1100">
                          <a:solidFill>
                            <a:schemeClr val="tx1">
                              <a:lumMod val="75000"/>
                              <a:lumOff val="25000"/>
                            </a:schemeClr>
                          </a:solidFill>
                        </a:rPr>
                        <a:t>Does anyone at home smoke?</a:t>
                      </a:r>
                      <a:r>
                        <a:rPr lang="en-GB" sz="1100" baseline="0">
                          <a:solidFill>
                            <a:schemeClr val="tx1">
                              <a:lumMod val="75000"/>
                              <a:lumOff val="25000"/>
                            </a:schemeClr>
                          </a:solidFill>
                        </a:rPr>
                        <a:t> – Cigarettes</a:t>
                      </a:r>
                      <a:endParaRPr lang="en-GB" sz="110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11%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10%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23%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11%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12%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19%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17%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252000">
                <a:tc>
                  <a:txBody>
                    <a:bodyPr/>
                    <a:lstStyle/>
                    <a:p>
                      <a:r>
                        <a:rPr lang="en-GB" sz="1100">
                          <a:solidFill>
                            <a:schemeClr val="tx1">
                              <a:lumMod val="75000"/>
                              <a:lumOff val="25000"/>
                            </a:schemeClr>
                          </a:solidFill>
                        </a:rPr>
                        <a:t>Does anyone at home smoke? – Vapes</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27%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23%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31%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25%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10%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10%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20%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3225406993"/>
                  </a:ext>
                </a:extLst>
              </a:tr>
              <a:tr h="252000">
                <a:tc>
                  <a:txBody>
                    <a:bodyPr/>
                    <a:lstStyle/>
                    <a:p>
                      <a:r>
                        <a:rPr lang="en-GB" sz="1100">
                          <a:solidFill>
                            <a:schemeClr val="tx1">
                              <a:lumMod val="75000"/>
                              <a:lumOff val="25000"/>
                            </a:schemeClr>
                          </a:solidFill>
                        </a:rPr>
                        <a:t>Does anyone at home smoke? – Vapes and Cigarettes</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17%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17%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15%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14%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14%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13%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20%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62753490"/>
                  </a:ext>
                </a:extLst>
              </a:tr>
              <a:tr h="252000">
                <a:tc>
                  <a:txBody>
                    <a:bodyPr/>
                    <a:lstStyle/>
                    <a:p>
                      <a:r>
                        <a:rPr lang="en-GB" sz="1100">
                          <a:solidFill>
                            <a:schemeClr val="tx1">
                              <a:lumMod val="75000"/>
                              <a:lumOff val="25000"/>
                            </a:schemeClr>
                          </a:solidFill>
                        </a:rPr>
                        <a:t>Does</a:t>
                      </a:r>
                      <a:r>
                        <a:rPr lang="en-GB" sz="1100" baseline="0">
                          <a:solidFill>
                            <a:schemeClr val="tx1">
                              <a:lumMod val="75000"/>
                              <a:lumOff val="25000"/>
                            </a:schemeClr>
                          </a:solidFill>
                        </a:rPr>
                        <a:t> anyone smoke cigarettes at home indoors, in rooms that you use?</a:t>
                      </a:r>
                      <a:endParaRPr lang="en-GB" sz="110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10%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11%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15%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252000">
                <a:tc>
                  <a:txBody>
                    <a:bodyPr/>
                    <a:lstStyle/>
                    <a:p>
                      <a:r>
                        <a:rPr lang="en-GB" sz="1100">
                          <a:solidFill>
                            <a:schemeClr val="tx1">
                              <a:lumMod val="75000"/>
                              <a:lumOff val="25000"/>
                            </a:schemeClr>
                          </a:solidFill>
                        </a:rPr>
                        <a:t>Does</a:t>
                      </a:r>
                      <a:r>
                        <a:rPr lang="en-GB" sz="1100" baseline="0">
                          <a:solidFill>
                            <a:schemeClr val="tx1">
                              <a:lumMod val="75000"/>
                              <a:lumOff val="25000"/>
                            </a:schemeClr>
                          </a:solidFill>
                        </a:rPr>
                        <a:t> anyone smoke cigarettes in the car when you are in it too? </a:t>
                      </a:r>
                      <a:endParaRPr lang="en-GB" sz="110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12%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11%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22%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10%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14%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16%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r h="252000">
                <a:tc>
                  <a:txBody>
                    <a:bodyPr/>
                    <a:lstStyle/>
                    <a:p>
                      <a:pPr marL="0" algn="l" defTabSz="914400" rtl="0" eaLnBrk="1" latinLnBrk="0" hangingPunct="1"/>
                      <a:endParaRPr lang="en-GB" sz="1100" i="0" kern="1200">
                        <a:solidFill>
                          <a:schemeClr val="tx1">
                            <a:lumMod val="75000"/>
                            <a:lumOff val="25000"/>
                          </a:schemeClr>
                        </a:solidFill>
                        <a:latin typeface="+mn-lt"/>
                        <a:ea typeface="+mn-ea"/>
                        <a:cs typeface="+mn-cs"/>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65000"/>
                      </a:schemeClr>
                    </a:solidFill>
                  </a:tcPr>
                </a:tc>
                <a:tc>
                  <a:txBody>
                    <a:bodyPr/>
                    <a:lstStyle/>
                    <a:p>
                      <a:pPr algn="ctr"/>
                      <a:endParaRPr lang="en-GB" sz="1100">
                        <a:solidFill>
                          <a:schemeClr val="tx1">
                            <a:lumMod val="75000"/>
                            <a:lumOff val="25000"/>
                          </a:schemeClr>
                        </a:solidFill>
                        <a:highlight>
                          <a:srgbClr val="FFFF00"/>
                        </a:highlight>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65000"/>
                      </a:schemeClr>
                    </a:solidFill>
                  </a:tcPr>
                </a:tc>
                <a:tc>
                  <a:txBody>
                    <a:bodyPr/>
                    <a:lstStyle/>
                    <a:p>
                      <a:pPr algn="ctr"/>
                      <a:endParaRPr lang="en-GB" sz="1100">
                        <a:solidFill>
                          <a:schemeClr val="tx1">
                            <a:lumMod val="75000"/>
                            <a:lumOff val="25000"/>
                          </a:schemeClr>
                        </a:solidFill>
                        <a:highlight>
                          <a:srgbClr val="FFFF00"/>
                        </a:highlight>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65000"/>
                      </a:schemeClr>
                    </a:solidFill>
                  </a:tcPr>
                </a:tc>
                <a:tc>
                  <a:txBody>
                    <a:bodyPr/>
                    <a:lstStyle/>
                    <a:p>
                      <a:pPr algn="ctr"/>
                      <a:endParaRPr lang="en-GB" sz="1100">
                        <a:solidFill>
                          <a:schemeClr val="tx1">
                            <a:lumMod val="75000"/>
                            <a:lumOff val="25000"/>
                          </a:schemeClr>
                        </a:solidFill>
                        <a:highlight>
                          <a:srgbClr val="FFFF00"/>
                        </a:highlight>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65000"/>
                      </a:schemeClr>
                    </a:solidFill>
                  </a:tcPr>
                </a:tc>
                <a:tc>
                  <a:txBody>
                    <a:bodyPr/>
                    <a:lstStyle/>
                    <a:p>
                      <a:pPr algn="ctr"/>
                      <a:endParaRPr lang="en-GB" sz="1100">
                        <a:solidFill>
                          <a:schemeClr val="tx1">
                            <a:lumMod val="75000"/>
                            <a:lumOff val="25000"/>
                          </a:schemeClr>
                        </a:solidFill>
                        <a:highlight>
                          <a:srgbClr val="FFFF00"/>
                        </a:highlight>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65000"/>
                      </a:schemeClr>
                    </a:solidFill>
                  </a:tcPr>
                </a:tc>
                <a:tc>
                  <a:txBody>
                    <a:bodyPr/>
                    <a:lstStyle/>
                    <a:p>
                      <a:pPr algn="ctr"/>
                      <a:endParaRPr lang="en-GB" sz="1100">
                        <a:solidFill>
                          <a:schemeClr val="tx1">
                            <a:lumMod val="75000"/>
                            <a:lumOff val="25000"/>
                          </a:schemeClr>
                        </a:solidFill>
                        <a:highlight>
                          <a:srgbClr val="FFFF00"/>
                        </a:highlight>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65000"/>
                      </a:schemeClr>
                    </a:solidFill>
                  </a:tcPr>
                </a:tc>
                <a:tc>
                  <a:txBody>
                    <a:bodyPr/>
                    <a:lstStyle/>
                    <a:p>
                      <a:pPr algn="ctr"/>
                      <a:endParaRPr lang="en-GB" sz="1100">
                        <a:solidFill>
                          <a:schemeClr val="tx1">
                            <a:lumMod val="75000"/>
                            <a:lumOff val="25000"/>
                          </a:schemeClr>
                        </a:solidFill>
                        <a:highlight>
                          <a:srgbClr val="FFFF00"/>
                        </a:highlight>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65000"/>
                      </a:schemeClr>
                    </a:solidFill>
                  </a:tcPr>
                </a:tc>
                <a:tc>
                  <a:txBody>
                    <a:bodyPr/>
                    <a:lstStyle/>
                    <a:p>
                      <a:pPr algn="ctr"/>
                      <a:endParaRPr lang="en-GB" sz="1100">
                        <a:solidFill>
                          <a:schemeClr val="tx1">
                            <a:lumMod val="75000"/>
                            <a:lumOff val="25000"/>
                          </a:schemeClr>
                        </a:solidFill>
                        <a:highlight>
                          <a:srgbClr val="FFFF00"/>
                        </a:highlight>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65000"/>
                      </a:schemeClr>
                    </a:solidFill>
                  </a:tcPr>
                </a:tc>
                <a:extLst>
                  <a:ext uri="{0D108BD9-81ED-4DB2-BD59-A6C34878D82A}">
                    <a16:rowId xmlns:a16="http://schemas.microsoft.com/office/drawing/2014/main" val="10005"/>
                  </a:ext>
                </a:extLst>
              </a:tr>
              <a:tr h="252000">
                <a:tc>
                  <a:txBody>
                    <a:bodyPr/>
                    <a:lstStyle/>
                    <a:p>
                      <a:pPr marL="0" algn="l" defTabSz="914400" rtl="0" eaLnBrk="1" latinLnBrk="0" hangingPunct="1"/>
                      <a:r>
                        <a:rPr lang="en-GB" sz="1100" i="0" kern="1200">
                          <a:solidFill>
                            <a:schemeClr val="tx1">
                              <a:lumMod val="75000"/>
                              <a:lumOff val="25000"/>
                            </a:schemeClr>
                          </a:solidFill>
                          <a:latin typeface="+mn-lt"/>
                          <a:ea typeface="+mn-ea"/>
                          <a:cs typeface="+mn-cs"/>
                        </a:rPr>
                        <a:t>Those exposed to smoking at home and indoors</a:t>
                      </a:r>
                      <a:r>
                        <a:rPr lang="en-GB" sz="1100" i="0" kern="1200" baseline="0">
                          <a:solidFill>
                            <a:schemeClr val="tx1">
                              <a:lumMod val="75000"/>
                              <a:lumOff val="25000"/>
                            </a:schemeClr>
                          </a:solidFill>
                          <a:latin typeface="+mn-lt"/>
                          <a:ea typeface="+mn-ea"/>
                          <a:cs typeface="+mn-cs"/>
                        </a:rPr>
                        <a:t> and in the car</a:t>
                      </a:r>
                      <a:endParaRPr lang="en-GB" sz="1100" i="0" kern="1200">
                        <a:solidFill>
                          <a:schemeClr val="tx1">
                            <a:lumMod val="75000"/>
                            <a:lumOff val="25000"/>
                          </a:schemeClr>
                        </a:solidFill>
                        <a:latin typeface="+mn-lt"/>
                        <a:ea typeface="+mn-ea"/>
                        <a:cs typeface="+mn-cs"/>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a:r>
                        <a:rPr lang="en-GB" sz="1100">
                          <a:solidFill>
                            <a:schemeClr val="tx1">
                              <a:lumMod val="75000"/>
                              <a:lumOff val="25000"/>
                            </a:schemeClr>
                          </a:solidFill>
                        </a:rPr>
                        <a:t>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a:r>
                        <a:rPr lang="en-GB" sz="1100">
                          <a:solidFill>
                            <a:schemeClr val="tx1">
                              <a:lumMod val="75000"/>
                              <a:lumOff val="25000"/>
                            </a:schemeClr>
                          </a:solidFill>
                        </a:rPr>
                        <a:t>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a:r>
                        <a:rPr lang="en-GB" sz="1100">
                          <a:solidFill>
                            <a:schemeClr val="tx1">
                              <a:lumMod val="75000"/>
                              <a:lumOff val="25000"/>
                            </a:schemeClr>
                          </a:solidFill>
                        </a:rPr>
                        <a:t>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a:r>
                        <a:rPr lang="en-GB" sz="1100">
                          <a:solidFill>
                            <a:schemeClr val="tx1">
                              <a:lumMod val="75000"/>
                              <a:lumOff val="25000"/>
                            </a:schemeClr>
                          </a:solidFill>
                        </a:rPr>
                        <a:t>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a:r>
                        <a:rPr lang="en-GB" sz="1100">
                          <a:solidFill>
                            <a:schemeClr val="tx1">
                              <a:lumMod val="75000"/>
                              <a:lumOff val="25000"/>
                            </a:schemeClr>
                          </a:solidFill>
                        </a:rPr>
                        <a:t>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a:r>
                        <a:rPr lang="en-GB" sz="1100">
                          <a:solidFill>
                            <a:schemeClr val="tx1">
                              <a:lumMod val="75000"/>
                              <a:lumOff val="25000"/>
                            </a:schemeClr>
                          </a:solidFill>
                        </a:rPr>
                        <a:t>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a:r>
                        <a:rPr lang="en-GB" sz="1100">
                          <a:solidFill>
                            <a:schemeClr val="tx1">
                              <a:lumMod val="75000"/>
                              <a:lumOff val="25000"/>
                            </a:schemeClr>
                          </a:solidFill>
                        </a:rPr>
                        <a:t>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extLst>
                  <a:ext uri="{0D108BD9-81ED-4DB2-BD59-A6C34878D82A}">
                    <a16:rowId xmlns:a16="http://schemas.microsoft.com/office/drawing/2014/main" val="10006"/>
                  </a:ext>
                </a:extLst>
              </a:tr>
            </a:tbl>
          </a:graphicData>
        </a:graphic>
      </p:graphicFrame>
    </p:spTree>
    <p:extLst>
      <p:ext uri="{BB962C8B-B14F-4D97-AF65-F5344CB8AC3E}">
        <p14:creationId xmlns:p14="http://schemas.microsoft.com/office/powerpoint/2010/main" val="3126329776"/>
      </p:ext>
    </p:extLst>
  </p:cSld>
  <p:clrMapOvr>
    <a:masterClrMapping/>
  </p:clrMapOvr>
</p:sld>
</file>

<file path=ppt/slides/slide1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80000" y="121008"/>
            <a:ext cx="11637455" cy="900000"/>
          </a:xfrm>
        </p:spPr>
        <p:txBody>
          <a:bodyPr vert="horz" lIns="91440" tIns="45720" rIns="91440" bIns="45720" rtlCol="0" anchor="t" anchorCtr="0">
            <a:normAutofit/>
          </a:bodyPr>
          <a:lstStyle/>
          <a:p>
            <a:r>
              <a:rPr lang="en-GB" sz="1600"/>
              <a:t>12% of pupils know someone who takes drugs, this is a slight decrease on last year. Year 10s are more likely to know someone who takes drugs than the Year 8s (17% and 9% respectively). Those groups perceived as being more vulnerable are more likely than pupils overall.</a:t>
            </a:r>
          </a:p>
        </p:txBody>
      </p:sp>
      <p:graphicFrame>
        <p:nvGraphicFramePr>
          <p:cNvPr id="4" name="Chart 3"/>
          <p:cNvGraphicFramePr/>
          <p:nvPr>
            <p:extLst>
              <p:ext uri="{D42A27DB-BD31-4B8C-83A1-F6EECF244321}">
                <p14:modId xmlns:p14="http://schemas.microsoft.com/office/powerpoint/2010/main" val="2189227328"/>
              </p:ext>
            </p:extLst>
          </p:nvPr>
        </p:nvGraphicFramePr>
        <p:xfrm>
          <a:off x="183020" y="835200"/>
          <a:ext cx="5045472" cy="4178234"/>
        </p:xfrm>
        <a:graphic>
          <a:graphicData uri="http://schemas.openxmlformats.org/drawingml/2006/chart">
            <c:chart xmlns:c="http://schemas.openxmlformats.org/drawingml/2006/chart" xmlns:r="http://schemas.openxmlformats.org/officeDocument/2006/relationships" r:id="rId3"/>
          </a:graphicData>
        </a:graphic>
      </p:graphicFrame>
      <p:sp>
        <p:nvSpPr>
          <p:cNvPr id="8" name="TextBox 7"/>
          <p:cNvSpPr txBox="1"/>
          <p:nvPr/>
        </p:nvSpPr>
        <p:spPr>
          <a:xfrm>
            <a:off x="183019" y="6368400"/>
            <a:ext cx="10227733" cy="400110"/>
          </a:xfrm>
          <a:prstGeom prst="rect">
            <a:avLst/>
          </a:prstGeom>
          <a:noFill/>
        </p:spPr>
        <p:txBody>
          <a:bodyPr wrap="square" rtlCol="0" anchor="b" anchorCtr="0">
            <a:spAutoFit/>
          </a:bodyPr>
          <a:lstStyle/>
          <a:p>
            <a:r>
              <a:rPr lang="en-GB" sz="1000">
                <a:solidFill>
                  <a:srgbClr val="002060"/>
                </a:solidFill>
              </a:rPr>
              <a:t>Q: Do you know anyone personally who you think takes any drugs to get high? (Not medicines, tobacco or alcohol.)</a:t>
            </a:r>
          </a:p>
          <a:p>
            <a:r>
              <a:rPr lang="en-GB" sz="1000" i="1">
                <a:solidFill>
                  <a:srgbClr val="002060"/>
                </a:solidFill>
              </a:rPr>
              <a:t>Base: All valid respondents, 2023 n=1,057, 2024 n=1,170, 2025 n=1,546.</a:t>
            </a:r>
          </a:p>
        </p:txBody>
      </p:sp>
      <p:sp>
        <p:nvSpPr>
          <p:cNvPr id="6" name="Rectangle 5"/>
          <p:cNvSpPr/>
          <p:nvPr/>
        </p:nvSpPr>
        <p:spPr>
          <a:xfrm>
            <a:off x="9946640" y="6368627"/>
            <a:ext cx="1686560" cy="492926"/>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a:t>Staying safe</a:t>
            </a:r>
          </a:p>
        </p:txBody>
      </p:sp>
      <p:graphicFrame>
        <p:nvGraphicFramePr>
          <p:cNvPr id="9" name="Table 8"/>
          <p:cNvGraphicFramePr>
            <a:graphicFrameLocks noGrp="1"/>
          </p:cNvGraphicFramePr>
          <p:nvPr>
            <p:extLst>
              <p:ext uri="{D42A27DB-BD31-4B8C-83A1-F6EECF244321}">
                <p14:modId xmlns:p14="http://schemas.microsoft.com/office/powerpoint/2010/main" val="3299424724"/>
              </p:ext>
            </p:extLst>
          </p:nvPr>
        </p:nvGraphicFramePr>
        <p:xfrm>
          <a:off x="5350935" y="835200"/>
          <a:ext cx="6282265" cy="2347624"/>
        </p:xfrm>
        <a:graphic>
          <a:graphicData uri="http://schemas.openxmlformats.org/drawingml/2006/table">
            <a:tbl>
              <a:tblPr firstRow="1" bandRow="1">
                <a:tableStyleId>{5940675A-B579-460E-94D1-54222C63F5DA}</a:tableStyleId>
              </a:tblPr>
              <a:tblGrid>
                <a:gridCol w="1648579">
                  <a:extLst>
                    <a:ext uri="{9D8B030D-6E8A-4147-A177-3AD203B41FA5}">
                      <a16:colId xmlns:a16="http://schemas.microsoft.com/office/drawing/2014/main" val="20000"/>
                    </a:ext>
                  </a:extLst>
                </a:gridCol>
                <a:gridCol w="899217">
                  <a:extLst>
                    <a:ext uri="{9D8B030D-6E8A-4147-A177-3AD203B41FA5}">
                      <a16:colId xmlns:a16="http://schemas.microsoft.com/office/drawing/2014/main" val="20001"/>
                    </a:ext>
                  </a:extLst>
                </a:gridCol>
                <a:gridCol w="710101">
                  <a:extLst>
                    <a:ext uri="{9D8B030D-6E8A-4147-A177-3AD203B41FA5}">
                      <a16:colId xmlns:a16="http://schemas.microsoft.com/office/drawing/2014/main" val="20002"/>
                    </a:ext>
                  </a:extLst>
                </a:gridCol>
                <a:gridCol w="756092">
                  <a:extLst>
                    <a:ext uri="{9D8B030D-6E8A-4147-A177-3AD203B41FA5}">
                      <a16:colId xmlns:a16="http://schemas.microsoft.com/office/drawing/2014/main" val="20003"/>
                    </a:ext>
                  </a:extLst>
                </a:gridCol>
                <a:gridCol w="756092">
                  <a:extLst>
                    <a:ext uri="{9D8B030D-6E8A-4147-A177-3AD203B41FA5}">
                      <a16:colId xmlns:a16="http://schemas.microsoft.com/office/drawing/2014/main" val="20004"/>
                    </a:ext>
                  </a:extLst>
                </a:gridCol>
                <a:gridCol w="756092">
                  <a:extLst>
                    <a:ext uri="{9D8B030D-6E8A-4147-A177-3AD203B41FA5}">
                      <a16:colId xmlns:a16="http://schemas.microsoft.com/office/drawing/2014/main" val="20005"/>
                    </a:ext>
                  </a:extLst>
                </a:gridCol>
                <a:gridCol w="756092">
                  <a:extLst>
                    <a:ext uri="{9D8B030D-6E8A-4147-A177-3AD203B41FA5}">
                      <a16:colId xmlns:a16="http://schemas.microsoft.com/office/drawing/2014/main" val="20006"/>
                    </a:ext>
                  </a:extLst>
                </a:gridCol>
              </a:tblGrid>
              <a:tr h="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i="1">
                          <a:solidFill>
                            <a:schemeClr val="tx1">
                              <a:lumMod val="75000"/>
                              <a:lumOff val="25000"/>
                            </a:schemeClr>
                          </a:solidFill>
                        </a:rPr>
                        <a:t>2025 Survey</a:t>
                      </a:r>
                    </a:p>
                    <a:p>
                      <a:endParaRPr lang="en-GB" sz="1100">
                        <a:solidFill>
                          <a:schemeClr val="tx1">
                            <a:lumMod val="75000"/>
                            <a:lumOff val="25000"/>
                          </a:schemeClr>
                        </a:solidFill>
                      </a:endParaRP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All Secondary</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Year 8</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Year 10</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Boys</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Girls</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FSM</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48950">
                <a:tc>
                  <a:txBody>
                    <a:bodyPr/>
                    <a:lstStyle/>
                    <a:p>
                      <a:r>
                        <a:rPr lang="en-GB" sz="1100" i="1">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1,546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962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584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720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775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329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414916">
                <a:tc>
                  <a:txBody>
                    <a:bodyPr/>
                    <a:lstStyle/>
                    <a:p>
                      <a:r>
                        <a:rPr lang="en-GB" sz="1100">
                          <a:solidFill>
                            <a:schemeClr val="tx1">
                              <a:lumMod val="75000"/>
                              <a:lumOff val="25000"/>
                            </a:schemeClr>
                          </a:solidFill>
                        </a:rPr>
                        <a:t>Yes – know someone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b="0" i="0" u="none" strike="noStrike" kern="1200">
                          <a:solidFill>
                            <a:schemeClr val="tx1">
                              <a:lumMod val="75000"/>
                              <a:lumOff val="25000"/>
                            </a:schemeClr>
                          </a:solidFill>
                          <a:effectLst/>
                          <a:latin typeface="Calibri" panose="020F0502020204030204" pitchFamily="34" charset="0"/>
                          <a:ea typeface="+mn-ea"/>
                          <a:cs typeface="+mn-cs"/>
                        </a:rPr>
                        <a:t>12%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b="0" i="0" u="none" strike="noStrike" kern="1200">
                          <a:solidFill>
                            <a:schemeClr val="tx1">
                              <a:lumMod val="75000"/>
                              <a:lumOff val="25000"/>
                            </a:schemeClr>
                          </a:solidFill>
                          <a:effectLst/>
                          <a:latin typeface="Calibri" panose="020F0502020204030204" pitchFamily="34" charset="0"/>
                          <a:ea typeface="+mn-ea"/>
                          <a:cs typeface="+mn-cs"/>
                        </a:rPr>
                        <a:t>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b="0" i="0" u="none" strike="noStrike" kern="1200">
                          <a:solidFill>
                            <a:schemeClr val="tx1">
                              <a:lumMod val="75000"/>
                              <a:lumOff val="25000"/>
                            </a:schemeClr>
                          </a:solidFill>
                          <a:effectLst/>
                          <a:latin typeface="Calibri" panose="020F0502020204030204" pitchFamily="34" charset="0"/>
                          <a:ea typeface="+mn-ea"/>
                          <a:cs typeface="+mn-cs"/>
                        </a:rPr>
                        <a:t>17%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b="0" i="0" u="none" strike="noStrike" kern="1200">
                          <a:solidFill>
                            <a:schemeClr val="tx1">
                              <a:lumMod val="75000"/>
                              <a:lumOff val="25000"/>
                            </a:schemeClr>
                          </a:solidFill>
                          <a:effectLst/>
                          <a:latin typeface="Calibri" panose="020F0502020204030204" pitchFamily="34" charset="0"/>
                          <a:ea typeface="+mn-ea"/>
                          <a:cs typeface="+mn-cs"/>
                        </a:rPr>
                        <a:t>13%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b="0" i="0" u="none" strike="noStrike" kern="1200">
                          <a:solidFill>
                            <a:schemeClr val="tx1">
                              <a:lumMod val="75000"/>
                              <a:lumOff val="25000"/>
                            </a:schemeClr>
                          </a:solidFill>
                          <a:effectLst/>
                          <a:latin typeface="Calibri" panose="020F0502020204030204" pitchFamily="34" charset="0"/>
                          <a:ea typeface="+mn-ea"/>
                          <a:cs typeface="+mn-cs"/>
                        </a:rPr>
                        <a:t>11%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b="0" i="0" u="none" strike="noStrike" kern="1200">
                          <a:solidFill>
                            <a:schemeClr val="tx1">
                              <a:lumMod val="75000"/>
                              <a:lumOff val="25000"/>
                            </a:schemeClr>
                          </a:solidFill>
                          <a:effectLst/>
                          <a:latin typeface="Calibri" panose="020F0502020204030204" pitchFamily="34" charset="0"/>
                          <a:ea typeface="+mn-ea"/>
                          <a:cs typeface="+mn-cs"/>
                        </a:rPr>
                        <a:t>14%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414916">
                <a:tc>
                  <a:txBody>
                    <a:bodyPr/>
                    <a:lstStyle/>
                    <a:p>
                      <a:r>
                        <a:rPr lang="en-GB" sz="1100">
                          <a:solidFill>
                            <a:schemeClr val="tx1">
                              <a:lumMod val="75000"/>
                              <a:lumOff val="25000"/>
                            </a:schemeClr>
                          </a:solidFill>
                        </a:rPr>
                        <a:t>No – don’t know anyone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b="0" i="0" u="none" strike="noStrike" kern="1200">
                          <a:solidFill>
                            <a:schemeClr val="tx1">
                              <a:lumMod val="75000"/>
                              <a:lumOff val="25000"/>
                            </a:schemeClr>
                          </a:solidFill>
                          <a:effectLst/>
                          <a:latin typeface="Calibri" panose="020F0502020204030204" pitchFamily="34" charset="0"/>
                          <a:ea typeface="+mn-ea"/>
                          <a:cs typeface="+mn-cs"/>
                        </a:rPr>
                        <a:t>69%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b="0" i="0" u="none" strike="noStrike" kern="1200">
                          <a:solidFill>
                            <a:schemeClr val="tx1">
                              <a:lumMod val="75000"/>
                              <a:lumOff val="25000"/>
                            </a:schemeClr>
                          </a:solidFill>
                          <a:effectLst/>
                          <a:latin typeface="Calibri" panose="020F0502020204030204" pitchFamily="34" charset="0"/>
                          <a:ea typeface="+mn-ea"/>
                          <a:cs typeface="+mn-cs"/>
                        </a:rPr>
                        <a:t>72%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b="0" i="0" u="none" strike="noStrike" kern="1200">
                          <a:solidFill>
                            <a:schemeClr val="tx1">
                              <a:lumMod val="75000"/>
                              <a:lumOff val="25000"/>
                            </a:schemeClr>
                          </a:solidFill>
                          <a:effectLst/>
                          <a:latin typeface="Calibri" panose="020F0502020204030204" pitchFamily="34" charset="0"/>
                          <a:ea typeface="+mn-ea"/>
                          <a:cs typeface="+mn-cs"/>
                        </a:rPr>
                        <a:t>63%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b="0" i="0" u="none" strike="noStrike" kern="1200">
                          <a:solidFill>
                            <a:schemeClr val="tx1">
                              <a:lumMod val="75000"/>
                              <a:lumOff val="25000"/>
                            </a:schemeClr>
                          </a:solidFill>
                          <a:effectLst/>
                          <a:latin typeface="Calibri" panose="020F0502020204030204" pitchFamily="34" charset="0"/>
                          <a:ea typeface="+mn-ea"/>
                          <a:cs typeface="+mn-cs"/>
                        </a:rPr>
                        <a:t>73%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b="0" i="0" u="none" strike="noStrike" kern="1200">
                          <a:solidFill>
                            <a:schemeClr val="tx1">
                              <a:lumMod val="75000"/>
                              <a:lumOff val="25000"/>
                            </a:schemeClr>
                          </a:solidFill>
                          <a:effectLst/>
                          <a:latin typeface="Calibri" panose="020F0502020204030204" pitchFamily="34" charset="0"/>
                          <a:ea typeface="+mn-ea"/>
                          <a:cs typeface="+mn-cs"/>
                        </a:rPr>
                        <a:t>66%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b="0" i="0" u="none" strike="noStrike" kern="1200">
                          <a:solidFill>
                            <a:schemeClr val="tx1">
                              <a:lumMod val="75000"/>
                              <a:lumOff val="25000"/>
                            </a:schemeClr>
                          </a:solidFill>
                          <a:effectLst/>
                          <a:latin typeface="Calibri" panose="020F0502020204030204" pitchFamily="34" charset="0"/>
                          <a:ea typeface="+mn-ea"/>
                          <a:cs typeface="+mn-cs"/>
                        </a:rPr>
                        <a:t>66%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414916">
                <a:tc>
                  <a:txBody>
                    <a:bodyPr/>
                    <a:lstStyle/>
                    <a:p>
                      <a:r>
                        <a:rPr lang="en-GB" sz="1100">
                          <a:solidFill>
                            <a:schemeClr val="tx1">
                              <a:lumMod val="75000"/>
                              <a:lumOff val="25000"/>
                            </a:schemeClr>
                          </a:solidFill>
                        </a:rPr>
                        <a:t>I don’t know</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b="0" i="0" u="none" strike="noStrike" kern="1200">
                          <a:solidFill>
                            <a:schemeClr val="tx1">
                              <a:lumMod val="75000"/>
                              <a:lumOff val="25000"/>
                            </a:schemeClr>
                          </a:solidFill>
                          <a:effectLst/>
                          <a:latin typeface="Calibri" panose="020F0502020204030204" pitchFamily="34" charset="0"/>
                          <a:ea typeface="+mn-ea"/>
                          <a:cs typeface="+mn-cs"/>
                        </a:rPr>
                        <a:t>16%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b="0" i="0" u="none" strike="noStrike" kern="1200">
                          <a:solidFill>
                            <a:schemeClr val="tx1">
                              <a:lumMod val="75000"/>
                              <a:lumOff val="25000"/>
                            </a:schemeClr>
                          </a:solidFill>
                          <a:effectLst/>
                          <a:latin typeface="Calibri" panose="020F0502020204030204" pitchFamily="34" charset="0"/>
                          <a:ea typeface="+mn-ea"/>
                          <a:cs typeface="+mn-cs"/>
                        </a:rPr>
                        <a:t>16%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b="0" i="0" u="none" strike="noStrike" kern="1200">
                          <a:solidFill>
                            <a:schemeClr val="tx1">
                              <a:lumMod val="75000"/>
                              <a:lumOff val="25000"/>
                            </a:schemeClr>
                          </a:solidFill>
                          <a:effectLst/>
                          <a:latin typeface="Calibri" panose="020F0502020204030204" pitchFamily="34" charset="0"/>
                          <a:ea typeface="+mn-ea"/>
                          <a:cs typeface="+mn-cs"/>
                        </a:rPr>
                        <a:t>16%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b="0" i="0" u="none" strike="noStrike" kern="1200">
                          <a:solidFill>
                            <a:schemeClr val="tx1">
                              <a:lumMod val="75000"/>
                              <a:lumOff val="25000"/>
                            </a:schemeClr>
                          </a:solidFill>
                          <a:effectLst/>
                          <a:latin typeface="Calibri" panose="020F0502020204030204" pitchFamily="34" charset="0"/>
                          <a:ea typeface="+mn-ea"/>
                          <a:cs typeface="+mn-cs"/>
                        </a:rPr>
                        <a:t>12%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b="0" i="0" u="none" strike="noStrike" kern="1200">
                          <a:solidFill>
                            <a:schemeClr val="tx1">
                              <a:lumMod val="75000"/>
                              <a:lumOff val="25000"/>
                            </a:schemeClr>
                          </a:solidFill>
                          <a:effectLst/>
                          <a:latin typeface="Calibri" panose="020F0502020204030204" pitchFamily="34" charset="0"/>
                          <a:ea typeface="+mn-ea"/>
                          <a:cs typeface="+mn-cs"/>
                        </a:rPr>
                        <a:t>19%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b="0" i="0" u="none" strike="noStrike" kern="1200">
                          <a:solidFill>
                            <a:schemeClr val="tx1">
                              <a:lumMod val="75000"/>
                              <a:lumOff val="25000"/>
                            </a:schemeClr>
                          </a:solidFill>
                          <a:effectLst/>
                          <a:latin typeface="Calibri" panose="020F0502020204030204" pitchFamily="34" charset="0"/>
                          <a:ea typeface="+mn-ea"/>
                          <a:cs typeface="+mn-cs"/>
                        </a:rPr>
                        <a:t>15%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r h="414916">
                <a:tc>
                  <a:txBody>
                    <a:bodyPr/>
                    <a:lstStyle/>
                    <a:p>
                      <a:r>
                        <a:rPr lang="en-GB" sz="1100">
                          <a:solidFill>
                            <a:schemeClr val="tx1">
                              <a:lumMod val="75000"/>
                              <a:lumOff val="25000"/>
                            </a:schemeClr>
                          </a:solidFill>
                        </a:rPr>
                        <a:t>I don’t want</a:t>
                      </a:r>
                      <a:r>
                        <a:rPr lang="en-GB" sz="1100" baseline="0">
                          <a:solidFill>
                            <a:schemeClr val="tx1">
                              <a:lumMod val="75000"/>
                              <a:lumOff val="25000"/>
                            </a:schemeClr>
                          </a:solidFill>
                        </a:rPr>
                        <a:t> to say</a:t>
                      </a:r>
                      <a:endParaRPr lang="en-GB" sz="110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b="0" i="0" u="none" strike="noStrike" kern="1200">
                          <a:solidFill>
                            <a:schemeClr val="tx1">
                              <a:lumMod val="75000"/>
                              <a:lumOff val="25000"/>
                            </a:schemeClr>
                          </a:solidFill>
                          <a:effectLst/>
                          <a:latin typeface="Calibri" panose="020F0502020204030204" pitchFamily="34" charset="0"/>
                          <a:ea typeface="+mn-ea"/>
                          <a:cs typeface="+mn-cs"/>
                        </a:rPr>
                        <a:t>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b="0" i="0" u="none" strike="noStrike" kern="1200">
                          <a:solidFill>
                            <a:schemeClr val="tx1">
                              <a:lumMod val="75000"/>
                              <a:lumOff val="25000"/>
                            </a:schemeClr>
                          </a:solidFill>
                          <a:effectLst/>
                          <a:latin typeface="Calibri" panose="020F0502020204030204" pitchFamily="34" charset="0"/>
                          <a:ea typeface="+mn-ea"/>
                          <a:cs typeface="+mn-cs"/>
                        </a:rPr>
                        <a:t>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b="0" i="0" u="none" strike="noStrike" kern="1200">
                          <a:solidFill>
                            <a:schemeClr val="tx1">
                              <a:lumMod val="75000"/>
                              <a:lumOff val="25000"/>
                            </a:schemeClr>
                          </a:solidFill>
                          <a:effectLst/>
                          <a:latin typeface="Calibri" panose="020F0502020204030204" pitchFamily="34" charset="0"/>
                          <a:ea typeface="+mn-ea"/>
                          <a:cs typeface="+mn-cs"/>
                        </a:rPr>
                        <a:t>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b="0" i="0" u="none" strike="noStrike" kern="1200">
                          <a:solidFill>
                            <a:schemeClr val="tx1">
                              <a:lumMod val="75000"/>
                              <a:lumOff val="25000"/>
                            </a:schemeClr>
                          </a:solidFill>
                          <a:effectLst/>
                          <a:latin typeface="Calibri" panose="020F0502020204030204" pitchFamily="34" charset="0"/>
                          <a:ea typeface="+mn-ea"/>
                          <a:cs typeface="+mn-cs"/>
                        </a:rPr>
                        <a:t>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b="0" i="0" u="none" strike="noStrike" kern="1200">
                          <a:solidFill>
                            <a:schemeClr val="tx1">
                              <a:lumMod val="75000"/>
                              <a:lumOff val="25000"/>
                            </a:schemeClr>
                          </a:solidFill>
                          <a:effectLst/>
                          <a:latin typeface="Calibri" panose="020F0502020204030204" pitchFamily="34" charset="0"/>
                          <a:ea typeface="+mn-ea"/>
                          <a:cs typeface="+mn-cs"/>
                        </a:rPr>
                        <a:t>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b="0" i="0" u="none" strike="noStrike" kern="1200">
                          <a:solidFill>
                            <a:schemeClr val="tx1">
                              <a:lumMod val="75000"/>
                              <a:lumOff val="25000"/>
                            </a:schemeClr>
                          </a:solidFill>
                          <a:effectLst/>
                          <a:latin typeface="Calibri" panose="020F0502020204030204" pitchFamily="34" charset="0"/>
                          <a:ea typeface="+mn-ea"/>
                          <a:cs typeface="+mn-cs"/>
                        </a:rPr>
                        <a:t>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5"/>
                  </a:ext>
                </a:extLst>
              </a:tr>
            </a:tbl>
          </a:graphicData>
        </a:graphic>
      </p:graphicFrame>
      <p:graphicFrame>
        <p:nvGraphicFramePr>
          <p:cNvPr id="7" name="Table 6">
            <a:extLst>
              <a:ext uri="{FF2B5EF4-FFF2-40B4-BE49-F238E27FC236}">
                <a16:creationId xmlns:a16="http://schemas.microsoft.com/office/drawing/2014/main" id="{415120E2-3376-4341-88A2-D19AA480AB51}"/>
              </a:ext>
            </a:extLst>
          </p:cNvPr>
          <p:cNvGraphicFramePr>
            <a:graphicFrameLocks noGrp="1"/>
          </p:cNvGraphicFramePr>
          <p:nvPr>
            <p:extLst>
              <p:ext uri="{D42A27DB-BD31-4B8C-83A1-F6EECF244321}">
                <p14:modId xmlns:p14="http://schemas.microsoft.com/office/powerpoint/2010/main" val="1655091606"/>
              </p:ext>
            </p:extLst>
          </p:nvPr>
        </p:nvGraphicFramePr>
        <p:xfrm>
          <a:off x="5350935" y="3307242"/>
          <a:ext cx="6282267" cy="2527068"/>
        </p:xfrm>
        <a:graphic>
          <a:graphicData uri="http://schemas.openxmlformats.org/drawingml/2006/table">
            <a:tbl>
              <a:tblPr firstRow="1" bandRow="1">
                <a:tableStyleId>{5940675A-B579-460E-94D1-54222C63F5DA}</a:tableStyleId>
              </a:tblPr>
              <a:tblGrid>
                <a:gridCol w="1468106">
                  <a:extLst>
                    <a:ext uri="{9D8B030D-6E8A-4147-A177-3AD203B41FA5}">
                      <a16:colId xmlns:a16="http://schemas.microsoft.com/office/drawing/2014/main" val="20000"/>
                    </a:ext>
                  </a:extLst>
                </a:gridCol>
                <a:gridCol w="635957">
                  <a:extLst>
                    <a:ext uri="{9D8B030D-6E8A-4147-A177-3AD203B41FA5}">
                      <a16:colId xmlns:a16="http://schemas.microsoft.com/office/drawing/2014/main" val="20001"/>
                    </a:ext>
                  </a:extLst>
                </a:gridCol>
                <a:gridCol w="760091">
                  <a:extLst>
                    <a:ext uri="{9D8B030D-6E8A-4147-A177-3AD203B41FA5}">
                      <a16:colId xmlns:a16="http://schemas.microsoft.com/office/drawing/2014/main" val="20002"/>
                    </a:ext>
                  </a:extLst>
                </a:gridCol>
                <a:gridCol w="667164">
                  <a:extLst>
                    <a:ext uri="{9D8B030D-6E8A-4147-A177-3AD203B41FA5}">
                      <a16:colId xmlns:a16="http://schemas.microsoft.com/office/drawing/2014/main" val="20003"/>
                    </a:ext>
                  </a:extLst>
                </a:gridCol>
                <a:gridCol w="777947">
                  <a:extLst>
                    <a:ext uri="{9D8B030D-6E8A-4147-A177-3AD203B41FA5}">
                      <a16:colId xmlns:a16="http://schemas.microsoft.com/office/drawing/2014/main" val="20004"/>
                    </a:ext>
                  </a:extLst>
                </a:gridCol>
                <a:gridCol w="738821">
                  <a:extLst>
                    <a:ext uri="{9D8B030D-6E8A-4147-A177-3AD203B41FA5}">
                      <a16:colId xmlns:a16="http://schemas.microsoft.com/office/drawing/2014/main" val="20005"/>
                    </a:ext>
                  </a:extLst>
                </a:gridCol>
                <a:gridCol w="546444">
                  <a:extLst>
                    <a:ext uri="{9D8B030D-6E8A-4147-A177-3AD203B41FA5}">
                      <a16:colId xmlns:a16="http://schemas.microsoft.com/office/drawing/2014/main" val="20006"/>
                    </a:ext>
                  </a:extLst>
                </a:gridCol>
                <a:gridCol w="687737">
                  <a:extLst>
                    <a:ext uri="{9D8B030D-6E8A-4147-A177-3AD203B41FA5}">
                      <a16:colId xmlns:a16="http://schemas.microsoft.com/office/drawing/2014/main" val="3674549306"/>
                    </a:ext>
                  </a:extLst>
                </a:gridCol>
              </a:tblGrid>
              <a:tr h="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i="1">
                          <a:solidFill>
                            <a:schemeClr val="tx1">
                              <a:lumMod val="75000"/>
                              <a:lumOff val="25000"/>
                            </a:schemeClr>
                          </a:solidFill>
                        </a:rPr>
                        <a:t>2025 Survey</a:t>
                      </a:r>
                    </a:p>
                    <a:p>
                      <a:endParaRPr lang="en-GB" sz="1100">
                        <a:solidFill>
                          <a:schemeClr val="tx1">
                            <a:lumMod val="75000"/>
                            <a:lumOff val="25000"/>
                          </a:schemeClr>
                        </a:solidFill>
                      </a:endParaRP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SEN</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Have a disability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Young carers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Ethnicity:</a:t>
                      </a:r>
                      <a:r>
                        <a:rPr lang="en-GB" sz="1100" b="1" baseline="0">
                          <a:solidFill>
                            <a:schemeClr val="tx1">
                              <a:lumMod val="75000"/>
                              <a:lumOff val="25000"/>
                            </a:schemeClr>
                          </a:solidFill>
                        </a:rPr>
                        <a:t> </a:t>
                      </a:r>
                      <a:r>
                        <a:rPr lang="en-GB" sz="1100" b="1">
                          <a:solidFill>
                            <a:schemeClr val="tx1">
                              <a:lumMod val="75000"/>
                              <a:lumOff val="25000"/>
                            </a:schemeClr>
                          </a:solidFill>
                        </a:rPr>
                        <a:t>White</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Ethnic Minority Groups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Eng 2</a:t>
                      </a:r>
                      <a:r>
                        <a:rPr lang="en-GB" sz="1100" b="1" baseline="30000">
                          <a:solidFill>
                            <a:schemeClr val="tx1">
                              <a:lumMod val="75000"/>
                              <a:lumOff val="25000"/>
                            </a:schemeClr>
                          </a:solidFill>
                        </a:rPr>
                        <a:t>nd</a:t>
                      </a:r>
                      <a:r>
                        <a:rPr lang="en-GB" sz="1100" b="1">
                          <a:solidFill>
                            <a:schemeClr val="tx1">
                              <a:lumMod val="75000"/>
                              <a:lumOff val="25000"/>
                            </a:schemeClr>
                          </a:solidFill>
                        </a:rPr>
                        <a:t> Lang</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LGBTQ</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48950">
                <a:tc>
                  <a:txBody>
                    <a:bodyPr/>
                    <a:lstStyle/>
                    <a:p>
                      <a:r>
                        <a:rPr lang="en-GB" sz="1100" i="1">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191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309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87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1341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154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120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178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414916">
                <a:tc>
                  <a:txBody>
                    <a:bodyPr/>
                    <a:lstStyle/>
                    <a:p>
                      <a:r>
                        <a:rPr lang="en-GB" sz="1100">
                          <a:solidFill>
                            <a:schemeClr val="tx1">
                              <a:lumMod val="75000"/>
                              <a:lumOff val="25000"/>
                            </a:schemeClr>
                          </a:solidFill>
                        </a:rPr>
                        <a:t>Yes – know someone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b="0" i="0" u="none" strike="noStrike" kern="1200">
                          <a:solidFill>
                            <a:schemeClr val="tx1">
                              <a:lumMod val="75000"/>
                              <a:lumOff val="25000"/>
                            </a:schemeClr>
                          </a:solidFill>
                          <a:effectLst/>
                          <a:latin typeface="Calibri" panose="020F0502020204030204" pitchFamily="34" charset="0"/>
                          <a:ea typeface="+mn-ea"/>
                          <a:cs typeface="+mn-cs"/>
                        </a:rPr>
                        <a:t>17%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b="0" i="0" u="none" strike="noStrike" kern="1200">
                          <a:solidFill>
                            <a:schemeClr val="tx1">
                              <a:lumMod val="75000"/>
                              <a:lumOff val="25000"/>
                            </a:schemeClr>
                          </a:solidFill>
                          <a:effectLst/>
                          <a:latin typeface="Calibri" panose="020F0502020204030204" pitchFamily="34" charset="0"/>
                          <a:ea typeface="+mn-ea"/>
                          <a:cs typeface="+mn-cs"/>
                        </a:rPr>
                        <a:t>14%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b="0" i="0" u="none" strike="noStrike" kern="1200">
                          <a:solidFill>
                            <a:schemeClr val="tx1">
                              <a:lumMod val="75000"/>
                              <a:lumOff val="25000"/>
                            </a:schemeClr>
                          </a:solidFill>
                          <a:effectLst/>
                          <a:latin typeface="Calibri" panose="020F0502020204030204" pitchFamily="34" charset="0"/>
                          <a:ea typeface="+mn-ea"/>
                          <a:cs typeface="+mn-cs"/>
                        </a:rPr>
                        <a:t>20%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b="0" i="0" u="none" strike="noStrike" kern="1200">
                          <a:solidFill>
                            <a:schemeClr val="tx1">
                              <a:lumMod val="75000"/>
                              <a:lumOff val="25000"/>
                            </a:schemeClr>
                          </a:solidFill>
                          <a:effectLst/>
                          <a:latin typeface="Calibri" panose="020F0502020204030204" pitchFamily="34" charset="0"/>
                          <a:ea typeface="+mn-ea"/>
                          <a:cs typeface="+mn-cs"/>
                        </a:rPr>
                        <a:t>12%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b="0" i="0" u="none" strike="noStrike" kern="1200">
                          <a:solidFill>
                            <a:schemeClr val="tx1">
                              <a:lumMod val="75000"/>
                              <a:lumOff val="25000"/>
                            </a:schemeClr>
                          </a:solidFill>
                          <a:effectLst/>
                          <a:latin typeface="Calibri" panose="020F0502020204030204" pitchFamily="34" charset="0"/>
                          <a:ea typeface="+mn-ea"/>
                          <a:cs typeface="+mn-cs"/>
                        </a:rPr>
                        <a:t>18%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b="0" i="0" u="none" strike="noStrike" kern="1200">
                          <a:solidFill>
                            <a:schemeClr val="tx1">
                              <a:lumMod val="75000"/>
                              <a:lumOff val="25000"/>
                            </a:schemeClr>
                          </a:solidFill>
                          <a:effectLst/>
                          <a:latin typeface="Calibri" panose="020F0502020204030204" pitchFamily="34" charset="0"/>
                          <a:ea typeface="+mn-ea"/>
                          <a:cs typeface="+mn-cs"/>
                        </a:rPr>
                        <a:t>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b="0" i="0" u="none" strike="noStrike" kern="1200">
                          <a:solidFill>
                            <a:schemeClr val="tx1">
                              <a:lumMod val="75000"/>
                              <a:lumOff val="25000"/>
                            </a:schemeClr>
                          </a:solidFill>
                          <a:effectLst/>
                          <a:latin typeface="Calibri" panose="020F0502020204030204" pitchFamily="34" charset="0"/>
                          <a:ea typeface="+mn-ea"/>
                          <a:cs typeface="+mn-cs"/>
                        </a:rPr>
                        <a:t>17%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414916">
                <a:tc>
                  <a:txBody>
                    <a:bodyPr/>
                    <a:lstStyle/>
                    <a:p>
                      <a:r>
                        <a:rPr lang="en-GB" sz="1100">
                          <a:solidFill>
                            <a:schemeClr val="tx1">
                              <a:lumMod val="75000"/>
                              <a:lumOff val="25000"/>
                            </a:schemeClr>
                          </a:solidFill>
                        </a:rPr>
                        <a:t>No – don’t know anyone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b="0" i="0" u="none" strike="noStrike" kern="1200">
                          <a:solidFill>
                            <a:schemeClr val="tx1">
                              <a:lumMod val="75000"/>
                              <a:lumOff val="25000"/>
                            </a:schemeClr>
                          </a:solidFill>
                          <a:effectLst/>
                          <a:latin typeface="Calibri" panose="020F0502020204030204" pitchFamily="34" charset="0"/>
                          <a:ea typeface="+mn-ea"/>
                          <a:cs typeface="+mn-cs"/>
                        </a:rPr>
                        <a:t>62%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b="0" i="0" u="none" strike="noStrike" kern="1200">
                          <a:solidFill>
                            <a:schemeClr val="tx1">
                              <a:lumMod val="75000"/>
                              <a:lumOff val="25000"/>
                            </a:schemeClr>
                          </a:solidFill>
                          <a:effectLst/>
                          <a:latin typeface="Calibri" panose="020F0502020204030204" pitchFamily="34" charset="0"/>
                          <a:ea typeface="+mn-ea"/>
                          <a:cs typeface="+mn-cs"/>
                        </a:rPr>
                        <a:t>62%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b="0" i="0" u="none" strike="noStrike" kern="1200">
                          <a:solidFill>
                            <a:schemeClr val="tx1">
                              <a:lumMod val="75000"/>
                              <a:lumOff val="25000"/>
                            </a:schemeClr>
                          </a:solidFill>
                          <a:effectLst/>
                          <a:latin typeface="Calibri" panose="020F0502020204030204" pitchFamily="34" charset="0"/>
                          <a:ea typeface="+mn-ea"/>
                          <a:cs typeface="+mn-cs"/>
                        </a:rPr>
                        <a:t>55%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b="0" i="0" u="none" strike="noStrike" kern="1200">
                          <a:solidFill>
                            <a:schemeClr val="tx1">
                              <a:lumMod val="75000"/>
                              <a:lumOff val="25000"/>
                            </a:schemeClr>
                          </a:solidFill>
                          <a:effectLst/>
                          <a:latin typeface="Calibri" panose="020F0502020204030204" pitchFamily="34" charset="0"/>
                          <a:ea typeface="+mn-ea"/>
                          <a:cs typeface="+mn-cs"/>
                        </a:rPr>
                        <a:t>70%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b="0" i="0" u="none" strike="noStrike" kern="1200">
                          <a:solidFill>
                            <a:schemeClr val="tx1">
                              <a:lumMod val="75000"/>
                              <a:lumOff val="25000"/>
                            </a:schemeClr>
                          </a:solidFill>
                          <a:effectLst/>
                          <a:latin typeface="Calibri" panose="020F0502020204030204" pitchFamily="34" charset="0"/>
                          <a:ea typeface="+mn-ea"/>
                          <a:cs typeface="+mn-cs"/>
                        </a:rPr>
                        <a:t>62%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b="0" i="0" u="none" strike="noStrike" kern="1200">
                          <a:solidFill>
                            <a:schemeClr val="tx1">
                              <a:lumMod val="75000"/>
                              <a:lumOff val="25000"/>
                            </a:schemeClr>
                          </a:solidFill>
                          <a:effectLst/>
                          <a:latin typeface="Calibri" panose="020F0502020204030204" pitchFamily="34" charset="0"/>
                          <a:ea typeface="+mn-ea"/>
                          <a:cs typeface="+mn-cs"/>
                        </a:rPr>
                        <a:t>71%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b="0" i="0" u="none" strike="noStrike" kern="1200">
                          <a:solidFill>
                            <a:schemeClr val="tx1">
                              <a:lumMod val="75000"/>
                              <a:lumOff val="25000"/>
                            </a:schemeClr>
                          </a:solidFill>
                          <a:effectLst/>
                          <a:latin typeface="Calibri" panose="020F0502020204030204" pitchFamily="34" charset="0"/>
                          <a:ea typeface="+mn-ea"/>
                          <a:cs typeface="+mn-cs"/>
                        </a:rPr>
                        <a:t>60%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414916">
                <a:tc>
                  <a:txBody>
                    <a:bodyPr/>
                    <a:lstStyle/>
                    <a:p>
                      <a:r>
                        <a:rPr lang="en-GB" sz="1100">
                          <a:solidFill>
                            <a:schemeClr val="tx1">
                              <a:lumMod val="75000"/>
                              <a:lumOff val="25000"/>
                            </a:schemeClr>
                          </a:solidFill>
                        </a:rPr>
                        <a:t>I don’t know</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b="0" i="0" u="none" strike="noStrike" kern="1200">
                          <a:solidFill>
                            <a:schemeClr val="tx1">
                              <a:lumMod val="75000"/>
                              <a:lumOff val="25000"/>
                            </a:schemeClr>
                          </a:solidFill>
                          <a:effectLst/>
                          <a:latin typeface="Calibri" panose="020F0502020204030204" pitchFamily="34" charset="0"/>
                          <a:ea typeface="+mn-ea"/>
                          <a:cs typeface="+mn-cs"/>
                        </a:rPr>
                        <a:t>16%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b="0" i="0" u="none" strike="noStrike" kern="1200">
                          <a:solidFill>
                            <a:schemeClr val="tx1">
                              <a:lumMod val="75000"/>
                              <a:lumOff val="25000"/>
                            </a:schemeClr>
                          </a:solidFill>
                          <a:effectLst/>
                          <a:latin typeface="Calibri" panose="020F0502020204030204" pitchFamily="34" charset="0"/>
                          <a:ea typeface="+mn-ea"/>
                          <a:cs typeface="+mn-cs"/>
                        </a:rPr>
                        <a:t>19%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b="0" i="0" u="none" strike="noStrike" kern="1200">
                          <a:solidFill>
                            <a:schemeClr val="tx1">
                              <a:lumMod val="75000"/>
                              <a:lumOff val="25000"/>
                            </a:schemeClr>
                          </a:solidFill>
                          <a:effectLst/>
                          <a:latin typeface="Calibri" panose="020F0502020204030204" pitchFamily="34" charset="0"/>
                          <a:ea typeface="+mn-ea"/>
                          <a:cs typeface="+mn-cs"/>
                        </a:rPr>
                        <a:t>17%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b="0" i="0" u="none" strike="noStrike" kern="1200">
                          <a:solidFill>
                            <a:schemeClr val="tx1">
                              <a:lumMod val="75000"/>
                              <a:lumOff val="25000"/>
                            </a:schemeClr>
                          </a:solidFill>
                          <a:effectLst/>
                          <a:latin typeface="Calibri" panose="020F0502020204030204" pitchFamily="34" charset="0"/>
                          <a:ea typeface="+mn-ea"/>
                          <a:cs typeface="+mn-cs"/>
                        </a:rPr>
                        <a:t>15%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b="0" i="0" u="none" strike="noStrike" kern="1200">
                          <a:solidFill>
                            <a:schemeClr val="tx1">
                              <a:lumMod val="75000"/>
                              <a:lumOff val="25000"/>
                            </a:schemeClr>
                          </a:solidFill>
                          <a:effectLst/>
                          <a:latin typeface="Calibri" panose="020F0502020204030204" pitchFamily="34" charset="0"/>
                          <a:ea typeface="+mn-ea"/>
                          <a:cs typeface="+mn-cs"/>
                        </a:rPr>
                        <a:t>18%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b="0" i="0" u="none" strike="noStrike" kern="1200">
                          <a:solidFill>
                            <a:schemeClr val="tx1">
                              <a:lumMod val="75000"/>
                              <a:lumOff val="25000"/>
                            </a:schemeClr>
                          </a:solidFill>
                          <a:effectLst/>
                          <a:latin typeface="Calibri" panose="020F0502020204030204" pitchFamily="34" charset="0"/>
                          <a:ea typeface="+mn-ea"/>
                          <a:cs typeface="+mn-cs"/>
                        </a:rPr>
                        <a:t>18%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b="0" i="0" u="none" strike="noStrike" kern="1200">
                          <a:solidFill>
                            <a:schemeClr val="tx1">
                              <a:lumMod val="75000"/>
                              <a:lumOff val="25000"/>
                            </a:schemeClr>
                          </a:solidFill>
                          <a:effectLst/>
                          <a:latin typeface="Calibri" panose="020F0502020204030204" pitchFamily="34" charset="0"/>
                          <a:ea typeface="+mn-ea"/>
                          <a:cs typeface="+mn-cs"/>
                        </a:rPr>
                        <a:t>18%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r h="414916">
                <a:tc>
                  <a:txBody>
                    <a:bodyPr/>
                    <a:lstStyle/>
                    <a:p>
                      <a:r>
                        <a:rPr lang="en-GB" sz="1100">
                          <a:solidFill>
                            <a:schemeClr val="tx1">
                              <a:lumMod val="75000"/>
                              <a:lumOff val="25000"/>
                            </a:schemeClr>
                          </a:solidFill>
                        </a:rPr>
                        <a:t>I don’t want</a:t>
                      </a:r>
                      <a:r>
                        <a:rPr lang="en-GB" sz="1100" baseline="0">
                          <a:solidFill>
                            <a:schemeClr val="tx1">
                              <a:lumMod val="75000"/>
                              <a:lumOff val="25000"/>
                            </a:schemeClr>
                          </a:solidFill>
                        </a:rPr>
                        <a:t> to say</a:t>
                      </a:r>
                      <a:endParaRPr lang="en-GB" sz="110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b="0" i="0" u="none" strike="noStrike" kern="1200">
                          <a:solidFill>
                            <a:schemeClr val="tx1">
                              <a:lumMod val="75000"/>
                              <a:lumOff val="25000"/>
                            </a:schemeClr>
                          </a:solidFill>
                          <a:effectLst/>
                          <a:latin typeface="Calibri" panose="020F0502020204030204" pitchFamily="34" charset="0"/>
                          <a:ea typeface="+mn-ea"/>
                          <a:cs typeface="+mn-cs"/>
                        </a:rPr>
                        <a:t>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b="0" i="0" u="none" strike="noStrike" kern="1200">
                          <a:solidFill>
                            <a:schemeClr val="tx1">
                              <a:lumMod val="75000"/>
                              <a:lumOff val="25000"/>
                            </a:schemeClr>
                          </a:solidFill>
                          <a:effectLst/>
                          <a:latin typeface="Calibri" panose="020F0502020204030204" pitchFamily="34" charset="0"/>
                          <a:ea typeface="+mn-ea"/>
                          <a:cs typeface="+mn-cs"/>
                        </a:rPr>
                        <a:t>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b="0" i="0" u="none" strike="noStrike" kern="1200">
                          <a:solidFill>
                            <a:schemeClr val="tx1">
                              <a:lumMod val="75000"/>
                              <a:lumOff val="25000"/>
                            </a:schemeClr>
                          </a:solidFill>
                          <a:effectLst/>
                          <a:latin typeface="Calibri" panose="020F0502020204030204" pitchFamily="34" charset="0"/>
                          <a:ea typeface="+mn-ea"/>
                          <a:cs typeface="+mn-cs"/>
                        </a:rPr>
                        <a:t>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b="0" i="0" u="none" strike="noStrike" kern="1200">
                          <a:solidFill>
                            <a:schemeClr val="tx1">
                              <a:lumMod val="75000"/>
                              <a:lumOff val="25000"/>
                            </a:schemeClr>
                          </a:solidFill>
                          <a:effectLst/>
                          <a:latin typeface="Calibri" panose="020F0502020204030204" pitchFamily="34" charset="0"/>
                          <a:ea typeface="+mn-ea"/>
                          <a:cs typeface="+mn-cs"/>
                        </a:rPr>
                        <a:t>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b="0" i="0" u="none" strike="noStrike" kern="1200">
                          <a:solidFill>
                            <a:schemeClr val="tx1">
                              <a:lumMod val="75000"/>
                              <a:lumOff val="25000"/>
                            </a:schemeClr>
                          </a:solidFill>
                          <a:effectLst/>
                          <a:latin typeface="Calibri" panose="020F0502020204030204" pitchFamily="34" charset="0"/>
                          <a:ea typeface="+mn-ea"/>
                          <a:cs typeface="+mn-cs"/>
                        </a:rPr>
                        <a:t>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b="0" i="0" u="none" strike="noStrike" kern="1200">
                          <a:solidFill>
                            <a:schemeClr val="tx1">
                              <a:lumMod val="75000"/>
                              <a:lumOff val="25000"/>
                            </a:schemeClr>
                          </a:solidFill>
                          <a:effectLst/>
                          <a:latin typeface="Calibri" panose="020F0502020204030204" pitchFamily="34" charset="0"/>
                          <a:ea typeface="+mn-ea"/>
                          <a:cs typeface="+mn-cs"/>
                        </a:rPr>
                        <a:t>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b="0" i="0" u="none" strike="noStrike" kern="1200">
                          <a:solidFill>
                            <a:schemeClr val="tx1">
                              <a:lumMod val="75000"/>
                              <a:lumOff val="25000"/>
                            </a:schemeClr>
                          </a:solidFill>
                          <a:effectLst/>
                          <a:latin typeface="Calibri" panose="020F0502020204030204" pitchFamily="34" charset="0"/>
                          <a:ea typeface="+mn-ea"/>
                          <a:cs typeface="+mn-cs"/>
                        </a:rPr>
                        <a:t>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5"/>
                  </a:ext>
                </a:extLst>
              </a:tr>
            </a:tbl>
          </a:graphicData>
        </a:graphic>
      </p:graphicFrame>
    </p:spTree>
    <p:extLst>
      <p:ext uri="{BB962C8B-B14F-4D97-AF65-F5344CB8AC3E}">
        <p14:creationId xmlns:p14="http://schemas.microsoft.com/office/powerpoint/2010/main" val="4005090195"/>
      </p:ext>
    </p:extLst>
  </p:cSld>
  <p:clrMapOvr>
    <a:masterClrMapping/>
  </p:clrMapOvr>
</p:sld>
</file>

<file path=ppt/slides/slide1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80000" y="121008"/>
            <a:ext cx="11637455" cy="900000"/>
          </a:xfrm>
        </p:spPr>
        <p:txBody>
          <a:bodyPr vert="horz" lIns="91440" tIns="45720" rIns="91440" bIns="45720" rtlCol="0" anchor="t" anchorCtr="0">
            <a:normAutofit/>
          </a:bodyPr>
          <a:lstStyle/>
          <a:p>
            <a:r>
              <a:rPr lang="en-GB" sz="1600"/>
              <a:t>38% of pupils believe at least some of their peers have taken cannabis in the past 7 days. This increases to 54% amongst Year 10s (compared to only 28% of Year 8s).</a:t>
            </a:r>
          </a:p>
        </p:txBody>
      </p:sp>
      <p:graphicFrame>
        <p:nvGraphicFramePr>
          <p:cNvPr id="4" name="Chart 3"/>
          <p:cNvGraphicFramePr/>
          <p:nvPr>
            <p:extLst>
              <p:ext uri="{D42A27DB-BD31-4B8C-83A1-F6EECF244321}">
                <p14:modId xmlns:p14="http://schemas.microsoft.com/office/powerpoint/2010/main" val="3693920850"/>
              </p:ext>
            </p:extLst>
          </p:nvPr>
        </p:nvGraphicFramePr>
        <p:xfrm>
          <a:off x="183020" y="835200"/>
          <a:ext cx="5045472" cy="4178502"/>
        </p:xfrm>
        <a:graphic>
          <a:graphicData uri="http://schemas.openxmlformats.org/drawingml/2006/chart">
            <c:chart xmlns:c="http://schemas.openxmlformats.org/drawingml/2006/chart" xmlns:r="http://schemas.openxmlformats.org/officeDocument/2006/relationships" r:id="rId2"/>
          </a:graphicData>
        </a:graphic>
      </p:graphicFrame>
      <p:sp>
        <p:nvSpPr>
          <p:cNvPr id="8" name="TextBox 7"/>
          <p:cNvSpPr txBox="1"/>
          <p:nvPr/>
        </p:nvSpPr>
        <p:spPr>
          <a:xfrm>
            <a:off x="183019" y="6368400"/>
            <a:ext cx="10227733" cy="400110"/>
          </a:xfrm>
          <a:prstGeom prst="rect">
            <a:avLst/>
          </a:prstGeom>
          <a:noFill/>
        </p:spPr>
        <p:txBody>
          <a:bodyPr wrap="square" rtlCol="0" anchor="b" anchorCtr="0">
            <a:spAutoFit/>
          </a:bodyPr>
          <a:lstStyle/>
          <a:p>
            <a:r>
              <a:rPr lang="en-GB" sz="1000">
                <a:solidFill>
                  <a:srgbClr val="002060"/>
                </a:solidFill>
              </a:rPr>
              <a:t>Q: How many people of your age in your school do you believe have taken/used cannabis or cannabis products in the last 7 days?</a:t>
            </a:r>
          </a:p>
          <a:p>
            <a:r>
              <a:rPr lang="en-GB" sz="1000" i="1">
                <a:solidFill>
                  <a:srgbClr val="002060"/>
                </a:solidFill>
              </a:rPr>
              <a:t>Base: All valid respondents, 2023 n= 1,057, 2024 n=1,170, 2025 n=1,546. </a:t>
            </a:r>
          </a:p>
        </p:txBody>
      </p:sp>
      <p:sp>
        <p:nvSpPr>
          <p:cNvPr id="6" name="Rectangle 5"/>
          <p:cNvSpPr/>
          <p:nvPr/>
        </p:nvSpPr>
        <p:spPr>
          <a:xfrm>
            <a:off x="9946640" y="6368627"/>
            <a:ext cx="1686560" cy="492926"/>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a:t>Staying safe</a:t>
            </a:r>
          </a:p>
        </p:txBody>
      </p:sp>
      <p:graphicFrame>
        <p:nvGraphicFramePr>
          <p:cNvPr id="9" name="Table 8"/>
          <p:cNvGraphicFramePr>
            <a:graphicFrameLocks noGrp="1"/>
          </p:cNvGraphicFramePr>
          <p:nvPr>
            <p:extLst>
              <p:ext uri="{D42A27DB-BD31-4B8C-83A1-F6EECF244321}">
                <p14:modId xmlns:p14="http://schemas.microsoft.com/office/powerpoint/2010/main" val="2336165596"/>
              </p:ext>
            </p:extLst>
          </p:nvPr>
        </p:nvGraphicFramePr>
        <p:xfrm>
          <a:off x="5350935" y="1245752"/>
          <a:ext cx="6376778" cy="1771448"/>
        </p:xfrm>
        <a:graphic>
          <a:graphicData uri="http://schemas.openxmlformats.org/drawingml/2006/table">
            <a:tbl>
              <a:tblPr firstRow="1" bandRow="1">
                <a:tableStyleId>{5940675A-B579-460E-94D1-54222C63F5DA}</a:tableStyleId>
              </a:tblPr>
              <a:tblGrid>
                <a:gridCol w="1673381">
                  <a:extLst>
                    <a:ext uri="{9D8B030D-6E8A-4147-A177-3AD203B41FA5}">
                      <a16:colId xmlns:a16="http://schemas.microsoft.com/office/drawing/2014/main" val="20000"/>
                    </a:ext>
                  </a:extLst>
                </a:gridCol>
                <a:gridCol w="912745">
                  <a:extLst>
                    <a:ext uri="{9D8B030D-6E8A-4147-A177-3AD203B41FA5}">
                      <a16:colId xmlns:a16="http://schemas.microsoft.com/office/drawing/2014/main" val="20001"/>
                    </a:ext>
                  </a:extLst>
                </a:gridCol>
                <a:gridCol w="720784">
                  <a:extLst>
                    <a:ext uri="{9D8B030D-6E8A-4147-A177-3AD203B41FA5}">
                      <a16:colId xmlns:a16="http://schemas.microsoft.com/office/drawing/2014/main" val="20002"/>
                    </a:ext>
                  </a:extLst>
                </a:gridCol>
                <a:gridCol w="767467">
                  <a:extLst>
                    <a:ext uri="{9D8B030D-6E8A-4147-A177-3AD203B41FA5}">
                      <a16:colId xmlns:a16="http://schemas.microsoft.com/office/drawing/2014/main" val="20003"/>
                    </a:ext>
                  </a:extLst>
                </a:gridCol>
                <a:gridCol w="767467">
                  <a:extLst>
                    <a:ext uri="{9D8B030D-6E8A-4147-A177-3AD203B41FA5}">
                      <a16:colId xmlns:a16="http://schemas.microsoft.com/office/drawing/2014/main" val="20004"/>
                    </a:ext>
                  </a:extLst>
                </a:gridCol>
                <a:gridCol w="767467">
                  <a:extLst>
                    <a:ext uri="{9D8B030D-6E8A-4147-A177-3AD203B41FA5}">
                      <a16:colId xmlns:a16="http://schemas.microsoft.com/office/drawing/2014/main" val="20005"/>
                    </a:ext>
                  </a:extLst>
                </a:gridCol>
                <a:gridCol w="767467">
                  <a:extLst>
                    <a:ext uri="{9D8B030D-6E8A-4147-A177-3AD203B41FA5}">
                      <a16:colId xmlns:a16="http://schemas.microsoft.com/office/drawing/2014/main" val="20006"/>
                    </a:ext>
                  </a:extLst>
                </a:gridCol>
              </a:tblGrid>
              <a:tr h="34367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i="1">
                          <a:solidFill>
                            <a:schemeClr val="tx1">
                              <a:lumMod val="75000"/>
                              <a:lumOff val="25000"/>
                            </a:schemeClr>
                          </a:solidFill>
                        </a:rPr>
                        <a:t>2025 Survey</a:t>
                      </a:r>
                    </a:p>
                    <a:p>
                      <a:endParaRPr lang="en-GB" sz="1100">
                        <a:solidFill>
                          <a:schemeClr val="tx1">
                            <a:lumMod val="75000"/>
                            <a:lumOff val="25000"/>
                          </a:schemeClr>
                        </a:solidFill>
                      </a:endParaRP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All Secondary</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Year 8</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Year 10</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Boys</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Girls</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FSM</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180496">
                <a:tc>
                  <a:txBody>
                    <a:bodyPr/>
                    <a:lstStyle/>
                    <a:p>
                      <a:r>
                        <a:rPr lang="en-GB" sz="1100" i="1">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1546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962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584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720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775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329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270872">
                <a:tc>
                  <a:txBody>
                    <a:bodyPr/>
                    <a:lstStyle/>
                    <a:p>
                      <a:r>
                        <a:rPr lang="en-GB" sz="1100">
                          <a:solidFill>
                            <a:schemeClr val="tx1">
                              <a:lumMod val="75000"/>
                              <a:lumOff val="25000"/>
                            </a:schemeClr>
                          </a:solidFill>
                        </a:rPr>
                        <a:t>Nearly all</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270872">
                <a:tc>
                  <a:txBody>
                    <a:bodyPr/>
                    <a:lstStyle/>
                    <a:p>
                      <a:r>
                        <a:rPr lang="en-GB" sz="1100">
                          <a:solidFill>
                            <a:schemeClr val="tx1">
                              <a:lumMod val="75000"/>
                              <a:lumOff val="25000"/>
                            </a:schemeClr>
                          </a:solidFill>
                        </a:rPr>
                        <a:t>Most of them</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10%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270872">
                <a:tc>
                  <a:txBody>
                    <a:bodyPr/>
                    <a:lstStyle/>
                    <a:p>
                      <a:r>
                        <a:rPr lang="en-GB" sz="1100">
                          <a:solidFill>
                            <a:schemeClr val="tx1">
                              <a:lumMod val="75000"/>
                              <a:lumOff val="25000"/>
                            </a:schemeClr>
                          </a:solidFill>
                        </a:rPr>
                        <a:t>Some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32%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26%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43%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27%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37%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28%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r h="270872">
                <a:tc>
                  <a:txBody>
                    <a:bodyPr/>
                    <a:lstStyle/>
                    <a:p>
                      <a:r>
                        <a:rPr lang="en-GB" sz="1100">
                          <a:solidFill>
                            <a:schemeClr val="tx1">
                              <a:lumMod val="75000"/>
                              <a:lumOff val="25000"/>
                            </a:schemeClr>
                          </a:solidFill>
                        </a:rPr>
                        <a:t>None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62%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72%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46%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67%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58%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64%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5"/>
                  </a:ext>
                </a:extLst>
              </a:tr>
            </a:tbl>
          </a:graphicData>
        </a:graphic>
      </p:graphicFrame>
      <p:graphicFrame>
        <p:nvGraphicFramePr>
          <p:cNvPr id="7" name="Table 6">
            <a:extLst>
              <a:ext uri="{FF2B5EF4-FFF2-40B4-BE49-F238E27FC236}">
                <a16:creationId xmlns:a16="http://schemas.microsoft.com/office/drawing/2014/main" id="{415120E2-3376-4341-88A2-D19AA480AB51}"/>
              </a:ext>
            </a:extLst>
          </p:cNvPr>
          <p:cNvGraphicFramePr>
            <a:graphicFrameLocks noGrp="1"/>
          </p:cNvGraphicFramePr>
          <p:nvPr>
            <p:extLst>
              <p:ext uri="{D42A27DB-BD31-4B8C-83A1-F6EECF244321}">
                <p14:modId xmlns:p14="http://schemas.microsoft.com/office/powerpoint/2010/main" val="4261782669"/>
              </p:ext>
            </p:extLst>
          </p:nvPr>
        </p:nvGraphicFramePr>
        <p:xfrm>
          <a:off x="5350938" y="3128129"/>
          <a:ext cx="6376772" cy="1939088"/>
        </p:xfrm>
        <a:graphic>
          <a:graphicData uri="http://schemas.openxmlformats.org/drawingml/2006/table">
            <a:tbl>
              <a:tblPr firstRow="1" bandRow="1">
                <a:tableStyleId>{5940675A-B579-460E-94D1-54222C63F5DA}</a:tableStyleId>
              </a:tblPr>
              <a:tblGrid>
                <a:gridCol w="1490191">
                  <a:extLst>
                    <a:ext uri="{9D8B030D-6E8A-4147-A177-3AD203B41FA5}">
                      <a16:colId xmlns:a16="http://schemas.microsoft.com/office/drawing/2014/main" val="20000"/>
                    </a:ext>
                  </a:extLst>
                </a:gridCol>
                <a:gridCol w="635996">
                  <a:extLst>
                    <a:ext uri="{9D8B030D-6E8A-4147-A177-3AD203B41FA5}">
                      <a16:colId xmlns:a16="http://schemas.microsoft.com/office/drawing/2014/main" val="20001"/>
                    </a:ext>
                  </a:extLst>
                </a:gridCol>
                <a:gridCol w="760170">
                  <a:extLst>
                    <a:ext uri="{9D8B030D-6E8A-4147-A177-3AD203B41FA5}">
                      <a16:colId xmlns:a16="http://schemas.microsoft.com/office/drawing/2014/main" val="20002"/>
                    </a:ext>
                  </a:extLst>
                </a:gridCol>
                <a:gridCol w="698083">
                  <a:extLst>
                    <a:ext uri="{9D8B030D-6E8A-4147-A177-3AD203B41FA5}">
                      <a16:colId xmlns:a16="http://schemas.microsoft.com/office/drawing/2014/main" val="20003"/>
                    </a:ext>
                  </a:extLst>
                </a:gridCol>
                <a:gridCol w="799172">
                  <a:extLst>
                    <a:ext uri="{9D8B030D-6E8A-4147-A177-3AD203B41FA5}">
                      <a16:colId xmlns:a16="http://schemas.microsoft.com/office/drawing/2014/main" val="20004"/>
                    </a:ext>
                  </a:extLst>
                </a:gridCol>
                <a:gridCol w="750570">
                  <a:extLst>
                    <a:ext uri="{9D8B030D-6E8A-4147-A177-3AD203B41FA5}">
                      <a16:colId xmlns:a16="http://schemas.microsoft.com/office/drawing/2014/main" val="20005"/>
                    </a:ext>
                  </a:extLst>
                </a:gridCol>
                <a:gridCol w="544507">
                  <a:extLst>
                    <a:ext uri="{9D8B030D-6E8A-4147-A177-3AD203B41FA5}">
                      <a16:colId xmlns:a16="http://schemas.microsoft.com/office/drawing/2014/main" val="20006"/>
                    </a:ext>
                  </a:extLst>
                </a:gridCol>
                <a:gridCol w="698083">
                  <a:extLst>
                    <a:ext uri="{9D8B030D-6E8A-4147-A177-3AD203B41FA5}">
                      <a16:colId xmlns:a16="http://schemas.microsoft.com/office/drawing/2014/main" val="1348470284"/>
                    </a:ext>
                  </a:extLst>
                </a:gridCol>
              </a:tblGrid>
              <a:tr h="299887">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i="1">
                          <a:solidFill>
                            <a:schemeClr val="tx1">
                              <a:lumMod val="75000"/>
                              <a:lumOff val="25000"/>
                            </a:schemeClr>
                          </a:solidFill>
                        </a:rPr>
                        <a:t>2025 Survey</a:t>
                      </a:r>
                    </a:p>
                    <a:p>
                      <a:endParaRPr lang="en-GB" sz="1100">
                        <a:solidFill>
                          <a:schemeClr val="tx1">
                            <a:lumMod val="75000"/>
                            <a:lumOff val="25000"/>
                          </a:schemeClr>
                        </a:solidFill>
                      </a:endParaRP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SEN</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Have a disability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Young carers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Ethnicity:</a:t>
                      </a:r>
                      <a:r>
                        <a:rPr lang="en-GB" sz="1100" b="1" baseline="0">
                          <a:solidFill>
                            <a:schemeClr val="tx1">
                              <a:lumMod val="75000"/>
                              <a:lumOff val="25000"/>
                            </a:schemeClr>
                          </a:solidFill>
                        </a:rPr>
                        <a:t> </a:t>
                      </a:r>
                      <a:r>
                        <a:rPr lang="en-GB" sz="1100" b="1">
                          <a:solidFill>
                            <a:schemeClr val="tx1">
                              <a:lumMod val="75000"/>
                              <a:lumOff val="25000"/>
                            </a:schemeClr>
                          </a:solidFill>
                        </a:rPr>
                        <a:t>White</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Ethnic Minority Groups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Eng 2</a:t>
                      </a:r>
                      <a:r>
                        <a:rPr lang="en-GB" sz="1100" b="1" baseline="30000">
                          <a:solidFill>
                            <a:schemeClr val="tx1">
                              <a:lumMod val="75000"/>
                              <a:lumOff val="25000"/>
                            </a:schemeClr>
                          </a:solidFill>
                        </a:rPr>
                        <a:t>nd</a:t>
                      </a:r>
                      <a:r>
                        <a:rPr lang="en-GB" sz="1100" b="1">
                          <a:solidFill>
                            <a:schemeClr val="tx1">
                              <a:lumMod val="75000"/>
                              <a:lumOff val="25000"/>
                            </a:schemeClr>
                          </a:solidFill>
                        </a:rPr>
                        <a:t> Lang</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LGBTQ</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180496">
                <a:tc>
                  <a:txBody>
                    <a:bodyPr/>
                    <a:lstStyle/>
                    <a:p>
                      <a:r>
                        <a:rPr lang="en-GB" sz="1100" i="1">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191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309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87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1341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154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120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178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270872">
                <a:tc>
                  <a:txBody>
                    <a:bodyPr/>
                    <a:lstStyle/>
                    <a:p>
                      <a:r>
                        <a:rPr lang="en-GB" sz="1100">
                          <a:solidFill>
                            <a:schemeClr val="tx1">
                              <a:lumMod val="75000"/>
                              <a:lumOff val="25000"/>
                            </a:schemeClr>
                          </a:solidFill>
                        </a:rPr>
                        <a:t>Nearly all</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270872">
                <a:tc>
                  <a:txBody>
                    <a:bodyPr/>
                    <a:lstStyle/>
                    <a:p>
                      <a:r>
                        <a:rPr lang="en-GB" sz="1100">
                          <a:solidFill>
                            <a:schemeClr val="tx1">
                              <a:lumMod val="75000"/>
                              <a:lumOff val="25000"/>
                            </a:schemeClr>
                          </a:solidFill>
                        </a:rPr>
                        <a:t>Most of them</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12%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270872">
                <a:tc>
                  <a:txBody>
                    <a:bodyPr/>
                    <a:lstStyle/>
                    <a:p>
                      <a:r>
                        <a:rPr lang="en-GB" sz="1100">
                          <a:solidFill>
                            <a:schemeClr val="tx1">
                              <a:lumMod val="75000"/>
                              <a:lumOff val="25000"/>
                            </a:schemeClr>
                          </a:solidFill>
                        </a:rPr>
                        <a:t>Some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27%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30%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39%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33%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26%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28%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36%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r h="270872">
                <a:tc>
                  <a:txBody>
                    <a:bodyPr/>
                    <a:lstStyle/>
                    <a:p>
                      <a:r>
                        <a:rPr lang="en-GB" sz="1100">
                          <a:solidFill>
                            <a:schemeClr val="tx1">
                              <a:lumMod val="75000"/>
                              <a:lumOff val="25000"/>
                            </a:schemeClr>
                          </a:solidFill>
                        </a:rPr>
                        <a:t>None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63%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60%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53%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62%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59%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67%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54%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5"/>
                  </a:ext>
                </a:extLst>
              </a:tr>
            </a:tbl>
          </a:graphicData>
        </a:graphic>
      </p:graphicFrame>
    </p:spTree>
    <p:extLst>
      <p:ext uri="{BB962C8B-B14F-4D97-AF65-F5344CB8AC3E}">
        <p14:creationId xmlns:p14="http://schemas.microsoft.com/office/powerpoint/2010/main" val="1238466235"/>
      </p:ext>
    </p:extLst>
  </p:cSld>
  <p:clrMapOvr>
    <a:masterClrMapping/>
  </p:clrMapOvr>
</p:sld>
</file>

<file path=ppt/slides/slide1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80000" y="121008"/>
            <a:ext cx="11637455" cy="900000"/>
          </a:xfrm>
        </p:spPr>
        <p:txBody>
          <a:bodyPr vert="horz" lIns="91440" tIns="45720" rIns="91440" bIns="45720" rtlCol="0" anchor="t" anchorCtr="0">
            <a:normAutofit/>
          </a:bodyPr>
          <a:lstStyle/>
          <a:p>
            <a:r>
              <a:rPr lang="en-GB" sz="1600"/>
              <a:t>26% of pupils believe at least some of their peers have used Nitrous Oxide in the past 7 days. This increases to 33% amongst Year 10s (compared to only 21% of Year 8s) and 31% amongst LGBTQ pupils and Young carers.</a:t>
            </a:r>
          </a:p>
        </p:txBody>
      </p:sp>
      <p:graphicFrame>
        <p:nvGraphicFramePr>
          <p:cNvPr id="4" name="Chart 3"/>
          <p:cNvGraphicFramePr/>
          <p:nvPr>
            <p:extLst>
              <p:ext uri="{D42A27DB-BD31-4B8C-83A1-F6EECF244321}">
                <p14:modId xmlns:p14="http://schemas.microsoft.com/office/powerpoint/2010/main" val="733386198"/>
              </p:ext>
            </p:extLst>
          </p:nvPr>
        </p:nvGraphicFramePr>
        <p:xfrm>
          <a:off x="183020" y="835200"/>
          <a:ext cx="5045472" cy="4178502"/>
        </p:xfrm>
        <a:graphic>
          <a:graphicData uri="http://schemas.openxmlformats.org/drawingml/2006/chart">
            <c:chart xmlns:c="http://schemas.openxmlformats.org/drawingml/2006/chart" xmlns:r="http://schemas.openxmlformats.org/officeDocument/2006/relationships" r:id="rId2"/>
          </a:graphicData>
        </a:graphic>
      </p:graphicFrame>
      <p:sp>
        <p:nvSpPr>
          <p:cNvPr id="8" name="TextBox 7"/>
          <p:cNvSpPr txBox="1"/>
          <p:nvPr/>
        </p:nvSpPr>
        <p:spPr>
          <a:xfrm>
            <a:off x="183019" y="6368400"/>
            <a:ext cx="10227733" cy="400110"/>
          </a:xfrm>
          <a:prstGeom prst="rect">
            <a:avLst/>
          </a:prstGeom>
          <a:noFill/>
        </p:spPr>
        <p:txBody>
          <a:bodyPr wrap="square" rtlCol="0" anchor="b" anchorCtr="0">
            <a:spAutoFit/>
          </a:bodyPr>
          <a:lstStyle/>
          <a:p>
            <a:r>
              <a:rPr lang="en-GB" sz="1000">
                <a:solidFill>
                  <a:srgbClr val="002060"/>
                </a:solidFill>
              </a:rPr>
              <a:t>Q: How many people of your age in your school do you believe have used Nitrous Oxide (NOS, laughing gas, balloons) in the last 7 days?</a:t>
            </a:r>
          </a:p>
          <a:p>
            <a:r>
              <a:rPr lang="en-GB" sz="1000" i="1">
                <a:solidFill>
                  <a:srgbClr val="002060"/>
                </a:solidFill>
              </a:rPr>
              <a:t>Question added 2023. Base: All valid respondents, 2023 n=1,057, 2024 n=1,170, 2025 n=1,546. </a:t>
            </a:r>
            <a:endParaRPr lang="en-GB" sz="1000" i="1">
              <a:solidFill>
                <a:srgbClr val="002060"/>
              </a:solidFill>
              <a:highlight>
                <a:srgbClr val="FFFF00"/>
              </a:highlight>
            </a:endParaRPr>
          </a:p>
        </p:txBody>
      </p:sp>
      <p:sp>
        <p:nvSpPr>
          <p:cNvPr id="6" name="Rectangle 5"/>
          <p:cNvSpPr/>
          <p:nvPr/>
        </p:nvSpPr>
        <p:spPr>
          <a:xfrm>
            <a:off x="9946640" y="6368627"/>
            <a:ext cx="1686560" cy="492926"/>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a:t>Staying safe</a:t>
            </a:r>
          </a:p>
        </p:txBody>
      </p:sp>
      <p:graphicFrame>
        <p:nvGraphicFramePr>
          <p:cNvPr id="9" name="Table 8"/>
          <p:cNvGraphicFramePr>
            <a:graphicFrameLocks noGrp="1"/>
          </p:cNvGraphicFramePr>
          <p:nvPr>
            <p:extLst>
              <p:ext uri="{D42A27DB-BD31-4B8C-83A1-F6EECF244321}">
                <p14:modId xmlns:p14="http://schemas.microsoft.com/office/powerpoint/2010/main" val="41905426"/>
              </p:ext>
            </p:extLst>
          </p:nvPr>
        </p:nvGraphicFramePr>
        <p:xfrm>
          <a:off x="5334584" y="1186395"/>
          <a:ext cx="6376778" cy="1771448"/>
        </p:xfrm>
        <a:graphic>
          <a:graphicData uri="http://schemas.openxmlformats.org/drawingml/2006/table">
            <a:tbl>
              <a:tblPr firstRow="1" bandRow="1">
                <a:tableStyleId>{5940675A-B579-460E-94D1-54222C63F5DA}</a:tableStyleId>
              </a:tblPr>
              <a:tblGrid>
                <a:gridCol w="1673381">
                  <a:extLst>
                    <a:ext uri="{9D8B030D-6E8A-4147-A177-3AD203B41FA5}">
                      <a16:colId xmlns:a16="http://schemas.microsoft.com/office/drawing/2014/main" val="20000"/>
                    </a:ext>
                  </a:extLst>
                </a:gridCol>
                <a:gridCol w="912745">
                  <a:extLst>
                    <a:ext uri="{9D8B030D-6E8A-4147-A177-3AD203B41FA5}">
                      <a16:colId xmlns:a16="http://schemas.microsoft.com/office/drawing/2014/main" val="20001"/>
                    </a:ext>
                  </a:extLst>
                </a:gridCol>
                <a:gridCol w="720784">
                  <a:extLst>
                    <a:ext uri="{9D8B030D-6E8A-4147-A177-3AD203B41FA5}">
                      <a16:colId xmlns:a16="http://schemas.microsoft.com/office/drawing/2014/main" val="20002"/>
                    </a:ext>
                  </a:extLst>
                </a:gridCol>
                <a:gridCol w="767467">
                  <a:extLst>
                    <a:ext uri="{9D8B030D-6E8A-4147-A177-3AD203B41FA5}">
                      <a16:colId xmlns:a16="http://schemas.microsoft.com/office/drawing/2014/main" val="20003"/>
                    </a:ext>
                  </a:extLst>
                </a:gridCol>
                <a:gridCol w="767467">
                  <a:extLst>
                    <a:ext uri="{9D8B030D-6E8A-4147-A177-3AD203B41FA5}">
                      <a16:colId xmlns:a16="http://schemas.microsoft.com/office/drawing/2014/main" val="20004"/>
                    </a:ext>
                  </a:extLst>
                </a:gridCol>
                <a:gridCol w="767467">
                  <a:extLst>
                    <a:ext uri="{9D8B030D-6E8A-4147-A177-3AD203B41FA5}">
                      <a16:colId xmlns:a16="http://schemas.microsoft.com/office/drawing/2014/main" val="20005"/>
                    </a:ext>
                  </a:extLst>
                </a:gridCol>
                <a:gridCol w="767467">
                  <a:extLst>
                    <a:ext uri="{9D8B030D-6E8A-4147-A177-3AD203B41FA5}">
                      <a16:colId xmlns:a16="http://schemas.microsoft.com/office/drawing/2014/main" val="20006"/>
                    </a:ext>
                  </a:extLst>
                </a:gridCol>
              </a:tblGrid>
              <a:tr h="299887">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i="1">
                          <a:solidFill>
                            <a:schemeClr val="tx1">
                              <a:lumMod val="75000"/>
                              <a:lumOff val="25000"/>
                            </a:schemeClr>
                          </a:solidFill>
                        </a:rPr>
                        <a:t>2025 Survey</a:t>
                      </a:r>
                    </a:p>
                    <a:p>
                      <a:endParaRPr lang="en-GB" sz="1100">
                        <a:solidFill>
                          <a:schemeClr val="tx1">
                            <a:lumMod val="75000"/>
                            <a:lumOff val="25000"/>
                          </a:schemeClr>
                        </a:solidFill>
                      </a:endParaRP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All Secondary</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Year 8</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Year 10</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Boys</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Girls</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FSM</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180496">
                <a:tc>
                  <a:txBody>
                    <a:bodyPr/>
                    <a:lstStyle/>
                    <a:p>
                      <a:r>
                        <a:rPr lang="en-GB" sz="1100" i="1">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1546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962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584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720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775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329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270872">
                <a:tc>
                  <a:txBody>
                    <a:bodyPr/>
                    <a:lstStyle/>
                    <a:p>
                      <a:r>
                        <a:rPr lang="en-GB" sz="1100">
                          <a:solidFill>
                            <a:schemeClr val="tx1">
                              <a:lumMod val="75000"/>
                              <a:lumOff val="25000"/>
                            </a:schemeClr>
                          </a:solidFill>
                        </a:rPr>
                        <a:t>Nearly all</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270872">
                <a:tc>
                  <a:txBody>
                    <a:bodyPr/>
                    <a:lstStyle/>
                    <a:p>
                      <a:r>
                        <a:rPr lang="en-GB" sz="1100">
                          <a:solidFill>
                            <a:schemeClr val="tx1">
                              <a:lumMod val="75000"/>
                              <a:lumOff val="25000"/>
                            </a:schemeClr>
                          </a:solidFill>
                        </a:rPr>
                        <a:t>Most of them</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270872">
                <a:tc>
                  <a:txBody>
                    <a:bodyPr/>
                    <a:lstStyle/>
                    <a:p>
                      <a:r>
                        <a:rPr lang="en-GB" sz="1100">
                          <a:solidFill>
                            <a:schemeClr val="tx1">
                              <a:lumMod val="75000"/>
                              <a:lumOff val="25000"/>
                            </a:schemeClr>
                          </a:solidFill>
                        </a:rPr>
                        <a:t>Some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22%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19%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28%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23%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21%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22%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r h="270872">
                <a:tc>
                  <a:txBody>
                    <a:bodyPr/>
                    <a:lstStyle/>
                    <a:p>
                      <a:r>
                        <a:rPr lang="en-GB" sz="1100">
                          <a:solidFill>
                            <a:schemeClr val="tx1">
                              <a:lumMod val="75000"/>
                              <a:lumOff val="25000"/>
                            </a:schemeClr>
                          </a:solidFill>
                        </a:rPr>
                        <a:t>None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74%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79%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67%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74%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75%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74%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5"/>
                  </a:ext>
                </a:extLst>
              </a:tr>
            </a:tbl>
          </a:graphicData>
        </a:graphic>
      </p:graphicFrame>
      <p:graphicFrame>
        <p:nvGraphicFramePr>
          <p:cNvPr id="7" name="Table 6">
            <a:extLst>
              <a:ext uri="{FF2B5EF4-FFF2-40B4-BE49-F238E27FC236}">
                <a16:creationId xmlns:a16="http://schemas.microsoft.com/office/drawing/2014/main" id="{415120E2-3376-4341-88A2-D19AA480AB51}"/>
              </a:ext>
            </a:extLst>
          </p:cNvPr>
          <p:cNvGraphicFramePr>
            <a:graphicFrameLocks noGrp="1"/>
          </p:cNvGraphicFramePr>
          <p:nvPr>
            <p:extLst>
              <p:ext uri="{D42A27DB-BD31-4B8C-83A1-F6EECF244321}">
                <p14:modId xmlns:p14="http://schemas.microsoft.com/office/powerpoint/2010/main" val="3603554241"/>
              </p:ext>
            </p:extLst>
          </p:nvPr>
        </p:nvGraphicFramePr>
        <p:xfrm>
          <a:off x="5334590" y="3182742"/>
          <a:ext cx="6376772" cy="1939088"/>
        </p:xfrm>
        <a:graphic>
          <a:graphicData uri="http://schemas.openxmlformats.org/drawingml/2006/table">
            <a:tbl>
              <a:tblPr firstRow="1" bandRow="1">
                <a:tableStyleId>{5940675A-B579-460E-94D1-54222C63F5DA}</a:tableStyleId>
              </a:tblPr>
              <a:tblGrid>
                <a:gridCol w="1490191">
                  <a:extLst>
                    <a:ext uri="{9D8B030D-6E8A-4147-A177-3AD203B41FA5}">
                      <a16:colId xmlns:a16="http://schemas.microsoft.com/office/drawing/2014/main" val="20000"/>
                    </a:ext>
                  </a:extLst>
                </a:gridCol>
                <a:gridCol w="635996">
                  <a:extLst>
                    <a:ext uri="{9D8B030D-6E8A-4147-A177-3AD203B41FA5}">
                      <a16:colId xmlns:a16="http://schemas.microsoft.com/office/drawing/2014/main" val="20001"/>
                    </a:ext>
                  </a:extLst>
                </a:gridCol>
                <a:gridCol w="760170">
                  <a:extLst>
                    <a:ext uri="{9D8B030D-6E8A-4147-A177-3AD203B41FA5}">
                      <a16:colId xmlns:a16="http://schemas.microsoft.com/office/drawing/2014/main" val="20002"/>
                    </a:ext>
                  </a:extLst>
                </a:gridCol>
                <a:gridCol w="698083">
                  <a:extLst>
                    <a:ext uri="{9D8B030D-6E8A-4147-A177-3AD203B41FA5}">
                      <a16:colId xmlns:a16="http://schemas.microsoft.com/office/drawing/2014/main" val="20003"/>
                    </a:ext>
                  </a:extLst>
                </a:gridCol>
                <a:gridCol w="799172">
                  <a:extLst>
                    <a:ext uri="{9D8B030D-6E8A-4147-A177-3AD203B41FA5}">
                      <a16:colId xmlns:a16="http://schemas.microsoft.com/office/drawing/2014/main" val="20004"/>
                    </a:ext>
                  </a:extLst>
                </a:gridCol>
                <a:gridCol w="750570">
                  <a:extLst>
                    <a:ext uri="{9D8B030D-6E8A-4147-A177-3AD203B41FA5}">
                      <a16:colId xmlns:a16="http://schemas.microsoft.com/office/drawing/2014/main" val="20005"/>
                    </a:ext>
                  </a:extLst>
                </a:gridCol>
                <a:gridCol w="544507">
                  <a:extLst>
                    <a:ext uri="{9D8B030D-6E8A-4147-A177-3AD203B41FA5}">
                      <a16:colId xmlns:a16="http://schemas.microsoft.com/office/drawing/2014/main" val="20006"/>
                    </a:ext>
                  </a:extLst>
                </a:gridCol>
                <a:gridCol w="698083">
                  <a:extLst>
                    <a:ext uri="{9D8B030D-6E8A-4147-A177-3AD203B41FA5}">
                      <a16:colId xmlns:a16="http://schemas.microsoft.com/office/drawing/2014/main" val="1348470284"/>
                    </a:ext>
                  </a:extLst>
                </a:gridCol>
              </a:tblGrid>
              <a:tr h="299887">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i="1">
                          <a:solidFill>
                            <a:schemeClr val="tx1">
                              <a:lumMod val="75000"/>
                              <a:lumOff val="25000"/>
                            </a:schemeClr>
                          </a:solidFill>
                        </a:rPr>
                        <a:t>2025 Survey</a:t>
                      </a:r>
                    </a:p>
                    <a:p>
                      <a:endParaRPr lang="en-GB" sz="1100">
                        <a:solidFill>
                          <a:schemeClr val="tx1">
                            <a:lumMod val="75000"/>
                            <a:lumOff val="25000"/>
                          </a:schemeClr>
                        </a:solidFill>
                      </a:endParaRP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SEN</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Have a disability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Young carers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Ethnicity:</a:t>
                      </a:r>
                      <a:r>
                        <a:rPr lang="en-GB" sz="1100" b="1" baseline="0">
                          <a:solidFill>
                            <a:schemeClr val="tx1">
                              <a:lumMod val="75000"/>
                              <a:lumOff val="25000"/>
                            </a:schemeClr>
                          </a:solidFill>
                        </a:rPr>
                        <a:t> </a:t>
                      </a:r>
                      <a:r>
                        <a:rPr lang="en-GB" sz="1100" b="1">
                          <a:solidFill>
                            <a:schemeClr val="tx1">
                              <a:lumMod val="75000"/>
                              <a:lumOff val="25000"/>
                            </a:schemeClr>
                          </a:solidFill>
                        </a:rPr>
                        <a:t>White</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Ethnic Minority Groups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Eng 2</a:t>
                      </a:r>
                      <a:r>
                        <a:rPr lang="en-GB" sz="1100" b="1" baseline="30000">
                          <a:solidFill>
                            <a:schemeClr val="tx1">
                              <a:lumMod val="75000"/>
                              <a:lumOff val="25000"/>
                            </a:schemeClr>
                          </a:solidFill>
                        </a:rPr>
                        <a:t>nd</a:t>
                      </a:r>
                      <a:r>
                        <a:rPr lang="en-GB" sz="1100" b="1">
                          <a:solidFill>
                            <a:schemeClr val="tx1">
                              <a:lumMod val="75000"/>
                              <a:lumOff val="25000"/>
                            </a:schemeClr>
                          </a:solidFill>
                        </a:rPr>
                        <a:t> Lang</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LGBTQ</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180496">
                <a:tc>
                  <a:txBody>
                    <a:bodyPr/>
                    <a:lstStyle/>
                    <a:p>
                      <a:r>
                        <a:rPr lang="en-GB" sz="1100" i="1">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191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309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87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1341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154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120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178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270872">
                <a:tc>
                  <a:txBody>
                    <a:bodyPr/>
                    <a:lstStyle/>
                    <a:p>
                      <a:r>
                        <a:rPr lang="en-GB" sz="1100">
                          <a:solidFill>
                            <a:schemeClr val="tx1">
                              <a:lumMod val="75000"/>
                              <a:lumOff val="25000"/>
                            </a:schemeClr>
                          </a:solidFill>
                        </a:rPr>
                        <a:t>Nearly all</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270872">
                <a:tc>
                  <a:txBody>
                    <a:bodyPr/>
                    <a:lstStyle/>
                    <a:p>
                      <a:r>
                        <a:rPr lang="en-GB" sz="1100">
                          <a:solidFill>
                            <a:schemeClr val="tx1">
                              <a:lumMod val="75000"/>
                              <a:lumOff val="25000"/>
                            </a:schemeClr>
                          </a:solidFill>
                        </a:rPr>
                        <a:t>Most of them</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270872">
                <a:tc>
                  <a:txBody>
                    <a:bodyPr/>
                    <a:lstStyle/>
                    <a:p>
                      <a:r>
                        <a:rPr lang="en-GB" sz="1100">
                          <a:solidFill>
                            <a:schemeClr val="tx1">
                              <a:lumMod val="75000"/>
                              <a:lumOff val="25000"/>
                            </a:schemeClr>
                          </a:solidFill>
                        </a:rPr>
                        <a:t>Some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21%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21%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26%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23%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19%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16%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24%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r h="270872">
                <a:tc>
                  <a:txBody>
                    <a:bodyPr/>
                    <a:lstStyle/>
                    <a:p>
                      <a:r>
                        <a:rPr lang="en-GB" sz="1100">
                          <a:solidFill>
                            <a:schemeClr val="tx1">
                              <a:lumMod val="75000"/>
                              <a:lumOff val="25000"/>
                            </a:schemeClr>
                          </a:solidFill>
                        </a:rPr>
                        <a:t>None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74%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73%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69%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74%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71%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80%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69%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5"/>
                  </a:ext>
                </a:extLst>
              </a:tr>
            </a:tbl>
          </a:graphicData>
        </a:graphic>
      </p:graphicFrame>
    </p:spTree>
    <p:extLst>
      <p:ext uri="{BB962C8B-B14F-4D97-AF65-F5344CB8AC3E}">
        <p14:creationId xmlns:p14="http://schemas.microsoft.com/office/powerpoint/2010/main" val="2449538870"/>
      </p:ext>
    </p:extLst>
  </p:cSld>
  <p:clrMapOvr>
    <a:masterClrMapping/>
  </p:clrMapOvr>
</p:sld>
</file>

<file path=ppt/slides/slide1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80000" y="180000"/>
            <a:ext cx="11766325" cy="900000"/>
          </a:xfrm>
        </p:spPr>
        <p:txBody>
          <a:bodyPr vert="horz" lIns="91440" tIns="45720" rIns="91440" bIns="45720" rtlCol="0" anchor="t" anchorCtr="0">
            <a:normAutofit/>
          </a:bodyPr>
          <a:lstStyle/>
          <a:p>
            <a:r>
              <a:rPr lang="en-GB" sz="1600"/>
              <a:t>88% of pupils have never been offered drugs. Year 10s are more likely to have been offered cannabis than Year 8s (14% v. 4%) and are more likely to have been offered nitrous oxide (6% v. 2%). </a:t>
            </a:r>
          </a:p>
        </p:txBody>
      </p:sp>
      <p:graphicFrame>
        <p:nvGraphicFramePr>
          <p:cNvPr id="4" name="Chart 3"/>
          <p:cNvGraphicFramePr/>
          <p:nvPr>
            <p:extLst>
              <p:ext uri="{D42A27DB-BD31-4B8C-83A1-F6EECF244321}">
                <p14:modId xmlns:p14="http://schemas.microsoft.com/office/powerpoint/2010/main" val="649437055"/>
              </p:ext>
            </p:extLst>
          </p:nvPr>
        </p:nvGraphicFramePr>
        <p:xfrm>
          <a:off x="202472" y="539490"/>
          <a:ext cx="5045472" cy="4379980"/>
        </p:xfrm>
        <a:graphic>
          <a:graphicData uri="http://schemas.openxmlformats.org/drawingml/2006/chart">
            <c:chart xmlns:c="http://schemas.openxmlformats.org/drawingml/2006/chart" xmlns:r="http://schemas.openxmlformats.org/officeDocument/2006/relationships" r:id="rId3"/>
          </a:graphicData>
        </a:graphic>
      </p:graphicFrame>
      <p:sp>
        <p:nvSpPr>
          <p:cNvPr id="8" name="TextBox 7"/>
          <p:cNvSpPr txBox="1"/>
          <p:nvPr/>
        </p:nvSpPr>
        <p:spPr>
          <a:xfrm>
            <a:off x="183019" y="6214512"/>
            <a:ext cx="10227733" cy="553998"/>
          </a:xfrm>
          <a:prstGeom prst="rect">
            <a:avLst/>
          </a:prstGeom>
          <a:noFill/>
        </p:spPr>
        <p:txBody>
          <a:bodyPr wrap="square" rtlCol="0" anchor="b" anchorCtr="0">
            <a:spAutoFit/>
          </a:bodyPr>
          <a:lstStyle/>
          <a:p>
            <a:r>
              <a:rPr lang="en-GB" sz="1000">
                <a:solidFill>
                  <a:srgbClr val="002060"/>
                </a:solidFill>
              </a:rPr>
              <a:t>Q: Have you ever been offered …? </a:t>
            </a:r>
          </a:p>
          <a:p>
            <a:r>
              <a:rPr lang="en-GB" sz="1000" i="1">
                <a:solidFill>
                  <a:srgbClr val="002060"/>
                </a:solidFill>
              </a:rPr>
              <a:t>Base: All valid respondents, 2023 n=1,057, 2024 n=1,170, 2025 n=1,546.</a:t>
            </a:r>
          </a:p>
          <a:p>
            <a:r>
              <a:rPr lang="en-GB" sz="1000" i="1">
                <a:solidFill>
                  <a:srgbClr val="002060"/>
                </a:solidFill>
              </a:rPr>
              <a:t>Please note: ‘Nitrous Oxide’ added 2023.</a:t>
            </a:r>
          </a:p>
        </p:txBody>
      </p:sp>
      <p:sp>
        <p:nvSpPr>
          <p:cNvPr id="6" name="Rectangle 5"/>
          <p:cNvSpPr/>
          <p:nvPr/>
        </p:nvSpPr>
        <p:spPr>
          <a:xfrm>
            <a:off x="9946640" y="6368627"/>
            <a:ext cx="1686560" cy="492926"/>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a:t>Staying safe</a:t>
            </a:r>
          </a:p>
        </p:txBody>
      </p:sp>
      <p:graphicFrame>
        <p:nvGraphicFramePr>
          <p:cNvPr id="10" name="Table 9"/>
          <p:cNvGraphicFramePr>
            <a:graphicFrameLocks noGrp="1"/>
          </p:cNvGraphicFramePr>
          <p:nvPr>
            <p:extLst>
              <p:ext uri="{D42A27DB-BD31-4B8C-83A1-F6EECF244321}">
                <p14:modId xmlns:p14="http://schemas.microsoft.com/office/powerpoint/2010/main" val="1040928732"/>
              </p:ext>
            </p:extLst>
          </p:nvPr>
        </p:nvGraphicFramePr>
        <p:xfrm>
          <a:off x="5349601" y="950117"/>
          <a:ext cx="6283599" cy="2400555"/>
        </p:xfrm>
        <a:graphic>
          <a:graphicData uri="http://schemas.openxmlformats.org/drawingml/2006/table">
            <a:tbl>
              <a:tblPr firstRow="1" bandRow="1">
                <a:tableStyleId>{5940675A-B579-460E-94D1-54222C63F5DA}</a:tableStyleId>
              </a:tblPr>
              <a:tblGrid>
                <a:gridCol w="1746080">
                  <a:extLst>
                    <a:ext uri="{9D8B030D-6E8A-4147-A177-3AD203B41FA5}">
                      <a16:colId xmlns:a16="http://schemas.microsoft.com/office/drawing/2014/main" val="20000"/>
                    </a:ext>
                  </a:extLst>
                </a:gridCol>
                <a:gridCol w="915437">
                  <a:extLst>
                    <a:ext uri="{9D8B030D-6E8A-4147-A177-3AD203B41FA5}">
                      <a16:colId xmlns:a16="http://schemas.microsoft.com/office/drawing/2014/main" val="20001"/>
                    </a:ext>
                  </a:extLst>
                </a:gridCol>
                <a:gridCol w="649653">
                  <a:extLst>
                    <a:ext uri="{9D8B030D-6E8A-4147-A177-3AD203B41FA5}">
                      <a16:colId xmlns:a16="http://schemas.microsoft.com/office/drawing/2014/main" val="20002"/>
                    </a:ext>
                  </a:extLst>
                </a:gridCol>
                <a:gridCol w="694413">
                  <a:extLst>
                    <a:ext uri="{9D8B030D-6E8A-4147-A177-3AD203B41FA5}">
                      <a16:colId xmlns:a16="http://schemas.microsoft.com/office/drawing/2014/main" val="20003"/>
                    </a:ext>
                  </a:extLst>
                </a:gridCol>
                <a:gridCol w="800392">
                  <a:extLst>
                    <a:ext uri="{9D8B030D-6E8A-4147-A177-3AD203B41FA5}">
                      <a16:colId xmlns:a16="http://schemas.microsoft.com/office/drawing/2014/main" val="20004"/>
                    </a:ext>
                  </a:extLst>
                </a:gridCol>
                <a:gridCol w="783937">
                  <a:extLst>
                    <a:ext uri="{9D8B030D-6E8A-4147-A177-3AD203B41FA5}">
                      <a16:colId xmlns:a16="http://schemas.microsoft.com/office/drawing/2014/main" val="20005"/>
                    </a:ext>
                  </a:extLst>
                </a:gridCol>
                <a:gridCol w="693687">
                  <a:extLst>
                    <a:ext uri="{9D8B030D-6E8A-4147-A177-3AD203B41FA5}">
                      <a16:colId xmlns:a16="http://schemas.microsoft.com/office/drawing/2014/main" val="20006"/>
                    </a:ext>
                  </a:extLst>
                </a:gridCol>
              </a:tblGrid>
              <a:tr h="41491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i="1">
                          <a:solidFill>
                            <a:schemeClr val="tx1">
                              <a:lumMod val="75000"/>
                              <a:lumOff val="25000"/>
                            </a:schemeClr>
                          </a:solidFill>
                        </a:rPr>
                        <a:t>2025 Survey</a:t>
                      </a:r>
                    </a:p>
                    <a:p>
                      <a:endParaRPr lang="en-GB" sz="1100">
                        <a:solidFill>
                          <a:schemeClr val="tx1">
                            <a:lumMod val="75000"/>
                            <a:lumOff val="25000"/>
                          </a:schemeClr>
                        </a:solidFill>
                      </a:endParaRP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All Secondary</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Year 8</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Year 10</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Boys</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Girls</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FSM</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48950">
                <a:tc>
                  <a:txBody>
                    <a:bodyPr/>
                    <a:lstStyle/>
                    <a:p>
                      <a:r>
                        <a:rPr lang="en-GB" sz="1100" i="1">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1546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962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584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720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775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329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414916">
                <a:tc>
                  <a:txBody>
                    <a:bodyPr/>
                    <a:lstStyle/>
                    <a:p>
                      <a:r>
                        <a:rPr lang="en-GB" sz="1100">
                          <a:solidFill>
                            <a:schemeClr val="tx1">
                              <a:lumMod val="75000"/>
                              <a:lumOff val="25000"/>
                            </a:schemeClr>
                          </a:solidFill>
                        </a:rPr>
                        <a:t>Cannabis</a:t>
                      </a:r>
                      <a:r>
                        <a:rPr lang="en-GB" sz="1100" baseline="0">
                          <a:solidFill>
                            <a:schemeClr val="tx1">
                              <a:lumMod val="75000"/>
                              <a:lumOff val="25000"/>
                            </a:schemeClr>
                          </a:solidFill>
                        </a:rPr>
                        <a:t> has been offered</a:t>
                      </a:r>
                      <a:endParaRPr lang="en-GB" sz="110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b="0" i="0" u="none" strike="noStrike" kern="1200">
                          <a:solidFill>
                            <a:schemeClr val="tx1">
                              <a:lumMod val="75000"/>
                              <a:lumOff val="25000"/>
                            </a:schemeClr>
                          </a:solidFill>
                          <a:effectLst/>
                          <a:latin typeface="Calibri" panose="020F0502020204030204" pitchFamily="34" charset="0"/>
                          <a:ea typeface="+mn-ea"/>
                          <a:cs typeface="+mn-cs"/>
                        </a:rPr>
                        <a:t>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b="0" i="0" u="none" strike="noStrike" kern="1200">
                          <a:solidFill>
                            <a:schemeClr val="tx1">
                              <a:lumMod val="75000"/>
                              <a:lumOff val="25000"/>
                            </a:schemeClr>
                          </a:solidFill>
                          <a:effectLst/>
                          <a:latin typeface="Calibri" panose="020F0502020204030204" pitchFamily="34" charset="0"/>
                          <a:ea typeface="+mn-ea"/>
                          <a:cs typeface="+mn-cs"/>
                        </a:rPr>
                        <a:t>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b="0" i="0" u="none" strike="noStrike" kern="1200">
                          <a:solidFill>
                            <a:schemeClr val="tx1">
                              <a:lumMod val="75000"/>
                              <a:lumOff val="25000"/>
                            </a:schemeClr>
                          </a:solidFill>
                          <a:effectLst/>
                          <a:latin typeface="Calibri" panose="020F0502020204030204" pitchFamily="34" charset="0"/>
                          <a:ea typeface="+mn-ea"/>
                          <a:cs typeface="+mn-cs"/>
                        </a:rPr>
                        <a:t>14%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b="0" i="0" u="none" strike="noStrike" kern="1200">
                          <a:solidFill>
                            <a:schemeClr val="tx1">
                              <a:lumMod val="75000"/>
                              <a:lumOff val="25000"/>
                            </a:schemeClr>
                          </a:solidFill>
                          <a:effectLst/>
                          <a:latin typeface="Calibri" panose="020F0502020204030204" pitchFamily="34" charset="0"/>
                          <a:ea typeface="+mn-ea"/>
                          <a:cs typeface="+mn-cs"/>
                        </a:rPr>
                        <a:t>10%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b="0" i="0" u="none" strike="noStrike" kern="1200">
                          <a:solidFill>
                            <a:schemeClr val="tx1">
                              <a:lumMod val="75000"/>
                              <a:lumOff val="25000"/>
                            </a:schemeClr>
                          </a:solidFill>
                          <a:effectLst/>
                          <a:latin typeface="Calibri" panose="020F0502020204030204" pitchFamily="34" charset="0"/>
                          <a:ea typeface="+mn-ea"/>
                          <a:cs typeface="+mn-cs"/>
                        </a:rPr>
                        <a:t>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b="0" i="0" u="none" strike="noStrike" kern="1200">
                          <a:solidFill>
                            <a:schemeClr val="tx1">
                              <a:lumMod val="75000"/>
                              <a:lumOff val="25000"/>
                            </a:schemeClr>
                          </a:solidFill>
                          <a:effectLst/>
                          <a:latin typeface="Calibri" panose="020F0502020204030204" pitchFamily="34" charset="0"/>
                          <a:ea typeface="+mn-ea"/>
                          <a:cs typeface="+mn-cs"/>
                        </a:rPr>
                        <a:t>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414916">
                <a:tc>
                  <a:txBody>
                    <a:bodyPr/>
                    <a:lstStyle/>
                    <a:p>
                      <a:r>
                        <a:rPr lang="en-GB" sz="1100">
                          <a:solidFill>
                            <a:schemeClr val="tx1">
                              <a:lumMod val="75000"/>
                              <a:lumOff val="25000"/>
                            </a:schemeClr>
                          </a:solidFill>
                        </a:rPr>
                        <a:t>Nitrous Oxide has been offered</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b="0" i="0" u="none" strike="noStrike" kern="1200">
                          <a:solidFill>
                            <a:schemeClr val="tx1">
                              <a:lumMod val="75000"/>
                              <a:lumOff val="25000"/>
                            </a:schemeClr>
                          </a:solidFill>
                          <a:effectLst/>
                          <a:latin typeface="Calibri" panose="020F0502020204030204" pitchFamily="34" charset="0"/>
                          <a:ea typeface="+mn-ea"/>
                          <a:cs typeface="+mn-cs"/>
                        </a:rPr>
                        <a:t>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b="0" i="0" u="none" strike="noStrike" kern="1200">
                          <a:solidFill>
                            <a:schemeClr val="tx1">
                              <a:lumMod val="75000"/>
                              <a:lumOff val="25000"/>
                            </a:schemeClr>
                          </a:solidFill>
                          <a:effectLst/>
                          <a:latin typeface="Calibri" panose="020F0502020204030204" pitchFamily="34" charset="0"/>
                          <a:ea typeface="+mn-ea"/>
                          <a:cs typeface="+mn-cs"/>
                        </a:rPr>
                        <a:t>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b="0" i="0" u="none" strike="noStrike" kern="1200">
                          <a:solidFill>
                            <a:schemeClr val="tx1">
                              <a:lumMod val="75000"/>
                              <a:lumOff val="25000"/>
                            </a:schemeClr>
                          </a:solidFill>
                          <a:effectLst/>
                          <a:latin typeface="Calibri" panose="020F0502020204030204" pitchFamily="34" charset="0"/>
                          <a:ea typeface="+mn-ea"/>
                          <a:cs typeface="+mn-cs"/>
                        </a:rPr>
                        <a:t>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b="0" i="0" u="none" strike="noStrike" kern="1200">
                          <a:solidFill>
                            <a:schemeClr val="tx1">
                              <a:lumMod val="75000"/>
                              <a:lumOff val="25000"/>
                            </a:schemeClr>
                          </a:solidFill>
                          <a:effectLst/>
                          <a:latin typeface="Calibri" panose="020F0502020204030204" pitchFamily="34" charset="0"/>
                          <a:ea typeface="+mn-ea"/>
                          <a:cs typeface="+mn-cs"/>
                        </a:rPr>
                        <a:t>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b="0" i="0" u="none" strike="noStrike" kern="1200">
                          <a:solidFill>
                            <a:schemeClr val="tx1">
                              <a:lumMod val="75000"/>
                              <a:lumOff val="25000"/>
                            </a:schemeClr>
                          </a:solidFill>
                          <a:effectLst/>
                          <a:latin typeface="Calibri" panose="020F0502020204030204" pitchFamily="34" charset="0"/>
                          <a:ea typeface="+mn-ea"/>
                          <a:cs typeface="+mn-cs"/>
                        </a:rPr>
                        <a:t>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b="0" i="0" u="none" strike="noStrike" kern="1200">
                          <a:solidFill>
                            <a:schemeClr val="tx1">
                              <a:lumMod val="75000"/>
                              <a:lumOff val="25000"/>
                            </a:schemeClr>
                          </a:solidFill>
                          <a:effectLst/>
                          <a:latin typeface="Calibri" panose="020F0502020204030204" pitchFamily="34" charset="0"/>
                          <a:ea typeface="+mn-ea"/>
                          <a:cs typeface="+mn-cs"/>
                        </a:rPr>
                        <a:t>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456043">
                <a:tc>
                  <a:txBody>
                    <a:bodyPr/>
                    <a:lstStyle/>
                    <a:p>
                      <a:r>
                        <a:rPr lang="en-GB" sz="1100">
                          <a:solidFill>
                            <a:schemeClr val="tx1">
                              <a:lumMod val="75000"/>
                              <a:lumOff val="25000"/>
                            </a:schemeClr>
                          </a:solidFill>
                        </a:rPr>
                        <a:t>Other drugs have been offered</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b="0" i="0" u="none" strike="noStrike" kern="1200">
                          <a:solidFill>
                            <a:schemeClr val="tx1">
                              <a:lumMod val="75000"/>
                              <a:lumOff val="25000"/>
                            </a:schemeClr>
                          </a:solidFill>
                          <a:effectLst/>
                          <a:latin typeface="Calibri" panose="020F0502020204030204" pitchFamily="34" charset="0"/>
                          <a:ea typeface="+mn-ea"/>
                          <a:cs typeface="+mn-cs"/>
                        </a:rPr>
                        <a:t>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b="0" i="0" u="none" strike="noStrike" kern="1200">
                          <a:solidFill>
                            <a:schemeClr val="tx1">
                              <a:lumMod val="75000"/>
                              <a:lumOff val="25000"/>
                            </a:schemeClr>
                          </a:solidFill>
                          <a:effectLst/>
                          <a:latin typeface="Calibri" panose="020F0502020204030204" pitchFamily="34" charset="0"/>
                          <a:ea typeface="+mn-ea"/>
                          <a:cs typeface="+mn-cs"/>
                        </a:rPr>
                        <a:t>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b="0" i="0" u="none" strike="noStrike" kern="1200">
                          <a:solidFill>
                            <a:schemeClr val="tx1">
                              <a:lumMod val="75000"/>
                              <a:lumOff val="25000"/>
                            </a:schemeClr>
                          </a:solidFill>
                          <a:effectLst/>
                          <a:latin typeface="Calibri" panose="020F0502020204030204" pitchFamily="34" charset="0"/>
                          <a:ea typeface="+mn-ea"/>
                          <a:cs typeface="+mn-cs"/>
                        </a:rPr>
                        <a:t>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b="0" i="0" u="none" strike="noStrike" kern="1200">
                          <a:solidFill>
                            <a:schemeClr val="tx1">
                              <a:lumMod val="75000"/>
                              <a:lumOff val="25000"/>
                            </a:schemeClr>
                          </a:solidFill>
                          <a:effectLst/>
                          <a:latin typeface="Calibri" panose="020F0502020204030204" pitchFamily="34" charset="0"/>
                          <a:ea typeface="+mn-ea"/>
                          <a:cs typeface="+mn-cs"/>
                        </a:rPr>
                        <a:t>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b="0" i="0" u="none" strike="noStrike" kern="1200">
                          <a:solidFill>
                            <a:schemeClr val="tx1">
                              <a:lumMod val="75000"/>
                              <a:lumOff val="25000"/>
                            </a:schemeClr>
                          </a:solidFill>
                          <a:effectLst/>
                          <a:latin typeface="Calibri" panose="020F0502020204030204" pitchFamily="34" charset="0"/>
                          <a:ea typeface="+mn-ea"/>
                          <a:cs typeface="+mn-cs"/>
                        </a:rPr>
                        <a:t>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b="0" i="0" u="none" strike="noStrike" kern="1200">
                          <a:solidFill>
                            <a:schemeClr val="tx1">
                              <a:lumMod val="75000"/>
                              <a:lumOff val="25000"/>
                            </a:schemeClr>
                          </a:solidFill>
                          <a:effectLst/>
                          <a:latin typeface="Calibri" panose="020F0502020204030204" pitchFamily="34" charset="0"/>
                          <a:ea typeface="+mn-ea"/>
                          <a:cs typeface="+mn-cs"/>
                        </a:rPr>
                        <a:t>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r h="414916">
                <a:tc>
                  <a:txBody>
                    <a:bodyPr/>
                    <a:lstStyle/>
                    <a:p>
                      <a:r>
                        <a:rPr lang="en-GB" sz="1100">
                          <a:solidFill>
                            <a:schemeClr val="tx1">
                              <a:lumMod val="75000"/>
                              <a:lumOff val="25000"/>
                            </a:schemeClr>
                          </a:solidFill>
                        </a:rPr>
                        <a:t>Never been offered drugs</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b="0" i="0" u="none" strike="noStrike" kern="1200">
                          <a:solidFill>
                            <a:schemeClr val="tx1">
                              <a:lumMod val="75000"/>
                              <a:lumOff val="25000"/>
                            </a:schemeClr>
                          </a:solidFill>
                          <a:effectLst/>
                          <a:latin typeface="Calibri" panose="020F0502020204030204" pitchFamily="34" charset="0"/>
                          <a:ea typeface="+mn-ea"/>
                          <a:cs typeface="+mn-cs"/>
                        </a:rPr>
                        <a:t>88%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b="0" i="0" u="none" strike="noStrike" kern="1200">
                          <a:solidFill>
                            <a:schemeClr val="tx1">
                              <a:lumMod val="75000"/>
                              <a:lumOff val="25000"/>
                            </a:schemeClr>
                          </a:solidFill>
                          <a:effectLst/>
                          <a:latin typeface="Calibri" panose="020F0502020204030204" pitchFamily="34" charset="0"/>
                          <a:ea typeface="+mn-ea"/>
                          <a:cs typeface="+mn-cs"/>
                        </a:rPr>
                        <a:t>92%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b="0" i="0" u="none" strike="noStrike" kern="1200">
                          <a:solidFill>
                            <a:schemeClr val="tx1">
                              <a:lumMod val="75000"/>
                              <a:lumOff val="25000"/>
                            </a:schemeClr>
                          </a:solidFill>
                          <a:effectLst/>
                          <a:latin typeface="Calibri" panose="020F0502020204030204" pitchFamily="34" charset="0"/>
                          <a:ea typeface="+mn-ea"/>
                          <a:cs typeface="+mn-cs"/>
                        </a:rPr>
                        <a:t>83%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b="0" i="0" u="none" strike="noStrike" kern="1200">
                          <a:solidFill>
                            <a:schemeClr val="tx1">
                              <a:lumMod val="75000"/>
                              <a:lumOff val="25000"/>
                            </a:schemeClr>
                          </a:solidFill>
                          <a:effectLst/>
                          <a:latin typeface="Calibri" panose="020F0502020204030204" pitchFamily="34" charset="0"/>
                          <a:ea typeface="+mn-ea"/>
                          <a:cs typeface="+mn-cs"/>
                        </a:rPr>
                        <a:t>87%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b="0" i="0" u="none" strike="noStrike" kern="1200">
                          <a:solidFill>
                            <a:schemeClr val="tx1">
                              <a:lumMod val="75000"/>
                              <a:lumOff val="25000"/>
                            </a:schemeClr>
                          </a:solidFill>
                          <a:effectLst/>
                          <a:latin typeface="Calibri" panose="020F0502020204030204" pitchFamily="34" charset="0"/>
                          <a:ea typeface="+mn-ea"/>
                          <a:cs typeface="+mn-cs"/>
                        </a:rPr>
                        <a:t>91%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b="0" i="0" u="none" strike="noStrike" kern="1200">
                          <a:solidFill>
                            <a:schemeClr val="tx1">
                              <a:lumMod val="75000"/>
                              <a:lumOff val="25000"/>
                            </a:schemeClr>
                          </a:solidFill>
                          <a:effectLst/>
                          <a:latin typeface="Calibri" panose="020F0502020204030204" pitchFamily="34" charset="0"/>
                          <a:ea typeface="+mn-ea"/>
                          <a:cs typeface="+mn-cs"/>
                        </a:rPr>
                        <a:t>86%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2836863545"/>
                  </a:ext>
                </a:extLst>
              </a:tr>
            </a:tbl>
          </a:graphicData>
        </a:graphic>
      </p:graphicFrame>
      <p:graphicFrame>
        <p:nvGraphicFramePr>
          <p:cNvPr id="7" name="Table 6">
            <a:extLst>
              <a:ext uri="{FF2B5EF4-FFF2-40B4-BE49-F238E27FC236}">
                <a16:creationId xmlns:a16="http://schemas.microsoft.com/office/drawing/2014/main" id="{BE8DEC1B-49A8-4432-8F40-1027683A9424}"/>
              </a:ext>
            </a:extLst>
          </p:cNvPr>
          <p:cNvGraphicFramePr>
            <a:graphicFrameLocks noGrp="1"/>
          </p:cNvGraphicFramePr>
          <p:nvPr>
            <p:extLst>
              <p:ext uri="{D42A27DB-BD31-4B8C-83A1-F6EECF244321}">
                <p14:modId xmlns:p14="http://schemas.microsoft.com/office/powerpoint/2010/main" val="1031806057"/>
              </p:ext>
            </p:extLst>
          </p:nvPr>
        </p:nvGraphicFramePr>
        <p:xfrm>
          <a:off x="5349601" y="3472902"/>
          <a:ext cx="6283600" cy="2592386"/>
        </p:xfrm>
        <a:graphic>
          <a:graphicData uri="http://schemas.openxmlformats.org/drawingml/2006/table">
            <a:tbl>
              <a:tblPr firstRow="1" bandRow="1">
                <a:tableStyleId>{5940675A-B579-460E-94D1-54222C63F5DA}</a:tableStyleId>
              </a:tblPr>
              <a:tblGrid>
                <a:gridCol w="1558506">
                  <a:extLst>
                    <a:ext uri="{9D8B030D-6E8A-4147-A177-3AD203B41FA5}">
                      <a16:colId xmlns:a16="http://schemas.microsoft.com/office/drawing/2014/main" val="20000"/>
                    </a:ext>
                  </a:extLst>
                </a:gridCol>
                <a:gridCol w="675013">
                  <a:extLst>
                    <a:ext uri="{9D8B030D-6E8A-4147-A177-3AD203B41FA5}">
                      <a16:colId xmlns:a16="http://schemas.microsoft.com/office/drawing/2014/main" val="20001"/>
                    </a:ext>
                  </a:extLst>
                </a:gridCol>
                <a:gridCol w="746222">
                  <a:extLst>
                    <a:ext uri="{9D8B030D-6E8A-4147-A177-3AD203B41FA5}">
                      <a16:colId xmlns:a16="http://schemas.microsoft.com/office/drawing/2014/main" val="20002"/>
                    </a:ext>
                  </a:extLst>
                </a:gridCol>
                <a:gridCol w="603805">
                  <a:extLst>
                    <a:ext uri="{9D8B030D-6E8A-4147-A177-3AD203B41FA5}">
                      <a16:colId xmlns:a16="http://schemas.microsoft.com/office/drawing/2014/main" val="20003"/>
                    </a:ext>
                  </a:extLst>
                </a:gridCol>
                <a:gridCol w="796856">
                  <a:extLst>
                    <a:ext uri="{9D8B030D-6E8A-4147-A177-3AD203B41FA5}">
                      <a16:colId xmlns:a16="http://schemas.microsoft.com/office/drawing/2014/main" val="20004"/>
                    </a:ext>
                  </a:extLst>
                </a:gridCol>
                <a:gridCol w="735347">
                  <a:extLst>
                    <a:ext uri="{9D8B030D-6E8A-4147-A177-3AD203B41FA5}">
                      <a16:colId xmlns:a16="http://schemas.microsoft.com/office/drawing/2014/main" val="20005"/>
                    </a:ext>
                  </a:extLst>
                </a:gridCol>
                <a:gridCol w="492838">
                  <a:extLst>
                    <a:ext uri="{9D8B030D-6E8A-4147-A177-3AD203B41FA5}">
                      <a16:colId xmlns:a16="http://schemas.microsoft.com/office/drawing/2014/main" val="20006"/>
                    </a:ext>
                  </a:extLst>
                </a:gridCol>
                <a:gridCol w="675013">
                  <a:extLst>
                    <a:ext uri="{9D8B030D-6E8A-4147-A177-3AD203B41FA5}">
                      <a16:colId xmlns:a16="http://schemas.microsoft.com/office/drawing/2014/main" val="1246749208"/>
                    </a:ext>
                  </a:extLst>
                </a:gridCol>
              </a:tblGrid>
              <a:tr h="606442">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i="1">
                          <a:solidFill>
                            <a:schemeClr val="tx1">
                              <a:lumMod val="75000"/>
                              <a:lumOff val="25000"/>
                            </a:schemeClr>
                          </a:solidFill>
                        </a:rPr>
                        <a:t>2025 Survey</a:t>
                      </a:r>
                    </a:p>
                    <a:p>
                      <a:endParaRPr lang="en-GB" sz="1100">
                        <a:solidFill>
                          <a:schemeClr val="tx1">
                            <a:lumMod val="75000"/>
                            <a:lumOff val="25000"/>
                          </a:schemeClr>
                        </a:solidFill>
                      </a:endParaRP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SEN</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Have a disability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Young carers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Ethnicity:</a:t>
                      </a:r>
                      <a:r>
                        <a:rPr lang="en-GB" sz="1100" b="1" baseline="0">
                          <a:solidFill>
                            <a:schemeClr val="tx1">
                              <a:lumMod val="75000"/>
                              <a:lumOff val="25000"/>
                            </a:schemeClr>
                          </a:solidFill>
                        </a:rPr>
                        <a:t> </a:t>
                      </a:r>
                      <a:r>
                        <a:rPr lang="en-GB" sz="1100" b="1">
                          <a:solidFill>
                            <a:schemeClr val="tx1">
                              <a:lumMod val="75000"/>
                              <a:lumOff val="25000"/>
                            </a:schemeClr>
                          </a:solidFill>
                        </a:rPr>
                        <a:t>White</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Ethnic Minority Groups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Eng 2</a:t>
                      </a:r>
                      <a:r>
                        <a:rPr lang="en-GB" sz="1100" b="1" baseline="30000">
                          <a:solidFill>
                            <a:schemeClr val="tx1">
                              <a:lumMod val="75000"/>
                              <a:lumOff val="25000"/>
                            </a:schemeClr>
                          </a:solidFill>
                        </a:rPr>
                        <a:t>nd</a:t>
                      </a:r>
                      <a:r>
                        <a:rPr lang="en-GB" sz="1100" b="1">
                          <a:solidFill>
                            <a:schemeClr val="tx1">
                              <a:lumMod val="75000"/>
                              <a:lumOff val="25000"/>
                            </a:schemeClr>
                          </a:solidFill>
                        </a:rPr>
                        <a:t> Lang</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LGBTQ</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59030">
                <a:tc>
                  <a:txBody>
                    <a:bodyPr/>
                    <a:lstStyle/>
                    <a:p>
                      <a:r>
                        <a:rPr lang="en-GB" sz="1100" i="1">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191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309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87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1341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154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120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178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431716">
                <a:tc>
                  <a:txBody>
                    <a:bodyPr/>
                    <a:lstStyle/>
                    <a:p>
                      <a:r>
                        <a:rPr lang="en-GB" sz="1100">
                          <a:solidFill>
                            <a:schemeClr val="tx1">
                              <a:lumMod val="75000"/>
                              <a:lumOff val="25000"/>
                            </a:schemeClr>
                          </a:solidFill>
                        </a:rPr>
                        <a:t>Cannabis</a:t>
                      </a:r>
                      <a:r>
                        <a:rPr lang="en-GB" sz="1100" baseline="0">
                          <a:solidFill>
                            <a:schemeClr val="tx1">
                              <a:lumMod val="75000"/>
                              <a:lumOff val="25000"/>
                            </a:schemeClr>
                          </a:solidFill>
                        </a:rPr>
                        <a:t> has been offered</a:t>
                      </a:r>
                      <a:endParaRPr lang="en-GB" sz="110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b="0" i="0" u="none" strike="noStrike" kern="1200">
                          <a:solidFill>
                            <a:schemeClr val="tx1">
                              <a:lumMod val="75000"/>
                              <a:lumOff val="25000"/>
                            </a:schemeClr>
                          </a:solidFill>
                          <a:effectLst/>
                          <a:latin typeface="Calibri" panose="020F0502020204030204" pitchFamily="34" charset="0"/>
                          <a:ea typeface="+mn-ea"/>
                          <a:cs typeface="+mn-cs"/>
                        </a:rPr>
                        <a:t>10%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b="0" i="0" u="none" strike="noStrike" kern="1200">
                          <a:solidFill>
                            <a:schemeClr val="tx1">
                              <a:lumMod val="75000"/>
                              <a:lumOff val="25000"/>
                            </a:schemeClr>
                          </a:solidFill>
                          <a:effectLst/>
                          <a:latin typeface="Calibri" panose="020F0502020204030204" pitchFamily="34" charset="0"/>
                          <a:ea typeface="+mn-ea"/>
                          <a:cs typeface="+mn-cs"/>
                        </a:rPr>
                        <a:t>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b="0" i="0" u="none" strike="noStrike" kern="1200">
                          <a:solidFill>
                            <a:schemeClr val="tx1">
                              <a:lumMod val="75000"/>
                              <a:lumOff val="25000"/>
                            </a:schemeClr>
                          </a:solidFill>
                          <a:effectLst/>
                          <a:latin typeface="Calibri" panose="020F0502020204030204" pitchFamily="34" charset="0"/>
                          <a:ea typeface="+mn-ea"/>
                          <a:cs typeface="+mn-cs"/>
                        </a:rPr>
                        <a:t>14%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b="0" i="0" u="none" strike="noStrike" kern="1200">
                          <a:solidFill>
                            <a:schemeClr val="tx1">
                              <a:lumMod val="75000"/>
                              <a:lumOff val="25000"/>
                            </a:schemeClr>
                          </a:solidFill>
                          <a:effectLst/>
                          <a:latin typeface="Calibri" panose="020F0502020204030204" pitchFamily="34" charset="0"/>
                          <a:ea typeface="+mn-ea"/>
                          <a:cs typeface="+mn-cs"/>
                        </a:rPr>
                        <a:t>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b="0" i="0" u="none" strike="noStrike" kern="1200">
                          <a:solidFill>
                            <a:schemeClr val="tx1">
                              <a:lumMod val="75000"/>
                              <a:lumOff val="25000"/>
                            </a:schemeClr>
                          </a:solidFill>
                          <a:effectLst/>
                          <a:latin typeface="Calibri" panose="020F0502020204030204" pitchFamily="34" charset="0"/>
                          <a:ea typeface="+mn-ea"/>
                          <a:cs typeface="+mn-cs"/>
                        </a:rPr>
                        <a:t>14%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b="0" i="0" u="none" strike="noStrike" kern="1200">
                          <a:solidFill>
                            <a:schemeClr val="tx1">
                              <a:lumMod val="75000"/>
                              <a:lumOff val="25000"/>
                            </a:schemeClr>
                          </a:solidFill>
                          <a:effectLst/>
                          <a:latin typeface="Calibri" panose="020F0502020204030204" pitchFamily="34" charset="0"/>
                          <a:ea typeface="+mn-ea"/>
                          <a:cs typeface="+mn-cs"/>
                        </a:rPr>
                        <a:t>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b="0" i="0" u="none" strike="noStrike" kern="1200">
                          <a:solidFill>
                            <a:schemeClr val="tx1">
                              <a:lumMod val="75000"/>
                              <a:lumOff val="25000"/>
                            </a:schemeClr>
                          </a:solidFill>
                          <a:effectLst/>
                          <a:latin typeface="Calibri" panose="020F0502020204030204" pitchFamily="34" charset="0"/>
                          <a:ea typeface="+mn-ea"/>
                          <a:cs typeface="+mn-cs"/>
                        </a:rPr>
                        <a:t>10%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431716">
                <a:tc>
                  <a:txBody>
                    <a:bodyPr/>
                    <a:lstStyle/>
                    <a:p>
                      <a:r>
                        <a:rPr lang="en-GB" sz="1100">
                          <a:solidFill>
                            <a:schemeClr val="tx1">
                              <a:lumMod val="75000"/>
                              <a:lumOff val="25000"/>
                            </a:schemeClr>
                          </a:solidFill>
                        </a:rPr>
                        <a:t>Nitrous Oxide has been offered</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b="0" i="0" u="none" strike="noStrike" kern="1200">
                          <a:solidFill>
                            <a:schemeClr val="tx1">
                              <a:lumMod val="75000"/>
                              <a:lumOff val="25000"/>
                            </a:schemeClr>
                          </a:solidFill>
                          <a:effectLst/>
                          <a:latin typeface="Calibri" panose="020F0502020204030204" pitchFamily="34" charset="0"/>
                          <a:ea typeface="+mn-ea"/>
                          <a:cs typeface="+mn-cs"/>
                        </a:rPr>
                        <a:t>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b="0" i="0" u="none" strike="noStrike" kern="1200">
                          <a:solidFill>
                            <a:schemeClr val="tx1">
                              <a:lumMod val="75000"/>
                              <a:lumOff val="25000"/>
                            </a:schemeClr>
                          </a:solidFill>
                          <a:effectLst/>
                          <a:latin typeface="Calibri" panose="020F0502020204030204" pitchFamily="34" charset="0"/>
                          <a:ea typeface="+mn-ea"/>
                          <a:cs typeface="+mn-cs"/>
                        </a:rPr>
                        <a:t>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b="0" i="0" u="none" strike="noStrike" kern="1200">
                          <a:solidFill>
                            <a:schemeClr val="tx1">
                              <a:lumMod val="75000"/>
                              <a:lumOff val="25000"/>
                            </a:schemeClr>
                          </a:solidFill>
                          <a:effectLst/>
                          <a:latin typeface="Calibri" panose="020F0502020204030204" pitchFamily="34" charset="0"/>
                          <a:ea typeface="+mn-ea"/>
                          <a:cs typeface="+mn-cs"/>
                        </a:rPr>
                        <a:t>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b="0" i="0" u="none" strike="noStrike" kern="1200">
                          <a:solidFill>
                            <a:schemeClr val="tx1">
                              <a:lumMod val="75000"/>
                              <a:lumOff val="25000"/>
                            </a:schemeClr>
                          </a:solidFill>
                          <a:effectLst/>
                          <a:latin typeface="Calibri" panose="020F0502020204030204" pitchFamily="34" charset="0"/>
                          <a:ea typeface="+mn-ea"/>
                          <a:cs typeface="+mn-cs"/>
                        </a:rPr>
                        <a:t>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b="0" i="0" u="none" strike="noStrike" kern="1200">
                          <a:solidFill>
                            <a:schemeClr val="tx1">
                              <a:lumMod val="75000"/>
                              <a:lumOff val="25000"/>
                            </a:schemeClr>
                          </a:solidFill>
                          <a:effectLst/>
                          <a:latin typeface="Calibri" panose="020F0502020204030204" pitchFamily="34" charset="0"/>
                          <a:ea typeface="+mn-ea"/>
                          <a:cs typeface="+mn-cs"/>
                        </a:rPr>
                        <a:t>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b="0" i="0" u="none" strike="noStrike" kern="1200">
                          <a:solidFill>
                            <a:schemeClr val="tx1">
                              <a:lumMod val="75000"/>
                              <a:lumOff val="25000"/>
                            </a:schemeClr>
                          </a:solidFill>
                          <a:effectLst/>
                          <a:latin typeface="Calibri" panose="020F0502020204030204" pitchFamily="34" charset="0"/>
                          <a:ea typeface="+mn-ea"/>
                          <a:cs typeface="+mn-cs"/>
                        </a:rPr>
                        <a:t>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b="0" i="0" u="none" strike="noStrike" kern="1200">
                          <a:solidFill>
                            <a:schemeClr val="tx1">
                              <a:lumMod val="75000"/>
                              <a:lumOff val="25000"/>
                            </a:schemeClr>
                          </a:solidFill>
                          <a:effectLst/>
                          <a:latin typeface="Calibri" panose="020F0502020204030204" pitchFamily="34" charset="0"/>
                          <a:ea typeface="+mn-ea"/>
                          <a:cs typeface="+mn-cs"/>
                        </a:rPr>
                        <a:t>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431716">
                <a:tc>
                  <a:txBody>
                    <a:bodyPr/>
                    <a:lstStyle/>
                    <a:p>
                      <a:r>
                        <a:rPr lang="en-GB" sz="1100">
                          <a:solidFill>
                            <a:schemeClr val="tx1">
                              <a:lumMod val="75000"/>
                              <a:lumOff val="25000"/>
                            </a:schemeClr>
                          </a:solidFill>
                        </a:rPr>
                        <a:t>Other drugs have been offered</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b="0" i="0" u="none" strike="noStrike" kern="1200">
                          <a:solidFill>
                            <a:schemeClr val="tx1">
                              <a:lumMod val="75000"/>
                              <a:lumOff val="25000"/>
                            </a:schemeClr>
                          </a:solidFill>
                          <a:effectLst/>
                          <a:latin typeface="Calibri" panose="020F0502020204030204" pitchFamily="34" charset="0"/>
                          <a:ea typeface="+mn-ea"/>
                          <a:cs typeface="+mn-cs"/>
                        </a:rPr>
                        <a:t>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b="0" i="0" u="none" strike="noStrike" kern="1200">
                          <a:solidFill>
                            <a:schemeClr val="tx1">
                              <a:lumMod val="75000"/>
                              <a:lumOff val="25000"/>
                            </a:schemeClr>
                          </a:solidFill>
                          <a:effectLst/>
                          <a:latin typeface="Calibri" panose="020F0502020204030204" pitchFamily="34" charset="0"/>
                          <a:ea typeface="+mn-ea"/>
                          <a:cs typeface="+mn-cs"/>
                        </a:rPr>
                        <a:t>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b="0" i="0" u="none" strike="noStrike" kern="1200">
                          <a:solidFill>
                            <a:schemeClr val="tx1">
                              <a:lumMod val="75000"/>
                              <a:lumOff val="25000"/>
                            </a:schemeClr>
                          </a:solidFill>
                          <a:effectLst/>
                          <a:latin typeface="Calibri" panose="020F0502020204030204" pitchFamily="34" charset="0"/>
                          <a:ea typeface="+mn-ea"/>
                          <a:cs typeface="+mn-cs"/>
                        </a:rPr>
                        <a:t>13%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b="0" i="0" u="none" strike="noStrike" kern="1200">
                          <a:solidFill>
                            <a:schemeClr val="tx1">
                              <a:lumMod val="75000"/>
                              <a:lumOff val="25000"/>
                            </a:schemeClr>
                          </a:solidFill>
                          <a:effectLst/>
                          <a:latin typeface="Calibri" panose="020F0502020204030204" pitchFamily="34" charset="0"/>
                          <a:ea typeface="+mn-ea"/>
                          <a:cs typeface="+mn-cs"/>
                        </a:rPr>
                        <a:t>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b="0" i="0" u="none" strike="noStrike" kern="1200">
                          <a:solidFill>
                            <a:schemeClr val="tx1">
                              <a:lumMod val="75000"/>
                              <a:lumOff val="25000"/>
                            </a:schemeClr>
                          </a:solidFill>
                          <a:effectLst/>
                          <a:latin typeface="Calibri" panose="020F0502020204030204" pitchFamily="34" charset="0"/>
                          <a:ea typeface="+mn-ea"/>
                          <a:cs typeface="+mn-cs"/>
                        </a:rPr>
                        <a:t>13%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b="0" i="0" u="none" strike="noStrike" kern="1200">
                          <a:solidFill>
                            <a:schemeClr val="tx1">
                              <a:lumMod val="75000"/>
                              <a:lumOff val="25000"/>
                            </a:schemeClr>
                          </a:solidFill>
                          <a:effectLst/>
                          <a:latin typeface="Calibri" panose="020F0502020204030204" pitchFamily="34" charset="0"/>
                          <a:ea typeface="+mn-ea"/>
                          <a:cs typeface="+mn-cs"/>
                        </a:rPr>
                        <a:t>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b="0" i="0" u="none" strike="noStrike" kern="1200">
                          <a:solidFill>
                            <a:schemeClr val="tx1">
                              <a:lumMod val="75000"/>
                              <a:lumOff val="25000"/>
                            </a:schemeClr>
                          </a:solidFill>
                          <a:effectLst/>
                          <a:latin typeface="Calibri" panose="020F0502020204030204" pitchFamily="34" charset="0"/>
                          <a:ea typeface="+mn-ea"/>
                          <a:cs typeface="+mn-cs"/>
                        </a:rPr>
                        <a:t>10%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r h="431716">
                <a:tc>
                  <a:txBody>
                    <a:bodyPr/>
                    <a:lstStyle/>
                    <a:p>
                      <a:r>
                        <a:rPr lang="en-GB" sz="1100">
                          <a:solidFill>
                            <a:schemeClr val="tx1">
                              <a:lumMod val="75000"/>
                              <a:lumOff val="25000"/>
                            </a:schemeClr>
                          </a:solidFill>
                        </a:rPr>
                        <a:t>Never been offered drugs</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b="0" i="0" u="none" strike="noStrike" kern="1200">
                          <a:solidFill>
                            <a:schemeClr val="tx1">
                              <a:lumMod val="75000"/>
                              <a:lumOff val="25000"/>
                            </a:schemeClr>
                          </a:solidFill>
                          <a:effectLst/>
                          <a:latin typeface="Calibri" panose="020F0502020204030204" pitchFamily="34" charset="0"/>
                          <a:ea typeface="+mn-ea"/>
                          <a:cs typeface="+mn-cs"/>
                        </a:rPr>
                        <a:t>85%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b="0" i="0" u="none" strike="noStrike" kern="1200">
                          <a:solidFill>
                            <a:schemeClr val="tx1">
                              <a:lumMod val="75000"/>
                              <a:lumOff val="25000"/>
                            </a:schemeClr>
                          </a:solidFill>
                          <a:effectLst/>
                          <a:latin typeface="Calibri" panose="020F0502020204030204" pitchFamily="34" charset="0"/>
                          <a:ea typeface="+mn-ea"/>
                          <a:cs typeface="+mn-cs"/>
                        </a:rPr>
                        <a:t>85%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b="0" i="0" u="none" strike="noStrike" kern="1200">
                          <a:solidFill>
                            <a:schemeClr val="tx1">
                              <a:lumMod val="75000"/>
                              <a:lumOff val="25000"/>
                            </a:schemeClr>
                          </a:solidFill>
                          <a:effectLst/>
                          <a:latin typeface="Calibri" panose="020F0502020204030204" pitchFamily="34" charset="0"/>
                          <a:ea typeface="+mn-ea"/>
                          <a:cs typeface="+mn-cs"/>
                        </a:rPr>
                        <a:t>82%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b="0" i="0" u="none" strike="noStrike" kern="1200">
                          <a:solidFill>
                            <a:schemeClr val="tx1">
                              <a:lumMod val="75000"/>
                              <a:lumOff val="25000"/>
                            </a:schemeClr>
                          </a:solidFill>
                          <a:effectLst/>
                          <a:latin typeface="Calibri" panose="020F0502020204030204" pitchFamily="34" charset="0"/>
                          <a:ea typeface="+mn-ea"/>
                          <a:cs typeface="+mn-cs"/>
                        </a:rPr>
                        <a:t>89%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b="0" i="0" u="none" strike="noStrike" kern="1200">
                          <a:solidFill>
                            <a:schemeClr val="tx1">
                              <a:lumMod val="75000"/>
                              <a:lumOff val="25000"/>
                            </a:schemeClr>
                          </a:solidFill>
                          <a:effectLst/>
                          <a:latin typeface="Calibri" panose="020F0502020204030204" pitchFamily="34" charset="0"/>
                          <a:ea typeface="+mn-ea"/>
                          <a:cs typeface="+mn-cs"/>
                        </a:rPr>
                        <a:t>81%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b="0" i="0" u="none" strike="noStrike" kern="1200">
                          <a:solidFill>
                            <a:schemeClr val="tx1">
                              <a:lumMod val="75000"/>
                              <a:lumOff val="25000"/>
                            </a:schemeClr>
                          </a:solidFill>
                          <a:effectLst/>
                          <a:latin typeface="Calibri" panose="020F0502020204030204" pitchFamily="34" charset="0"/>
                          <a:ea typeface="+mn-ea"/>
                          <a:cs typeface="+mn-cs"/>
                        </a:rPr>
                        <a:t>90%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b="0" i="0" u="none" strike="noStrike" kern="1200">
                          <a:solidFill>
                            <a:schemeClr val="tx1">
                              <a:lumMod val="75000"/>
                              <a:lumOff val="25000"/>
                            </a:schemeClr>
                          </a:solidFill>
                          <a:effectLst/>
                          <a:latin typeface="Calibri" panose="020F0502020204030204" pitchFamily="34" charset="0"/>
                          <a:ea typeface="+mn-ea"/>
                          <a:cs typeface="+mn-cs"/>
                        </a:rPr>
                        <a:t>85%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384553482"/>
                  </a:ext>
                </a:extLst>
              </a:tr>
            </a:tbl>
          </a:graphicData>
        </a:graphic>
      </p:graphicFrame>
    </p:spTree>
    <p:extLst>
      <p:ext uri="{BB962C8B-B14F-4D97-AF65-F5344CB8AC3E}">
        <p14:creationId xmlns:p14="http://schemas.microsoft.com/office/powerpoint/2010/main" val="1345564606"/>
      </p:ext>
    </p:extLst>
  </p:cSld>
  <p:clrMapOvr>
    <a:masterClrMapping/>
  </p:clrMapOvr>
</p:sld>
</file>

<file path=ppt/slides/slide1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80000" y="180000"/>
            <a:ext cx="11721936" cy="900000"/>
          </a:xfrm>
        </p:spPr>
        <p:txBody>
          <a:bodyPr vert="horz" lIns="91440" tIns="45720" rIns="91440" bIns="45720" rtlCol="0" anchor="t" anchorCtr="0">
            <a:normAutofit/>
          </a:bodyPr>
          <a:lstStyle/>
          <a:p>
            <a:r>
              <a:rPr lang="en-GB" sz="1600"/>
              <a:t>4% of pupils say they have taken drugs to get high.</a:t>
            </a:r>
          </a:p>
        </p:txBody>
      </p:sp>
      <p:sp>
        <p:nvSpPr>
          <p:cNvPr id="10" name="TextBox 9"/>
          <p:cNvSpPr txBox="1"/>
          <p:nvPr/>
        </p:nvSpPr>
        <p:spPr>
          <a:xfrm>
            <a:off x="183019" y="6368400"/>
            <a:ext cx="10227733" cy="400110"/>
          </a:xfrm>
          <a:prstGeom prst="rect">
            <a:avLst/>
          </a:prstGeom>
          <a:noFill/>
        </p:spPr>
        <p:txBody>
          <a:bodyPr wrap="square" rtlCol="0" anchor="b" anchorCtr="0">
            <a:spAutoFit/>
          </a:bodyPr>
          <a:lstStyle/>
          <a:p>
            <a:r>
              <a:rPr lang="en-GB" sz="1000">
                <a:solidFill>
                  <a:srgbClr val="002060"/>
                </a:solidFill>
              </a:rPr>
              <a:t>Q: Have you ever taken any drugs to get high? (Not medicines, tobacco or alcohol.)</a:t>
            </a:r>
          </a:p>
          <a:p>
            <a:r>
              <a:rPr lang="en-GB" sz="1000" i="1">
                <a:solidFill>
                  <a:srgbClr val="002060"/>
                </a:solidFill>
              </a:rPr>
              <a:t>Base: All valid respondents, 2023 n=1,057, 2024 n=1,170, 2025 n=1,546. </a:t>
            </a:r>
          </a:p>
        </p:txBody>
      </p:sp>
      <p:sp>
        <p:nvSpPr>
          <p:cNvPr id="5" name="Rectangle 4"/>
          <p:cNvSpPr/>
          <p:nvPr/>
        </p:nvSpPr>
        <p:spPr>
          <a:xfrm>
            <a:off x="9946640" y="6368627"/>
            <a:ext cx="1686560" cy="492926"/>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a:t>Staying safe / </a:t>
            </a:r>
            <a:r>
              <a:rPr lang="en-GB" sz="1000" b="1"/>
              <a:t>CYPP</a:t>
            </a:r>
          </a:p>
        </p:txBody>
      </p:sp>
      <p:graphicFrame>
        <p:nvGraphicFramePr>
          <p:cNvPr id="8" name="Table 7"/>
          <p:cNvGraphicFramePr>
            <a:graphicFrameLocks noGrp="1"/>
          </p:cNvGraphicFramePr>
          <p:nvPr>
            <p:extLst>
              <p:ext uri="{D42A27DB-BD31-4B8C-83A1-F6EECF244321}">
                <p14:modId xmlns:p14="http://schemas.microsoft.com/office/powerpoint/2010/main" val="998006549"/>
              </p:ext>
            </p:extLst>
          </p:nvPr>
        </p:nvGraphicFramePr>
        <p:xfrm>
          <a:off x="4381143" y="1190509"/>
          <a:ext cx="7252057" cy="1519952"/>
        </p:xfrm>
        <a:graphic>
          <a:graphicData uri="http://schemas.openxmlformats.org/drawingml/2006/table">
            <a:tbl>
              <a:tblPr firstRow="1" bandRow="1">
                <a:tableStyleId>{5940675A-B579-460E-94D1-54222C63F5DA}</a:tableStyleId>
              </a:tblPr>
              <a:tblGrid>
                <a:gridCol w="1460443">
                  <a:extLst>
                    <a:ext uri="{9D8B030D-6E8A-4147-A177-3AD203B41FA5}">
                      <a16:colId xmlns:a16="http://schemas.microsoft.com/office/drawing/2014/main" val="20000"/>
                    </a:ext>
                  </a:extLst>
                </a:gridCol>
                <a:gridCol w="965269">
                  <a:extLst>
                    <a:ext uri="{9D8B030D-6E8A-4147-A177-3AD203B41FA5}">
                      <a16:colId xmlns:a16="http://schemas.microsoft.com/office/drawing/2014/main" val="20001"/>
                    </a:ext>
                  </a:extLst>
                </a:gridCol>
                <a:gridCol w="965269">
                  <a:extLst>
                    <a:ext uri="{9D8B030D-6E8A-4147-A177-3AD203B41FA5}">
                      <a16:colId xmlns:a16="http://schemas.microsoft.com/office/drawing/2014/main" val="20002"/>
                    </a:ext>
                  </a:extLst>
                </a:gridCol>
                <a:gridCol w="965269">
                  <a:extLst>
                    <a:ext uri="{9D8B030D-6E8A-4147-A177-3AD203B41FA5}">
                      <a16:colId xmlns:a16="http://schemas.microsoft.com/office/drawing/2014/main" val="20003"/>
                    </a:ext>
                  </a:extLst>
                </a:gridCol>
                <a:gridCol w="965269">
                  <a:extLst>
                    <a:ext uri="{9D8B030D-6E8A-4147-A177-3AD203B41FA5}">
                      <a16:colId xmlns:a16="http://schemas.microsoft.com/office/drawing/2014/main" val="20004"/>
                    </a:ext>
                  </a:extLst>
                </a:gridCol>
                <a:gridCol w="965269">
                  <a:extLst>
                    <a:ext uri="{9D8B030D-6E8A-4147-A177-3AD203B41FA5}">
                      <a16:colId xmlns:a16="http://schemas.microsoft.com/office/drawing/2014/main" val="20005"/>
                    </a:ext>
                  </a:extLst>
                </a:gridCol>
                <a:gridCol w="965269">
                  <a:extLst>
                    <a:ext uri="{9D8B030D-6E8A-4147-A177-3AD203B41FA5}">
                      <a16:colId xmlns:a16="http://schemas.microsoft.com/office/drawing/2014/main" val="20006"/>
                    </a:ext>
                  </a:extLst>
                </a:gridCol>
              </a:tblGrid>
              <a:tr h="418001">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i="1">
                          <a:solidFill>
                            <a:schemeClr val="tx1">
                              <a:lumMod val="75000"/>
                              <a:lumOff val="25000"/>
                            </a:schemeClr>
                          </a:solidFill>
                        </a:rPr>
                        <a:t>2025 Survey</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GB" sz="1100" i="1">
                        <a:solidFill>
                          <a:schemeClr val="tx1">
                            <a:lumMod val="75000"/>
                            <a:lumOff val="25000"/>
                          </a:schemeClr>
                        </a:solidFill>
                      </a:endParaRP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All Secondary</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Year 8</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Year 10</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Boys</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Girls</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FSM</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48950">
                <a:tc>
                  <a:txBody>
                    <a:bodyPr/>
                    <a:lstStyle/>
                    <a:p>
                      <a:r>
                        <a:rPr lang="en-GB" sz="1100" i="1">
                          <a:solidFill>
                            <a:schemeClr val="tx1">
                              <a:lumMod val="75000"/>
                              <a:lumOff val="25000"/>
                            </a:schemeClr>
                          </a:solidFill>
                        </a:rPr>
                        <a:t>Base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1546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962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584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720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775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329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414916">
                <a:tc>
                  <a:txBody>
                    <a:bodyPr/>
                    <a:lstStyle/>
                    <a:p>
                      <a:r>
                        <a:rPr lang="en-GB" sz="1100">
                          <a:solidFill>
                            <a:schemeClr val="tx1">
                              <a:lumMod val="75000"/>
                              <a:lumOff val="25000"/>
                            </a:schemeClr>
                          </a:solidFill>
                        </a:rPr>
                        <a:t>Yes</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414916">
                <a:tc>
                  <a:txBody>
                    <a:bodyPr/>
                    <a:lstStyle/>
                    <a:p>
                      <a:r>
                        <a:rPr lang="en-GB" sz="1100">
                          <a:solidFill>
                            <a:schemeClr val="tx1">
                              <a:lumMod val="75000"/>
                              <a:lumOff val="25000"/>
                            </a:schemeClr>
                          </a:solidFill>
                        </a:rPr>
                        <a:t>No</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96%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98%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94%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96%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97%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94%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bl>
          </a:graphicData>
        </a:graphic>
      </p:graphicFrame>
      <p:graphicFrame>
        <p:nvGraphicFramePr>
          <p:cNvPr id="7" name="Table 6">
            <a:extLst>
              <a:ext uri="{FF2B5EF4-FFF2-40B4-BE49-F238E27FC236}">
                <a16:creationId xmlns:a16="http://schemas.microsoft.com/office/drawing/2014/main" id="{DF3CDB69-3047-41AB-8F80-0BBDEA4423D5}"/>
              </a:ext>
            </a:extLst>
          </p:cNvPr>
          <p:cNvGraphicFramePr>
            <a:graphicFrameLocks noGrp="1"/>
          </p:cNvGraphicFramePr>
          <p:nvPr>
            <p:extLst>
              <p:ext uri="{D42A27DB-BD31-4B8C-83A1-F6EECF244321}">
                <p14:modId xmlns:p14="http://schemas.microsoft.com/office/powerpoint/2010/main" val="1140901570"/>
              </p:ext>
            </p:extLst>
          </p:nvPr>
        </p:nvGraphicFramePr>
        <p:xfrm>
          <a:off x="4381141" y="2921393"/>
          <a:ext cx="7252057" cy="1685432"/>
        </p:xfrm>
        <a:graphic>
          <a:graphicData uri="http://schemas.openxmlformats.org/drawingml/2006/table">
            <a:tbl>
              <a:tblPr firstRow="1" bandRow="1">
                <a:tableStyleId>{5940675A-B579-460E-94D1-54222C63F5DA}</a:tableStyleId>
              </a:tblPr>
              <a:tblGrid>
                <a:gridCol w="1447549">
                  <a:extLst>
                    <a:ext uri="{9D8B030D-6E8A-4147-A177-3AD203B41FA5}">
                      <a16:colId xmlns:a16="http://schemas.microsoft.com/office/drawing/2014/main" val="20000"/>
                    </a:ext>
                  </a:extLst>
                </a:gridCol>
                <a:gridCol w="1124499">
                  <a:extLst>
                    <a:ext uri="{9D8B030D-6E8A-4147-A177-3AD203B41FA5}">
                      <a16:colId xmlns:a16="http://schemas.microsoft.com/office/drawing/2014/main" val="20001"/>
                    </a:ext>
                  </a:extLst>
                </a:gridCol>
                <a:gridCol w="869519">
                  <a:extLst>
                    <a:ext uri="{9D8B030D-6E8A-4147-A177-3AD203B41FA5}">
                      <a16:colId xmlns:a16="http://schemas.microsoft.com/office/drawing/2014/main" val="20002"/>
                    </a:ext>
                  </a:extLst>
                </a:gridCol>
                <a:gridCol w="721760">
                  <a:extLst>
                    <a:ext uri="{9D8B030D-6E8A-4147-A177-3AD203B41FA5}">
                      <a16:colId xmlns:a16="http://schemas.microsoft.com/office/drawing/2014/main" val="20003"/>
                    </a:ext>
                  </a:extLst>
                </a:gridCol>
                <a:gridCol w="831912">
                  <a:extLst>
                    <a:ext uri="{9D8B030D-6E8A-4147-A177-3AD203B41FA5}">
                      <a16:colId xmlns:a16="http://schemas.microsoft.com/office/drawing/2014/main" val="20004"/>
                    </a:ext>
                  </a:extLst>
                </a:gridCol>
                <a:gridCol w="814810">
                  <a:extLst>
                    <a:ext uri="{9D8B030D-6E8A-4147-A177-3AD203B41FA5}">
                      <a16:colId xmlns:a16="http://schemas.microsoft.com/office/drawing/2014/main" val="20005"/>
                    </a:ext>
                  </a:extLst>
                </a:gridCol>
                <a:gridCol w="721004">
                  <a:extLst>
                    <a:ext uri="{9D8B030D-6E8A-4147-A177-3AD203B41FA5}">
                      <a16:colId xmlns:a16="http://schemas.microsoft.com/office/drawing/2014/main" val="20006"/>
                    </a:ext>
                  </a:extLst>
                </a:gridCol>
                <a:gridCol w="721004">
                  <a:extLst>
                    <a:ext uri="{9D8B030D-6E8A-4147-A177-3AD203B41FA5}">
                      <a16:colId xmlns:a16="http://schemas.microsoft.com/office/drawing/2014/main" val="2392249533"/>
                    </a:ext>
                  </a:extLst>
                </a:gridCol>
              </a:tblGrid>
              <a:tr h="41491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i="1">
                          <a:solidFill>
                            <a:schemeClr val="tx1">
                              <a:lumMod val="75000"/>
                              <a:lumOff val="25000"/>
                            </a:schemeClr>
                          </a:solidFill>
                        </a:rPr>
                        <a:t>2025 Survey</a:t>
                      </a:r>
                    </a:p>
                    <a:p>
                      <a:endParaRPr lang="en-GB" sz="1100">
                        <a:solidFill>
                          <a:schemeClr val="tx1">
                            <a:lumMod val="75000"/>
                            <a:lumOff val="25000"/>
                          </a:schemeClr>
                        </a:solidFill>
                      </a:endParaRP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SEN</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Have a disability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Young carers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Ethnicity:</a:t>
                      </a:r>
                      <a:r>
                        <a:rPr lang="en-GB" sz="1100" b="1" baseline="0">
                          <a:solidFill>
                            <a:schemeClr val="tx1">
                              <a:lumMod val="75000"/>
                              <a:lumOff val="25000"/>
                            </a:schemeClr>
                          </a:solidFill>
                        </a:rPr>
                        <a:t> </a:t>
                      </a:r>
                      <a:r>
                        <a:rPr lang="en-GB" sz="1100" b="1">
                          <a:solidFill>
                            <a:schemeClr val="tx1">
                              <a:lumMod val="75000"/>
                              <a:lumOff val="25000"/>
                            </a:schemeClr>
                          </a:solidFill>
                        </a:rPr>
                        <a:t>White</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Ethnic Minority Groups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Eng 2</a:t>
                      </a:r>
                      <a:r>
                        <a:rPr lang="en-GB" sz="1100" b="1" baseline="30000">
                          <a:solidFill>
                            <a:schemeClr val="tx1">
                              <a:lumMod val="75000"/>
                              <a:lumOff val="25000"/>
                            </a:schemeClr>
                          </a:solidFill>
                        </a:rPr>
                        <a:t>nd</a:t>
                      </a:r>
                      <a:r>
                        <a:rPr lang="en-GB" sz="1100" b="1">
                          <a:solidFill>
                            <a:schemeClr val="tx1">
                              <a:lumMod val="75000"/>
                              <a:lumOff val="25000"/>
                            </a:schemeClr>
                          </a:solidFill>
                        </a:rPr>
                        <a:t> Lang</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LGBTQ</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48950">
                <a:tc>
                  <a:txBody>
                    <a:bodyPr/>
                    <a:lstStyle/>
                    <a:p>
                      <a:r>
                        <a:rPr lang="en-GB" sz="1100" i="1">
                          <a:solidFill>
                            <a:schemeClr val="tx1">
                              <a:lumMod val="75000"/>
                              <a:lumOff val="25000"/>
                            </a:schemeClr>
                          </a:solidFill>
                        </a:rPr>
                        <a:t>Base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191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309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87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1341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154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120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178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414916">
                <a:tc>
                  <a:txBody>
                    <a:bodyPr/>
                    <a:lstStyle/>
                    <a:p>
                      <a:r>
                        <a:rPr lang="en-GB" sz="1100">
                          <a:solidFill>
                            <a:schemeClr val="tx1">
                              <a:lumMod val="75000"/>
                              <a:lumOff val="25000"/>
                            </a:schemeClr>
                          </a:solidFill>
                        </a:rPr>
                        <a:t>Yes</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414916">
                <a:tc>
                  <a:txBody>
                    <a:bodyPr/>
                    <a:lstStyle/>
                    <a:p>
                      <a:r>
                        <a:rPr lang="en-GB" sz="1100">
                          <a:solidFill>
                            <a:schemeClr val="tx1">
                              <a:lumMod val="75000"/>
                              <a:lumOff val="25000"/>
                            </a:schemeClr>
                          </a:solidFill>
                        </a:rPr>
                        <a:t>No</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93%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95%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93%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97%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93%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96%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92%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bl>
          </a:graphicData>
        </a:graphic>
      </p:graphicFrame>
      <p:graphicFrame>
        <p:nvGraphicFramePr>
          <p:cNvPr id="9" name="Chart 8">
            <a:extLst>
              <a:ext uri="{FF2B5EF4-FFF2-40B4-BE49-F238E27FC236}">
                <a16:creationId xmlns:a16="http://schemas.microsoft.com/office/drawing/2014/main" id="{57DA1E27-0DE4-4F54-B6CB-9F62B17DAD02}"/>
              </a:ext>
            </a:extLst>
          </p:cNvPr>
          <p:cNvGraphicFramePr/>
          <p:nvPr>
            <p:extLst>
              <p:ext uri="{D42A27DB-BD31-4B8C-83A1-F6EECF244321}">
                <p14:modId xmlns:p14="http://schemas.microsoft.com/office/powerpoint/2010/main" val="3327675131"/>
              </p:ext>
            </p:extLst>
          </p:nvPr>
        </p:nvGraphicFramePr>
        <p:xfrm>
          <a:off x="180000" y="1245039"/>
          <a:ext cx="3980550" cy="3352707"/>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1029915709"/>
      </p:ext>
    </p:extLst>
  </p:cSld>
  <p:clrMapOvr>
    <a:masterClrMapping/>
  </p:clrMapOvr>
</p:sld>
</file>

<file path=ppt/slides/slide1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8" name="Table 7"/>
          <p:cNvGraphicFramePr>
            <a:graphicFrameLocks noGrp="1"/>
          </p:cNvGraphicFramePr>
          <p:nvPr>
            <p:extLst>
              <p:ext uri="{D42A27DB-BD31-4B8C-83A1-F6EECF244321}">
                <p14:modId xmlns:p14="http://schemas.microsoft.com/office/powerpoint/2010/main" val="2030641031"/>
              </p:ext>
            </p:extLst>
          </p:nvPr>
        </p:nvGraphicFramePr>
        <p:xfrm>
          <a:off x="360000" y="961200"/>
          <a:ext cx="11273201" cy="4599507"/>
        </p:xfrm>
        <a:graphic>
          <a:graphicData uri="http://schemas.openxmlformats.org/drawingml/2006/table">
            <a:tbl>
              <a:tblPr firstRow="1" bandRow="1">
                <a:tableStyleId>{5940675A-B579-460E-94D1-54222C63F5DA}</a:tableStyleId>
              </a:tblPr>
              <a:tblGrid>
                <a:gridCol w="5809564">
                  <a:extLst>
                    <a:ext uri="{9D8B030D-6E8A-4147-A177-3AD203B41FA5}">
                      <a16:colId xmlns:a16="http://schemas.microsoft.com/office/drawing/2014/main" val="20000"/>
                    </a:ext>
                  </a:extLst>
                </a:gridCol>
                <a:gridCol w="1222045">
                  <a:extLst>
                    <a:ext uri="{9D8B030D-6E8A-4147-A177-3AD203B41FA5}">
                      <a16:colId xmlns:a16="http://schemas.microsoft.com/office/drawing/2014/main" val="20002"/>
                    </a:ext>
                  </a:extLst>
                </a:gridCol>
                <a:gridCol w="1406322">
                  <a:extLst>
                    <a:ext uri="{9D8B030D-6E8A-4147-A177-3AD203B41FA5}">
                      <a16:colId xmlns:a16="http://schemas.microsoft.com/office/drawing/2014/main" val="20004"/>
                    </a:ext>
                  </a:extLst>
                </a:gridCol>
                <a:gridCol w="1435418">
                  <a:extLst>
                    <a:ext uri="{9D8B030D-6E8A-4147-A177-3AD203B41FA5}">
                      <a16:colId xmlns:a16="http://schemas.microsoft.com/office/drawing/2014/main" val="20006"/>
                    </a:ext>
                  </a:extLst>
                </a:gridCol>
                <a:gridCol w="1399852">
                  <a:extLst>
                    <a:ext uri="{9D8B030D-6E8A-4147-A177-3AD203B41FA5}">
                      <a16:colId xmlns:a16="http://schemas.microsoft.com/office/drawing/2014/main" val="485959277"/>
                    </a:ext>
                  </a:extLst>
                </a:gridCol>
              </a:tblGrid>
              <a:tr h="425929">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i="1">
                          <a:solidFill>
                            <a:schemeClr val="tx1">
                              <a:lumMod val="75000"/>
                              <a:lumOff val="25000"/>
                            </a:schemeClr>
                          </a:solidFill>
                        </a:rPr>
                        <a:t>2025 Survey</a:t>
                      </a:r>
                    </a:p>
                    <a:p>
                      <a:endParaRPr lang="en-GB" sz="1100">
                        <a:solidFill>
                          <a:schemeClr val="tx1">
                            <a:lumMod val="75000"/>
                            <a:lumOff val="25000"/>
                          </a:schemeClr>
                        </a:solidFill>
                      </a:endParaRP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Never taken</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Taken more than a year ago</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Taken within last 12 months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Taken during last month  </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371475">
                <a:tc>
                  <a:txBody>
                    <a:bodyPr/>
                    <a:lstStyle/>
                    <a:p>
                      <a:r>
                        <a:rPr lang="en-GB" sz="1100" i="1">
                          <a:solidFill>
                            <a:schemeClr val="tx1">
                              <a:lumMod val="75000"/>
                              <a:lumOff val="25000"/>
                            </a:schemeClr>
                          </a:solidFill>
                        </a:rPr>
                        <a:t>Base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58</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100" b="0" i="1" u="none" strike="noStrike" kern="1200" cap="none" spc="0" normalizeH="0" baseline="0" noProof="0">
                          <a:ln>
                            <a:noFill/>
                          </a:ln>
                          <a:solidFill>
                            <a:prstClr val="black">
                              <a:lumMod val="75000"/>
                              <a:lumOff val="25000"/>
                            </a:prstClr>
                          </a:solidFill>
                          <a:effectLst/>
                          <a:uLnTx/>
                          <a:uFillTx/>
                          <a:latin typeface="Calibri" panose="020F0502020204030204"/>
                          <a:ea typeface="+mn-ea"/>
                          <a:cs typeface="+mn-cs"/>
                        </a:rPr>
                        <a:t>58</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100" b="0" i="1" u="none" strike="noStrike" kern="1200" cap="none" spc="0" normalizeH="0" baseline="0" noProof="0">
                          <a:ln>
                            <a:noFill/>
                          </a:ln>
                          <a:solidFill>
                            <a:prstClr val="black">
                              <a:lumMod val="75000"/>
                              <a:lumOff val="25000"/>
                            </a:prstClr>
                          </a:solidFill>
                          <a:effectLst/>
                          <a:uLnTx/>
                          <a:uFillTx/>
                          <a:latin typeface="Calibri" panose="020F0502020204030204"/>
                          <a:ea typeface="+mn-ea"/>
                          <a:cs typeface="+mn-cs"/>
                        </a:rPr>
                        <a:t>58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100" b="0" i="1" u="none" strike="noStrike" kern="1200" cap="none" spc="0" normalizeH="0" baseline="0" noProof="0">
                          <a:ln>
                            <a:noFill/>
                          </a:ln>
                          <a:solidFill>
                            <a:prstClr val="black">
                              <a:lumMod val="75000"/>
                              <a:lumOff val="25000"/>
                            </a:prstClr>
                          </a:solidFill>
                          <a:effectLst/>
                          <a:uLnTx/>
                          <a:uFillTx/>
                          <a:latin typeface="Calibri" panose="020F0502020204030204"/>
                          <a:ea typeface="+mn-ea"/>
                          <a:cs typeface="+mn-cs"/>
                        </a:rPr>
                        <a:t>58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24459810"/>
                  </a:ext>
                </a:extLst>
              </a:tr>
              <a:tr h="386458">
                <a:tc>
                  <a:txBody>
                    <a:bodyPr/>
                    <a:lstStyle/>
                    <a:p>
                      <a:pPr algn="l" fontAlgn="b"/>
                      <a:r>
                        <a:rPr lang="en-GB" sz="1100" b="0" i="0" u="none" strike="noStrike">
                          <a:solidFill>
                            <a:schemeClr val="tx1">
                              <a:lumMod val="75000"/>
                              <a:lumOff val="25000"/>
                            </a:schemeClr>
                          </a:solidFill>
                          <a:effectLst/>
                          <a:latin typeface="Calibri" panose="020F0502020204030204" pitchFamily="34" charset="0"/>
                        </a:rPr>
                        <a:t> Amphetamines (e.g. speed, sulp, whizz, uppers) </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a:solidFill>
                            <a:schemeClr val="bg2">
                              <a:lumMod val="25000"/>
                            </a:schemeClr>
                          </a:solidFill>
                          <a:effectLst/>
                          <a:latin typeface="Calibri" panose="020F0502020204030204" pitchFamily="34" charset="0"/>
                        </a:rPr>
                        <a:t>84%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a:solidFill>
                            <a:schemeClr val="bg2">
                              <a:lumMod val="25000"/>
                            </a:schemeClr>
                          </a:solidFill>
                          <a:effectLst/>
                          <a:latin typeface="Calibri" panose="020F0502020204030204" pitchFamily="34" charset="0"/>
                        </a:rPr>
                        <a:t>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a:solidFill>
                            <a:schemeClr val="bg2">
                              <a:lumMod val="25000"/>
                            </a:schemeClr>
                          </a:solidFill>
                          <a:effectLst/>
                          <a:latin typeface="Calibri" panose="020F0502020204030204" pitchFamily="34" charset="0"/>
                        </a:rPr>
                        <a:t>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a:solidFill>
                            <a:schemeClr val="bg2">
                              <a:lumMod val="25000"/>
                            </a:schemeClr>
                          </a:solidFill>
                          <a:effectLst/>
                          <a:latin typeface="Calibri" panose="020F0502020204030204" pitchFamily="34" charset="0"/>
                        </a:rPr>
                        <a:t>14%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extLst>
                  <a:ext uri="{0D108BD9-81ED-4DB2-BD59-A6C34878D82A}">
                    <a16:rowId xmlns:a16="http://schemas.microsoft.com/office/drawing/2014/main" val="10002"/>
                  </a:ext>
                </a:extLst>
              </a:tr>
              <a:tr h="368213">
                <a:tc>
                  <a:txBody>
                    <a:bodyPr/>
                    <a:lstStyle/>
                    <a:p>
                      <a:pPr marL="0" algn="l" defTabSz="914400" rtl="0" eaLnBrk="1" fontAlgn="b" latinLnBrk="0" hangingPunct="1"/>
                      <a:r>
                        <a:rPr lang="en-GB" sz="1100" b="0" i="0" u="none" strike="noStrike" kern="1200">
                          <a:solidFill>
                            <a:schemeClr val="bg2">
                              <a:lumMod val="25000"/>
                            </a:schemeClr>
                          </a:solidFill>
                          <a:effectLst/>
                          <a:latin typeface="Calibri" panose="020F0502020204030204" pitchFamily="34" charset="0"/>
                          <a:ea typeface="+mn-ea"/>
                          <a:cs typeface="+mn-cs"/>
                        </a:rPr>
                        <a:t> Cannabis (resin, leaf of oil, e.g. hash, pot, skunk, dope, weed) </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100" b="0" i="0" u="none" strike="noStrike" kern="1200">
                          <a:solidFill>
                            <a:schemeClr val="bg2">
                              <a:lumMod val="25000"/>
                            </a:schemeClr>
                          </a:solidFill>
                          <a:effectLst/>
                          <a:latin typeface="Calibri" panose="020F0502020204030204" pitchFamily="34" charset="0"/>
                          <a:ea typeface="+mn-ea"/>
                          <a:cs typeface="+mn-cs"/>
                        </a:rPr>
                        <a:t>19%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100" b="0" i="0" u="none" strike="noStrike" kern="1200">
                          <a:solidFill>
                            <a:schemeClr val="bg2">
                              <a:lumMod val="25000"/>
                            </a:schemeClr>
                          </a:solidFill>
                          <a:effectLst/>
                          <a:latin typeface="Calibri" panose="020F0502020204030204" pitchFamily="34" charset="0"/>
                          <a:ea typeface="+mn-ea"/>
                          <a:cs typeface="+mn-cs"/>
                        </a:rPr>
                        <a:t>10%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100" b="0" i="0" u="none" strike="noStrike" kern="1200">
                          <a:solidFill>
                            <a:schemeClr val="bg2">
                              <a:lumMod val="25000"/>
                            </a:schemeClr>
                          </a:solidFill>
                          <a:effectLst/>
                          <a:latin typeface="Calibri" panose="020F0502020204030204" pitchFamily="34" charset="0"/>
                          <a:ea typeface="+mn-ea"/>
                          <a:cs typeface="+mn-cs"/>
                        </a:rPr>
                        <a:t>19%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100" b="0" i="0" u="none" strike="noStrike" kern="1200">
                          <a:solidFill>
                            <a:schemeClr val="bg2">
                              <a:lumMod val="25000"/>
                            </a:schemeClr>
                          </a:solidFill>
                          <a:effectLst/>
                          <a:latin typeface="Calibri" panose="020F0502020204030204" pitchFamily="34" charset="0"/>
                          <a:ea typeface="+mn-ea"/>
                          <a:cs typeface="+mn-cs"/>
                        </a:rPr>
                        <a:t>52%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extLst>
                  <a:ext uri="{0D108BD9-81ED-4DB2-BD59-A6C34878D82A}">
                    <a16:rowId xmlns:a16="http://schemas.microsoft.com/office/drawing/2014/main" val="10003"/>
                  </a:ext>
                </a:extLst>
              </a:tr>
              <a:tr h="304699">
                <a:tc>
                  <a:txBody>
                    <a:bodyPr/>
                    <a:lstStyle/>
                    <a:p>
                      <a:pPr marL="0" algn="l" defTabSz="914400" rtl="0" eaLnBrk="1" fontAlgn="b" latinLnBrk="0" hangingPunct="1"/>
                      <a:r>
                        <a:rPr lang="en-GB" sz="1100" b="0" i="0" u="none" strike="noStrike" kern="1200">
                          <a:solidFill>
                            <a:schemeClr val="bg2">
                              <a:lumMod val="25000"/>
                            </a:schemeClr>
                          </a:solidFill>
                          <a:effectLst/>
                          <a:latin typeface="Calibri" panose="020F0502020204030204" pitchFamily="34" charset="0"/>
                          <a:ea typeface="+mn-ea"/>
                          <a:cs typeface="+mn-cs"/>
                        </a:rPr>
                        <a:t> Ecstasy (e.g. MDMA, E, Doves)</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100" b="0" i="0" u="none" strike="noStrike" kern="1200">
                          <a:solidFill>
                            <a:schemeClr val="bg2">
                              <a:lumMod val="25000"/>
                            </a:schemeClr>
                          </a:solidFill>
                          <a:effectLst/>
                          <a:latin typeface="Calibri" panose="020F0502020204030204" pitchFamily="34" charset="0"/>
                          <a:ea typeface="+mn-ea"/>
                          <a:cs typeface="+mn-cs"/>
                        </a:rPr>
                        <a:t>79%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100" b="0" i="0" u="none" strike="noStrike" kern="1200">
                          <a:solidFill>
                            <a:schemeClr val="bg2">
                              <a:lumMod val="25000"/>
                            </a:schemeClr>
                          </a:solidFill>
                          <a:effectLst/>
                          <a:latin typeface="Calibri" panose="020F0502020204030204" pitchFamily="34" charset="0"/>
                          <a:ea typeface="+mn-ea"/>
                          <a:cs typeface="+mn-cs"/>
                        </a:rPr>
                        <a:t>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100" b="0" i="0" u="none" strike="noStrike" kern="1200">
                          <a:solidFill>
                            <a:schemeClr val="bg2">
                              <a:lumMod val="25000"/>
                            </a:schemeClr>
                          </a:solidFill>
                          <a:effectLst/>
                          <a:latin typeface="Calibri" panose="020F0502020204030204" pitchFamily="34" charset="0"/>
                          <a:ea typeface="+mn-ea"/>
                          <a:cs typeface="+mn-cs"/>
                        </a:rPr>
                        <a:t>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100" b="0" i="0" u="none" strike="noStrike" kern="1200">
                          <a:solidFill>
                            <a:schemeClr val="bg2">
                              <a:lumMod val="25000"/>
                            </a:schemeClr>
                          </a:solidFill>
                          <a:effectLst/>
                          <a:latin typeface="Calibri" panose="020F0502020204030204" pitchFamily="34" charset="0"/>
                          <a:ea typeface="+mn-ea"/>
                          <a:cs typeface="+mn-cs"/>
                        </a:rPr>
                        <a:t>17%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extLst>
                  <a:ext uri="{0D108BD9-81ED-4DB2-BD59-A6C34878D82A}">
                    <a16:rowId xmlns:a16="http://schemas.microsoft.com/office/drawing/2014/main" val="10004"/>
                  </a:ext>
                </a:extLst>
              </a:tr>
              <a:tr h="340805">
                <a:tc>
                  <a:txBody>
                    <a:bodyPr/>
                    <a:lstStyle/>
                    <a:p>
                      <a:pPr marL="0" algn="l" defTabSz="914400" rtl="0" eaLnBrk="1" fontAlgn="b" latinLnBrk="0" hangingPunct="1"/>
                      <a:r>
                        <a:rPr lang="en-GB" sz="1100" b="0" i="0" u="none" strike="noStrike" kern="1200">
                          <a:solidFill>
                            <a:schemeClr val="bg2">
                              <a:lumMod val="25000"/>
                            </a:schemeClr>
                          </a:solidFill>
                          <a:effectLst/>
                          <a:latin typeface="Calibri" panose="020F0502020204030204" pitchFamily="34" charset="0"/>
                          <a:ea typeface="+mn-ea"/>
                          <a:cs typeface="+mn-cs"/>
                        </a:rPr>
                        <a:t> Cocaine (e.g. snow, Charlie, coke, nose) </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100" b="0" i="0" u="none" strike="noStrike" kern="1200">
                          <a:solidFill>
                            <a:schemeClr val="bg2">
                              <a:lumMod val="25000"/>
                            </a:schemeClr>
                          </a:solidFill>
                          <a:effectLst/>
                          <a:latin typeface="Calibri" panose="020F0502020204030204" pitchFamily="34" charset="0"/>
                          <a:ea typeface="+mn-ea"/>
                          <a:cs typeface="+mn-cs"/>
                        </a:rPr>
                        <a:t>78%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100" b="0" i="0" u="none" strike="noStrike" kern="1200">
                          <a:solidFill>
                            <a:schemeClr val="bg2">
                              <a:lumMod val="25000"/>
                            </a:schemeClr>
                          </a:solidFill>
                          <a:effectLst/>
                          <a:latin typeface="Calibri" panose="020F0502020204030204" pitchFamily="34" charset="0"/>
                          <a:ea typeface="+mn-ea"/>
                          <a:cs typeface="+mn-cs"/>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100" b="0" i="0" u="none" strike="noStrike" kern="1200">
                          <a:solidFill>
                            <a:schemeClr val="bg2">
                              <a:lumMod val="25000"/>
                            </a:schemeClr>
                          </a:solidFill>
                          <a:effectLst/>
                          <a:latin typeface="Calibri" panose="020F0502020204030204" pitchFamily="34" charset="0"/>
                          <a:ea typeface="+mn-ea"/>
                          <a:cs typeface="+mn-cs"/>
                        </a:rPr>
                        <a:t>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100" b="0" i="0" u="none" strike="noStrike" kern="1200">
                          <a:solidFill>
                            <a:schemeClr val="bg2">
                              <a:lumMod val="25000"/>
                            </a:schemeClr>
                          </a:solidFill>
                          <a:effectLst/>
                          <a:latin typeface="Calibri" panose="020F0502020204030204" pitchFamily="34" charset="0"/>
                          <a:ea typeface="+mn-ea"/>
                          <a:cs typeface="+mn-cs"/>
                        </a:rPr>
                        <a:t>14%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extLst>
                  <a:ext uri="{0D108BD9-81ED-4DB2-BD59-A6C34878D82A}">
                    <a16:rowId xmlns:a16="http://schemas.microsoft.com/office/drawing/2014/main" val="10005"/>
                  </a:ext>
                </a:extLst>
              </a:tr>
              <a:tr h="334783">
                <a:tc>
                  <a:txBody>
                    <a:bodyPr/>
                    <a:lstStyle/>
                    <a:p>
                      <a:pPr marL="0" algn="l" defTabSz="914400" rtl="0" eaLnBrk="1" fontAlgn="b" latinLnBrk="0" hangingPunct="1"/>
                      <a:r>
                        <a:rPr lang="en-GB" sz="1100" b="0" i="0" u="none" strike="noStrike" kern="1200">
                          <a:solidFill>
                            <a:schemeClr val="bg2">
                              <a:lumMod val="25000"/>
                            </a:schemeClr>
                          </a:solidFill>
                          <a:effectLst/>
                          <a:latin typeface="Calibri" panose="020F0502020204030204" pitchFamily="34" charset="0"/>
                          <a:ea typeface="+mn-ea"/>
                          <a:cs typeface="+mn-cs"/>
                        </a:rPr>
                        <a:t> Natural (e.g. magic mushrooms)</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100" b="0" i="0" u="none" strike="noStrike" kern="1200">
                          <a:solidFill>
                            <a:schemeClr val="bg2">
                              <a:lumMod val="25000"/>
                            </a:schemeClr>
                          </a:solidFill>
                          <a:effectLst/>
                          <a:latin typeface="Calibri" panose="020F0502020204030204" pitchFamily="34" charset="0"/>
                          <a:ea typeface="+mn-ea"/>
                          <a:cs typeface="+mn-cs"/>
                        </a:rPr>
                        <a:t>79%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100" b="0" i="0" u="none" strike="noStrike" kern="1200">
                          <a:solidFill>
                            <a:schemeClr val="bg2">
                              <a:lumMod val="25000"/>
                            </a:schemeClr>
                          </a:solidFill>
                          <a:effectLst/>
                          <a:latin typeface="Calibri" panose="020F0502020204030204" pitchFamily="34" charset="0"/>
                          <a:ea typeface="+mn-ea"/>
                          <a:cs typeface="+mn-cs"/>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100" b="0" i="0" u="none" strike="noStrike" kern="1200">
                          <a:solidFill>
                            <a:schemeClr val="bg2">
                              <a:lumMod val="25000"/>
                            </a:schemeClr>
                          </a:solidFill>
                          <a:effectLst/>
                          <a:latin typeface="Calibri" panose="020F0502020204030204" pitchFamily="34" charset="0"/>
                          <a:ea typeface="+mn-ea"/>
                          <a:cs typeface="+mn-cs"/>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100" b="0" i="0" u="none" strike="noStrike" kern="1200">
                          <a:solidFill>
                            <a:schemeClr val="bg2">
                              <a:lumMod val="25000"/>
                            </a:schemeClr>
                          </a:solidFill>
                          <a:effectLst/>
                          <a:latin typeface="Calibri" panose="020F0502020204030204" pitchFamily="34" charset="0"/>
                          <a:ea typeface="+mn-ea"/>
                          <a:cs typeface="+mn-cs"/>
                        </a:rPr>
                        <a:t>14%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extLst>
                  <a:ext uri="{0D108BD9-81ED-4DB2-BD59-A6C34878D82A}">
                    <a16:rowId xmlns:a16="http://schemas.microsoft.com/office/drawing/2014/main" val="10006"/>
                  </a:ext>
                </a:extLst>
              </a:tr>
              <a:tr h="367538">
                <a:tc>
                  <a:txBody>
                    <a:bodyPr/>
                    <a:lstStyle/>
                    <a:p>
                      <a:pPr marL="0" algn="l" defTabSz="914400" rtl="0" eaLnBrk="1" fontAlgn="b" latinLnBrk="0" hangingPunct="1"/>
                      <a:r>
                        <a:rPr lang="en-GB" sz="1100" b="0" i="0" u="none" strike="noStrike" kern="1200">
                          <a:solidFill>
                            <a:schemeClr val="bg2">
                              <a:lumMod val="25000"/>
                            </a:schemeClr>
                          </a:solidFill>
                          <a:effectLst/>
                          <a:latin typeface="Calibri" panose="020F0502020204030204" pitchFamily="34" charset="0"/>
                          <a:ea typeface="+mn-ea"/>
                          <a:cs typeface="+mn-cs"/>
                        </a:rPr>
                        <a:t> Synthetic (e.g. acid, LSD)</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100" b="0" i="0" u="none" strike="noStrike" kern="1200">
                          <a:solidFill>
                            <a:schemeClr val="bg2">
                              <a:lumMod val="25000"/>
                            </a:schemeClr>
                          </a:solidFill>
                          <a:effectLst/>
                          <a:latin typeface="Calibri" panose="020F0502020204030204" pitchFamily="34" charset="0"/>
                          <a:ea typeface="+mn-ea"/>
                          <a:cs typeface="+mn-cs"/>
                        </a:rPr>
                        <a:t>83%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100" b="0" i="0" u="none" strike="noStrike" kern="1200">
                          <a:solidFill>
                            <a:schemeClr val="bg2">
                              <a:lumMod val="25000"/>
                            </a:schemeClr>
                          </a:solidFill>
                          <a:effectLst/>
                          <a:latin typeface="Calibri" panose="020F0502020204030204" pitchFamily="34" charset="0"/>
                          <a:ea typeface="+mn-ea"/>
                          <a:cs typeface="+mn-cs"/>
                        </a:rPr>
                        <a:t>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100" b="0" i="0" u="none" strike="noStrike" kern="1200">
                          <a:solidFill>
                            <a:schemeClr val="bg2">
                              <a:lumMod val="25000"/>
                            </a:schemeClr>
                          </a:solidFill>
                          <a:effectLst/>
                          <a:latin typeface="Calibri" panose="020F0502020204030204" pitchFamily="34" charset="0"/>
                          <a:ea typeface="+mn-ea"/>
                          <a:cs typeface="+mn-cs"/>
                        </a:rPr>
                        <a:t>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100" b="0" i="0" u="none" strike="noStrike" kern="1200">
                          <a:solidFill>
                            <a:schemeClr val="bg2">
                              <a:lumMod val="25000"/>
                            </a:schemeClr>
                          </a:solidFill>
                          <a:effectLst/>
                          <a:latin typeface="Calibri" panose="020F0502020204030204" pitchFamily="34" charset="0"/>
                          <a:ea typeface="+mn-ea"/>
                          <a:cs typeface="+mn-cs"/>
                        </a:rPr>
                        <a:t>16%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extLst>
                  <a:ext uri="{0D108BD9-81ED-4DB2-BD59-A6C34878D82A}">
                    <a16:rowId xmlns:a16="http://schemas.microsoft.com/office/drawing/2014/main" val="10007"/>
                  </a:ext>
                </a:extLst>
              </a:tr>
              <a:tr h="283136">
                <a:tc>
                  <a:txBody>
                    <a:bodyPr/>
                    <a:lstStyle/>
                    <a:p>
                      <a:pPr marL="0" algn="l" defTabSz="914400" rtl="0" eaLnBrk="1" fontAlgn="b" latinLnBrk="0" hangingPunct="1"/>
                      <a:r>
                        <a:rPr lang="en-GB" sz="1100" b="0" i="0" u="none" strike="noStrike" kern="1200">
                          <a:solidFill>
                            <a:schemeClr val="bg2">
                              <a:lumMod val="25000"/>
                            </a:schemeClr>
                          </a:solidFill>
                          <a:effectLst/>
                          <a:latin typeface="Calibri" panose="020F0502020204030204" pitchFamily="34" charset="0"/>
                          <a:ea typeface="+mn-ea"/>
                          <a:cs typeface="+mn-cs"/>
                        </a:rPr>
                        <a:t> Ketamine (e.g. Special K, Vitamin K)</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100" b="0" i="0" u="none" strike="noStrike" kern="1200">
                          <a:solidFill>
                            <a:schemeClr val="bg2">
                              <a:lumMod val="25000"/>
                            </a:schemeClr>
                          </a:solidFill>
                          <a:effectLst/>
                          <a:latin typeface="Calibri" panose="020F0502020204030204" pitchFamily="34" charset="0"/>
                          <a:ea typeface="+mn-ea"/>
                          <a:cs typeface="+mn-cs"/>
                        </a:rPr>
                        <a:t>83%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100" b="0" i="0" u="none" strike="noStrike" kern="1200">
                          <a:solidFill>
                            <a:schemeClr val="bg2">
                              <a:lumMod val="25000"/>
                            </a:schemeClr>
                          </a:solidFill>
                          <a:effectLst/>
                          <a:latin typeface="Calibri" panose="020F0502020204030204" pitchFamily="34" charset="0"/>
                          <a:ea typeface="+mn-ea"/>
                          <a:cs typeface="+mn-cs"/>
                        </a:rPr>
                        <a:t>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100" b="0" i="0" u="none" strike="noStrike" kern="1200">
                          <a:solidFill>
                            <a:schemeClr val="bg2">
                              <a:lumMod val="25000"/>
                            </a:schemeClr>
                          </a:solidFill>
                          <a:effectLst/>
                          <a:latin typeface="Calibri" panose="020F0502020204030204" pitchFamily="34" charset="0"/>
                          <a:ea typeface="+mn-ea"/>
                          <a:cs typeface="+mn-cs"/>
                        </a:rPr>
                        <a:t>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100" b="0" i="0" u="none" strike="noStrike" kern="1200">
                          <a:solidFill>
                            <a:schemeClr val="bg2">
                              <a:lumMod val="25000"/>
                            </a:schemeClr>
                          </a:solidFill>
                          <a:effectLst/>
                          <a:latin typeface="Calibri" panose="020F0502020204030204" pitchFamily="34" charset="0"/>
                          <a:ea typeface="+mn-ea"/>
                          <a:cs typeface="+mn-cs"/>
                        </a:rPr>
                        <a:t>14%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extLst>
                  <a:ext uri="{0D108BD9-81ED-4DB2-BD59-A6C34878D82A}">
                    <a16:rowId xmlns:a16="http://schemas.microsoft.com/office/drawing/2014/main" val="10008"/>
                  </a:ext>
                </a:extLst>
              </a:tr>
              <a:tr h="283136">
                <a:tc>
                  <a:txBody>
                    <a:bodyPr/>
                    <a:lstStyle/>
                    <a:p>
                      <a:pPr marL="0" algn="l" defTabSz="914400" rtl="0" eaLnBrk="1" fontAlgn="b" latinLnBrk="0" hangingPunct="1"/>
                      <a:r>
                        <a:rPr lang="en-GB" sz="1100" b="0" i="0" u="none" strike="noStrike" kern="1200">
                          <a:solidFill>
                            <a:schemeClr val="bg2">
                              <a:lumMod val="25000"/>
                            </a:schemeClr>
                          </a:solidFill>
                          <a:effectLst/>
                          <a:latin typeface="Calibri" panose="020F0502020204030204" pitchFamily="34" charset="0"/>
                          <a:ea typeface="+mn-ea"/>
                          <a:cs typeface="+mn-cs"/>
                        </a:rPr>
                        <a:t> Nitrous Oxide (Laughing gas, NOS, balloons)</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100" b="0" i="0" u="none" strike="noStrike" kern="1200">
                          <a:solidFill>
                            <a:schemeClr val="bg2">
                              <a:lumMod val="25000"/>
                            </a:schemeClr>
                          </a:solidFill>
                          <a:effectLst/>
                          <a:latin typeface="Calibri" panose="020F0502020204030204" pitchFamily="34" charset="0"/>
                          <a:ea typeface="+mn-ea"/>
                          <a:cs typeface="+mn-cs"/>
                        </a:rPr>
                        <a:t>71%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100" b="0" i="0" u="none" strike="noStrike" kern="1200">
                          <a:solidFill>
                            <a:schemeClr val="bg2">
                              <a:lumMod val="25000"/>
                            </a:schemeClr>
                          </a:solidFill>
                          <a:effectLst/>
                          <a:latin typeface="Calibri" panose="020F0502020204030204" pitchFamily="34" charset="0"/>
                          <a:ea typeface="+mn-ea"/>
                          <a:cs typeface="+mn-cs"/>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100" b="0" i="0" u="none" strike="noStrike" kern="1200">
                          <a:solidFill>
                            <a:schemeClr val="bg2">
                              <a:lumMod val="25000"/>
                            </a:schemeClr>
                          </a:solidFill>
                          <a:effectLst/>
                          <a:latin typeface="Calibri" panose="020F0502020204030204" pitchFamily="34" charset="0"/>
                          <a:ea typeface="+mn-ea"/>
                          <a:cs typeface="+mn-cs"/>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100" b="0" i="0" u="none" strike="noStrike" kern="1200">
                          <a:solidFill>
                            <a:schemeClr val="bg2">
                              <a:lumMod val="25000"/>
                            </a:schemeClr>
                          </a:solidFill>
                          <a:effectLst/>
                          <a:latin typeface="Calibri" panose="020F0502020204030204" pitchFamily="34" charset="0"/>
                          <a:ea typeface="+mn-ea"/>
                          <a:cs typeface="+mn-cs"/>
                        </a:rPr>
                        <a:t>22%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extLst>
                  <a:ext uri="{0D108BD9-81ED-4DB2-BD59-A6C34878D82A}">
                    <a16:rowId xmlns:a16="http://schemas.microsoft.com/office/drawing/2014/main" val="4250507290"/>
                  </a:ext>
                </a:extLst>
              </a:tr>
              <a:tr h="283136">
                <a:tc>
                  <a:txBody>
                    <a:bodyPr/>
                    <a:lstStyle/>
                    <a:p>
                      <a:pPr marL="0" algn="l" defTabSz="914400" rtl="0" eaLnBrk="1" fontAlgn="b" latinLnBrk="0" hangingPunct="1"/>
                      <a:r>
                        <a:rPr lang="en-GB" sz="1100" b="0" i="0" u="none" strike="noStrike" kern="1200">
                          <a:solidFill>
                            <a:schemeClr val="bg2">
                              <a:lumMod val="25000"/>
                            </a:schemeClr>
                          </a:solidFill>
                          <a:effectLst/>
                          <a:latin typeface="Calibri" panose="020F0502020204030204" pitchFamily="34" charset="0"/>
                          <a:ea typeface="+mn-ea"/>
                          <a:cs typeface="+mn-cs"/>
                        </a:rPr>
                        <a:t> Poppers (e.g. Liquid Gold, Rush, TNT)</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100" b="0" i="0" u="none" strike="noStrike" kern="1200">
                          <a:solidFill>
                            <a:schemeClr val="bg2">
                              <a:lumMod val="25000"/>
                            </a:schemeClr>
                          </a:solidFill>
                          <a:effectLst/>
                          <a:latin typeface="Calibri" panose="020F0502020204030204" pitchFamily="34" charset="0"/>
                          <a:ea typeface="+mn-ea"/>
                          <a:cs typeface="+mn-cs"/>
                        </a:rPr>
                        <a:t>84%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100" b="0" i="0" u="none" strike="noStrike" kern="1200">
                          <a:solidFill>
                            <a:schemeClr val="bg2">
                              <a:lumMod val="25000"/>
                            </a:schemeClr>
                          </a:solidFill>
                          <a:effectLst/>
                          <a:latin typeface="Calibri" panose="020F0502020204030204" pitchFamily="34" charset="0"/>
                          <a:ea typeface="+mn-ea"/>
                          <a:cs typeface="+mn-cs"/>
                        </a:rPr>
                        <a:t>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100" b="0" i="0" u="none" strike="noStrike" kern="1200">
                          <a:solidFill>
                            <a:schemeClr val="bg2">
                              <a:lumMod val="25000"/>
                            </a:schemeClr>
                          </a:solidFill>
                          <a:effectLst/>
                          <a:latin typeface="Calibri" panose="020F0502020204030204" pitchFamily="34" charset="0"/>
                          <a:ea typeface="+mn-ea"/>
                          <a:cs typeface="+mn-cs"/>
                        </a:rPr>
                        <a:t>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100" b="0" i="0" u="none" strike="noStrike" kern="1200">
                          <a:solidFill>
                            <a:schemeClr val="bg2">
                              <a:lumMod val="25000"/>
                            </a:schemeClr>
                          </a:solidFill>
                          <a:effectLst/>
                          <a:latin typeface="Calibri" panose="020F0502020204030204" pitchFamily="34" charset="0"/>
                          <a:ea typeface="+mn-ea"/>
                          <a:cs typeface="+mn-cs"/>
                        </a:rPr>
                        <a:t>14%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extLst>
                  <a:ext uri="{0D108BD9-81ED-4DB2-BD59-A6C34878D82A}">
                    <a16:rowId xmlns:a16="http://schemas.microsoft.com/office/drawing/2014/main" val="10009"/>
                  </a:ext>
                </a:extLst>
              </a:tr>
              <a:tr h="283136">
                <a:tc>
                  <a:txBody>
                    <a:bodyPr/>
                    <a:lstStyle/>
                    <a:p>
                      <a:pPr marL="0" algn="l" defTabSz="914400" rtl="0" eaLnBrk="1" fontAlgn="b" latinLnBrk="0" hangingPunct="1"/>
                      <a:r>
                        <a:rPr lang="en-GB" sz="1100" b="0" i="0" u="none" strike="noStrike" kern="1200">
                          <a:solidFill>
                            <a:schemeClr val="bg2">
                              <a:lumMod val="25000"/>
                            </a:schemeClr>
                          </a:solidFill>
                          <a:effectLst/>
                          <a:latin typeface="Calibri" panose="020F0502020204030204" pitchFamily="34" charset="0"/>
                          <a:ea typeface="+mn-ea"/>
                          <a:cs typeface="+mn-cs"/>
                        </a:rPr>
                        <a:t> Solvents used as drugs (e.g. glue, gas refills, aerosols)</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100" b="0" i="0" u="none" strike="noStrike" kern="1200">
                          <a:solidFill>
                            <a:schemeClr val="bg2">
                              <a:lumMod val="25000"/>
                            </a:schemeClr>
                          </a:solidFill>
                          <a:effectLst/>
                          <a:latin typeface="Calibri" panose="020F0502020204030204" pitchFamily="34" charset="0"/>
                          <a:ea typeface="+mn-ea"/>
                          <a:cs typeface="+mn-cs"/>
                        </a:rPr>
                        <a:t>78%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100" b="0" i="0" u="none" strike="noStrike" kern="1200">
                          <a:solidFill>
                            <a:schemeClr val="bg2">
                              <a:lumMod val="25000"/>
                            </a:schemeClr>
                          </a:solidFill>
                          <a:effectLst/>
                          <a:latin typeface="Calibri" panose="020F0502020204030204" pitchFamily="34" charset="0"/>
                          <a:ea typeface="+mn-ea"/>
                          <a:cs typeface="+mn-cs"/>
                        </a:rPr>
                        <a:t>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100" b="0" i="0" u="none" strike="noStrike" kern="1200">
                          <a:solidFill>
                            <a:schemeClr val="bg2">
                              <a:lumMod val="25000"/>
                            </a:schemeClr>
                          </a:solidFill>
                          <a:effectLst/>
                          <a:latin typeface="Calibri" panose="020F0502020204030204" pitchFamily="34" charset="0"/>
                          <a:ea typeface="+mn-ea"/>
                          <a:cs typeface="+mn-cs"/>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100" b="0" i="0" u="none" strike="noStrike" kern="1200">
                          <a:solidFill>
                            <a:schemeClr val="bg2">
                              <a:lumMod val="25000"/>
                            </a:schemeClr>
                          </a:solidFill>
                          <a:effectLst/>
                          <a:latin typeface="Calibri" panose="020F0502020204030204" pitchFamily="34" charset="0"/>
                          <a:ea typeface="+mn-ea"/>
                          <a:cs typeface="+mn-cs"/>
                        </a:rPr>
                        <a:t>17%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extLst>
                  <a:ext uri="{0D108BD9-81ED-4DB2-BD59-A6C34878D82A}">
                    <a16:rowId xmlns:a16="http://schemas.microsoft.com/office/drawing/2014/main" val="10010"/>
                  </a:ext>
                </a:extLst>
              </a:tr>
              <a:tr h="283136">
                <a:tc>
                  <a:txBody>
                    <a:bodyPr/>
                    <a:lstStyle/>
                    <a:p>
                      <a:pPr marL="0" algn="l" defTabSz="914400" rtl="0" eaLnBrk="1" fontAlgn="b" latinLnBrk="0" hangingPunct="1"/>
                      <a:r>
                        <a:rPr lang="en-GB" sz="1100" b="0" i="0" u="none" strike="noStrike" kern="1200">
                          <a:solidFill>
                            <a:schemeClr val="bg2">
                              <a:lumMod val="25000"/>
                            </a:schemeClr>
                          </a:solidFill>
                          <a:effectLst/>
                          <a:latin typeface="Calibri" panose="020F0502020204030204" pitchFamily="34" charset="0"/>
                          <a:ea typeface="+mn-ea"/>
                          <a:cs typeface="+mn-cs"/>
                        </a:rPr>
                        <a:t> Novel psychoactive substances (NPS, previously known as legal highs e.g. spice) </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100" b="0" i="0" u="none" strike="noStrike" kern="1200">
                          <a:solidFill>
                            <a:schemeClr val="bg2">
                              <a:lumMod val="25000"/>
                            </a:schemeClr>
                          </a:solidFill>
                          <a:effectLst/>
                          <a:latin typeface="Calibri" panose="020F0502020204030204" pitchFamily="34" charset="0"/>
                          <a:ea typeface="+mn-ea"/>
                          <a:cs typeface="+mn-cs"/>
                        </a:rPr>
                        <a:t>86%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100" b="0" i="0" u="none" strike="noStrike" kern="1200">
                          <a:solidFill>
                            <a:schemeClr val="bg2">
                              <a:lumMod val="25000"/>
                            </a:schemeClr>
                          </a:solidFill>
                          <a:effectLst/>
                          <a:latin typeface="Calibri" panose="020F0502020204030204" pitchFamily="34" charset="0"/>
                          <a:ea typeface="+mn-ea"/>
                          <a:cs typeface="+mn-cs"/>
                        </a:rPr>
                        <a:t>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100" b="0" i="0" u="none" strike="noStrike" kern="1200">
                          <a:solidFill>
                            <a:schemeClr val="bg2">
                              <a:lumMod val="25000"/>
                            </a:schemeClr>
                          </a:solidFill>
                          <a:effectLst/>
                          <a:latin typeface="Calibri" panose="020F0502020204030204" pitchFamily="34" charset="0"/>
                          <a:ea typeface="+mn-ea"/>
                          <a:cs typeface="+mn-cs"/>
                        </a:rPr>
                        <a:t>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100" b="0" i="0" u="none" strike="noStrike" kern="1200">
                          <a:solidFill>
                            <a:schemeClr val="bg2">
                              <a:lumMod val="25000"/>
                            </a:schemeClr>
                          </a:solidFill>
                          <a:effectLst/>
                          <a:latin typeface="Calibri" panose="020F0502020204030204" pitchFamily="34" charset="0"/>
                          <a:ea typeface="+mn-ea"/>
                          <a:cs typeface="+mn-cs"/>
                        </a:rPr>
                        <a:t>14%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extLst>
                  <a:ext uri="{0D108BD9-81ED-4DB2-BD59-A6C34878D82A}">
                    <a16:rowId xmlns:a16="http://schemas.microsoft.com/office/drawing/2014/main" val="10011"/>
                  </a:ext>
                </a:extLst>
              </a:tr>
              <a:tr h="283136">
                <a:tc>
                  <a:txBody>
                    <a:bodyPr/>
                    <a:lstStyle/>
                    <a:p>
                      <a:pPr marL="0" algn="l" defTabSz="914400" rtl="0" eaLnBrk="1" fontAlgn="b" latinLnBrk="0" hangingPunct="1"/>
                      <a:r>
                        <a:rPr lang="en-GB" sz="1100" b="0" i="0" u="none" strike="noStrike" kern="1200">
                          <a:solidFill>
                            <a:schemeClr val="bg2">
                              <a:lumMod val="25000"/>
                            </a:schemeClr>
                          </a:solidFill>
                          <a:effectLst/>
                          <a:latin typeface="Calibri" panose="020F0502020204030204" pitchFamily="34" charset="0"/>
                          <a:ea typeface="+mn-ea"/>
                          <a:cs typeface="+mn-cs"/>
                        </a:rPr>
                        <a:t> Other drugs</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100" b="0" i="0" u="none" strike="noStrike" kern="1200">
                          <a:solidFill>
                            <a:schemeClr val="bg2">
                              <a:lumMod val="25000"/>
                            </a:schemeClr>
                          </a:solidFill>
                          <a:effectLst/>
                          <a:latin typeface="Calibri" panose="020F0502020204030204" pitchFamily="34" charset="0"/>
                          <a:ea typeface="+mn-ea"/>
                          <a:cs typeface="+mn-cs"/>
                        </a:rPr>
                        <a:t>79%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100" b="0" i="0" u="none" strike="noStrike" kern="1200">
                          <a:solidFill>
                            <a:schemeClr val="bg2">
                              <a:lumMod val="25000"/>
                            </a:schemeClr>
                          </a:solidFill>
                          <a:effectLst/>
                          <a:latin typeface="Calibri" panose="020F0502020204030204" pitchFamily="34" charset="0"/>
                          <a:ea typeface="+mn-ea"/>
                          <a:cs typeface="+mn-cs"/>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100" b="0" i="0" u="none" strike="noStrike" kern="1200">
                          <a:solidFill>
                            <a:schemeClr val="bg2">
                              <a:lumMod val="25000"/>
                            </a:schemeClr>
                          </a:solidFill>
                          <a:effectLst/>
                          <a:latin typeface="Calibri" panose="020F0502020204030204" pitchFamily="34" charset="0"/>
                          <a:ea typeface="+mn-ea"/>
                          <a:cs typeface="+mn-cs"/>
                        </a:rPr>
                        <a:t>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100" b="0" i="0" u="none" strike="noStrike" kern="1200">
                          <a:solidFill>
                            <a:schemeClr val="bg2">
                              <a:lumMod val="25000"/>
                            </a:schemeClr>
                          </a:solidFill>
                          <a:effectLst/>
                          <a:latin typeface="Calibri" panose="020F0502020204030204" pitchFamily="34" charset="0"/>
                          <a:ea typeface="+mn-ea"/>
                          <a:cs typeface="+mn-cs"/>
                        </a:rPr>
                        <a:t>17%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extLst>
                  <a:ext uri="{0D108BD9-81ED-4DB2-BD59-A6C34878D82A}">
                    <a16:rowId xmlns:a16="http://schemas.microsoft.com/office/drawing/2014/main" val="10012"/>
                  </a:ext>
                </a:extLst>
              </a:tr>
            </a:tbl>
          </a:graphicData>
        </a:graphic>
      </p:graphicFrame>
      <p:sp>
        <p:nvSpPr>
          <p:cNvPr id="5" name="Title 1"/>
          <p:cNvSpPr>
            <a:spLocks noGrp="1"/>
          </p:cNvSpPr>
          <p:nvPr>
            <p:ph type="title"/>
          </p:nvPr>
        </p:nvSpPr>
        <p:spPr>
          <a:xfrm>
            <a:off x="180000" y="180000"/>
            <a:ext cx="11599040" cy="900000"/>
          </a:xfrm>
        </p:spPr>
        <p:txBody>
          <a:bodyPr anchor="t" anchorCtr="0">
            <a:normAutofit/>
          </a:bodyPr>
          <a:lstStyle/>
          <a:p>
            <a:r>
              <a:rPr lang="en-GB" sz="1600"/>
              <a:t>Of the 4% that have taken drugs, Cannabis is the drug most likely to be taken by pupils by quite some margin. Poppers and Nitrous oxide are the next most common drugs although numbers are still low.</a:t>
            </a:r>
            <a:br>
              <a:rPr lang="en-GB" sz="1600"/>
            </a:br>
            <a:r>
              <a:rPr lang="en-GB" sz="1200"/>
              <a:t>(Please note the base for this question is low.)</a:t>
            </a:r>
            <a:endParaRPr lang="en-GB" sz="1600"/>
          </a:p>
        </p:txBody>
      </p:sp>
      <p:sp>
        <p:nvSpPr>
          <p:cNvPr id="6" name="TextBox 5"/>
          <p:cNvSpPr txBox="1"/>
          <p:nvPr/>
        </p:nvSpPr>
        <p:spPr>
          <a:xfrm>
            <a:off x="183600" y="6368400"/>
            <a:ext cx="9491446" cy="400110"/>
          </a:xfrm>
          <a:prstGeom prst="rect">
            <a:avLst/>
          </a:prstGeom>
          <a:noFill/>
        </p:spPr>
        <p:txBody>
          <a:bodyPr wrap="square" rtlCol="0" anchor="b" anchorCtr="0">
            <a:spAutoFit/>
          </a:bodyPr>
          <a:lstStyle/>
          <a:p>
            <a:r>
              <a:rPr lang="en-GB" sz="1000">
                <a:solidFill>
                  <a:srgbClr val="002060"/>
                </a:solidFill>
              </a:rPr>
              <a:t>Q</a:t>
            </a:r>
            <a:r>
              <a:rPr lang="en-GB" sz="1000">
                <a:solidFill>
                  <a:srgbClr val="002060"/>
                </a:solidFill>
                <a:cs typeface="DINPro" panose="020B0504020101020102" pitchFamily="34" charset="0"/>
              </a:rPr>
              <a:t>: This question is about your experience of drugs. Look at the list of drugs below and tick one answer from each row.</a:t>
            </a:r>
          </a:p>
          <a:p>
            <a:r>
              <a:rPr lang="en-GB" sz="1000" i="1">
                <a:solidFill>
                  <a:srgbClr val="002060"/>
                </a:solidFill>
                <a:cs typeface="DINPro" panose="020B0504020101020102" pitchFamily="34" charset="0"/>
              </a:rPr>
              <a:t>Please note: ‘Nitrous Oxide (Laughing gas, NOS, balloons)’ added 2023.</a:t>
            </a:r>
          </a:p>
        </p:txBody>
      </p:sp>
      <p:sp>
        <p:nvSpPr>
          <p:cNvPr id="7" name="Rectangle 6">
            <a:extLst>
              <a:ext uri="{FF2B5EF4-FFF2-40B4-BE49-F238E27FC236}">
                <a16:creationId xmlns:a16="http://schemas.microsoft.com/office/drawing/2014/main" id="{BBA8AB32-4651-44A2-9364-39FC4CF28332}"/>
              </a:ext>
            </a:extLst>
          </p:cNvPr>
          <p:cNvSpPr/>
          <p:nvPr/>
        </p:nvSpPr>
        <p:spPr>
          <a:xfrm>
            <a:off x="9946640" y="6368627"/>
            <a:ext cx="1686560" cy="492926"/>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a:t>Staying safe</a:t>
            </a:r>
            <a:endParaRPr lang="en-GB" sz="1000" b="1"/>
          </a:p>
        </p:txBody>
      </p:sp>
    </p:spTree>
    <p:extLst>
      <p:ext uri="{BB962C8B-B14F-4D97-AF65-F5344CB8AC3E}">
        <p14:creationId xmlns:p14="http://schemas.microsoft.com/office/powerpoint/2010/main" val="794479833"/>
      </p:ext>
    </p:extLst>
  </p:cSld>
  <p:clrMapOvr>
    <a:masterClrMapping/>
  </p:clrMapOvr>
</p:sld>
</file>

<file path=ppt/slides/slide1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83019" y="133347"/>
            <a:ext cx="11721936" cy="900000"/>
          </a:xfrm>
        </p:spPr>
        <p:txBody>
          <a:bodyPr vert="horz" lIns="91440" tIns="45720" rIns="91440" bIns="45720" rtlCol="0" anchor="t" anchorCtr="0">
            <a:normAutofit/>
          </a:bodyPr>
          <a:lstStyle/>
          <a:p>
            <a:r>
              <a:rPr lang="en-GB" sz="1600"/>
              <a:t>45% of pupils would know where to get information and support about alcohol or drugs. Year 10s appear to be the most aware of all cohorts with pupils with English as a 2</a:t>
            </a:r>
            <a:r>
              <a:rPr lang="en-GB" sz="1600" baseline="30000"/>
              <a:t>nd</a:t>
            </a:r>
            <a:r>
              <a:rPr lang="en-GB" sz="1600"/>
              <a:t> language the least informed.</a:t>
            </a:r>
          </a:p>
        </p:txBody>
      </p:sp>
      <p:sp>
        <p:nvSpPr>
          <p:cNvPr id="10" name="TextBox 9"/>
          <p:cNvSpPr txBox="1"/>
          <p:nvPr/>
        </p:nvSpPr>
        <p:spPr>
          <a:xfrm>
            <a:off x="183019" y="6368400"/>
            <a:ext cx="10227733" cy="400110"/>
          </a:xfrm>
          <a:prstGeom prst="rect">
            <a:avLst/>
          </a:prstGeom>
          <a:noFill/>
        </p:spPr>
        <p:txBody>
          <a:bodyPr wrap="square" rtlCol="0" anchor="b" anchorCtr="0">
            <a:spAutoFit/>
          </a:bodyPr>
          <a:lstStyle/>
          <a:p>
            <a:r>
              <a:rPr lang="en-GB" sz="1000">
                <a:solidFill>
                  <a:srgbClr val="002060"/>
                </a:solidFill>
              </a:rPr>
              <a:t>Q: If you wanted information or support about alcohol or drugs, would you know where to go?</a:t>
            </a:r>
          </a:p>
          <a:p>
            <a:r>
              <a:rPr lang="en-GB" sz="1000" i="1">
                <a:solidFill>
                  <a:srgbClr val="002060"/>
                </a:solidFill>
              </a:rPr>
              <a:t>Base: All valid respondents, 2023 n=1,057, 2024 n=1,170, 2025 n=1,546. </a:t>
            </a:r>
          </a:p>
        </p:txBody>
      </p:sp>
      <p:sp>
        <p:nvSpPr>
          <p:cNvPr id="5" name="Rectangle 4"/>
          <p:cNvSpPr/>
          <p:nvPr/>
        </p:nvSpPr>
        <p:spPr>
          <a:xfrm>
            <a:off x="9946640" y="6368627"/>
            <a:ext cx="1686560" cy="492926"/>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a:t>Staying safe</a:t>
            </a:r>
            <a:endParaRPr lang="en-GB" sz="1000" b="1"/>
          </a:p>
        </p:txBody>
      </p:sp>
      <p:graphicFrame>
        <p:nvGraphicFramePr>
          <p:cNvPr id="8" name="Table 7"/>
          <p:cNvGraphicFramePr>
            <a:graphicFrameLocks noGrp="1"/>
          </p:cNvGraphicFramePr>
          <p:nvPr>
            <p:extLst>
              <p:ext uri="{D42A27DB-BD31-4B8C-83A1-F6EECF244321}">
                <p14:modId xmlns:p14="http://schemas.microsoft.com/office/powerpoint/2010/main" val="814800428"/>
              </p:ext>
            </p:extLst>
          </p:nvPr>
        </p:nvGraphicFramePr>
        <p:xfrm>
          <a:off x="4381143" y="1262091"/>
          <a:ext cx="7252058" cy="1519952"/>
        </p:xfrm>
        <a:graphic>
          <a:graphicData uri="http://schemas.openxmlformats.org/drawingml/2006/table">
            <a:tbl>
              <a:tblPr firstRow="1" bandRow="1">
                <a:tableStyleId>{5940675A-B579-460E-94D1-54222C63F5DA}</a:tableStyleId>
              </a:tblPr>
              <a:tblGrid>
                <a:gridCol w="1459856">
                  <a:extLst>
                    <a:ext uri="{9D8B030D-6E8A-4147-A177-3AD203B41FA5}">
                      <a16:colId xmlns:a16="http://schemas.microsoft.com/office/drawing/2014/main" val="20000"/>
                    </a:ext>
                  </a:extLst>
                </a:gridCol>
                <a:gridCol w="965367">
                  <a:extLst>
                    <a:ext uri="{9D8B030D-6E8A-4147-A177-3AD203B41FA5}">
                      <a16:colId xmlns:a16="http://schemas.microsoft.com/office/drawing/2014/main" val="20001"/>
                    </a:ext>
                  </a:extLst>
                </a:gridCol>
                <a:gridCol w="965367">
                  <a:extLst>
                    <a:ext uri="{9D8B030D-6E8A-4147-A177-3AD203B41FA5}">
                      <a16:colId xmlns:a16="http://schemas.microsoft.com/office/drawing/2014/main" val="20002"/>
                    </a:ext>
                  </a:extLst>
                </a:gridCol>
                <a:gridCol w="965367">
                  <a:extLst>
                    <a:ext uri="{9D8B030D-6E8A-4147-A177-3AD203B41FA5}">
                      <a16:colId xmlns:a16="http://schemas.microsoft.com/office/drawing/2014/main" val="20003"/>
                    </a:ext>
                  </a:extLst>
                </a:gridCol>
                <a:gridCol w="965367">
                  <a:extLst>
                    <a:ext uri="{9D8B030D-6E8A-4147-A177-3AD203B41FA5}">
                      <a16:colId xmlns:a16="http://schemas.microsoft.com/office/drawing/2014/main" val="20004"/>
                    </a:ext>
                  </a:extLst>
                </a:gridCol>
                <a:gridCol w="965367">
                  <a:extLst>
                    <a:ext uri="{9D8B030D-6E8A-4147-A177-3AD203B41FA5}">
                      <a16:colId xmlns:a16="http://schemas.microsoft.com/office/drawing/2014/main" val="20005"/>
                    </a:ext>
                  </a:extLst>
                </a:gridCol>
                <a:gridCol w="965367">
                  <a:extLst>
                    <a:ext uri="{9D8B030D-6E8A-4147-A177-3AD203B41FA5}">
                      <a16:colId xmlns:a16="http://schemas.microsoft.com/office/drawing/2014/main" val="20006"/>
                    </a:ext>
                  </a:extLst>
                </a:gridCol>
              </a:tblGrid>
              <a:tr h="41491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i="1">
                          <a:solidFill>
                            <a:schemeClr val="tx1">
                              <a:lumMod val="75000"/>
                              <a:lumOff val="25000"/>
                            </a:schemeClr>
                          </a:solidFill>
                          <a:latin typeface="+mn-lt"/>
                        </a:rPr>
                        <a:t>2025 Survey</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GB" sz="1100" i="1">
                        <a:solidFill>
                          <a:schemeClr val="tx1">
                            <a:lumMod val="75000"/>
                            <a:lumOff val="25000"/>
                          </a:schemeClr>
                        </a:solidFill>
                        <a:latin typeface="+mn-lt"/>
                      </a:endParaRP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latin typeface="+mn-lt"/>
                        </a:rPr>
                        <a:t>All Secondary</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latin typeface="+mn-lt"/>
                        </a:rPr>
                        <a:t>Year 8</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latin typeface="+mn-lt"/>
                        </a:rPr>
                        <a:t>Year 10</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latin typeface="+mn-lt"/>
                        </a:rPr>
                        <a:t>Boys</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latin typeface="+mn-lt"/>
                        </a:rPr>
                        <a:t>Girls</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latin typeface="+mn-lt"/>
                        </a:rPr>
                        <a:t>FSM</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48950">
                <a:tc>
                  <a:txBody>
                    <a:bodyPr/>
                    <a:lstStyle/>
                    <a:p>
                      <a:r>
                        <a:rPr lang="en-GB" sz="1100" i="1">
                          <a:solidFill>
                            <a:schemeClr val="tx1">
                              <a:lumMod val="75000"/>
                              <a:lumOff val="25000"/>
                            </a:schemeClr>
                          </a:solidFill>
                          <a:latin typeface="+mn-lt"/>
                        </a:rPr>
                        <a:t>Base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latin typeface="+mn-lt"/>
                        </a:rPr>
                        <a:t>1546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latin typeface="+mn-lt"/>
                        </a:rPr>
                        <a:t>962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latin typeface="+mn-lt"/>
                        </a:rPr>
                        <a:t>584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latin typeface="+mn-lt"/>
                        </a:rPr>
                        <a:t>720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latin typeface="+mn-lt"/>
                        </a:rPr>
                        <a:t>775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latin typeface="+mn-lt"/>
                        </a:rPr>
                        <a:t>329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414916">
                <a:tc>
                  <a:txBody>
                    <a:bodyPr/>
                    <a:lstStyle/>
                    <a:p>
                      <a:r>
                        <a:rPr lang="en-GB" sz="1100">
                          <a:solidFill>
                            <a:schemeClr val="tx1">
                              <a:lumMod val="75000"/>
                              <a:lumOff val="25000"/>
                            </a:schemeClr>
                          </a:solidFill>
                          <a:latin typeface="+mn-lt"/>
                        </a:rPr>
                        <a:t>Yes</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45%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40%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52%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44%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46%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43%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414916">
                <a:tc>
                  <a:txBody>
                    <a:bodyPr/>
                    <a:lstStyle/>
                    <a:p>
                      <a:r>
                        <a:rPr lang="en-GB" sz="1100">
                          <a:solidFill>
                            <a:schemeClr val="tx1">
                              <a:lumMod val="75000"/>
                              <a:lumOff val="25000"/>
                            </a:schemeClr>
                          </a:solidFill>
                          <a:latin typeface="+mn-lt"/>
                        </a:rPr>
                        <a:t>No</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55%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60%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48%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56%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54%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57%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bl>
          </a:graphicData>
        </a:graphic>
      </p:graphicFrame>
      <p:graphicFrame>
        <p:nvGraphicFramePr>
          <p:cNvPr id="7" name="Table 6">
            <a:extLst>
              <a:ext uri="{FF2B5EF4-FFF2-40B4-BE49-F238E27FC236}">
                <a16:creationId xmlns:a16="http://schemas.microsoft.com/office/drawing/2014/main" id="{1A45279E-D53B-4A39-81F1-EEC7AED98A87}"/>
              </a:ext>
            </a:extLst>
          </p:cNvPr>
          <p:cNvGraphicFramePr>
            <a:graphicFrameLocks noGrp="1"/>
          </p:cNvGraphicFramePr>
          <p:nvPr>
            <p:extLst>
              <p:ext uri="{D42A27DB-BD31-4B8C-83A1-F6EECF244321}">
                <p14:modId xmlns:p14="http://schemas.microsoft.com/office/powerpoint/2010/main" val="3377141552"/>
              </p:ext>
            </p:extLst>
          </p:nvPr>
        </p:nvGraphicFramePr>
        <p:xfrm>
          <a:off x="4381143" y="3050418"/>
          <a:ext cx="7252058" cy="1685432"/>
        </p:xfrm>
        <a:graphic>
          <a:graphicData uri="http://schemas.openxmlformats.org/drawingml/2006/table">
            <a:tbl>
              <a:tblPr firstRow="1" bandRow="1">
                <a:tableStyleId>{5940675A-B579-460E-94D1-54222C63F5DA}</a:tableStyleId>
              </a:tblPr>
              <a:tblGrid>
                <a:gridCol w="1447549">
                  <a:extLst>
                    <a:ext uri="{9D8B030D-6E8A-4147-A177-3AD203B41FA5}">
                      <a16:colId xmlns:a16="http://schemas.microsoft.com/office/drawing/2014/main" val="20000"/>
                    </a:ext>
                  </a:extLst>
                </a:gridCol>
                <a:gridCol w="1013295">
                  <a:extLst>
                    <a:ext uri="{9D8B030D-6E8A-4147-A177-3AD203B41FA5}">
                      <a16:colId xmlns:a16="http://schemas.microsoft.com/office/drawing/2014/main" val="20001"/>
                    </a:ext>
                  </a:extLst>
                </a:gridCol>
                <a:gridCol w="980723">
                  <a:extLst>
                    <a:ext uri="{9D8B030D-6E8A-4147-A177-3AD203B41FA5}">
                      <a16:colId xmlns:a16="http://schemas.microsoft.com/office/drawing/2014/main" val="20002"/>
                    </a:ext>
                  </a:extLst>
                </a:gridCol>
                <a:gridCol w="721760">
                  <a:extLst>
                    <a:ext uri="{9D8B030D-6E8A-4147-A177-3AD203B41FA5}">
                      <a16:colId xmlns:a16="http://schemas.microsoft.com/office/drawing/2014/main" val="20003"/>
                    </a:ext>
                  </a:extLst>
                </a:gridCol>
                <a:gridCol w="831911">
                  <a:extLst>
                    <a:ext uri="{9D8B030D-6E8A-4147-A177-3AD203B41FA5}">
                      <a16:colId xmlns:a16="http://schemas.microsoft.com/office/drawing/2014/main" val="20004"/>
                    </a:ext>
                  </a:extLst>
                </a:gridCol>
                <a:gridCol w="814810">
                  <a:extLst>
                    <a:ext uri="{9D8B030D-6E8A-4147-A177-3AD203B41FA5}">
                      <a16:colId xmlns:a16="http://schemas.microsoft.com/office/drawing/2014/main" val="20005"/>
                    </a:ext>
                  </a:extLst>
                </a:gridCol>
                <a:gridCol w="721005">
                  <a:extLst>
                    <a:ext uri="{9D8B030D-6E8A-4147-A177-3AD203B41FA5}">
                      <a16:colId xmlns:a16="http://schemas.microsoft.com/office/drawing/2014/main" val="20006"/>
                    </a:ext>
                  </a:extLst>
                </a:gridCol>
                <a:gridCol w="721005">
                  <a:extLst>
                    <a:ext uri="{9D8B030D-6E8A-4147-A177-3AD203B41FA5}">
                      <a16:colId xmlns:a16="http://schemas.microsoft.com/office/drawing/2014/main" val="862791389"/>
                    </a:ext>
                  </a:extLst>
                </a:gridCol>
              </a:tblGrid>
              <a:tr h="41491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i="1">
                          <a:solidFill>
                            <a:schemeClr val="tx1">
                              <a:lumMod val="75000"/>
                              <a:lumOff val="25000"/>
                            </a:schemeClr>
                          </a:solidFill>
                        </a:rPr>
                        <a:t>2025 Survey</a:t>
                      </a:r>
                    </a:p>
                    <a:p>
                      <a:endParaRPr lang="en-GB" sz="1100">
                        <a:solidFill>
                          <a:schemeClr val="tx1">
                            <a:lumMod val="75000"/>
                            <a:lumOff val="25000"/>
                          </a:schemeClr>
                        </a:solidFill>
                      </a:endParaRP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SEN</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Have a disability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Young carers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Ethnicity:</a:t>
                      </a:r>
                      <a:r>
                        <a:rPr lang="en-GB" sz="1100" b="1" baseline="0">
                          <a:solidFill>
                            <a:schemeClr val="tx1">
                              <a:lumMod val="75000"/>
                              <a:lumOff val="25000"/>
                            </a:schemeClr>
                          </a:solidFill>
                        </a:rPr>
                        <a:t> </a:t>
                      </a:r>
                      <a:r>
                        <a:rPr lang="en-GB" sz="1100" b="1">
                          <a:solidFill>
                            <a:schemeClr val="tx1">
                              <a:lumMod val="75000"/>
                              <a:lumOff val="25000"/>
                            </a:schemeClr>
                          </a:solidFill>
                        </a:rPr>
                        <a:t>White</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Ethnic Minority Groups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Eng 2</a:t>
                      </a:r>
                      <a:r>
                        <a:rPr lang="en-GB" sz="1100" b="1" baseline="30000">
                          <a:solidFill>
                            <a:schemeClr val="tx1">
                              <a:lumMod val="75000"/>
                              <a:lumOff val="25000"/>
                            </a:schemeClr>
                          </a:solidFill>
                        </a:rPr>
                        <a:t>nd</a:t>
                      </a:r>
                      <a:r>
                        <a:rPr lang="en-GB" sz="1100" b="1">
                          <a:solidFill>
                            <a:schemeClr val="tx1">
                              <a:lumMod val="75000"/>
                              <a:lumOff val="25000"/>
                            </a:schemeClr>
                          </a:solidFill>
                        </a:rPr>
                        <a:t> Lang</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LGBTQ</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48950">
                <a:tc>
                  <a:txBody>
                    <a:bodyPr/>
                    <a:lstStyle/>
                    <a:p>
                      <a:r>
                        <a:rPr lang="en-GB" sz="1100" i="1">
                          <a:solidFill>
                            <a:schemeClr val="tx1">
                              <a:lumMod val="75000"/>
                              <a:lumOff val="25000"/>
                            </a:schemeClr>
                          </a:solidFill>
                        </a:rPr>
                        <a:t>Base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191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309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87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1341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154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120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178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414916">
                <a:tc>
                  <a:txBody>
                    <a:bodyPr/>
                    <a:lstStyle/>
                    <a:p>
                      <a:r>
                        <a:rPr lang="en-GB" sz="1100">
                          <a:solidFill>
                            <a:schemeClr val="tx1">
                              <a:lumMod val="75000"/>
                              <a:lumOff val="25000"/>
                            </a:schemeClr>
                          </a:solidFill>
                        </a:rPr>
                        <a:t>Yes</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40%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42%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41%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46%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38%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33%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35%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414916">
                <a:tc>
                  <a:txBody>
                    <a:bodyPr/>
                    <a:lstStyle/>
                    <a:p>
                      <a:r>
                        <a:rPr lang="en-GB" sz="1100">
                          <a:solidFill>
                            <a:schemeClr val="tx1">
                              <a:lumMod val="75000"/>
                              <a:lumOff val="25000"/>
                            </a:schemeClr>
                          </a:solidFill>
                        </a:rPr>
                        <a:t>No</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60%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59%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59%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54%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62%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68%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65%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bl>
          </a:graphicData>
        </a:graphic>
      </p:graphicFrame>
      <p:graphicFrame>
        <p:nvGraphicFramePr>
          <p:cNvPr id="9" name="Chart 8">
            <a:extLst>
              <a:ext uri="{FF2B5EF4-FFF2-40B4-BE49-F238E27FC236}">
                <a16:creationId xmlns:a16="http://schemas.microsoft.com/office/drawing/2014/main" id="{721FBF4E-EAB6-4E36-8239-CFBD12AC4B41}"/>
              </a:ext>
            </a:extLst>
          </p:cNvPr>
          <p:cNvGraphicFramePr/>
          <p:nvPr>
            <p:extLst>
              <p:ext uri="{D42A27DB-BD31-4B8C-83A1-F6EECF244321}">
                <p14:modId xmlns:p14="http://schemas.microsoft.com/office/powerpoint/2010/main" val="3711509822"/>
              </p:ext>
            </p:extLst>
          </p:nvPr>
        </p:nvGraphicFramePr>
        <p:xfrm>
          <a:off x="103157" y="1193424"/>
          <a:ext cx="3980550" cy="3426280"/>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4077359434"/>
      </p:ext>
    </p:extLst>
  </p:cSld>
  <p:clrMapOvr>
    <a:masterClrMapping/>
  </p:clrMapOvr>
</p:sld>
</file>

<file path=ppt/slides/slide16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57EA060-2D9B-F3BD-EC68-B6C4BCFA78F3}"/>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E93AC341-1360-6A38-B0EE-3DC98F476BCC}"/>
              </a:ext>
            </a:extLst>
          </p:cNvPr>
          <p:cNvSpPr>
            <a:spLocks noGrp="1"/>
          </p:cNvSpPr>
          <p:nvPr>
            <p:ph type="title"/>
          </p:nvPr>
        </p:nvSpPr>
        <p:spPr>
          <a:xfrm>
            <a:off x="180000" y="180000"/>
            <a:ext cx="11526628" cy="900000"/>
          </a:xfrm>
        </p:spPr>
        <p:txBody>
          <a:bodyPr vert="horz" lIns="91440" tIns="45720" rIns="91440" bIns="45720" rtlCol="0" anchor="t" anchorCtr="0">
            <a:normAutofit/>
          </a:bodyPr>
          <a:lstStyle/>
          <a:p>
            <a:r>
              <a:rPr lang="en-GB" sz="1600"/>
              <a:t>Placing bets on sports results was the activity that was most considered to be gambling. 14% of pupils did not consider any of these activities gambling.</a:t>
            </a:r>
          </a:p>
        </p:txBody>
      </p:sp>
      <p:graphicFrame>
        <p:nvGraphicFramePr>
          <p:cNvPr id="16" name="Chart 15">
            <a:extLst>
              <a:ext uri="{FF2B5EF4-FFF2-40B4-BE49-F238E27FC236}">
                <a16:creationId xmlns:a16="http://schemas.microsoft.com/office/drawing/2014/main" id="{DEFCE2EF-4F33-A09A-F4DA-5C6F4F6F3DFC}"/>
              </a:ext>
            </a:extLst>
          </p:cNvPr>
          <p:cNvGraphicFramePr/>
          <p:nvPr/>
        </p:nvGraphicFramePr>
        <p:xfrm>
          <a:off x="1326656" y="1261100"/>
          <a:ext cx="4293399" cy="2687134"/>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15" name="Chart 14">
            <a:extLst>
              <a:ext uri="{FF2B5EF4-FFF2-40B4-BE49-F238E27FC236}">
                <a16:creationId xmlns:a16="http://schemas.microsoft.com/office/drawing/2014/main" id="{E4D400E3-073A-2564-5E30-D7477BCF3CCE}"/>
              </a:ext>
            </a:extLst>
          </p:cNvPr>
          <p:cNvGraphicFramePr/>
          <p:nvPr>
            <p:extLst>
              <p:ext uri="{D42A27DB-BD31-4B8C-83A1-F6EECF244321}">
                <p14:modId xmlns:p14="http://schemas.microsoft.com/office/powerpoint/2010/main" val="1097753076"/>
              </p:ext>
            </p:extLst>
          </p:nvPr>
        </p:nvGraphicFramePr>
        <p:xfrm>
          <a:off x="180000" y="837266"/>
          <a:ext cx="10801071" cy="5531134"/>
        </p:xfrm>
        <a:graphic>
          <a:graphicData uri="http://schemas.openxmlformats.org/drawingml/2006/chart">
            <c:chart xmlns:c="http://schemas.openxmlformats.org/drawingml/2006/chart" xmlns:r="http://schemas.openxmlformats.org/officeDocument/2006/relationships" r:id="rId4"/>
          </a:graphicData>
        </a:graphic>
      </p:graphicFrame>
      <p:sp>
        <p:nvSpPr>
          <p:cNvPr id="6" name="TextBox 5">
            <a:extLst>
              <a:ext uri="{FF2B5EF4-FFF2-40B4-BE49-F238E27FC236}">
                <a16:creationId xmlns:a16="http://schemas.microsoft.com/office/drawing/2014/main" id="{2BD9460E-13D7-F1DE-15B1-F308007C5AB0}"/>
              </a:ext>
            </a:extLst>
          </p:cNvPr>
          <p:cNvSpPr txBox="1"/>
          <p:nvPr/>
        </p:nvSpPr>
        <p:spPr>
          <a:xfrm>
            <a:off x="183019" y="6368400"/>
            <a:ext cx="10227733" cy="400110"/>
          </a:xfrm>
          <a:prstGeom prst="rect">
            <a:avLst/>
          </a:prstGeom>
          <a:noFill/>
        </p:spPr>
        <p:txBody>
          <a:bodyPr wrap="square" rtlCol="0" anchor="b" anchorCtr="0">
            <a:spAutoFit/>
          </a:bodyPr>
          <a:lstStyle/>
          <a:p>
            <a:r>
              <a:rPr lang="en-GB" sz="1000">
                <a:solidFill>
                  <a:srgbClr val="002060"/>
                </a:solidFill>
              </a:rPr>
              <a:t>Q: Which of these activities would you consider to be gambling? </a:t>
            </a:r>
            <a:r>
              <a:rPr lang="en-GB" sz="1000" i="1">
                <a:solidFill>
                  <a:srgbClr val="002060"/>
                </a:solidFill>
              </a:rPr>
              <a:t>Introduced in 2025.</a:t>
            </a:r>
            <a:r>
              <a:rPr lang="en-GB" sz="1000">
                <a:solidFill>
                  <a:srgbClr val="002060"/>
                </a:solidFill>
              </a:rPr>
              <a:t> </a:t>
            </a:r>
          </a:p>
          <a:p>
            <a:r>
              <a:rPr lang="en-GB" sz="1000" i="1">
                <a:solidFill>
                  <a:srgbClr val="002060"/>
                </a:solidFill>
              </a:rPr>
              <a:t>Base: All valid respondents, 2025 n=1,546.</a:t>
            </a:r>
          </a:p>
        </p:txBody>
      </p:sp>
      <p:sp>
        <p:nvSpPr>
          <p:cNvPr id="8" name="Rectangle 7">
            <a:extLst>
              <a:ext uri="{FF2B5EF4-FFF2-40B4-BE49-F238E27FC236}">
                <a16:creationId xmlns:a16="http://schemas.microsoft.com/office/drawing/2014/main" id="{46C97208-D4F5-3798-9828-1E46EF302B92}"/>
              </a:ext>
            </a:extLst>
          </p:cNvPr>
          <p:cNvSpPr/>
          <p:nvPr/>
        </p:nvSpPr>
        <p:spPr>
          <a:xfrm>
            <a:off x="9946640" y="6368627"/>
            <a:ext cx="1686560" cy="492926"/>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a:t>Staying safe</a:t>
            </a:r>
            <a:endParaRPr lang="en-GB" sz="1000" b="1"/>
          </a:p>
        </p:txBody>
      </p:sp>
    </p:spTree>
    <p:extLst>
      <p:ext uri="{BB962C8B-B14F-4D97-AF65-F5344CB8AC3E}">
        <p14:creationId xmlns:p14="http://schemas.microsoft.com/office/powerpoint/2010/main" val="651250701"/>
      </p:ext>
    </p:extLst>
  </p:cSld>
  <p:clrMapOvr>
    <a:masterClrMapping/>
  </p:clrMapOvr>
</p:sld>
</file>

<file path=ppt/slides/slide16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F4340BE-D4F3-9F2B-3E52-8538D2C1A244}"/>
            </a:ext>
          </a:extLst>
        </p:cNvPr>
        <p:cNvGrpSpPr/>
        <p:nvPr/>
      </p:nvGrpSpPr>
      <p:grpSpPr>
        <a:xfrm>
          <a:off x="0" y="0"/>
          <a:ext cx="0" cy="0"/>
          <a:chOff x="0" y="0"/>
          <a:chExt cx="0" cy="0"/>
        </a:xfrm>
      </p:grpSpPr>
      <p:sp>
        <p:nvSpPr>
          <p:cNvPr id="6" name="TextBox 5">
            <a:extLst>
              <a:ext uri="{FF2B5EF4-FFF2-40B4-BE49-F238E27FC236}">
                <a16:creationId xmlns:a16="http://schemas.microsoft.com/office/drawing/2014/main" id="{C506ACAE-FC64-9FF6-FE13-1EC4C01C9C81}"/>
              </a:ext>
            </a:extLst>
          </p:cNvPr>
          <p:cNvSpPr txBox="1"/>
          <p:nvPr/>
        </p:nvSpPr>
        <p:spPr>
          <a:xfrm>
            <a:off x="183017" y="6522289"/>
            <a:ext cx="10227733" cy="246221"/>
          </a:xfrm>
          <a:prstGeom prst="rect">
            <a:avLst/>
          </a:prstGeom>
          <a:noFill/>
        </p:spPr>
        <p:txBody>
          <a:bodyPr wrap="square" rtlCol="0" anchor="b" anchorCtr="0">
            <a:spAutoFit/>
          </a:bodyPr>
          <a:lstStyle/>
          <a:p>
            <a:r>
              <a:rPr lang="en-GB" sz="1000">
                <a:solidFill>
                  <a:srgbClr val="002060"/>
                </a:solidFill>
              </a:rPr>
              <a:t>Q: Which of these activities would you consider to be gambling? </a:t>
            </a:r>
            <a:r>
              <a:rPr lang="en-GB" sz="1000" i="1">
                <a:solidFill>
                  <a:srgbClr val="002060"/>
                </a:solidFill>
              </a:rPr>
              <a:t>Introduced in 2025.</a:t>
            </a:r>
            <a:endParaRPr lang="en-GB" sz="1000">
              <a:solidFill>
                <a:srgbClr val="002060"/>
              </a:solidFill>
            </a:endParaRPr>
          </a:p>
        </p:txBody>
      </p:sp>
      <p:sp>
        <p:nvSpPr>
          <p:cNvPr id="7" name="Title 1">
            <a:extLst>
              <a:ext uri="{FF2B5EF4-FFF2-40B4-BE49-F238E27FC236}">
                <a16:creationId xmlns:a16="http://schemas.microsoft.com/office/drawing/2014/main" id="{84CEF119-CF69-871B-C970-5E8D359FB225}"/>
              </a:ext>
            </a:extLst>
          </p:cNvPr>
          <p:cNvSpPr>
            <a:spLocks noGrp="1"/>
          </p:cNvSpPr>
          <p:nvPr>
            <p:ph type="title"/>
          </p:nvPr>
        </p:nvSpPr>
        <p:spPr>
          <a:xfrm>
            <a:off x="183017" y="180000"/>
            <a:ext cx="11317860" cy="900000"/>
          </a:xfrm>
        </p:spPr>
        <p:txBody>
          <a:bodyPr anchor="t" anchorCtr="0">
            <a:normAutofit/>
          </a:bodyPr>
          <a:lstStyle/>
          <a:p>
            <a:r>
              <a:rPr lang="en-GB" sz="1600"/>
              <a:t>Boys are more likely to classify most options as gambling as are Year 10s compared to Year 8s.</a:t>
            </a:r>
          </a:p>
        </p:txBody>
      </p:sp>
      <p:graphicFrame>
        <p:nvGraphicFramePr>
          <p:cNvPr id="10" name="Table 9">
            <a:extLst>
              <a:ext uri="{FF2B5EF4-FFF2-40B4-BE49-F238E27FC236}">
                <a16:creationId xmlns:a16="http://schemas.microsoft.com/office/drawing/2014/main" id="{5393BC25-E12C-28DC-D3E5-DE7EB5B35EB8}"/>
              </a:ext>
            </a:extLst>
          </p:cNvPr>
          <p:cNvGraphicFramePr>
            <a:graphicFrameLocks noGrp="1"/>
          </p:cNvGraphicFramePr>
          <p:nvPr>
            <p:extLst>
              <p:ext uri="{D42A27DB-BD31-4B8C-83A1-F6EECF244321}">
                <p14:modId xmlns:p14="http://schemas.microsoft.com/office/powerpoint/2010/main" val="961425900"/>
              </p:ext>
            </p:extLst>
          </p:nvPr>
        </p:nvGraphicFramePr>
        <p:xfrm>
          <a:off x="360000" y="961200"/>
          <a:ext cx="11467530" cy="5273484"/>
        </p:xfrm>
        <a:graphic>
          <a:graphicData uri="http://schemas.openxmlformats.org/drawingml/2006/table">
            <a:tbl>
              <a:tblPr firstRow="1" bandRow="1">
                <a:tableStyleId>{5940675A-B579-460E-94D1-54222C63F5DA}</a:tableStyleId>
              </a:tblPr>
              <a:tblGrid>
                <a:gridCol w="3240000">
                  <a:extLst>
                    <a:ext uri="{9D8B030D-6E8A-4147-A177-3AD203B41FA5}">
                      <a16:colId xmlns:a16="http://schemas.microsoft.com/office/drawing/2014/main" val="20000"/>
                    </a:ext>
                  </a:extLst>
                </a:gridCol>
                <a:gridCol w="1371255">
                  <a:extLst>
                    <a:ext uri="{9D8B030D-6E8A-4147-A177-3AD203B41FA5}">
                      <a16:colId xmlns:a16="http://schemas.microsoft.com/office/drawing/2014/main" val="20001"/>
                    </a:ext>
                  </a:extLst>
                </a:gridCol>
                <a:gridCol w="1371255">
                  <a:extLst>
                    <a:ext uri="{9D8B030D-6E8A-4147-A177-3AD203B41FA5}">
                      <a16:colId xmlns:a16="http://schemas.microsoft.com/office/drawing/2014/main" val="20003"/>
                    </a:ext>
                  </a:extLst>
                </a:gridCol>
                <a:gridCol w="1371255">
                  <a:extLst>
                    <a:ext uri="{9D8B030D-6E8A-4147-A177-3AD203B41FA5}">
                      <a16:colId xmlns:a16="http://schemas.microsoft.com/office/drawing/2014/main" val="20005"/>
                    </a:ext>
                  </a:extLst>
                </a:gridCol>
                <a:gridCol w="1371255">
                  <a:extLst>
                    <a:ext uri="{9D8B030D-6E8A-4147-A177-3AD203B41FA5}">
                      <a16:colId xmlns:a16="http://schemas.microsoft.com/office/drawing/2014/main" val="20007"/>
                    </a:ext>
                  </a:extLst>
                </a:gridCol>
                <a:gridCol w="1371255">
                  <a:extLst>
                    <a:ext uri="{9D8B030D-6E8A-4147-A177-3AD203B41FA5}">
                      <a16:colId xmlns:a16="http://schemas.microsoft.com/office/drawing/2014/main" val="20009"/>
                    </a:ext>
                  </a:extLst>
                </a:gridCol>
                <a:gridCol w="1371255">
                  <a:extLst>
                    <a:ext uri="{9D8B030D-6E8A-4147-A177-3AD203B41FA5}">
                      <a16:colId xmlns:a16="http://schemas.microsoft.com/office/drawing/2014/main" val="20011"/>
                    </a:ext>
                  </a:extLst>
                </a:gridCol>
              </a:tblGrid>
              <a:tr h="414916">
                <a:tc>
                  <a:txBody>
                    <a:bodyPr/>
                    <a:lstStyle/>
                    <a:p>
                      <a:r>
                        <a:rPr lang="en-GB" sz="1100" i="1">
                          <a:solidFill>
                            <a:schemeClr val="tx1">
                              <a:lumMod val="75000"/>
                              <a:lumOff val="25000"/>
                            </a:schemeClr>
                          </a:solidFill>
                        </a:rPr>
                        <a:t>2025 Survey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All Secondary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Year 8</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Year 10</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Boys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Girls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FSM</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48950">
                <a:tc>
                  <a:txBody>
                    <a:bodyPr/>
                    <a:lstStyle/>
                    <a:p>
                      <a:r>
                        <a:rPr lang="en-GB" sz="1100" i="1">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1546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962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584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720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775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329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2"/>
                  </a:ext>
                </a:extLst>
              </a:tr>
              <a:tr h="41491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a:solidFill>
                            <a:schemeClr val="tx1">
                              <a:lumMod val="75000"/>
                              <a:lumOff val="25000"/>
                            </a:schemeClr>
                          </a:solidFill>
                        </a:rPr>
                        <a:t>Putting bets on horse races, sports results etc</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71%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69%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73%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75%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68%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69%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41491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a:solidFill>
                            <a:schemeClr val="tx1">
                              <a:lumMod val="75000"/>
                              <a:lumOff val="25000"/>
                            </a:schemeClr>
                          </a:solidFill>
                        </a:rPr>
                        <a:t>Playing games like bingo, or card games like poker for money</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67%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66%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69%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68%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66%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63%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2549983640"/>
                  </a:ext>
                </a:extLst>
              </a:tr>
              <a:tr h="41491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a:solidFill>
                            <a:schemeClr val="tx1">
                              <a:lumMod val="75000"/>
                              <a:lumOff val="25000"/>
                            </a:schemeClr>
                          </a:solidFill>
                        </a:rPr>
                        <a:t>Buying lottery tickets or scratch cards</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66%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64%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68%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69%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62%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64%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3450186706"/>
                  </a:ext>
                </a:extLst>
              </a:tr>
              <a:tr h="41491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a:solidFill>
                            <a:schemeClr val="tx1">
                              <a:lumMod val="75000"/>
                              <a:lumOff val="25000"/>
                            </a:schemeClr>
                          </a:solidFill>
                        </a:rPr>
                        <a:t>Playing games on phones/tablets where you spend real money to win prizes</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53%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50%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57%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53%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52%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50%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964070535"/>
                  </a:ext>
                </a:extLst>
              </a:tr>
              <a:tr h="41491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a:solidFill>
                            <a:schemeClr val="tx1">
                              <a:lumMod val="75000"/>
                              <a:lumOff val="25000"/>
                            </a:schemeClr>
                          </a:solidFill>
                        </a:rPr>
                        <a:t>Playing games with friends to win money</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40%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40%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40%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38%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41%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38%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3597205618"/>
                  </a:ext>
                </a:extLst>
              </a:tr>
              <a:tr h="41491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a:solidFill>
                            <a:schemeClr val="tx1">
                              <a:lumMod val="75000"/>
                              <a:lumOff val="25000"/>
                            </a:schemeClr>
                          </a:solidFill>
                        </a:rPr>
                        <a:t>Playing online games that have loot boxes or mystery rewards</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30%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29%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30%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30%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29%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26%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2450889974"/>
                  </a:ext>
                </a:extLst>
              </a:tr>
              <a:tr h="41491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a:solidFill>
                            <a:schemeClr val="tx1">
                              <a:lumMod val="75000"/>
                              <a:lumOff val="25000"/>
                            </a:schemeClr>
                          </a:solidFill>
                        </a:rPr>
                        <a:t>Playing arcade games</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15%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15%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15%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16%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14%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14%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2938844154"/>
                  </a:ext>
                </a:extLst>
              </a:tr>
              <a:tr h="41491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a:solidFill>
                            <a:schemeClr val="tx1">
                              <a:lumMod val="75000"/>
                              <a:lumOff val="25000"/>
                            </a:schemeClr>
                          </a:solidFill>
                        </a:rPr>
                        <a:t>Flipping a coin to make a decision </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12%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12%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14%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15%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10%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14%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43202079"/>
                  </a:ext>
                </a:extLst>
              </a:tr>
              <a:tr h="41491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a:solidFill>
                            <a:schemeClr val="tx1">
                              <a:lumMod val="75000"/>
                              <a:lumOff val="25000"/>
                            </a:schemeClr>
                          </a:solidFill>
                        </a:rPr>
                        <a:t>Trading card games like Pokémon or sports cards</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10%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11%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526927589"/>
                  </a:ext>
                </a:extLst>
              </a:tr>
              <a:tr h="41491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a:solidFill>
                            <a:schemeClr val="tx1">
                              <a:lumMod val="75000"/>
                              <a:lumOff val="25000"/>
                            </a:schemeClr>
                          </a:solidFill>
                        </a:rPr>
                        <a:t>Playing board games (not for money)</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3505261145"/>
                  </a:ext>
                </a:extLst>
              </a:tr>
              <a:tr h="41491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a:solidFill>
                            <a:schemeClr val="tx1">
                              <a:lumMod val="75000"/>
                              <a:lumOff val="25000"/>
                            </a:schemeClr>
                          </a:solidFill>
                        </a:rPr>
                        <a:t>None of these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14%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14%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13%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13%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14%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16%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2132537007"/>
                  </a:ext>
                </a:extLst>
              </a:tr>
            </a:tbl>
          </a:graphicData>
        </a:graphic>
      </p:graphicFrame>
      <p:sp>
        <p:nvSpPr>
          <p:cNvPr id="9" name="Rectangle 8">
            <a:extLst>
              <a:ext uri="{FF2B5EF4-FFF2-40B4-BE49-F238E27FC236}">
                <a16:creationId xmlns:a16="http://schemas.microsoft.com/office/drawing/2014/main" id="{49965F99-1507-6EBE-1888-A74C353F55A5}"/>
              </a:ext>
            </a:extLst>
          </p:cNvPr>
          <p:cNvSpPr/>
          <p:nvPr/>
        </p:nvSpPr>
        <p:spPr>
          <a:xfrm>
            <a:off x="9946640" y="6368627"/>
            <a:ext cx="1686560" cy="492926"/>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a:t>Staying safe</a:t>
            </a:r>
            <a:endParaRPr lang="en-GB" sz="1000" b="1"/>
          </a:p>
        </p:txBody>
      </p:sp>
    </p:spTree>
    <p:extLst>
      <p:ext uri="{BB962C8B-B14F-4D97-AF65-F5344CB8AC3E}">
        <p14:creationId xmlns:p14="http://schemas.microsoft.com/office/powerpoint/2010/main" val="50513077"/>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vert="horz" lIns="91440" tIns="45720" rIns="91440" bIns="45720" rtlCol="0" anchor="ctr">
            <a:normAutofit/>
          </a:bodyPr>
          <a:lstStyle/>
          <a:p>
            <a:r>
              <a:rPr lang="en-GB" sz="2400"/>
              <a:t>Executive Summary (13)</a:t>
            </a:r>
          </a:p>
        </p:txBody>
      </p:sp>
      <p:sp>
        <p:nvSpPr>
          <p:cNvPr id="3" name="Content Placeholder 2"/>
          <p:cNvSpPr>
            <a:spLocks noGrp="1"/>
          </p:cNvSpPr>
          <p:nvPr>
            <p:ph idx="1"/>
          </p:nvPr>
        </p:nvSpPr>
        <p:spPr>
          <a:xfrm>
            <a:off x="183019" y="852133"/>
            <a:ext cx="11576362" cy="5678068"/>
          </a:xfrm>
        </p:spPr>
        <p:txBody>
          <a:bodyPr>
            <a:noAutofit/>
          </a:bodyPr>
          <a:lstStyle/>
          <a:p>
            <a:pPr marL="0" indent="0">
              <a:lnSpc>
                <a:spcPct val="100000"/>
              </a:lnSpc>
              <a:spcBef>
                <a:spcPts val="600"/>
              </a:spcBef>
              <a:spcAft>
                <a:spcPts val="600"/>
              </a:spcAft>
              <a:buNone/>
            </a:pPr>
            <a:r>
              <a:rPr lang="en-GB" sz="1600" b="1" dirty="0">
                <a:solidFill>
                  <a:srgbClr val="C00000"/>
                </a:solidFill>
                <a:latin typeface="+mn-lt"/>
              </a:rPr>
              <a:t>Staying safe</a:t>
            </a:r>
            <a:endParaRPr lang="en-GB" sz="1600" dirty="0">
              <a:solidFill>
                <a:srgbClr val="404040"/>
              </a:solidFill>
              <a:latin typeface="+mn-lt"/>
            </a:endParaRPr>
          </a:p>
          <a:p>
            <a:pPr>
              <a:lnSpc>
                <a:spcPct val="100000"/>
              </a:lnSpc>
              <a:spcBef>
                <a:spcPts val="600"/>
              </a:spcBef>
              <a:spcAft>
                <a:spcPts val="600"/>
              </a:spcAft>
            </a:pPr>
            <a:r>
              <a:rPr lang="en-GB" sz="1400" dirty="0">
                <a:solidFill>
                  <a:schemeClr val="tx1">
                    <a:lumMod val="75000"/>
                    <a:lumOff val="25000"/>
                  </a:schemeClr>
                </a:solidFill>
                <a:latin typeface="+mn-lt"/>
              </a:rPr>
              <a:t>The majority of pupils feel safe at home (92%) with LGBTQ pupils, those with a disability and Young carers the least likely groups to say they feel safe.</a:t>
            </a:r>
            <a:endParaRPr lang="en-GB" sz="1600" b="1" dirty="0">
              <a:solidFill>
                <a:schemeClr val="tx1">
                  <a:lumMod val="75000"/>
                  <a:lumOff val="25000"/>
                </a:schemeClr>
              </a:solidFill>
              <a:latin typeface="+mn-lt"/>
            </a:endParaRPr>
          </a:p>
          <a:p>
            <a:pPr>
              <a:lnSpc>
                <a:spcPct val="100000"/>
              </a:lnSpc>
              <a:spcBef>
                <a:spcPts val="600"/>
              </a:spcBef>
              <a:spcAft>
                <a:spcPts val="600"/>
              </a:spcAft>
            </a:pPr>
            <a:r>
              <a:rPr lang="en-GB" sz="1400" dirty="0">
                <a:solidFill>
                  <a:schemeClr val="tx1">
                    <a:lumMod val="75000"/>
                    <a:lumOff val="25000"/>
                  </a:schemeClr>
                </a:solidFill>
                <a:latin typeface="+mn-lt"/>
              </a:rPr>
              <a:t>89% of pupils are able to ‘hang out’ in safe places at home or near home. For LGBTQ this decreases to 79%. </a:t>
            </a:r>
          </a:p>
          <a:p>
            <a:pPr>
              <a:lnSpc>
                <a:spcPct val="100000"/>
              </a:lnSpc>
              <a:spcBef>
                <a:spcPts val="600"/>
              </a:spcBef>
              <a:spcAft>
                <a:spcPts val="600"/>
              </a:spcAft>
            </a:pPr>
            <a:r>
              <a:rPr lang="en-US" sz="1400" dirty="0">
                <a:solidFill>
                  <a:schemeClr val="tx1">
                    <a:lumMod val="75000"/>
                    <a:lumOff val="25000"/>
                  </a:schemeClr>
                </a:solidFill>
              </a:rPr>
              <a:t>Around 24% of pupils say they have seen someone use a knife to fight or threaten; 9% know someone who has carried a knife; and 9% say they have carried a knife themselves.</a:t>
            </a:r>
          </a:p>
          <a:p>
            <a:pPr>
              <a:lnSpc>
                <a:spcPct val="100000"/>
              </a:lnSpc>
              <a:spcBef>
                <a:spcPts val="600"/>
              </a:spcBef>
              <a:spcAft>
                <a:spcPts val="600"/>
              </a:spcAft>
            </a:pPr>
            <a:r>
              <a:rPr lang="en-GB" sz="1400" dirty="0">
                <a:solidFill>
                  <a:schemeClr val="tx1">
                    <a:lumMod val="75000"/>
                    <a:lumOff val="25000"/>
                  </a:schemeClr>
                </a:solidFill>
                <a:latin typeface="+mn-lt"/>
              </a:rPr>
              <a:t>Pupils feel safe ‘going out during the day’ (82%) but feel significantly less safe ‘going out after dark’ (34%) as you would expect. LGBTQ pupils are the least likely to feel safe going out during the day (60%) and at school (54% v. 71% overall).</a:t>
            </a:r>
          </a:p>
          <a:p>
            <a:pPr>
              <a:lnSpc>
                <a:spcPct val="100000"/>
              </a:lnSpc>
              <a:spcBef>
                <a:spcPts val="600"/>
              </a:spcBef>
              <a:spcAft>
                <a:spcPts val="600"/>
              </a:spcAft>
            </a:pPr>
            <a:r>
              <a:rPr lang="en-US" sz="1400" dirty="0">
                <a:solidFill>
                  <a:schemeClr val="tx1">
                    <a:lumMod val="75000"/>
                    <a:lumOff val="25000"/>
                  </a:schemeClr>
                </a:solidFill>
                <a:latin typeface="+mn-lt"/>
              </a:rPr>
              <a:t>69% of pupils believe at least some of their peers have consumed alcohol in the last week. Perceptions shift widely from Year 8 to Year 10; </a:t>
            </a:r>
            <a:r>
              <a:rPr lang="en-GB" sz="1400" dirty="0">
                <a:solidFill>
                  <a:schemeClr val="tx1">
                    <a:lumMod val="75000"/>
                    <a:lumOff val="25000"/>
                  </a:schemeClr>
                </a:solidFill>
                <a:latin typeface="+mn-lt"/>
              </a:rPr>
              <a:t>whereas 18% of Year 8 pupils presume most/all of their peers have consumed alcohol in the last week, the figure jumps to 37% amongst Year 10s. Girls are more likely to presume that most/all of their peers are consuming alcohol than boys (28% and 20% respectively). </a:t>
            </a:r>
            <a:endParaRPr lang="en-US" sz="1400" dirty="0">
              <a:solidFill>
                <a:schemeClr val="tx1">
                  <a:lumMod val="75000"/>
                  <a:lumOff val="25000"/>
                </a:schemeClr>
              </a:solidFill>
              <a:latin typeface="+mn-lt"/>
            </a:endParaRPr>
          </a:p>
          <a:p>
            <a:pPr>
              <a:lnSpc>
                <a:spcPct val="100000"/>
              </a:lnSpc>
              <a:spcBef>
                <a:spcPts val="600"/>
              </a:spcBef>
              <a:spcAft>
                <a:spcPts val="600"/>
              </a:spcAft>
            </a:pPr>
            <a:r>
              <a:rPr lang="en-GB" sz="1400" dirty="0">
                <a:solidFill>
                  <a:schemeClr val="tx1">
                    <a:lumMod val="75000"/>
                    <a:lumOff val="25000"/>
                  </a:schemeClr>
                </a:solidFill>
                <a:latin typeface="+mn-lt"/>
              </a:rPr>
              <a:t>25% of pupils believe that nearly all or most of their peers have consumed alcohol in the last week, in reality only 12% have done so. </a:t>
            </a:r>
          </a:p>
          <a:p>
            <a:pPr>
              <a:lnSpc>
                <a:spcPct val="100000"/>
              </a:lnSpc>
              <a:spcBef>
                <a:spcPts val="600"/>
              </a:spcBef>
              <a:spcAft>
                <a:spcPts val="600"/>
              </a:spcAft>
            </a:pPr>
            <a:r>
              <a:rPr lang="en-GB" sz="1400" dirty="0">
                <a:solidFill>
                  <a:schemeClr val="tx1">
                    <a:lumMod val="75000"/>
                    <a:lumOff val="25000"/>
                  </a:schemeClr>
                </a:solidFill>
                <a:latin typeface="+mn-lt"/>
              </a:rPr>
              <a:t>Of the 12% who say they have had an alcoholic drink in the past 7 days, pre-mixed drinks such as WKD and VK are the most popular. </a:t>
            </a:r>
          </a:p>
          <a:p>
            <a:pPr>
              <a:lnSpc>
                <a:spcPct val="100000"/>
              </a:lnSpc>
              <a:spcBef>
                <a:spcPts val="600"/>
              </a:spcBef>
              <a:spcAft>
                <a:spcPts val="600"/>
              </a:spcAft>
            </a:pPr>
            <a:r>
              <a:rPr lang="en-GB" sz="1400" dirty="0">
                <a:solidFill>
                  <a:schemeClr val="tx1">
                    <a:lumMod val="75000"/>
                    <a:lumOff val="25000"/>
                  </a:schemeClr>
                </a:solidFill>
                <a:latin typeface="+mn-lt"/>
              </a:rPr>
              <a:t>For those pupils consuming alcohol, the home is the most likely place they will drink (68%), followed by ‘a friend or relation’s home’ (29%). </a:t>
            </a:r>
          </a:p>
          <a:p>
            <a:pPr>
              <a:lnSpc>
                <a:spcPct val="100000"/>
              </a:lnSpc>
              <a:spcBef>
                <a:spcPts val="600"/>
              </a:spcBef>
              <a:spcAft>
                <a:spcPts val="600"/>
              </a:spcAft>
            </a:pPr>
            <a:r>
              <a:rPr lang="en-GB" sz="1400" dirty="0">
                <a:solidFill>
                  <a:schemeClr val="tx1">
                    <a:lumMod val="75000"/>
                    <a:lumOff val="25000"/>
                  </a:schemeClr>
                </a:solidFill>
                <a:latin typeface="+mn-lt"/>
              </a:rPr>
              <a:t>Alcohol is most commonly provided by parents/carers (41%) followed by adult friends/family over 18 years old (23%). </a:t>
            </a:r>
          </a:p>
          <a:p>
            <a:pPr>
              <a:lnSpc>
                <a:spcPct val="100000"/>
              </a:lnSpc>
              <a:spcBef>
                <a:spcPts val="600"/>
              </a:spcBef>
              <a:spcAft>
                <a:spcPts val="600"/>
              </a:spcAft>
            </a:pPr>
            <a:endParaRPr lang="en-GB" sz="1400" dirty="0">
              <a:solidFill>
                <a:srgbClr val="404040"/>
              </a:solidFill>
              <a:latin typeface="+mn-lt"/>
            </a:endParaRPr>
          </a:p>
          <a:p>
            <a:pPr>
              <a:lnSpc>
                <a:spcPct val="100000"/>
              </a:lnSpc>
              <a:spcBef>
                <a:spcPts val="600"/>
              </a:spcBef>
              <a:spcAft>
                <a:spcPts val="600"/>
              </a:spcAft>
            </a:pPr>
            <a:endParaRPr lang="en-GB" sz="1400" dirty="0">
              <a:solidFill>
                <a:srgbClr val="404040"/>
              </a:solidFill>
              <a:latin typeface="+mn-lt"/>
            </a:endParaRPr>
          </a:p>
          <a:p>
            <a:pPr>
              <a:lnSpc>
                <a:spcPct val="100000"/>
              </a:lnSpc>
              <a:spcBef>
                <a:spcPts val="600"/>
              </a:spcBef>
              <a:spcAft>
                <a:spcPts val="600"/>
              </a:spcAft>
            </a:pPr>
            <a:endParaRPr lang="en-GB" sz="1400" dirty="0">
              <a:solidFill>
                <a:srgbClr val="404040"/>
              </a:solidFill>
              <a:latin typeface="+mn-lt"/>
            </a:endParaRPr>
          </a:p>
        </p:txBody>
      </p:sp>
    </p:spTree>
    <p:extLst>
      <p:ext uri="{BB962C8B-B14F-4D97-AF65-F5344CB8AC3E}">
        <p14:creationId xmlns:p14="http://schemas.microsoft.com/office/powerpoint/2010/main" val="1860957004"/>
      </p:ext>
    </p:extLst>
  </p:cSld>
  <p:clrMapOvr>
    <a:masterClrMapping/>
  </p:clrMapOvr>
  <p:extLst>
    <p:ext uri="{6950BFC3-D8DA-4A85-94F7-54DA5524770B}">
      <p188:commentRel xmlns:p188="http://schemas.microsoft.com/office/powerpoint/2018/8/main" r:id="rId3"/>
    </p:ext>
  </p:extLst>
</p:sld>
</file>

<file path=ppt/slides/slide17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1DCF701-CB3E-B405-2A91-ADFC9AFD41AA}"/>
            </a:ext>
          </a:extLst>
        </p:cNvPr>
        <p:cNvGrpSpPr/>
        <p:nvPr/>
      </p:nvGrpSpPr>
      <p:grpSpPr>
        <a:xfrm>
          <a:off x="0" y="0"/>
          <a:ext cx="0" cy="0"/>
          <a:chOff x="0" y="0"/>
          <a:chExt cx="0" cy="0"/>
        </a:xfrm>
      </p:grpSpPr>
      <p:sp>
        <p:nvSpPr>
          <p:cNvPr id="6" name="TextBox 5">
            <a:extLst>
              <a:ext uri="{FF2B5EF4-FFF2-40B4-BE49-F238E27FC236}">
                <a16:creationId xmlns:a16="http://schemas.microsoft.com/office/drawing/2014/main" id="{9353BAE4-29A2-8351-0BAA-210D5CCB9E0F}"/>
              </a:ext>
            </a:extLst>
          </p:cNvPr>
          <p:cNvSpPr txBox="1"/>
          <p:nvPr/>
        </p:nvSpPr>
        <p:spPr>
          <a:xfrm>
            <a:off x="183017" y="6466146"/>
            <a:ext cx="10227733" cy="246221"/>
          </a:xfrm>
          <a:prstGeom prst="rect">
            <a:avLst/>
          </a:prstGeom>
          <a:noFill/>
        </p:spPr>
        <p:txBody>
          <a:bodyPr wrap="square" rtlCol="0" anchor="b" anchorCtr="0">
            <a:spAutoFit/>
          </a:bodyPr>
          <a:lstStyle/>
          <a:p>
            <a:r>
              <a:rPr lang="en-GB" sz="1000">
                <a:solidFill>
                  <a:srgbClr val="002060"/>
                </a:solidFill>
              </a:rPr>
              <a:t>Q: Which of these activities would you consider to be gambling? </a:t>
            </a:r>
            <a:r>
              <a:rPr lang="en-GB" sz="1000" i="1">
                <a:solidFill>
                  <a:srgbClr val="002060"/>
                </a:solidFill>
              </a:rPr>
              <a:t>Introduced in 2025.</a:t>
            </a:r>
            <a:endParaRPr lang="en-GB" sz="1000">
              <a:solidFill>
                <a:srgbClr val="002060"/>
              </a:solidFill>
            </a:endParaRPr>
          </a:p>
        </p:txBody>
      </p:sp>
      <p:sp>
        <p:nvSpPr>
          <p:cNvPr id="7" name="Title 1">
            <a:extLst>
              <a:ext uri="{FF2B5EF4-FFF2-40B4-BE49-F238E27FC236}">
                <a16:creationId xmlns:a16="http://schemas.microsoft.com/office/drawing/2014/main" id="{12F6EDE4-E798-A80C-AEBC-416F6E6E63B5}"/>
              </a:ext>
            </a:extLst>
          </p:cNvPr>
          <p:cNvSpPr>
            <a:spLocks noGrp="1"/>
          </p:cNvSpPr>
          <p:nvPr>
            <p:ph type="title"/>
          </p:nvPr>
        </p:nvSpPr>
        <p:spPr>
          <a:xfrm>
            <a:off x="183017" y="145633"/>
            <a:ext cx="11799433" cy="900000"/>
          </a:xfrm>
        </p:spPr>
        <p:txBody>
          <a:bodyPr anchor="t" anchorCtr="0">
            <a:normAutofit/>
          </a:bodyPr>
          <a:lstStyle/>
          <a:p>
            <a:r>
              <a:rPr lang="en-GB" sz="1600"/>
              <a:t>Pupils with English as a 2</a:t>
            </a:r>
            <a:r>
              <a:rPr lang="en-GB" sz="1600" baseline="30000"/>
              <a:t>nd</a:t>
            </a:r>
            <a:r>
              <a:rPr lang="en-GB" sz="1600"/>
              <a:t> language are the group least aware of all these options as gambling activities.</a:t>
            </a:r>
          </a:p>
        </p:txBody>
      </p:sp>
      <p:graphicFrame>
        <p:nvGraphicFramePr>
          <p:cNvPr id="10" name="Table 9">
            <a:extLst>
              <a:ext uri="{FF2B5EF4-FFF2-40B4-BE49-F238E27FC236}">
                <a16:creationId xmlns:a16="http://schemas.microsoft.com/office/drawing/2014/main" id="{021B4863-DCEC-A21A-9DE5-BC3423E04B62}"/>
              </a:ext>
            </a:extLst>
          </p:cNvPr>
          <p:cNvGraphicFramePr>
            <a:graphicFrameLocks noGrp="1"/>
          </p:cNvGraphicFramePr>
          <p:nvPr>
            <p:extLst>
              <p:ext uri="{D42A27DB-BD31-4B8C-83A1-F6EECF244321}">
                <p14:modId xmlns:p14="http://schemas.microsoft.com/office/powerpoint/2010/main" val="1828504658"/>
              </p:ext>
            </p:extLst>
          </p:nvPr>
        </p:nvGraphicFramePr>
        <p:xfrm>
          <a:off x="360000" y="961200"/>
          <a:ext cx="11717132" cy="5285288"/>
        </p:xfrm>
        <a:graphic>
          <a:graphicData uri="http://schemas.openxmlformats.org/drawingml/2006/table">
            <a:tbl>
              <a:tblPr firstRow="1" bandRow="1">
                <a:tableStyleId>{5940675A-B579-460E-94D1-54222C63F5DA}</a:tableStyleId>
              </a:tblPr>
              <a:tblGrid>
                <a:gridCol w="3240000">
                  <a:extLst>
                    <a:ext uri="{9D8B030D-6E8A-4147-A177-3AD203B41FA5}">
                      <a16:colId xmlns:a16="http://schemas.microsoft.com/office/drawing/2014/main" val="20000"/>
                    </a:ext>
                  </a:extLst>
                </a:gridCol>
                <a:gridCol w="1284688">
                  <a:extLst>
                    <a:ext uri="{9D8B030D-6E8A-4147-A177-3AD203B41FA5}">
                      <a16:colId xmlns:a16="http://schemas.microsoft.com/office/drawing/2014/main" val="20001"/>
                    </a:ext>
                  </a:extLst>
                </a:gridCol>
                <a:gridCol w="1261020">
                  <a:extLst>
                    <a:ext uri="{9D8B030D-6E8A-4147-A177-3AD203B41FA5}">
                      <a16:colId xmlns:a16="http://schemas.microsoft.com/office/drawing/2014/main" val="20002"/>
                    </a:ext>
                  </a:extLst>
                </a:gridCol>
                <a:gridCol w="1161022">
                  <a:extLst>
                    <a:ext uri="{9D8B030D-6E8A-4147-A177-3AD203B41FA5}">
                      <a16:colId xmlns:a16="http://schemas.microsoft.com/office/drawing/2014/main" val="20003"/>
                    </a:ext>
                  </a:extLst>
                </a:gridCol>
                <a:gridCol w="1137354">
                  <a:extLst>
                    <a:ext uri="{9D8B030D-6E8A-4147-A177-3AD203B41FA5}">
                      <a16:colId xmlns:a16="http://schemas.microsoft.com/office/drawing/2014/main" val="20004"/>
                    </a:ext>
                  </a:extLst>
                </a:gridCol>
                <a:gridCol w="1211016">
                  <a:extLst>
                    <a:ext uri="{9D8B030D-6E8A-4147-A177-3AD203B41FA5}">
                      <a16:colId xmlns:a16="http://schemas.microsoft.com/office/drawing/2014/main" val="20005"/>
                    </a:ext>
                  </a:extLst>
                </a:gridCol>
                <a:gridCol w="1211016">
                  <a:extLst>
                    <a:ext uri="{9D8B030D-6E8A-4147-A177-3AD203B41FA5}">
                      <a16:colId xmlns:a16="http://schemas.microsoft.com/office/drawing/2014/main" val="20006"/>
                    </a:ext>
                  </a:extLst>
                </a:gridCol>
                <a:gridCol w="1211016">
                  <a:extLst>
                    <a:ext uri="{9D8B030D-6E8A-4147-A177-3AD203B41FA5}">
                      <a16:colId xmlns:a16="http://schemas.microsoft.com/office/drawing/2014/main" val="1203925574"/>
                    </a:ext>
                  </a:extLst>
                </a:gridCol>
              </a:tblGrid>
              <a:tr h="414916">
                <a:tc>
                  <a:txBody>
                    <a:bodyPr/>
                    <a:lstStyle/>
                    <a:p>
                      <a:r>
                        <a:rPr lang="en-GB" sz="1100" i="1">
                          <a:solidFill>
                            <a:schemeClr val="tx1">
                              <a:lumMod val="75000"/>
                              <a:lumOff val="25000"/>
                            </a:schemeClr>
                          </a:solidFill>
                        </a:rPr>
                        <a:t>2025 Survey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SEN</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Have a disability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Young carers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Ethnicity:</a:t>
                      </a:r>
                      <a:r>
                        <a:rPr lang="en-GB" sz="1100" b="1" baseline="0">
                          <a:solidFill>
                            <a:schemeClr val="tx1">
                              <a:lumMod val="75000"/>
                              <a:lumOff val="25000"/>
                            </a:schemeClr>
                          </a:solidFill>
                        </a:rPr>
                        <a:t> </a:t>
                      </a:r>
                      <a:r>
                        <a:rPr lang="en-GB" sz="1100" b="1">
                          <a:solidFill>
                            <a:schemeClr val="tx1">
                              <a:lumMod val="75000"/>
                              <a:lumOff val="25000"/>
                            </a:schemeClr>
                          </a:solidFill>
                        </a:rPr>
                        <a:t>White</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Ethnic Minority Groups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Eng 2</a:t>
                      </a:r>
                      <a:r>
                        <a:rPr lang="en-GB" sz="1100" b="1" baseline="30000">
                          <a:solidFill>
                            <a:schemeClr val="tx1">
                              <a:lumMod val="75000"/>
                              <a:lumOff val="25000"/>
                            </a:schemeClr>
                          </a:solidFill>
                        </a:rPr>
                        <a:t>nd</a:t>
                      </a:r>
                      <a:r>
                        <a:rPr lang="en-GB" sz="1100" b="1">
                          <a:solidFill>
                            <a:schemeClr val="tx1">
                              <a:lumMod val="75000"/>
                              <a:lumOff val="25000"/>
                            </a:schemeClr>
                          </a:solidFill>
                        </a:rPr>
                        <a:t> Lang</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LGBTQ</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48950">
                <a:tc>
                  <a:txBody>
                    <a:bodyPr/>
                    <a:lstStyle/>
                    <a:p>
                      <a:r>
                        <a:rPr lang="en-GB" sz="1100" i="1">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191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309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87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1341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154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120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178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2"/>
                  </a:ext>
                </a:extLst>
              </a:tr>
              <a:tr h="41491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a:solidFill>
                            <a:schemeClr val="tx1">
                              <a:lumMod val="75000"/>
                              <a:lumOff val="25000"/>
                            </a:schemeClr>
                          </a:solidFill>
                        </a:rPr>
                        <a:t>Putting bets on horse races, sports results etc</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61%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67%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64%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72%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67%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66%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65%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41491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a:solidFill>
                            <a:schemeClr val="tx1">
                              <a:lumMod val="75000"/>
                              <a:lumOff val="25000"/>
                            </a:schemeClr>
                          </a:solidFill>
                        </a:rPr>
                        <a:t>Playing games like bingo, or card games like poker for money</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60%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64%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60%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68%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61%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60%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63%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603154848"/>
                  </a:ext>
                </a:extLst>
              </a:tr>
              <a:tr h="41491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a:solidFill>
                            <a:schemeClr val="tx1">
                              <a:lumMod val="75000"/>
                              <a:lumOff val="25000"/>
                            </a:schemeClr>
                          </a:solidFill>
                        </a:rPr>
                        <a:t>Buying lottery tickets or scratch cards</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57%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63%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63%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67%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56%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53%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61%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3450186706"/>
                  </a:ext>
                </a:extLst>
              </a:tr>
              <a:tr h="41491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a:solidFill>
                            <a:schemeClr val="tx1">
                              <a:lumMod val="75000"/>
                              <a:lumOff val="25000"/>
                            </a:schemeClr>
                          </a:solidFill>
                        </a:rPr>
                        <a:t>Playing games on phones/tablets where you spend real money to win prizes</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46%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51%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49%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54%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45%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46%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51%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964070535"/>
                  </a:ext>
                </a:extLst>
              </a:tr>
              <a:tr h="41491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a:solidFill>
                            <a:schemeClr val="tx1">
                              <a:lumMod val="75000"/>
                              <a:lumOff val="25000"/>
                            </a:schemeClr>
                          </a:solidFill>
                        </a:rPr>
                        <a:t>Playing games with friends to win money</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43%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43%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41%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40%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37%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38%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40%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3597205618"/>
                  </a:ext>
                </a:extLst>
              </a:tr>
              <a:tr h="41491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a:solidFill>
                            <a:schemeClr val="tx1">
                              <a:lumMod val="75000"/>
                              <a:lumOff val="25000"/>
                            </a:schemeClr>
                          </a:solidFill>
                        </a:rPr>
                        <a:t>Playing online games that have loot boxes or mystery rewards</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29%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33%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29%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31%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27%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24%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31%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2450889974"/>
                  </a:ext>
                </a:extLst>
              </a:tr>
              <a:tr h="41491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a:solidFill>
                            <a:schemeClr val="tx1">
                              <a:lumMod val="75000"/>
                              <a:lumOff val="25000"/>
                            </a:schemeClr>
                          </a:solidFill>
                        </a:rPr>
                        <a:t>Playing arcade games</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18%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14%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16%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15%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13%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14%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21%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86726538"/>
                  </a:ext>
                </a:extLst>
              </a:tr>
              <a:tr h="41491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a:solidFill>
                            <a:schemeClr val="tx1">
                              <a:lumMod val="75000"/>
                              <a:lumOff val="25000"/>
                            </a:schemeClr>
                          </a:solidFill>
                        </a:rPr>
                        <a:t>Flipping a coin to make a decision </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13%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14%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16%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12%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16%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11%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16%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2528556988"/>
                  </a:ext>
                </a:extLst>
              </a:tr>
              <a:tr h="41491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a:solidFill>
                            <a:schemeClr val="tx1">
                              <a:lumMod val="75000"/>
                              <a:lumOff val="25000"/>
                            </a:schemeClr>
                          </a:solidFill>
                        </a:rPr>
                        <a:t>Trading card games like Pokémon or sports cards</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10%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13%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12%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12%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12%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222775615"/>
                  </a:ext>
                </a:extLst>
              </a:tr>
              <a:tr h="41491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a:solidFill>
                            <a:schemeClr val="tx1">
                              <a:lumMod val="75000"/>
                              <a:lumOff val="25000"/>
                            </a:schemeClr>
                          </a:solidFill>
                        </a:rPr>
                        <a:t>Playing board games (not for money)</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3389119477"/>
                  </a:ext>
                </a:extLst>
              </a:tr>
              <a:tr h="41491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a:solidFill>
                            <a:schemeClr val="tx1">
                              <a:lumMod val="75000"/>
                              <a:lumOff val="25000"/>
                            </a:schemeClr>
                          </a:solidFill>
                        </a:rPr>
                        <a:t>None of these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19%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12%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13%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13%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13%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20%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13%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3926794763"/>
                  </a:ext>
                </a:extLst>
              </a:tr>
            </a:tbl>
          </a:graphicData>
        </a:graphic>
      </p:graphicFrame>
      <p:sp>
        <p:nvSpPr>
          <p:cNvPr id="9" name="Rectangle 8">
            <a:extLst>
              <a:ext uri="{FF2B5EF4-FFF2-40B4-BE49-F238E27FC236}">
                <a16:creationId xmlns:a16="http://schemas.microsoft.com/office/drawing/2014/main" id="{D132DEAF-78E5-94ED-ECF5-B10245ECFCE2}"/>
              </a:ext>
            </a:extLst>
          </p:cNvPr>
          <p:cNvSpPr/>
          <p:nvPr/>
        </p:nvSpPr>
        <p:spPr>
          <a:xfrm>
            <a:off x="9946640" y="6368627"/>
            <a:ext cx="1686560" cy="492926"/>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a:t>Staying safe</a:t>
            </a:r>
            <a:endParaRPr lang="en-GB" sz="1000" b="1"/>
          </a:p>
        </p:txBody>
      </p:sp>
    </p:spTree>
    <p:extLst>
      <p:ext uri="{BB962C8B-B14F-4D97-AF65-F5344CB8AC3E}">
        <p14:creationId xmlns:p14="http://schemas.microsoft.com/office/powerpoint/2010/main" val="3128714137"/>
      </p:ext>
    </p:extLst>
  </p:cSld>
  <p:clrMapOvr>
    <a:masterClrMapping/>
  </p:clrMapOvr>
</p:sld>
</file>

<file path=ppt/slides/slide1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80000" y="180000"/>
            <a:ext cx="11721936" cy="900000"/>
          </a:xfrm>
        </p:spPr>
        <p:txBody>
          <a:bodyPr vert="horz" lIns="91440" tIns="45720" rIns="91440" bIns="45720" rtlCol="0" anchor="t" anchorCtr="0">
            <a:normAutofit/>
          </a:bodyPr>
          <a:lstStyle/>
          <a:p>
            <a:r>
              <a:rPr lang="en-GB" sz="1600"/>
              <a:t>42% of pupils believe at least some of their peers have taken part in gambling activity within the last 7 days. </a:t>
            </a:r>
          </a:p>
        </p:txBody>
      </p:sp>
      <p:sp>
        <p:nvSpPr>
          <p:cNvPr id="7" name="TextBox 6"/>
          <p:cNvSpPr txBox="1"/>
          <p:nvPr/>
        </p:nvSpPr>
        <p:spPr>
          <a:xfrm>
            <a:off x="9080787" y="1699637"/>
            <a:ext cx="2578388" cy="830997"/>
          </a:xfrm>
          <a:prstGeom prst="rect">
            <a:avLst/>
          </a:prstGeom>
          <a:noFill/>
        </p:spPr>
        <p:txBody>
          <a:bodyPr wrap="square" rtlCol="0">
            <a:spAutoFit/>
          </a:bodyPr>
          <a:lstStyle/>
          <a:p>
            <a:endParaRPr lang="en-GB" sz="1600">
              <a:solidFill>
                <a:schemeClr val="tx1">
                  <a:lumMod val="65000"/>
                  <a:lumOff val="35000"/>
                </a:schemeClr>
              </a:solidFill>
              <a:latin typeface="Calibri" panose="020F0502020204030204" pitchFamily="34" charset="0"/>
            </a:endParaRPr>
          </a:p>
          <a:p>
            <a:endParaRPr lang="en-GB" sz="1600">
              <a:solidFill>
                <a:schemeClr val="tx1">
                  <a:lumMod val="65000"/>
                  <a:lumOff val="35000"/>
                </a:schemeClr>
              </a:solidFill>
              <a:latin typeface="Calibri" panose="020F0502020204030204" pitchFamily="34" charset="0"/>
            </a:endParaRPr>
          </a:p>
          <a:p>
            <a:endParaRPr lang="en-GB" sz="1600">
              <a:solidFill>
                <a:schemeClr val="tx1">
                  <a:lumMod val="65000"/>
                  <a:lumOff val="35000"/>
                </a:schemeClr>
              </a:solidFill>
              <a:latin typeface="Calibri" panose="020F0502020204030204" pitchFamily="34" charset="0"/>
            </a:endParaRPr>
          </a:p>
        </p:txBody>
      </p:sp>
      <p:sp>
        <p:nvSpPr>
          <p:cNvPr id="6" name="TextBox 5"/>
          <p:cNvSpPr txBox="1"/>
          <p:nvPr/>
        </p:nvSpPr>
        <p:spPr>
          <a:xfrm>
            <a:off x="183019" y="6368400"/>
            <a:ext cx="10227733" cy="400110"/>
          </a:xfrm>
          <a:prstGeom prst="rect">
            <a:avLst/>
          </a:prstGeom>
          <a:noFill/>
        </p:spPr>
        <p:txBody>
          <a:bodyPr wrap="square" rtlCol="0" anchor="b" anchorCtr="0">
            <a:spAutoFit/>
          </a:bodyPr>
          <a:lstStyle/>
          <a:p>
            <a:r>
              <a:rPr lang="en-GB" sz="1000">
                <a:solidFill>
                  <a:srgbClr val="002060"/>
                </a:solidFill>
              </a:rPr>
              <a:t>Q: How many people of your age in your school do you believe have taken part in gambling activities in the last 7 days? </a:t>
            </a:r>
          </a:p>
          <a:p>
            <a:r>
              <a:rPr lang="en-GB" sz="1000" i="1">
                <a:solidFill>
                  <a:srgbClr val="002060"/>
                </a:solidFill>
              </a:rPr>
              <a:t>Base: All valid respondents, 2023 n=1,057, 2024 n=1,170, 2025 n=1,546. </a:t>
            </a:r>
          </a:p>
        </p:txBody>
      </p:sp>
      <p:graphicFrame>
        <p:nvGraphicFramePr>
          <p:cNvPr id="9" name="Chart 8"/>
          <p:cNvGraphicFramePr/>
          <p:nvPr>
            <p:extLst>
              <p:ext uri="{D42A27DB-BD31-4B8C-83A1-F6EECF244321}">
                <p14:modId xmlns:p14="http://schemas.microsoft.com/office/powerpoint/2010/main" val="2012344125"/>
              </p:ext>
            </p:extLst>
          </p:nvPr>
        </p:nvGraphicFramePr>
        <p:xfrm>
          <a:off x="183600" y="835200"/>
          <a:ext cx="4318643" cy="3914442"/>
        </p:xfrm>
        <a:graphic>
          <a:graphicData uri="http://schemas.openxmlformats.org/drawingml/2006/chart">
            <c:chart xmlns:c="http://schemas.openxmlformats.org/drawingml/2006/chart" xmlns:r="http://schemas.openxmlformats.org/officeDocument/2006/relationships" r:id="rId3"/>
          </a:graphicData>
        </a:graphic>
      </p:graphicFrame>
      <p:sp>
        <p:nvSpPr>
          <p:cNvPr id="8" name="Rectangle 7"/>
          <p:cNvSpPr/>
          <p:nvPr/>
        </p:nvSpPr>
        <p:spPr>
          <a:xfrm>
            <a:off x="9946640" y="6368627"/>
            <a:ext cx="1686560" cy="492926"/>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a:t>Staying safe</a:t>
            </a:r>
            <a:endParaRPr lang="en-GB" sz="1000" b="1"/>
          </a:p>
        </p:txBody>
      </p:sp>
      <p:graphicFrame>
        <p:nvGraphicFramePr>
          <p:cNvPr id="11" name="Table 10"/>
          <p:cNvGraphicFramePr>
            <a:graphicFrameLocks noGrp="1"/>
          </p:cNvGraphicFramePr>
          <p:nvPr>
            <p:extLst>
              <p:ext uri="{D42A27DB-BD31-4B8C-83A1-F6EECF244321}">
                <p14:modId xmlns:p14="http://schemas.microsoft.com/office/powerpoint/2010/main" val="2212475484"/>
              </p:ext>
            </p:extLst>
          </p:nvPr>
        </p:nvGraphicFramePr>
        <p:xfrm>
          <a:off x="4854396" y="945287"/>
          <a:ext cx="6778804" cy="2345464"/>
        </p:xfrm>
        <a:graphic>
          <a:graphicData uri="http://schemas.openxmlformats.org/drawingml/2006/table">
            <a:tbl>
              <a:tblPr firstRow="1" bandRow="1">
                <a:tableStyleId>{5940675A-B579-460E-94D1-54222C63F5DA}</a:tableStyleId>
              </a:tblPr>
              <a:tblGrid>
                <a:gridCol w="1688447">
                  <a:extLst>
                    <a:ext uri="{9D8B030D-6E8A-4147-A177-3AD203B41FA5}">
                      <a16:colId xmlns:a16="http://schemas.microsoft.com/office/drawing/2014/main" val="20000"/>
                    </a:ext>
                  </a:extLst>
                </a:gridCol>
                <a:gridCol w="1100689">
                  <a:extLst>
                    <a:ext uri="{9D8B030D-6E8A-4147-A177-3AD203B41FA5}">
                      <a16:colId xmlns:a16="http://schemas.microsoft.com/office/drawing/2014/main" val="20001"/>
                    </a:ext>
                  </a:extLst>
                </a:gridCol>
                <a:gridCol w="726260">
                  <a:extLst>
                    <a:ext uri="{9D8B030D-6E8A-4147-A177-3AD203B41FA5}">
                      <a16:colId xmlns:a16="http://schemas.microsoft.com/office/drawing/2014/main" val="20002"/>
                    </a:ext>
                  </a:extLst>
                </a:gridCol>
                <a:gridCol w="815852">
                  <a:extLst>
                    <a:ext uri="{9D8B030D-6E8A-4147-A177-3AD203B41FA5}">
                      <a16:colId xmlns:a16="http://schemas.microsoft.com/office/drawing/2014/main" val="20003"/>
                    </a:ext>
                  </a:extLst>
                </a:gridCol>
                <a:gridCol w="815852">
                  <a:extLst>
                    <a:ext uri="{9D8B030D-6E8A-4147-A177-3AD203B41FA5}">
                      <a16:colId xmlns:a16="http://schemas.microsoft.com/office/drawing/2014/main" val="20004"/>
                    </a:ext>
                  </a:extLst>
                </a:gridCol>
                <a:gridCol w="815852">
                  <a:extLst>
                    <a:ext uri="{9D8B030D-6E8A-4147-A177-3AD203B41FA5}">
                      <a16:colId xmlns:a16="http://schemas.microsoft.com/office/drawing/2014/main" val="20005"/>
                    </a:ext>
                  </a:extLst>
                </a:gridCol>
                <a:gridCol w="815852">
                  <a:extLst>
                    <a:ext uri="{9D8B030D-6E8A-4147-A177-3AD203B41FA5}">
                      <a16:colId xmlns:a16="http://schemas.microsoft.com/office/drawing/2014/main" val="20006"/>
                    </a:ext>
                  </a:extLst>
                </a:gridCol>
              </a:tblGrid>
              <a:tr h="29296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i="1">
                          <a:solidFill>
                            <a:schemeClr val="tx1">
                              <a:lumMod val="75000"/>
                              <a:lumOff val="25000"/>
                            </a:schemeClr>
                          </a:solidFill>
                        </a:rPr>
                        <a:t>2025 Survey</a:t>
                      </a:r>
                    </a:p>
                    <a:p>
                      <a:endParaRPr lang="en-GB" sz="1100">
                        <a:solidFill>
                          <a:schemeClr val="tx1">
                            <a:lumMod val="75000"/>
                            <a:lumOff val="25000"/>
                          </a:schemeClr>
                        </a:solidFill>
                      </a:endParaRP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All Secondary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Year 8</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Year 10</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Boys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Girls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FSM</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48950">
                <a:tc>
                  <a:txBody>
                    <a:bodyPr/>
                    <a:lstStyle/>
                    <a:p>
                      <a:r>
                        <a:rPr lang="en-GB" sz="1100" i="1">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1546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962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584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720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775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329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414916">
                <a:tc>
                  <a:txBody>
                    <a:bodyPr/>
                    <a:lstStyle/>
                    <a:p>
                      <a:r>
                        <a:rPr lang="en-GB" sz="1100">
                          <a:solidFill>
                            <a:schemeClr val="tx1">
                              <a:lumMod val="75000"/>
                              <a:lumOff val="25000"/>
                            </a:schemeClr>
                          </a:solidFill>
                        </a:rPr>
                        <a:t>Nearly all</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414916">
                <a:tc>
                  <a:txBody>
                    <a:bodyPr/>
                    <a:lstStyle/>
                    <a:p>
                      <a:r>
                        <a:rPr lang="en-GB" sz="1100">
                          <a:solidFill>
                            <a:schemeClr val="tx1">
                              <a:lumMod val="75000"/>
                              <a:lumOff val="25000"/>
                            </a:schemeClr>
                          </a:solidFill>
                        </a:rPr>
                        <a:t>Most of them</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414916">
                <a:tc>
                  <a:txBody>
                    <a:bodyPr/>
                    <a:lstStyle/>
                    <a:p>
                      <a:r>
                        <a:rPr lang="en-GB" sz="1100">
                          <a:solidFill>
                            <a:schemeClr val="tx1">
                              <a:lumMod val="75000"/>
                              <a:lumOff val="25000"/>
                            </a:schemeClr>
                          </a:solidFill>
                        </a:rPr>
                        <a:t>Some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36%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32%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42%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37%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35%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34%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r h="414916">
                <a:tc>
                  <a:txBody>
                    <a:bodyPr/>
                    <a:lstStyle/>
                    <a:p>
                      <a:r>
                        <a:rPr lang="en-GB" sz="1100">
                          <a:solidFill>
                            <a:schemeClr val="tx1">
                              <a:lumMod val="75000"/>
                              <a:lumOff val="25000"/>
                            </a:schemeClr>
                          </a:solidFill>
                        </a:rPr>
                        <a:t>None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58%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62%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50%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54%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62%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59%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5"/>
                  </a:ext>
                </a:extLst>
              </a:tr>
            </a:tbl>
          </a:graphicData>
        </a:graphic>
      </p:graphicFrame>
      <p:graphicFrame>
        <p:nvGraphicFramePr>
          <p:cNvPr id="10" name="Table 9">
            <a:extLst>
              <a:ext uri="{FF2B5EF4-FFF2-40B4-BE49-F238E27FC236}">
                <a16:creationId xmlns:a16="http://schemas.microsoft.com/office/drawing/2014/main" id="{242573DB-52C6-40AC-9144-A5E911E510A3}"/>
              </a:ext>
            </a:extLst>
          </p:cNvPr>
          <p:cNvGraphicFramePr>
            <a:graphicFrameLocks noGrp="1"/>
          </p:cNvGraphicFramePr>
          <p:nvPr>
            <p:extLst>
              <p:ext uri="{D42A27DB-BD31-4B8C-83A1-F6EECF244321}">
                <p14:modId xmlns:p14="http://schemas.microsoft.com/office/powerpoint/2010/main" val="2688569583"/>
              </p:ext>
            </p:extLst>
          </p:nvPr>
        </p:nvGraphicFramePr>
        <p:xfrm>
          <a:off x="4854396" y="3458800"/>
          <a:ext cx="6778803" cy="2513104"/>
        </p:xfrm>
        <a:graphic>
          <a:graphicData uri="http://schemas.openxmlformats.org/drawingml/2006/table">
            <a:tbl>
              <a:tblPr firstRow="1" bandRow="1">
                <a:tableStyleId>{5940675A-B579-460E-94D1-54222C63F5DA}</a:tableStyleId>
              </a:tblPr>
              <a:tblGrid>
                <a:gridCol w="1681333">
                  <a:extLst>
                    <a:ext uri="{9D8B030D-6E8A-4147-A177-3AD203B41FA5}">
                      <a16:colId xmlns:a16="http://schemas.microsoft.com/office/drawing/2014/main" val="20000"/>
                    </a:ext>
                  </a:extLst>
                </a:gridCol>
                <a:gridCol w="674696">
                  <a:extLst>
                    <a:ext uri="{9D8B030D-6E8A-4147-A177-3AD203B41FA5}">
                      <a16:colId xmlns:a16="http://schemas.microsoft.com/office/drawing/2014/main" val="20001"/>
                    </a:ext>
                  </a:extLst>
                </a:gridCol>
                <a:gridCol w="781724">
                  <a:extLst>
                    <a:ext uri="{9D8B030D-6E8A-4147-A177-3AD203B41FA5}">
                      <a16:colId xmlns:a16="http://schemas.microsoft.com/office/drawing/2014/main" val="20002"/>
                    </a:ext>
                  </a:extLst>
                </a:gridCol>
                <a:gridCol w="728210">
                  <a:extLst>
                    <a:ext uri="{9D8B030D-6E8A-4147-A177-3AD203B41FA5}">
                      <a16:colId xmlns:a16="http://schemas.microsoft.com/office/drawing/2014/main" val="20003"/>
                    </a:ext>
                  </a:extLst>
                </a:gridCol>
                <a:gridCol w="814166">
                  <a:extLst>
                    <a:ext uri="{9D8B030D-6E8A-4147-A177-3AD203B41FA5}">
                      <a16:colId xmlns:a16="http://schemas.microsoft.com/office/drawing/2014/main" val="20004"/>
                    </a:ext>
                  </a:extLst>
                </a:gridCol>
                <a:gridCol w="747395">
                  <a:extLst>
                    <a:ext uri="{9D8B030D-6E8A-4147-A177-3AD203B41FA5}">
                      <a16:colId xmlns:a16="http://schemas.microsoft.com/office/drawing/2014/main" val="20005"/>
                    </a:ext>
                  </a:extLst>
                </a:gridCol>
                <a:gridCol w="623069">
                  <a:extLst>
                    <a:ext uri="{9D8B030D-6E8A-4147-A177-3AD203B41FA5}">
                      <a16:colId xmlns:a16="http://schemas.microsoft.com/office/drawing/2014/main" val="20006"/>
                    </a:ext>
                  </a:extLst>
                </a:gridCol>
                <a:gridCol w="728210">
                  <a:extLst>
                    <a:ext uri="{9D8B030D-6E8A-4147-A177-3AD203B41FA5}">
                      <a16:colId xmlns:a16="http://schemas.microsoft.com/office/drawing/2014/main" val="1354472703"/>
                    </a:ext>
                  </a:extLst>
                </a:gridCol>
              </a:tblGrid>
              <a:tr h="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i="1">
                          <a:solidFill>
                            <a:schemeClr val="tx1">
                              <a:lumMod val="75000"/>
                              <a:lumOff val="25000"/>
                            </a:schemeClr>
                          </a:solidFill>
                        </a:rPr>
                        <a:t>2025 Survey</a:t>
                      </a:r>
                    </a:p>
                    <a:p>
                      <a:endParaRPr lang="en-GB" sz="1100">
                        <a:solidFill>
                          <a:schemeClr val="tx1">
                            <a:lumMod val="75000"/>
                            <a:lumOff val="25000"/>
                          </a:schemeClr>
                        </a:solidFill>
                      </a:endParaRP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SEN</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Have a disability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Young carers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Ethnicity:</a:t>
                      </a:r>
                      <a:r>
                        <a:rPr lang="en-GB" sz="1100" b="1" baseline="0">
                          <a:solidFill>
                            <a:schemeClr val="tx1">
                              <a:lumMod val="75000"/>
                              <a:lumOff val="25000"/>
                            </a:schemeClr>
                          </a:solidFill>
                        </a:rPr>
                        <a:t> </a:t>
                      </a:r>
                      <a:r>
                        <a:rPr lang="en-GB" sz="1100" b="1">
                          <a:solidFill>
                            <a:schemeClr val="tx1">
                              <a:lumMod val="75000"/>
                              <a:lumOff val="25000"/>
                            </a:schemeClr>
                          </a:solidFill>
                        </a:rPr>
                        <a:t>White</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Ethnic Minority Groups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Eng 2</a:t>
                      </a:r>
                      <a:r>
                        <a:rPr lang="en-GB" sz="1100" b="1" baseline="30000">
                          <a:solidFill>
                            <a:schemeClr val="tx1">
                              <a:lumMod val="75000"/>
                              <a:lumOff val="25000"/>
                            </a:schemeClr>
                          </a:solidFill>
                        </a:rPr>
                        <a:t>nd</a:t>
                      </a:r>
                      <a:r>
                        <a:rPr lang="en-GB" sz="1100" b="1">
                          <a:solidFill>
                            <a:schemeClr val="tx1">
                              <a:lumMod val="75000"/>
                              <a:lumOff val="25000"/>
                            </a:schemeClr>
                          </a:solidFill>
                        </a:rPr>
                        <a:t> Lang</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LGBTQ</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48950">
                <a:tc>
                  <a:txBody>
                    <a:bodyPr/>
                    <a:lstStyle/>
                    <a:p>
                      <a:r>
                        <a:rPr lang="en-GB" sz="1100" i="1">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191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309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87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1341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154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120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178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414916">
                <a:tc>
                  <a:txBody>
                    <a:bodyPr/>
                    <a:lstStyle/>
                    <a:p>
                      <a:r>
                        <a:rPr lang="en-GB" sz="1100">
                          <a:solidFill>
                            <a:schemeClr val="tx1">
                              <a:lumMod val="75000"/>
                              <a:lumOff val="25000"/>
                            </a:schemeClr>
                          </a:solidFill>
                        </a:rPr>
                        <a:t>Nearly all</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414916">
                <a:tc>
                  <a:txBody>
                    <a:bodyPr/>
                    <a:lstStyle/>
                    <a:p>
                      <a:r>
                        <a:rPr lang="en-GB" sz="1100">
                          <a:solidFill>
                            <a:schemeClr val="tx1">
                              <a:lumMod val="75000"/>
                              <a:lumOff val="25000"/>
                            </a:schemeClr>
                          </a:solidFill>
                        </a:rPr>
                        <a:t>Most of them</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414916">
                <a:tc>
                  <a:txBody>
                    <a:bodyPr/>
                    <a:lstStyle/>
                    <a:p>
                      <a:r>
                        <a:rPr lang="en-GB" sz="1100">
                          <a:solidFill>
                            <a:schemeClr val="tx1">
                              <a:lumMod val="75000"/>
                              <a:lumOff val="25000"/>
                            </a:schemeClr>
                          </a:solidFill>
                        </a:rPr>
                        <a:t>Some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34%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36%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46%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37%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31%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35%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40%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r h="414916">
                <a:tc>
                  <a:txBody>
                    <a:bodyPr/>
                    <a:lstStyle/>
                    <a:p>
                      <a:r>
                        <a:rPr lang="en-GB" sz="1100">
                          <a:solidFill>
                            <a:schemeClr val="tx1">
                              <a:lumMod val="75000"/>
                              <a:lumOff val="25000"/>
                            </a:schemeClr>
                          </a:solidFill>
                        </a:rPr>
                        <a:t>None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56%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56%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53%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58%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56%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59%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46%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5"/>
                  </a:ext>
                </a:extLst>
              </a:tr>
            </a:tbl>
          </a:graphicData>
        </a:graphic>
      </p:graphicFrame>
    </p:spTree>
    <p:extLst>
      <p:ext uri="{BB962C8B-B14F-4D97-AF65-F5344CB8AC3E}">
        <p14:creationId xmlns:p14="http://schemas.microsoft.com/office/powerpoint/2010/main" val="1289426198"/>
      </p:ext>
    </p:extLst>
  </p:cSld>
  <p:clrMapOvr>
    <a:masterClrMapping/>
  </p:clrMapOvr>
</p:sld>
</file>

<file path=ppt/slides/slide1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80000" y="180000"/>
            <a:ext cx="11526628" cy="900000"/>
          </a:xfrm>
        </p:spPr>
        <p:txBody>
          <a:bodyPr vert="horz" lIns="91440" tIns="45720" rIns="91440" bIns="45720" rtlCol="0" anchor="t" anchorCtr="0">
            <a:normAutofit/>
          </a:bodyPr>
          <a:lstStyle/>
          <a:p>
            <a:r>
              <a:rPr lang="en-GB" sz="1600"/>
              <a:t>60% of pupils take part in at least one gambling activity, either occasionally or more frequently. Playing arcade games for fun is the most popular gambling activity, remaining consistent over the last three years. </a:t>
            </a:r>
          </a:p>
        </p:txBody>
      </p:sp>
      <p:graphicFrame>
        <p:nvGraphicFramePr>
          <p:cNvPr id="16" name="Chart 15"/>
          <p:cNvGraphicFramePr/>
          <p:nvPr/>
        </p:nvGraphicFramePr>
        <p:xfrm>
          <a:off x="1326656" y="1261100"/>
          <a:ext cx="4293399" cy="2687134"/>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15" name="Chart 14"/>
          <p:cNvGraphicFramePr/>
          <p:nvPr>
            <p:extLst>
              <p:ext uri="{D42A27DB-BD31-4B8C-83A1-F6EECF244321}">
                <p14:modId xmlns:p14="http://schemas.microsoft.com/office/powerpoint/2010/main" val="994910217"/>
              </p:ext>
            </p:extLst>
          </p:nvPr>
        </p:nvGraphicFramePr>
        <p:xfrm>
          <a:off x="180000" y="837266"/>
          <a:ext cx="10801071" cy="5531134"/>
        </p:xfrm>
        <a:graphic>
          <a:graphicData uri="http://schemas.openxmlformats.org/drawingml/2006/chart">
            <c:chart xmlns:c="http://schemas.openxmlformats.org/drawingml/2006/chart" xmlns:r="http://schemas.openxmlformats.org/officeDocument/2006/relationships" r:id="rId4"/>
          </a:graphicData>
        </a:graphic>
      </p:graphicFrame>
      <p:sp>
        <p:nvSpPr>
          <p:cNvPr id="6" name="TextBox 5"/>
          <p:cNvSpPr txBox="1"/>
          <p:nvPr/>
        </p:nvSpPr>
        <p:spPr>
          <a:xfrm>
            <a:off x="183019" y="6368400"/>
            <a:ext cx="10227733" cy="400110"/>
          </a:xfrm>
          <a:prstGeom prst="rect">
            <a:avLst/>
          </a:prstGeom>
          <a:noFill/>
        </p:spPr>
        <p:txBody>
          <a:bodyPr wrap="square" rtlCol="0" anchor="b" anchorCtr="0">
            <a:spAutoFit/>
          </a:bodyPr>
          <a:lstStyle/>
          <a:p>
            <a:r>
              <a:rPr lang="en-GB" sz="1000">
                <a:solidFill>
                  <a:srgbClr val="002060"/>
                </a:solidFill>
              </a:rPr>
              <a:t>Q: Do you ever take part in any of the following gambling activities? </a:t>
            </a:r>
          </a:p>
          <a:p>
            <a:r>
              <a:rPr lang="en-GB" sz="1000" i="1">
                <a:solidFill>
                  <a:srgbClr val="002060"/>
                </a:solidFill>
              </a:rPr>
              <a:t>Base: All valid respondents, 2023 n=1,057, 2024 n= 1,170, 2025 n=1,546.</a:t>
            </a:r>
          </a:p>
        </p:txBody>
      </p:sp>
      <p:sp>
        <p:nvSpPr>
          <p:cNvPr id="8" name="Rectangle 7"/>
          <p:cNvSpPr/>
          <p:nvPr/>
        </p:nvSpPr>
        <p:spPr>
          <a:xfrm>
            <a:off x="9946640" y="6368627"/>
            <a:ext cx="1686560" cy="492926"/>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a:t>Staying safe</a:t>
            </a:r>
            <a:endParaRPr lang="en-GB" sz="1000" b="1"/>
          </a:p>
        </p:txBody>
      </p:sp>
    </p:spTree>
    <p:extLst>
      <p:ext uri="{BB962C8B-B14F-4D97-AF65-F5344CB8AC3E}">
        <p14:creationId xmlns:p14="http://schemas.microsoft.com/office/powerpoint/2010/main" val="1129328390"/>
      </p:ext>
    </p:extLst>
  </p:cSld>
  <p:clrMapOvr>
    <a:masterClrMapping/>
  </p:clrMapOvr>
</p:sld>
</file>

<file path=ppt/slides/slide1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Box 5"/>
          <p:cNvSpPr txBox="1"/>
          <p:nvPr/>
        </p:nvSpPr>
        <p:spPr>
          <a:xfrm>
            <a:off x="183017" y="6522289"/>
            <a:ext cx="10227733" cy="246221"/>
          </a:xfrm>
          <a:prstGeom prst="rect">
            <a:avLst/>
          </a:prstGeom>
          <a:noFill/>
        </p:spPr>
        <p:txBody>
          <a:bodyPr wrap="square" rtlCol="0" anchor="b" anchorCtr="0">
            <a:spAutoFit/>
          </a:bodyPr>
          <a:lstStyle/>
          <a:p>
            <a:r>
              <a:rPr lang="en-GB" sz="1000">
                <a:solidFill>
                  <a:srgbClr val="002060"/>
                </a:solidFill>
              </a:rPr>
              <a:t>Q: Do you ever take part in any of the following gambling activities?</a:t>
            </a:r>
          </a:p>
        </p:txBody>
      </p:sp>
      <p:sp>
        <p:nvSpPr>
          <p:cNvPr id="7" name="Title 1"/>
          <p:cNvSpPr>
            <a:spLocks noGrp="1"/>
          </p:cNvSpPr>
          <p:nvPr>
            <p:ph type="title"/>
          </p:nvPr>
        </p:nvSpPr>
        <p:spPr>
          <a:xfrm>
            <a:off x="183017" y="180000"/>
            <a:ext cx="11317860" cy="900000"/>
          </a:xfrm>
        </p:spPr>
        <p:txBody>
          <a:bodyPr anchor="t" anchorCtr="0">
            <a:normAutofit/>
          </a:bodyPr>
          <a:lstStyle/>
          <a:p>
            <a:r>
              <a:rPr lang="en-GB" sz="1600"/>
              <a:t>Boys have a higher tendency than girls across almost all settings to engage in gambling activities at least once a month, particularly to buy loot boxes when they play online games (29 v. 6%). Girls are generally less engaged in gambling.</a:t>
            </a:r>
          </a:p>
        </p:txBody>
      </p:sp>
      <p:graphicFrame>
        <p:nvGraphicFramePr>
          <p:cNvPr id="10" name="Table 9"/>
          <p:cNvGraphicFramePr>
            <a:graphicFrameLocks noGrp="1"/>
          </p:cNvGraphicFramePr>
          <p:nvPr>
            <p:extLst>
              <p:ext uri="{D42A27DB-BD31-4B8C-83A1-F6EECF244321}">
                <p14:modId xmlns:p14="http://schemas.microsoft.com/office/powerpoint/2010/main" val="2361464058"/>
              </p:ext>
            </p:extLst>
          </p:nvPr>
        </p:nvGraphicFramePr>
        <p:xfrm>
          <a:off x="360000" y="961200"/>
          <a:ext cx="11273201" cy="4028736"/>
        </p:xfrm>
        <a:graphic>
          <a:graphicData uri="http://schemas.openxmlformats.org/drawingml/2006/table">
            <a:tbl>
              <a:tblPr firstRow="1" bandRow="1">
                <a:tableStyleId>{5940675A-B579-460E-94D1-54222C63F5DA}</a:tableStyleId>
              </a:tblPr>
              <a:tblGrid>
                <a:gridCol w="1819029">
                  <a:extLst>
                    <a:ext uri="{9D8B030D-6E8A-4147-A177-3AD203B41FA5}">
                      <a16:colId xmlns:a16="http://schemas.microsoft.com/office/drawing/2014/main" val="20000"/>
                    </a:ext>
                  </a:extLst>
                </a:gridCol>
                <a:gridCol w="1671550">
                  <a:extLst>
                    <a:ext uri="{9D8B030D-6E8A-4147-A177-3AD203B41FA5}">
                      <a16:colId xmlns:a16="http://schemas.microsoft.com/office/drawing/2014/main" val="20001"/>
                    </a:ext>
                  </a:extLst>
                </a:gridCol>
                <a:gridCol w="1479850">
                  <a:extLst>
                    <a:ext uri="{9D8B030D-6E8A-4147-A177-3AD203B41FA5}">
                      <a16:colId xmlns:a16="http://schemas.microsoft.com/office/drawing/2014/main" val="20003"/>
                    </a:ext>
                  </a:extLst>
                </a:gridCol>
                <a:gridCol w="1575693">
                  <a:extLst>
                    <a:ext uri="{9D8B030D-6E8A-4147-A177-3AD203B41FA5}">
                      <a16:colId xmlns:a16="http://schemas.microsoft.com/office/drawing/2014/main" val="20005"/>
                    </a:ext>
                  </a:extLst>
                </a:gridCol>
                <a:gridCol w="1575693">
                  <a:extLst>
                    <a:ext uri="{9D8B030D-6E8A-4147-A177-3AD203B41FA5}">
                      <a16:colId xmlns:a16="http://schemas.microsoft.com/office/drawing/2014/main" val="20007"/>
                    </a:ext>
                  </a:extLst>
                </a:gridCol>
                <a:gridCol w="1575693">
                  <a:extLst>
                    <a:ext uri="{9D8B030D-6E8A-4147-A177-3AD203B41FA5}">
                      <a16:colId xmlns:a16="http://schemas.microsoft.com/office/drawing/2014/main" val="20009"/>
                    </a:ext>
                  </a:extLst>
                </a:gridCol>
                <a:gridCol w="1575693">
                  <a:extLst>
                    <a:ext uri="{9D8B030D-6E8A-4147-A177-3AD203B41FA5}">
                      <a16:colId xmlns:a16="http://schemas.microsoft.com/office/drawing/2014/main" val="20011"/>
                    </a:ext>
                  </a:extLst>
                </a:gridCol>
              </a:tblGrid>
              <a:tr h="414916">
                <a:tc>
                  <a:txBody>
                    <a:bodyPr/>
                    <a:lstStyle/>
                    <a:p>
                      <a:r>
                        <a:rPr lang="en-GB" sz="1100" i="1">
                          <a:solidFill>
                            <a:schemeClr val="tx1">
                              <a:lumMod val="75000"/>
                              <a:lumOff val="25000"/>
                            </a:schemeClr>
                          </a:solidFill>
                        </a:rPr>
                        <a:t>2025 Survey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All Secondary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Year 8</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Year 10</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Boys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Girls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FSM</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48950">
                <a:tc>
                  <a:txBody>
                    <a:bodyPr/>
                    <a:lstStyle/>
                    <a:p>
                      <a:r>
                        <a:rPr lang="en-GB" sz="1100" i="1">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1546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962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584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720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775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329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2"/>
                  </a:ext>
                </a:extLst>
              </a:tr>
              <a:tr h="414916">
                <a:tc>
                  <a:txBody>
                    <a:bodyPr/>
                    <a:lstStyle/>
                    <a:p>
                      <a:r>
                        <a:rPr lang="en-GB" sz="1100">
                          <a:solidFill>
                            <a:schemeClr val="tx1">
                              <a:lumMod val="75000"/>
                              <a:lumOff val="25000"/>
                            </a:schemeClr>
                          </a:solidFill>
                        </a:rPr>
                        <a:t>I play arcade games for fun</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25%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27%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21%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32%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18%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28%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41491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a:solidFill>
                            <a:schemeClr val="tx1">
                              <a:lumMod val="75000"/>
                              <a:lumOff val="25000"/>
                            </a:schemeClr>
                          </a:solidFill>
                        </a:rPr>
                        <a:t>I buy loot boxes when I play online games</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17%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17%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18%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29%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18%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2549983640"/>
                  </a:ext>
                </a:extLst>
              </a:tr>
              <a:tr h="41491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a:solidFill>
                            <a:schemeClr val="tx1">
                              <a:lumMod val="75000"/>
                              <a:lumOff val="25000"/>
                            </a:schemeClr>
                          </a:solidFill>
                        </a:rPr>
                        <a:t>I play games with my friends to win money</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100" kern="1200">
                          <a:solidFill>
                            <a:schemeClr val="tx1">
                              <a:lumMod val="75000"/>
                              <a:lumOff val="25000"/>
                            </a:schemeClr>
                          </a:solidFill>
                          <a:latin typeface="+mn-lt"/>
                          <a:ea typeface="+mn-ea"/>
                          <a:cs typeface="+mn-cs"/>
                        </a:rPr>
                        <a:t>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100" kern="1200">
                          <a:solidFill>
                            <a:schemeClr val="tx1">
                              <a:lumMod val="75000"/>
                              <a:lumOff val="25000"/>
                            </a:schemeClr>
                          </a:solidFill>
                          <a:latin typeface="+mn-lt"/>
                          <a:ea typeface="+mn-ea"/>
                          <a:cs typeface="+mn-cs"/>
                        </a:rPr>
                        <a:t>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100" kern="1200">
                          <a:solidFill>
                            <a:schemeClr val="tx1">
                              <a:lumMod val="75000"/>
                              <a:lumOff val="25000"/>
                            </a:schemeClr>
                          </a:solidFill>
                          <a:latin typeface="+mn-lt"/>
                          <a:ea typeface="+mn-ea"/>
                          <a:cs typeface="+mn-cs"/>
                        </a:rPr>
                        <a:t>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12%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3450186706"/>
                  </a:ext>
                </a:extLst>
              </a:tr>
              <a:tr h="41491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a:solidFill>
                            <a:schemeClr val="tx1">
                              <a:lumMod val="75000"/>
                              <a:lumOff val="25000"/>
                            </a:schemeClr>
                          </a:solidFill>
                        </a:rPr>
                        <a:t>I play arcade games to win money</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12%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964070535"/>
                  </a:ext>
                </a:extLst>
              </a:tr>
              <a:tr h="41491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a:solidFill>
                            <a:schemeClr val="tx1">
                              <a:lumMod val="75000"/>
                              <a:lumOff val="25000"/>
                            </a:schemeClr>
                          </a:solidFill>
                        </a:rPr>
                        <a:t>I bet with my friends</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3597205618"/>
                  </a:ext>
                </a:extLst>
              </a:tr>
              <a:tr h="414916">
                <a:tc>
                  <a:txBody>
                    <a:bodyPr/>
                    <a:lstStyle/>
                    <a:p>
                      <a:r>
                        <a:rPr lang="en-GB" sz="1100">
                          <a:solidFill>
                            <a:schemeClr val="tx1">
                              <a:lumMod val="75000"/>
                              <a:lumOff val="25000"/>
                            </a:schemeClr>
                          </a:solidFill>
                        </a:rPr>
                        <a:t>I place bets online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2450889974"/>
                  </a:ext>
                </a:extLst>
              </a:tr>
              <a:tr h="41491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a:solidFill>
                            <a:schemeClr val="tx1">
                              <a:lumMod val="75000"/>
                              <a:lumOff val="25000"/>
                            </a:schemeClr>
                          </a:solidFill>
                        </a:rPr>
                        <a:t>I play gambling games online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10%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2938844154"/>
                  </a:ext>
                </a:extLst>
              </a:tr>
              <a:tr h="41491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a:solidFill>
                            <a:schemeClr val="tx1">
                              <a:lumMod val="75000"/>
                              <a:lumOff val="25000"/>
                            </a:schemeClr>
                          </a:solidFill>
                        </a:rPr>
                        <a:t>I buy lottery tickets</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43202079"/>
                  </a:ext>
                </a:extLst>
              </a:tr>
            </a:tbl>
          </a:graphicData>
        </a:graphic>
      </p:graphicFrame>
      <p:sp>
        <p:nvSpPr>
          <p:cNvPr id="9" name="Rectangle 8">
            <a:extLst>
              <a:ext uri="{FF2B5EF4-FFF2-40B4-BE49-F238E27FC236}">
                <a16:creationId xmlns:a16="http://schemas.microsoft.com/office/drawing/2014/main" id="{F4D1A353-E991-4FF6-BEBB-D2E563E1C85A}"/>
              </a:ext>
            </a:extLst>
          </p:cNvPr>
          <p:cNvSpPr/>
          <p:nvPr/>
        </p:nvSpPr>
        <p:spPr>
          <a:xfrm>
            <a:off x="9946640" y="6368627"/>
            <a:ext cx="1686560" cy="492926"/>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a:t>Staying safe</a:t>
            </a:r>
            <a:endParaRPr lang="en-GB" sz="1000" b="1"/>
          </a:p>
        </p:txBody>
      </p:sp>
      <p:sp>
        <p:nvSpPr>
          <p:cNvPr id="8" name="TextBox 7">
            <a:extLst>
              <a:ext uri="{FF2B5EF4-FFF2-40B4-BE49-F238E27FC236}">
                <a16:creationId xmlns:a16="http://schemas.microsoft.com/office/drawing/2014/main" id="{767DE7B4-FB73-414A-A806-73AE1A850229}"/>
              </a:ext>
            </a:extLst>
          </p:cNvPr>
          <p:cNvSpPr txBox="1"/>
          <p:nvPr/>
        </p:nvSpPr>
        <p:spPr>
          <a:xfrm>
            <a:off x="360000" y="5107838"/>
            <a:ext cx="11273200" cy="261610"/>
          </a:xfrm>
          <a:prstGeom prst="rect">
            <a:avLst/>
          </a:prstGeom>
          <a:solidFill>
            <a:schemeClr val="accent4">
              <a:lumMod val="20000"/>
              <a:lumOff val="80000"/>
            </a:schemeClr>
          </a:solidFill>
        </p:spPr>
        <p:txBody>
          <a:bodyPr wrap="square" rtlCol="0">
            <a:spAutoFit/>
          </a:bodyPr>
          <a:lstStyle/>
          <a:p>
            <a:r>
              <a:rPr lang="en-GB" sz="1100">
                <a:solidFill>
                  <a:schemeClr val="tx1">
                    <a:lumMod val="75000"/>
                    <a:lumOff val="25000"/>
                  </a:schemeClr>
                </a:solidFill>
              </a:rPr>
              <a:t>Proportion of pupils that engage in activity at least once a month</a:t>
            </a:r>
          </a:p>
        </p:txBody>
      </p:sp>
    </p:spTree>
    <p:extLst>
      <p:ext uri="{BB962C8B-B14F-4D97-AF65-F5344CB8AC3E}">
        <p14:creationId xmlns:p14="http://schemas.microsoft.com/office/powerpoint/2010/main" val="4025807529"/>
      </p:ext>
    </p:extLst>
  </p:cSld>
  <p:clrMapOvr>
    <a:masterClrMapping/>
  </p:clrMapOvr>
</p:sld>
</file>

<file path=ppt/slides/slide1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Box 5"/>
          <p:cNvSpPr txBox="1"/>
          <p:nvPr/>
        </p:nvSpPr>
        <p:spPr>
          <a:xfrm>
            <a:off x="183017" y="6466146"/>
            <a:ext cx="10227733" cy="246221"/>
          </a:xfrm>
          <a:prstGeom prst="rect">
            <a:avLst/>
          </a:prstGeom>
          <a:noFill/>
        </p:spPr>
        <p:txBody>
          <a:bodyPr wrap="square" rtlCol="0" anchor="b" anchorCtr="0">
            <a:spAutoFit/>
          </a:bodyPr>
          <a:lstStyle/>
          <a:p>
            <a:r>
              <a:rPr lang="en-GB" sz="1000">
                <a:solidFill>
                  <a:srgbClr val="002060"/>
                </a:solidFill>
              </a:rPr>
              <a:t>Q: Do you ever take part in any of the following gambling activities?</a:t>
            </a:r>
          </a:p>
        </p:txBody>
      </p:sp>
      <p:sp>
        <p:nvSpPr>
          <p:cNvPr id="7" name="Title 1"/>
          <p:cNvSpPr>
            <a:spLocks noGrp="1"/>
          </p:cNvSpPr>
          <p:nvPr>
            <p:ph type="title"/>
          </p:nvPr>
        </p:nvSpPr>
        <p:spPr>
          <a:xfrm>
            <a:off x="183017" y="145633"/>
            <a:ext cx="11799433" cy="900000"/>
          </a:xfrm>
        </p:spPr>
        <p:txBody>
          <a:bodyPr anchor="t" anchorCtr="0">
            <a:normAutofit/>
          </a:bodyPr>
          <a:lstStyle/>
          <a:p>
            <a:r>
              <a:rPr lang="en-GB" sz="1600"/>
              <a:t>28% of those with a disability as well as FSM pupils play arcade games for fun, the highest observation across the cohorts. </a:t>
            </a:r>
          </a:p>
        </p:txBody>
      </p:sp>
      <p:graphicFrame>
        <p:nvGraphicFramePr>
          <p:cNvPr id="10" name="Table 9"/>
          <p:cNvGraphicFramePr>
            <a:graphicFrameLocks noGrp="1"/>
          </p:cNvGraphicFramePr>
          <p:nvPr>
            <p:extLst>
              <p:ext uri="{D42A27DB-BD31-4B8C-83A1-F6EECF244321}">
                <p14:modId xmlns:p14="http://schemas.microsoft.com/office/powerpoint/2010/main" val="1222048362"/>
              </p:ext>
            </p:extLst>
          </p:nvPr>
        </p:nvGraphicFramePr>
        <p:xfrm>
          <a:off x="360000" y="961200"/>
          <a:ext cx="11273202" cy="4005128"/>
        </p:xfrm>
        <a:graphic>
          <a:graphicData uri="http://schemas.openxmlformats.org/drawingml/2006/table">
            <a:tbl>
              <a:tblPr firstRow="1" bandRow="1">
                <a:tableStyleId>{5940675A-B579-460E-94D1-54222C63F5DA}</a:tableStyleId>
              </a:tblPr>
              <a:tblGrid>
                <a:gridCol w="2796070">
                  <a:extLst>
                    <a:ext uri="{9D8B030D-6E8A-4147-A177-3AD203B41FA5}">
                      <a16:colId xmlns:a16="http://schemas.microsoft.com/office/drawing/2014/main" val="20000"/>
                    </a:ext>
                  </a:extLst>
                </a:gridCol>
                <a:gridCol w="1284688">
                  <a:extLst>
                    <a:ext uri="{9D8B030D-6E8A-4147-A177-3AD203B41FA5}">
                      <a16:colId xmlns:a16="http://schemas.microsoft.com/office/drawing/2014/main" val="20001"/>
                    </a:ext>
                  </a:extLst>
                </a:gridCol>
                <a:gridCol w="1261020">
                  <a:extLst>
                    <a:ext uri="{9D8B030D-6E8A-4147-A177-3AD203B41FA5}">
                      <a16:colId xmlns:a16="http://schemas.microsoft.com/office/drawing/2014/main" val="20002"/>
                    </a:ext>
                  </a:extLst>
                </a:gridCol>
                <a:gridCol w="1161022">
                  <a:extLst>
                    <a:ext uri="{9D8B030D-6E8A-4147-A177-3AD203B41FA5}">
                      <a16:colId xmlns:a16="http://schemas.microsoft.com/office/drawing/2014/main" val="20003"/>
                    </a:ext>
                  </a:extLst>
                </a:gridCol>
                <a:gridCol w="1137354">
                  <a:extLst>
                    <a:ext uri="{9D8B030D-6E8A-4147-A177-3AD203B41FA5}">
                      <a16:colId xmlns:a16="http://schemas.microsoft.com/office/drawing/2014/main" val="20004"/>
                    </a:ext>
                  </a:extLst>
                </a:gridCol>
                <a:gridCol w="1211016">
                  <a:extLst>
                    <a:ext uri="{9D8B030D-6E8A-4147-A177-3AD203B41FA5}">
                      <a16:colId xmlns:a16="http://schemas.microsoft.com/office/drawing/2014/main" val="20005"/>
                    </a:ext>
                  </a:extLst>
                </a:gridCol>
                <a:gridCol w="1211016">
                  <a:extLst>
                    <a:ext uri="{9D8B030D-6E8A-4147-A177-3AD203B41FA5}">
                      <a16:colId xmlns:a16="http://schemas.microsoft.com/office/drawing/2014/main" val="20006"/>
                    </a:ext>
                  </a:extLst>
                </a:gridCol>
                <a:gridCol w="1211016">
                  <a:extLst>
                    <a:ext uri="{9D8B030D-6E8A-4147-A177-3AD203B41FA5}">
                      <a16:colId xmlns:a16="http://schemas.microsoft.com/office/drawing/2014/main" val="1203925574"/>
                    </a:ext>
                  </a:extLst>
                </a:gridCol>
              </a:tblGrid>
              <a:tr h="414916">
                <a:tc>
                  <a:txBody>
                    <a:bodyPr/>
                    <a:lstStyle/>
                    <a:p>
                      <a:r>
                        <a:rPr lang="en-GB" sz="1100" i="1">
                          <a:solidFill>
                            <a:schemeClr val="tx1">
                              <a:lumMod val="75000"/>
                              <a:lumOff val="25000"/>
                            </a:schemeClr>
                          </a:solidFill>
                        </a:rPr>
                        <a:t>2025 Survey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SEN</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Have a disability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Young carers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Ethnicity:</a:t>
                      </a:r>
                      <a:r>
                        <a:rPr lang="en-GB" sz="1100" b="1" baseline="0">
                          <a:solidFill>
                            <a:schemeClr val="tx1">
                              <a:lumMod val="75000"/>
                              <a:lumOff val="25000"/>
                            </a:schemeClr>
                          </a:solidFill>
                        </a:rPr>
                        <a:t> </a:t>
                      </a:r>
                      <a:r>
                        <a:rPr lang="en-GB" sz="1100" b="1">
                          <a:solidFill>
                            <a:schemeClr val="tx1">
                              <a:lumMod val="75000"/>
                              <a:lumOff val="25000"/>
                            </a:schemeClr>
                          </a:solidFill>
                        </a:rPr>
                        <a:t>White</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Ethnic Minority Groups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Eng 2</a:t>
                      </a:r>
                      <a:r>
                        <a:rPr lang="en-GB" sz="1100" b="1" baseline="30000">
                          <a:solidFill>
                            <a:schemeClr val="tx1">
                              <a:lumMod val="75000"/>
                              <a:lumOff val="25000"/>
                            </a:schemeClr>
                          </a:solidFill>
                        </a:rPr>
                        <a:t>nd</a:t>
                      </a:r>
                      <a:r>
                        <a:rPr lang="en-GB" sz="1100" b="1">
                          <a:solidFill>
                            <a:schemeClr val="tx1">
                              <a:lumMod val="75000"/>
                              <a:lumOff val="25000"/>
                            </a:schemeClr>
                          </a:solidFill>
                        </a:rPr>
                        <a:t> Lang</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LGBTQ</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48950">
                <a:tc>
                  <a:txBody>
                    <a:bodyPr/>
                    <a:lstStyle/>
                    <a:p>
                      <a:r>
                        <a:rPr lang="en-GB" sz="1100" i="1">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191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309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87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1341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154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120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178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2"/>
                  </a:ext>
                </a:extLst>
              </a:tr>
              <a:tr h="414916">
                <a:tc>
                  <a:txBody>
                    <a:bodyPr/>
                    <a:lstStyle/>
                    <a:p>
                      <a:r>
                        <a:rPr lang="en-GB" sz="1100">
                          <a:solidFill>
                            <a:schemeClr val="tx1">
                              <a:lumMod val="75000"/>
                              <a:lumOff val="25000"/>
                            </a:schemeClr>
                          </a:solidFill>
                        </a:rPr>
                        <a:t>I play arcade games for fun</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21%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28%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25%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25%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26%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21%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25%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41491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a:solidFill>
                            <a:schemeClr val="tx1">
                              <a:lumMod val="75000"/>
                              <a:lumOff val="25000"/>
                            </a:schemeClr>
                          </a:solidFill>
                        </a:rPr>
                        <a:t>I buy loot boxes when I play online games</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20%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19%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18%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17%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18%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14%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20%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603154848"/>
                  </a:ext>
                </a:extLst>
              </a:tr>
              <a:tr h="41491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a:solidFill>
                            <a:schemeClr val="tx1">
                              <a:lumMod val="75000"/>
                              <a:lumOff val="25000"/>
                            </a:schemeClr>
                          </a:solidFill>
                        </a:rPr>
                        <a:t>I play games with my friends to win money</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10%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3450186706"/>
                  </a:ext>
                </a:extLst>
              </a:tr>
              <a:tr h="41491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a:solidFill>
                            <a:schemeClr val="tx1">
                              <a:lumMod val="75000"/>
                              <a:lumOff val="25000"/>
                            </a:schemeClr>
                          </a:solidFill>
                        </a:rPr>
                        <a:t>I play arcade games to win money</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12%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964070535"/>
                  </a:ext>
                </a:extLst>
              </a:tr>
              <a:tr h="41491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a:solidFill>
                            <a:schemeClr val="tx1">
                              <a:lumMod val="75000"/>
                              <a:lumOff val="25000"/>
                            </a:schemeClr>
                          </a:solidFill>
                        </a:rPr>
                        <a:t>I bet with my friends</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10%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3597205618"/>
                  </a:ext>
                </a:extLst>
              </a:tr>
              <a:tr h="414916">
                <a:tc>
                  <a:txBody>
                    <a:bodyPr/>
                    <a:lstStyle/>
                    <a:p>
                      <a:r>
                        <a:rPr lang="en-GB" sz="1100">
                          <a:solidFill>
                            <a:schemeClr val="tx1">
                              <a:lumMod val="75000"/>
                              <a:lumOff val="25000"/>
                            </a:schemeClr>
                          </a:solidFill>
                        </a:rPr>
                        <a:t>I place bets online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2450889974"/>
                  </a:ext>
                </a:extLst>
              </a:tr>
              <a:tr h="41491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a:solidFill>
                            <a:schemeClr val="tx1">
                              <a:lumMod val="75000"/>
                              <a:lumOff val="25000"/>
                            </a:schemeClr>
                          </a:solidFill>
                        </a:rPr>
                        <a:t>I play gambling games online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14%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10%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3389119477"/>
                  </a:ext>
                </a:extLst>
              </a:tr>
              <a:tr h="41491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a:solidFill>
                            <a:schemeClr val="tx1">
                              <a:lumMod val="75000"/>
                              <a:lumOff val="25000"/>
                            </a:schemeClr>
                          </a:solidFill>
                        </a:rPr>
                        <a:t>I buy lottery tickets</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3926794763"/>
                  </a:ext>
                </a:extLst>
              </a:tr>
            </a:tbl>
          </a:graphicData>
        </a:graphic>
      </p:graphicFrame>
      <p:sp>
        <p:nvSpPr>
          <p:cNvPr id="9" name="Rectangle 8">
            <a:extLst>
              <a:ext uri="{FF2B5EF4-FFF2-40B4-BE49-F238E27FC236}">
                <a16:creationId xmlns:a16="http://schemas.microsoft.com/office/drawing/2014/main" id="{F4D1A353-E991-4FF6-BEBB-D2E563E1C85A}"/>
              </a:ext>
            </a:extLst>
          </p:cNvPr>
          <p:cNvSpPr/>
          <p:nvPr/>
        </p:nvSpPr>
        <p:spPr>
          <a:xfrm>
            <a:off x="9946640" y="6368627"/>
            <a:ext cx="1686560" cy="492926"/>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a:t>Staying safe</a:t>
            </a:r>
            <a:endParaRPr lang="en-GB" sz="1000" b="1"/>
          </a:p>
        </p:txBody>
      </p:sp>
      <p:sp>
        <p:nvSpPr>
          <p:cNvPr id="8" name="TextBox 7">
            <a:extLst>
              <a:ext uri="{FF2B5EF4-FFF2-40B4-BE49-F238E27FC236}">
                <a16:creationId xmlns:a16="http://schemas.microsoft.com/office/drawing/2014/main" id="{767DE7B4-FB73-414A-A806-73AE1A850229}"/>
              </a:ext>
            </a:extLst>
          </p:cNvPr>
          <p:cNvSpPr txBox="1"/>
          <p:nvPr/>
        </p:nvSpPr>
        <p:spPr>
          <a:xfrm>
            <a:off x="360000" y="5120362"/>
            <a:ext cx="11273200" cy="261610"/>
          </a:xfrm>
          <a:prstGeom prst="rect">
            <a:avLst/>
          </a:prstGeom>
          <a:solidFill>
            <a:schemeClr val="accent4">
              <a:lumMod val="20000"/>
              <a:lumOff val="80000"/>
            </a:schemeClr>
          </a:solidFill>
        </p:spPr>
        <p:txBody>
          <a:bodyPr wrap="square" rtlCol="0">
            <a:spAutoFit/>
          </a:bodyPr>
          <a:lstStyle/>
          <a:p>
            <a:r>
              <a:rPr lang="en-GB" sz="1100">
                <a:solidFill>
                  <a:schemeClr val="tx1">
                    <a:lumMod val="75000"/>
                    <a:lumOff val="25000"/>
                  </a:schemeClr>
                </a:solidFill>
              </a:rPr>
              <a:t>Proportion of pupils that engage in activity at least once a month</a:t>
            </a:r>
          </a:p>
        </p:txBody>
      </p:sp>
    </p:spTree>
    <p:extLst>
      <p:ext uri="{BB962C8B-B14F-4D97-AF65-F5344CB8AC3E}">
        <p14:creationId xmlns:p14="http://schemas.microsoft.com/office/powerpoint/2010/main" val="151021933"/>
      </p:ext>
    </p:extLst>
  </p:cSld>
  <p:clrMapOvr>
    <a:masterClrMapping/>
  </p:clrMapOvr>
</p:sld>
</file>

<file path=ppt/slides/slide1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80000" y="180000"/>
            <a:ext cx="11727298" cy="900000"/>
          </a:xfrm>
        </p:spPr>
        <p:txBody>
          <a:bodyPr vert="horz" lIns="91440" tIns="45720" rIns="91440" bIns="45720" rtlCol="0" anchor="t" anchorCtr="0">
            <a:noAutofit/>
          </a:bodyPr>
          <a:lstStyle/>
          <a:p>
            <a:r>
              <a:rPr lang="en-GB" sz="1600"/>
              <a:t>In total 38% of pupils expressed tendencies of addiction to gambling. 15% have tried to win their money back with 17% admitting that they have/do find it hard to stop gambling.</a:t>
            </a:r>
          </a:p>
        </p:txBody>
      </p:sp>
      <p:graphicFrame>
        <p:nvGraphicFramePr>
          <p:cNvPr id="15" name="Chart 14"/>
          <p:cNvGraphicFramePr/>
          <p:nvPr>
            <p:extLst>
              <p:ext uri="{D42A27DB-BD31-4B8C-83A1-F6EECF244321}">
                <p14:modId xmlns:p14="http://schemas.microsoft.com/office/powerpoint/2010/main" val="2055910028"/>
              </p:ext>
            </p:extLst>
          </p:nvPr>
        </p:nvGraphicFramePr>
        <p:xfrm>
          <a:off x="183600" y="1195200"/>
          <a:ext cx="8887248" cy="4661790"/>
        </p:xfrm>
        <a:graphic>
          <a:graphicData uri="http://schemas.openxmlformats.org/drawingml/2006/chart">
            <c:chart xmlns:c="http://schemas.openxmlformats.org/drawingml/2006/chart" xmlns:r="http://schemas.openxmlformats.org/officeDocument/2006/relationships" r:id="rId3"/>
          </a:graphicData>
        </a:graphic>
      </p:graphicFrame>
      <p:sp>
        <p:nvSpPr>
          <p:cNvPr id="6" name="TextBox 5"/>
          <p:cNvSpPr txBox="1"/>
          <p:nvPr/>
        </p:nvSpPr>
        <p:spPr>
          <a:xfrm>
            <a:off x="183019" y="6368400"/>
            <a:ext cx="10227733" cy="400110"/>
          </a:xfrm>
          <a:prstGeom prst="rect">
            <a:avLst/>
          </a:prstGeom>
          <a:noFill/>
        </p:spPr>
        <p:txBody>
          <a:bodyPr wrap="square" rtlCol="0" anchor="b" anchorCtr="0">
            <a:spAutoFit/>
          </a:bodyPr>
          <a:lstStyle/>
          <a:p>
            <a:r>
              <a:rPr lang="en-GB" sz="1000">
                <a:solidFill>
                  <a:srgbClr val="002060"/>
                </a:solidFill>
              </a:rPr>
              <a:t>Q: Do you experience any of the following when taking part in these types of gambling activities? </a:t>
            </a:r>
          </a:p>
          <a:p>
            <a:r>
              <a:rPr lang="en-GB" sz="1000" i="1">
                <a:solidFill>
                  <a:srgbClr val="002060"/>
                </a:solidFill>
              </a:rPr>
              <a:t>Base: All those partaking in gambling activities, n=1,164. </a:t>
            </a:r>
          </a:p>
        </p:txBody>
      </p:sp>
      <p:sp>
        <p:nvSpPr>
          <p:cNvPr id="8" name="Rectangle 7"/>
          <p:cNvSpPr/>
          <p:nvPr/>
        </p:nvSpPr>
        <p:spPr>
          <a:xfrm>
            <a:off x="9946640" y="6368627"/>
            <a:ext cx="1686560" cy="492926"/>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a:t>Staying safe</a:t>
            </a:r>
            <a:endParaRPr lang="en-GB" sz="1000" b="1"/>
          </a:p>
        </p:txBody>
      </p:sp>
    </p:spTree>
    <p:extLst>
      <p:ext uri="{BB962C8B-B14F-4D97-AF65-F5344CB8AC3E}">
        <p14:creationId xmlns:p14="http://schemas.microsoft.com/office/powerpoint/2010/main" val="4128330418"/>
      </p:ext>
    </p:extLst>
  </p:cSld>
  <p:clrMapOvr>
    <a:masterClrMapping/>
  </p:clrMapOvr>
</p:sld>
</file>

<file path=ppt/slides/slide1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80000" y="180000"/>
            <a:ext cx="11727298" cy="900000"/>
          </a:xfrm>
        </p:spPr>
        <p:txBody>
          <a:bodyPr vert="horz" lIns="91440" tIns="45720" rIns="91440" bIns="45720" rtlCol="0" anchor="t" anchorCtr="0">
            <a:noAutofit/>
          </a:bodyPr>
          <a:lstStyle/>
          <a:p>
            <a:r>
              <a:rPr lang="en-GB" sz="1600"/>
              <a:t>Significantly more boys have agreed with these statements about addictive behaviour than girls (49% v. 25%).</a:t>
            </a:r>
          </a:p>
        </p:txBody>
      </p:sp>
      <p:sp>
        <p:nvSpPr>
          <p:cNvPr id="6" name="TextBox 5"/>
          <p:cNvSpPr txBox="1"/>
          <p:nvPr/>
        </p:nvSpPr>
        <p:spPr>
          <a:xfrm>
            <a:off x="183019" y="6522289"/>
            <a:ext cx="10227733" cy="246221"/>
          </a:xfrm>
          <a:prstGeom prst="rect">
            <a:avLst/>
          </a:prstGeom>
          <a:noFill/>
        </p:spPr>
        <p:txBody>
          <a:bodyPr wrap="square" rtlCol="0" anchor="b" anchorCtr="0">
            <a:spAutoFit/>
          </a:bodyPr>
          <a:lstStyle/>
          <a:p>
            <a:r>
              <a:rPr lang="en-GB" sz="1000">
                <a:solidFill>
                  <a:srgbClr val="002060"/>
                </a:solidFill>
              </a:rPr>
              <a:t>Q: Do you experience any of the following when taking part in these types of gambling activities? </a:t>
            </a:r>
          </a:p>
        </p:txBody>
      </p:sp>
      <p:sp>
        <p:nvSpPr>
          <p:cNvPr id="8" name="Rectangle 7"/>
          <p:cNvSpPr/>
          <p:nvPr/>
        </p:nvSpPr>
        <p:spPr>
          <a:xfrm>
            <a:off x="9946640" y="6368627"/>
            <a:ext cx="1686560" cy="492926"/>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a:t>Staying safe</a:t>
            </a:r>
            <a:endParaRPr lang="en-GB" sz="1000" b="1"/>
          </a:p>
        </p:txBody>
      </p:sp>
      <p:graphicFrame>
        <p:nvGraphicFramePr>
          <p:cNvPr id="10" name="Table 9">
            <a:extLst>
              <a:ext uri="{FF2B5EF4-FFF2-40B4-BE49-F238E27FC236}">
                <a16:creationId xmlns:a16="http://schemas.microsoft.com/office/drawing/2014/main" id="{1C9B9C5A-2057-4FD5-AB05-2ABDC78553C3}"/>
              </a:ext>
            </a:extLst>
          </p:cNvPr>
          <p:cNvGraphicFramePr>
            <a:graphicFrameLocks noGrp="1"/>
          </p:cNvGraphicFramePr>
          <p:nvPr>
            <p:extLst>
              <p:ext uri="{D42A27DB-BD31-4B8C-83A1-F6EECF244321}">
                <p14:modId xmlns:p14="http://schemas.microsoft.com/office/powerpoint/2010/main" val="845044785"/>
              </p:ext>
            </p:extLst>
          </p:nvPr>
        </p:nvGraphicFramePr>
        <p:xfrm>
          <a:off x="360000" y="972000"/>
          <a:ext cx="11273200" cy="2802423"/>
        </p:xfrm>
        <a:graphic>
          <a:graphicData uri="http://schemas.openxmlformats.org/drawingml/2006/table">
            <a:tbl>
              <a:tblPr firstRow="1" bandRow="1">
                <a:tableStyleId>{5940675A-B579-460E-94D1-54222C63F5DA}</a:tableStyleId>
              </a:tblPr>
              <a:tblGrid>
                <a:gridCol w="3450000">
                  <a:extLst>
                    <a:ext uri="{9D8B030D-6E8A-4147-A177-3AD203B41FA5}">
                      <a16:colId xmlns:a16="http://schemas.microsoft.com/office/drawing/2014/main" val="20000"/>
                    </a:ext>
                  </a:extLst>
                </a:gridCol>
                <a:gridCol w="971550">
                  <a:extLst>
                    <a:ext uri="{9D8B030D-6E8A-4147-A177-3AD203B41FA5}">
                      <a16:colId xmlns:a16="http://schemas.microsoft.com/office/drawing/2014/main" val="4273777856"/>
                    </a:ext>
                  </a:extLst>
                </a:gridCol>
                <a:gridCol w="1181100">
                  <a:extLst>
                    <a:ext uri="{9D8B030D-6E8A-4147-A177-3AD203B41FA5}">
                      <a16:colId xmlns:a16="http://schemas.microsoft.com/office/drawing/2014/main" val="20001"/>
                    </a:ext>
                  </a:extLst>
                </a:gridCol>
                <a:gridCol w="965118">
                  <a:extLst>
                    <a:ext uri="{9D8B030D-6E8A-4147-A177-3AD203B41FA5}">
                      <a16:colId xmlns:a16="http://schemas.microsoft.com/office/drawing/2014/main" val="20002"/>
                    </a:ext>
                  </a:extLst>
                </a:gridCol>
                <a:gridCol w="1176358">
                  <a:extLst>
                    <a:ext uri="{9D8B030D-6E8A-4147-A177-3AD203B41FA5}">
                      <a16:colId xmlns:a16="http://schemas.microsoft.com/office/drawing/2014/main" val="20003"/>
                    </a:ext>
                  </a:extLst>
                </a:gridCol>
                <a:gridCol w="1176358">
                  <a:extLst>
                    <a:ext uri="{9D8B030D-6E8A-4147-A177-3AD203B41FA5}">
                      <a16:colId xmlns:a16="http://schemas.microsoft.com/office/drawing/2014/main" val="20004"/>
                    </a:ext>
                  </a:extLst>
                </a:gridCol>
                <a:gridCol w="1176358">
                  <a:extLst>
                    <a:ext uri="{9D8B030D-6E8A-4147-A177-3AD203B41FA5}">
                      <a16:colId xmlns:a16="http://schemas.microsoft.com/office/drawing/2014/main" val="20005"/>
                    </a:ext>
                  </a:extLst>
                </a:gridCol>
                <a:gridCol w="1176358">
                  <a:extLst>
                    <a:ext uri="{9D8B030D-6E8A-4147-A177-3AD203B41FA5}">
                      <a16:colId xmlns:a16="http://schemas.microsoft.com/office/drawing/2014/main" val="20006"/>
                    </a:ext>
                  </a:extLst>
                </a:gridCol>
              </a:tblGrid>
              <a:tr h="27705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i="1">
                          <a:solidFill>
                            <a:schemeClr val="tx1">
                              <a:lumMod val="75000"/>
                              <a:lumOff val="25000"/>
                            </a:schemeClr>
                          </a:solidFill>
                        </a:rPr>
                        <a:t>2025 Survey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en-GB" sz="1100" b="1">
                        <a:solidFill>
                          <a:schemeClr val="tx1">
                            <a:lumMod val="75000"/>
                            <a:lumOff val="25000"/>
                          </a:schemeClr>
                        </a:solidFill>
                      </a:endParaRP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All Secondary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Year 8</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Year 10</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Boys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Girls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FSM</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80597">
                <a:tc>
                  <a:txBody>
                    <a:bodyPr/>
                    <a:lstStyle/>
                    <a:p>
                      <a:r>
                        <a:rPr lang="en-GB" sz="1100" i="1">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endParaRPr lang="en-GB" sz="1100" i="1">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1164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algn="ctr" defTabSz="914400" rtl="0" eaLnBrk="1" latinLnBrk="0" hangingPunct="1"/>
                      <a:r>
                        <a:rPr lang="en-GB" sz="1100" i="1" kern="1200">
                          <a:solidFill>
                            <a:schemeClr val="tx1">
                              <a:lumMod val="75000"/>
                              <a:lumOff val="25000"/>
                            </a:schemeClr>
                          </a:solidFill>
                          <a:latin typeface="+mn-lt"/>
                          <a:ea typeface="+mn-ea"/>
                          <a:cs typeface="+mn-cs"/>
                        </a:rPr>
                        <a:t>752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algn="ctr" defTabSz="914400" rtl="0" eaLnBrk="1" latinLnBrk="0" hangingPunct="1"/>
                      <a:r>
                        <a:rPr lang="en-GB" sz="1100" i="1" kern="1200">
                          <a:solidFill>
                            <a:schemeClr val="tx1">
                              <a:lumMod val="75000"/>
                              <a:lumOff val="25000"/>
                            </a:schemeClr>
                          </a:solidFill>
                          <a:latin typeface="+mn-lt"/>
                          <a:ea typeface="+mn-ea"/>
                          <a:cs typeface="+mn-cs"/>
                        </a:rPr>
                        <a:t>412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algn="ctr" defTabSz="914400" rtl="0" eaLnBrk="1" latinLnBrk="0" hangingPunct="1"/>
                      <a:r>
                        <a:rPr lang="en-GB" sz="1100" i="1" kern="1200">
                          <a:solidFill>
                            <a:schemeClr val="tx1">
                              <a:lumMod val="75000"/>
                              <a:lumOff val="25000"/>
                            </a:schemeClr>
                          </a:solidFill>
                          <a:latin typeface="+mn-lt"/>
                          <a:ea typeface="+mn-ea"/>
                          <a:cs typeface="+mn-cs"/>
                        </a:rPr>
                        <a:t>568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algn="ctr" defTabSz="914400" rtl="0" eaLnBrk="1" latinLnBrk="0" hangingPunct="1"/>
                      <a:r>
                        <a:rPr lang="en-GB" sz="1100" i="1" kern="1200">
                          <a:solidFill>
                            <a:schemeClr val="tx1">
                              <a:lumMod val="75000"/>
                              <a:lumOff val="25000"/>
                            </a:schemeClr>
                          </a:solidFill>
                          <a:latin typeface="+mn-lt"/>
                          <a:ea typeface="+mn-ea"/>
                          <a:cs typeface="+mn-cs"/>
                        </a:rPr>
                        <a:t>557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algn="ctr" defTabSz="914400" rtl="0" eaLnBrk="1" latinLnBrk="0" hangingPunct="1"/>
                      <a:r>
                        <a:rPr lang="en-GB" sz="1100" i="1" kern="1200">
                          <a:solidFill>
                            <a:schemeClr val="tx1">
                              <a:lumMod val="75000"/>
                              <a:lumOff val="25000"/>
                            </a:schemeClr>
                          </a:solidFill>
                          <a:latin typeface="+mn-lt"/>
                          <a:ea typeface="+mn-ea"/>
                          <a:cs typeface="+mn-cs"/>
                        </a:rPr>
                        <a:t>246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280597">
                <a:tc rowSpan="2">
                  <a:txBody>
                    <a:bodyPr/>
                    <a:lstStyle/>
                    <a:p>
                      <a:pPr marL="0" algn="l" defTabSz="914400" rtl="0" eaLnBrk="1" latinLnBrk="0" hangingPunct="1"/>
                      <a:r>
                        <a:rPr lang="en-GB" sz="1100" kern="1200">
                          <a:solidFill>
                            <a:schemeClr val="tx1">
                              <a:lumMod val="75000"/>
                              <a:lumOff val="25000"/>
                            </a:schemeClr>
                          </a:solidFill>
                          <a:latin typeface="+mn-lt"/>
                          <a:ea typeface="+mn-ea"/>
                          <a:cs typeface="+mn-cs"/>
                        </a:rPr>
                        <a:t>I can forget about everything else</a:t>
                      </a:r>
                      <a:r>
                        <a:rPr lang="en-GB" sz="1100" kern="1200" baseline="0">
                          <a:solidFill>
                            <a:schemeClr val="tx1">
                              <a:lumMod val="75000"/>
                              <a:lumOff val="25000"/>
                            </a:schemeClr>
                          </a:solidFill>
                          <a:latin typeface="+mn-lt"/>
                          <a:ea typeface="+mn-ea"/>
                          <a:cs typeface="+mn-cs"/>
                        </a:rPr>
                        <a:t> when I’m playing</a:t>
                      </a:r>
                      <a:endParaRPr lang="en-GB" sz="1100" kern="1200">
                        <a:solidFill>
                          <a:schemeClr val="tx1">
                            <a:lumMod val="75000"/>
                            <a:lumOff val="25000"/>
                          </a:schemeClr>
                        </a:solidFill>
                        <a:latin typeface="+mn-lt"/>
                        <a:ea typeface="+mn-ea"/>
                        <a:cs typeface="+mn-cs"/>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In the past</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10%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10%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10%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100" kern="1200">
                          <a:solidFill>
                            <a:schemeClr val="tx1">
                              <a:lumMod val="75000"/>
                              <a:lumOff val="25000"/>
                            </a:schemeClr>
                          </a:solidFill>
                          <a:latin typeface="+mn-lt"/>
                          <a:ea typeface="+mn-ea"/>
                          <a:cs typeface="+mn-cs"/>
                        </a:rPr>
                        <a:t>14%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100" kern="1200">
                          <a:solidFill>
                            <a:schemeClr val="tx1">
                              <a:lumMod val="75000"/>
                              <a:lumOff val="25000"/>
                            </a:schemeClr>
                          </a:solidFill>
                          <a:latin typeface="+mn-lt"/>
                          <a:ea typeface="+mn-ea"/>
                          <a:cs typeface="+mn-cs"/>
                        </a:rPr>
                        <a:t>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11%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280597">
                <a:tc vMerge="1">
                  <a:txBody>
                    <a:bodyPr/>
                    <a:lstStyle/>
                    <a:p>
                      <a:endParaRPr lang="en-GB"/>
                    </a:p>
                  </a:txBody>
                  <a:tcPr/>
                </a:tc>
                <a:tc>
                  <a:txBody>
                    <a:bodyPr/>
                    <a:lstStyle/>
                    <a:p>
                      <a:pPr algn="ctr"/>
                      <a:r>
                        <a:rPr lang="en-GB" sz="1100">
                          <a:solidFill>
                            <a:schemeClr val="tx1">
                              <a:lumMod val="75000"/>
                              <a:lumOff val="25000"/>
                            </a:schemeClr>
                          </a:solidFill>
                        </a:rPr>
                        <a:t>Sometimes </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21%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21%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22%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100" kern="1200">
                          <a:solidFill>
                            <a:schemeClr val="tx1">
                              <a:lumMod val="75000"/>
                              <a:lumOff val="25000"/>
                            </a:schemeClr>
                          </a:solidFill>
                          <a:latin typeface="+mn-lt"/>
                          <a:ea typeface="+mn-ea"/>
                          <a:cs typeface="+mn-cs"/>
                        </a:rPr>
                        <a:t>28%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100" kern="1200">
                          <a:solidFill>
                            <a:schemeClr val="tx1">
                              <a:lumMod val="75000"/>
                              <a:lumOff val="25000"/>
                            </a:schemeClr>
                          </a:solidFill>
                          <a:latin typeface="+mn-lt"/>
                          <a:ea typeface="+mn-ea"/>
                          <a:cs typeface="+mn-cs"/>
                        </a:rPr>
                        <a:t>14%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23%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839299311"/>
                  </a:ext>
                </a:extLst>
              </a:tr>
              <a:tr h="280597">
                <a:tc rowSpan="2">
                  <a:txBody>
                    <a:bodyPr/>
                    <a:lstStyle/>
                    <a:p>
                      <a:pPr marL="0" algn="l" defTabSz="914400" rtl="0" eaLnBrk="1" latinLnBrk="0" hangingPunct="1"/>
                      <a:r>
                        <a:rPr lang="en-GB" sz="1100" kern="1200">
                          <a:solidFill>
                            <a:schemeClr val="tx1">
                              <a:lumMod val="75000"/>
                              <a:lumOff val="25000"/>
                            </a:schemeClr>
                          </a:solidFill>
                          <a:latin typeface="+mn-lt"/>
                          <a:ea typeface="+mn-ea"/>
                          <a:cs typeface="+mn-cs"/>
                        </a:rPr>
                        <a:t>I find it hard to stop</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In the past</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100" kern="1200">
                          <a:solidFill>
                            <a:schemeClr val="tx1">
                              <a:lumMod val="75000"/>
                              <a:lumOff val="25000"/>
                            </a:schemeClr>
                          </a:solidFill>
                          <a:latin typeface="+mn-lt"/>
                          <a:ea typeface="+mn-ea"/>
                          <a:cs typeface="+mn-cs"/>
                        </a:rPr>
                        <a:t>10%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100" kern="1200">
                          <a:solidFill>
                            <a:schemeClr val="tx1">
                              <a:lumMod val="75000"/>
                              <a:lumOff val="25000"/>
                            </a:schemeClr>
                          </a:solidFill>
                          <a:latin typeface="+mn-lt"/>
                          <a:ea typeface="+mn-ea"/>
                          <a:cs typeface="+mn-cs"/>
                        </a:rPr>
                        <a:t>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a:r>
                        <a:rPr lang="en-GB" sz="1100">
                          <a:solidFill>
                            <a:schemeClr val="tx1">
                              <a:lumMod val="75000"/>
                              <a:lumOff val="25000"/>
                            </a:schemeClr>
                          </a:solidFill>
                        </a:rPr>
                        <a:t>11%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280597">
                <a:tc vMerge="1">
                  <a:txBody>
                    <a:bodyPr/>
                    <a:lstStyle/>
                    <a:p>
                      <a:endParaRPr lang="en-GB"/>
                    </a:p>
                  </a:txBody>
                  <a:tcPr/>
                </a:tc>
                <a:tc>
                  <a:txBody>
                    <a:bodyPr/>
                    <a:lstStyle/>
                    <a:p>
                      <a:pPr algn="ctr"/>
                      <a:r>
                        <a:rPr lang="en-GB" sz="1100">
                          <a:solidFill>
                            <a:schemeClr val="tx1">
                              <a:lumMod val="75000"/>
                              <a:lumOff val="25000"/>
                            </a:schemeClr>
                          </a:solidFill>
                        </a:rPr>
                        <a:t>Sometimes </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10%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100" kern="1200">
                          <a:solidFill>
                            <a:schemeClr val="tx1">
                              <a:lumMod val="75000"/>
                              <a:lumOff val="25000"/>
                            </a:schemeClr>
                          </a:solidFill>
                          <a:latin typeface="+mn-lt"/>
                          <a:ea typeface="+mn-ea"/>
                          <a:cs typeface="+mn-cs"/>
                        </a:rPr>
                        <a:t>13%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100" kern="1200">
                          <a:solidFill>
                            <a:schemeClr val="tx1">
                              <a:lumMod val="75000"/>
                              <a:lumOff val="25000"/>
                            </a:schemeClr>
                          </a:solidFill>
                          <a:latin typeface="+mn-lt"/>
                          <a:ea typeface="+mn-ea"/>
                          <a:cs typeface="+mn-cs"/>
                        </a:rPr>
                        <a:t>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a:r>
                        <a:rPr lang="en-GB" sz="1100">
                          <a:solidFill>
                            <a:schemeClr val="tx1">
                              <a:lumMod val="75000"/>
                              <a:lumOff val="25000"/>
                            </a:schemeClr>
                          </a:solidFill>
                        </a:rPr>
                        <a:t>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3330549729"/>
                  </a:ext>
                </a:extLst>
              </a:tr>
              <a:tr h="280597">
                <a:tc rowSpan="2">
                  <a:txBody>
                    <a:bodyPr/>
                    <a:lstStyle/>
                    <a:p>
                      <a:pPr marL="0" algn="l" defTabSz="914400" rtl="0" eaLnBrk="1" latinLnBrk="0" hangingPunct="1"/>
                      <a:r>
                        <a:rPr lang="en-GB" sz="1100" kern="1200">
                          <a:solidFill>
                            <a:schemeClr val="tx1">
                              <a:lumMod val="75000"/>
                              <a:lumOff val="25000"/>
                            </a:schemeClr>
                          </a:solidFill>
                          <a:latin typeface="+mn-lt"/>
                          <a:ea typeface="+mn-ea"/>
                          <a:cs typeface="+mn-cs"/>
                        </a:rPr>
                        <a:t>I always try to win all my money back</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In the past</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100" kern="1200">
                          <a:solidFill>
                            <a:schemeClr val="tx1">
                              <a:lumMod val="75000"/>
                              <a:lumOff val="25000"/>
                            </a:schemeClr>
                          </a:solidFill>
                          <a:latin typeface="+mn-lt"/>
                          <a:ea typeface="+mn-ea"/>
                          <a:cs typeface="+mn-cs"/>
                        </a:rPr>
                        <a:t>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100" kern="1200">
                          <a:solidFill>
                            <a:schemeClr val="tx1">
                              <a:lumMod val="75000"/>
                              <a:lumOff val="25000"/>
                            </a:schemeClr>
                          </a:solidFill>
                          <a:latin typeface="+mn-lt"/>
                          <a:ea typeface="+mn-ea"/>
                          <a:cs typeface="+mn-cs"/>
                        </a:rPr>
                        <a:t>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a:r>
                        <a:rPr lang="en-GB" sz="1100">
                          <a:solidFill>
                            <a:schemeClr val="tx1">
                              <a:lumMod val="75000"/>
                              <a:lumOff val="25000"/>
                            </a:schemeClr>
                          </a:solidFill>
                        </a:rPr>
                        <a:t>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r h="280597">
                <a:tc vMerge="1">
                  <a:txBody>
                    <a:bodyPr/>
                    <a:lstStyle/>
                    <a:p>
                      <a:endParaRPr lang="en-GB"/>
                    </a:p>
                  </a:txBody>
                  <a:tcPr/>
                </a:tc>
                <a:tc>
                  <a:txBody>
                    <a:bodyPr/>
                    <a:lstStyle/>
                    <a:p>
                      <a:pPr algn="ctr"/>
                      <a:r>
                        <a:rPr lang="en-GB" sz="1100">
                          <a:solidFill>
                            <a:schemeClr val="tx1">
                              <a:lumMod val="75000"/>
                              <a:lumOff val="25000"/>
                            </a:schemeClr>
                          </a:solidFill>
                        </a:rPr>
                        <a:t>Sometimes </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13%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100" kern="1200">
                          <a:solidFill>
                            <a:schemeClr val="tx1">
                              <a:lumMod val="75000"/>
                              <a:lumOff val="25000"/>
                            </a:schemeClr>
                          </a:solidFill>
                          <a:latin typeface="+mn-lt"/>
                          <a:ea typeface="+mn-ea"/>
                          <a:cs typeface="+mn-cs"/>
                        </a:rPr>
                        <a:t>13%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100" kern="1200">
                          <a:solidFill>
                            <a:schemeClr val="tx1">
                              <a:lumMod val="75000"/>
                              <a:lumOff val="25000"/>
                            </a:schemeClr>
                          </a:solidFill>
                          <a:latin typeface="+mn-lt"/>
                          <a:ea typeface="+mn-ea"/>
                          <a:cs typeface="+mn-cs"/>
                        </a:rPr>
                        <a:t>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a:r>
                        <a:rPr lang="en-GB" sz="1100">
                          <a:solidFill>
                            <a:schemeClr val="tx1">
                              <a:lumMod val="75000"/>
                              <a:lumOff val="25000"/>
                            </a:schemeClr>
                          </a:solidFill>
                        </a:rPr>
                        <a:t>10%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227669516"/>
                  </a:ext>
                </a:extLst>
              </a:tr>
              <a:tr h="280597">
                <a:tc gridSpan="2">
                  <a:txBody>
                    <a:bodyPr/>
                    <a:lstStyle/>
                    <a:p>
                      <a:pPr marL="0" algn="l" defTabSz="914400" rtl="0" eaLnBrk="1" latinLnBrk="0" hangingPunct="1"/>
                      <a:endParaRPr lang="en-GB" sz="1100" kern="1200">
                        <a:solidFill>
                          <a:schemeClr val="tx1">
                            <a:lumMod val="75000"/>
                            <a:lumOff val="25000"/>
                          </a:schemeClr>
                        </a:solidFill>
                        <a:latin typeface="+mn-lt"/>
                        <a:ea typeface="+mn-ea"/>
                        <a:cs typeface="+mn-cs"/>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65000"/>
                      </a:schemeClr>
                    </a:solidFill>
                  </a:tcPr>
                </a:tc>
                <a:tc hMerge="1">
                  <a:txBody>
                    <a:bodyPr/>
                    <a:lstStyle/>
                    <a:p>
                      <a:pPr algn="ctr"/>
                      <a:endParaRPr lang="en-GB" sz="110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65000"/>
                      </a:schemeClr>
                    </a:solidFill>
                  </a:tcPr>
                </a:tc>
                <a:tc>
                  <a:txBody>
                    <a:bodyPr/>
                    <a:lstStyle/>
                    <a:p>
                      <a:pPr algn="ctr"/>
                      <a:endParaRPr lang="en-GB" sz="110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65000"/>
                      </a:schemeClr>
                    </a:solidFill>
                  </a:tcPr>
                </a:tc>
                <a:tc>
                  <a:txBody>
                    <a:bodyPr/>
                    <a:lstStyle/>
                    <a:p>
                      <a:pPr algn="ctr"/>
                      <a:endParaRPr lang="en-GB" sz="110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65000"/>
                      </a:schemeClr>
                    </a:solidFill>
                  </a:tcPr>
                </a:tc>
                <a:tc>
                  <a:txBody>
                    <a:bodyPr/>
                    <a:lstStyle/>
                    <a:p>
                      <a:pPr algn="ctr"/>
                      <a:endParaRPr lang="en-GB" sz="110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65000"/>
                      </a:schemeClr>
                    </a:solidFill>
                  </a:tcPr>
                </a:tc>
                <a:tc>
                  <a:txBody>
                    <a:bodyPr/>
                    <a:lstStyle/>
                    <a:p>
                      <a:pPr marL="0" algn="ctr" defTabSz="914400" rtl="0" eaLnBrk="1" latinLnBrk="0" hangingPunct="1"/>
                      <a:endParaRPr lang="en-GB" sz="1100" kern="1200">
                        <a:solidFill>
                          <a:schemeClr val="tx1">
                            <a:lumMod val="75000"/>
                            <a:lumOff val="25000"/>
                          </a:schemeClr>
                        </a:solidFill>
                        <a:latin typeface="+mn-lt"/>
                        <a:ea typeface="+mn-ea"/>
                        <a:cs typeface="+mn-cs"/>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65000"/>
                      </a:schemeClr>
                    </a:solidFill>
                  </a:tcPr>
                </a:tc>
                <a:tc>
                  <a:txBody>
                    <a:bodyPr/>
                    <a:lstStyle/>
                    <a:p>
                      <a:pPr marL="0" algn="ctr" defTabSz="914400" rtl="0" eaLnBrk="1" latinLnBrk="0" hangingPunct="1"/>
                      <a:endParaRPr lang="en-GB" sz="1100" kern="1200">
                        <a:solidFill>
                          <a:schemeClr val="tx1">
                            <a:lumMod val="75000"/>
                            <a:lumOff val="25000"/>
                          </a:schemeClr>
                        </a:solidFill>
                        <a:latin typeface="+mn-lt"/>
                        <a:ea typeface="+mn-ea"/>
                        <a:cs typeface="+mn-cs"/>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65000"/>
                      </a:schemeClr>
                    </a:solidFill>
                  </a:tcPr>
                </a:tc>
                <a:tc>
                  <a:txBody>
                    <a:bodyPr/>
                    <a:lstStyle/>
                    <a:p>
                      <a:pPr algn="ctr"/>
                      <a:endParaRPr lang="en-GB" sz="110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65000"/>
                      </a:schemeClr>
                    </a:solidFill>
                  </a:tcPr>
                </a:tc>
                <a:extLst>
                  <a:ext uri="{0D108BD9-81ED-4DB2-BD59-A6C34878D82A}">
                    <a16:rowId xmlns:a16="http://schemas.microsoft.com/office/drawing/2014/main" val="10005"/>
                  </a:ext>
                </a:extLst>
              </a:tr>
              <a:tr h="280597">
                <a:tc gridSpan="2">
                  <a:txBody>
                    <a:bodyPr/>
                    <a:lstStyle/>
                    <a:p>
                      <a:pPr marL="0" algn="l" defTabSz="914400" rtl="0" eaLnBrk="1" latinLnBrk="0" hangingPunct="1"/>
                      <a:r>
                        <a:rPr lang="en-GB" sz="1100" kern="1200">
                          <a:solidFill>
                            <a:schemeClr val="tx1">
                              <a:lumMod val="75000"/>
                              <a:lumOff val="25000"/>
                            </a:schemeClr>
                          </a:solidFill>
                          <a:latin typeface="+mn-lt"/>
                          <a:ea typeface="+mn-ea"/>
                          <a:cs typeface="+mn-cs"/>
                        </a:rPr>
                        <a:t>None of those statements apply</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hMerge="1">
                  <a:txBody>
                    <a:bodyPr/>
                    <a:lstStyle/>
                    <a:p>
                      <a:pPr algn="ctr"/>
                      <a:endParaRPr lang="en-GB" sz="120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62%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65%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57%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100" kern="1200">
                          <a:solidFill>
                            <a:schemeClr val="tx1">
                              <a:lumMod val="75000"/>
                              <a:lumOff val="25000"/>
                            </a:schemeClr>
                          </a:solidFill>
                          <a:latin typeface="+mn-lt"/>
                          <a:ea typeface="+mn-ea"/>
                          <a:cs typeface="+mn-cs"/>
                        </a:rPr>
                        <a:t>51%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100" kern="1200">
                          <a:solidFill>
                            <a:schemeClr val="tx1">
                              <a:lumMod val="75000"/>
                              <a:lumOff val="25000"/>
                            </a:schemeClr>
                          </a:solidFill>
                          <a:latin typeface="+mn-lt"/>
                          <a:ea typeface="+mn-ea"/>
                          <a:cs typeface="+mn-cs"/>
                        </a:rPr>
                        <a:t>75%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a:r>
                        <a:rPr lang="en-GB" sz="1100">
                          <a:solidFill>
                            <a:schemeClr val="tx1">
                              <a:lumMod val="75000"/>
                              <a:lumOff val="25000"/>
                            </a:schemeClr>
                          </a:solidFill>
                        </a:rPr>
                        <a:t>58%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6"/>
                  </a:ext>
                </a:extLst>
              </a:tr>
            </a:tbl>
          </a:graphicData>
        </a:graphic>
      </p:graphicFrame>
    </p:spTree>
    <p:extLst>
      <p:ext uri="{BB962C8B-B14F-4D97-AF65-F5344CB8AC3E}">
        <p14:creationId xmlns:p14="http://schemas.microsoft.com/office/powerpoint/2010/main" val="33956913"/>
      </p:ext>
    </p:extLst>
  </p:cSld>
  <p:clrMapOvr>
    <a:masterClrMapping/>
  </p:clrMapOvr>
</p:sld>
</file>

<file path=ppt/slides/slide1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80000" y="180000"/>
            <a:ext cx="11727298" cy="900000"/>
          </a:xfrm>
        </p:spPr>
        <p:txBody>
          <a:bodyPr vert="horz" lIns="91440" tIns="45720" rIns="91440" bIns="45720" rtlCol="0" anchor="t" anchorCtr="0">
            <a:noAutofit/>
          </a:bodyPr>
          <a:lstStyle/>
          <a:p>
            <a:r>
              <a:rPr lang="en-GB" sz="1600"/>
              <a:t>Young carers are the cohort most likely to have shown addictive behaviour with gambling, with 57% saying they have experienced one or more of these behaviours sometimes or in the past. </a:t>
            </a:r>
          </a:p>
        </p:txBody>
      </p:sp>
      <p:sp>
        <p:nvSpPr>
          <p:cNvPr id="6" name="TextBox 5"/>
          <p:cNvSpPr txBox="1"/>
          <p:nvPr/>
        </p:nvSpPr>
        <p:spPr>
          <a:xfrm>
            <a:off x="183019" y="6522289"/>
            <a:ext cx="10227733" cy="246221"/>
          </a:xfrm>
          <a:prstGeom prst="rect">
            <a:avLst/>
          </a:prstGeom>
          <a:noFill/>
        </p:spPr>
        <p:txBody>
          <a:bodyPr wrap="square" rtlCol="0" anchor="b" anchorCtr="0">
            <a:spAutoFit/>
          </a:bodyPr>
          <a:lstStyle/>
          <a:p>
            <a:r>
              <a:rPr lang="en-GB" sz="1000">
                <a:solidFill>
                  <a:srgbClr val="002060"/>
                </a:solidFill>
              </a:rPr>
              <a:t>Q: Do you experience any of the following when taking part in these types of gambling activities? </a:t>
            </a:r>
          </a:p>
        </p:txBody>
      </p:sp>
      <p:sp>
        <p:nvSpPr>
          <p:cNvPr id="8" name="Rectangle 7"/>
          <p:cNvSpPr/>
          <p:nvPr/>
        </p:nvSpPr>
        <p:spPr>
          <a:xfrm>
            <a:off x="9946640" y="6368627"/>
            <a:ext cx="1686560" cy="492926"/>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a:t>Staying safe</a:t>
            </a:r>
            <a:endParaRPr lang="en-GB" sz="1000" b="1"/>
          </a:p>
        </p:txBody>
      </p:sp>
      <p:graphicFrame>
        <p:nvGraphicFramePr>
          <p:cNvPr id="7" name="Table 6">
            <a:extLst>
              <a:ext uri="{FF2B5EF4-FFF2-40B4-BE49-F238E27FC236}">
                <a16:creationId xmlns:a16="http://schemas.microsoft.com/office/drawing/2014/main" id="{D99E5A05-A6F7-450F-97A7-6B1D349884F4}"/>
              </a:ext>
            </a:extLst>
          </p:cNvPr>
          <p:cNvGraphicFramePr>
            <a:graphicFrameLocks noGrp="1"/>
          </p:cNvGraphicFramePr>
          <p:nvPr>
            <p:extLst>
              <p:ext uri="{D42A27DB-BD31-4B8C-83A1-F6EECF244321}">
                <p14:modId xmlns:p14="http://schemas.microsoft.com/office/powerpoint/2010/main" val="2467775251"/>
              </p:ext>
            </p:extLst>
          </p:nvPr>
        </p:nvGraphicFramePr>
        <p:xfrm>
          <a:off x="360003" y="972000"/>
          <a:ext cx="11273196" cy="3105853"/>
        </p:xfrm>
        <a:graphic>
          <a:graphicData uri="http://schemas.openxmlformats.org/drawingml/2006/table">
            <a:tbl>
              <a:tblPr firstRow="1" bandRow="1">
                <a:tableStyleId>{5940675A-B579-460E-94D1-54222C63F5DA}</a:tableStyleId>
              </a:tblPr>
              <a:tblGrid>
                <a:gridCol w="3440475">
                  <a:extLst>
                    <a:ext uri="{9D8B030D-6E8A-4147-A177-3AD203B41FA5}">
                      <a16:colId xmlns:a16="http://schemas.microsoft.com/office/drawing/2014/main" val="20000"/>
                    </a:ext>
                  </a:extLst>
                </a:gridCol>
                <a:gridCol w="962025">
                  <a:extLst>
                    <a:ext uri="{9D8B030D-6E8A-4147-A177-3AD203B41FA5}">
                      <a16:colId xmlns:a16="http://schemas.microsoft.com/office/drawing/2014/main" val="2532139442"/>
                    </a:ext>
                  </a:extLst>
                </a:gridCol>
                <a:gridCol w="981528">
                  <a:extLst>
                    <a:ext uri="{9D8B030D-6E8A-4147-A177-3AD203B41FA5}">
                      <a16:colId xmlns:a16="http://schemas.microsoft.com/office/drawing/2014/main" val="20001"/>
                    </a:ext>
                  </a:extLst>
                </a:gridCol>
                <a:gridCol w="981528">
                  <a:extLst>
                    <a:ext uri="{9D8B030D-6E8A-4147-A177-3AD203B41FA5}">
                      <a16:colId xmlns:a16="http://schemas.microsoft.com/office/drawing/2014/main" val="20002"/>
                    </a:ext>
                  </a:extLst>
                </a:gridCol>
                <a:gridCol w="981528">
                  <a:extLst>
                    <a:ext uri="{9D8B030D-6E8A-4147-A177-3AD203B41FA5}">
                      <a16:colId xmlns:a16="http://schemas.microsoft.com/office/drawing/2014/main" val="20003"/>
                    </a:ext>
                  </a:extLst>
                </a:gridCol>
                <a:gridCol w="981528">
                  <a:extLst>
                    <a:ext uri="{9D8B030D-6E8A-4147-A177-3AD203B41FA5}">
                      <a16:colId xmlns:a16="http://schemas.microsoft.com/office/drawing/2014/main" val="20004"/>
                    </a:ext>
                  </a:extLst>
                </a:gridCol>
                <a:gridCol w="1209987">
                  <a:extLst>
                    <a:ext uri="{9D8B030D-6E8A-4147-A177-3AD203B41FA5}">
                      <a16:colId xmlns:a16="http://schemas.microsoft.com/office/drawing/2014/main" val="20005"/>
                    </a:ext>
                  </a:extLst>
                </a:gridCol>
                <a:gridCol w="753069">
                  <a:extLst>
                    <a:ext uri="{9D8B030D-6E8A-4147-A177-3AD203B41FA5}">
                      <a16:colId xmlns:a16="http://schemas.microsoft.com/office/drawing/2014/main" val="20006"/>
                    </a:ext>
                  </a:extLst>
                </a:gridCol>
                <a:gridCol w="981528">
                  <a:extLst>
                    <a:ext uri="{9D8B030D-6E8A-4147-A177-3AD203B41FA5}">
                      <a16:colId xmlns:a16="http://schemas.microsoft.com/office/drawing/2014/main" val="3025443119"/>
                    </a:ext>
                  </a:extLst>
                </a:gridCol>
              </a:tblGrid>
              <a:tr h="45261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i="1">
                          <a:solidFill>
                            <a:schemeClr val="tx1">
                              <a:lumMod val="75000"/>
                              <a:lumOff val="25000"/>
                            </a:schemeClr>
                          </a:solidFill>
                        </a:rPr>
                        <a:t>2025 Survey</a:t>
                      </a:r>
                    </a:p>
                    <a:p>
                      <a:endParaRPr lang="en-GB" sz="1100">
                        <a:solidFill>
                          <a:schemeClr val="tx1">
                            <a:lumMod val="75000"/>
                            <a:lumOff val="25000"/>
                          </a:schemeClr>
                        </a:solidFill>
                      </a:endParaRP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en-GB" sz="1100" b="1">
                        <a:solidFill>
                          <a:schemeClr val="tx1">
                            <a:lumMod val="75000"/>
                            <a:lumOff val="25000"/>
                          </a:schemeClr>
                        </a:solidFill>
                      </a:endParaRP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SEN</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Have a disability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Young carers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Ethnicity:</a:t>
                      </a:r>
                      <a:r>
                        <a:rPr lang="en-GB" sz="1100" b="1" baseline="0">
                          <a:solidFill>
                            <a:schemeClr val="tx1">
                              <a:lumMod val="75000"/>
                              <a:lumOff val="25000"/>
                            </a:schemeClr>
                          </a:solidFill>
                        </a:rPr>
                        <a:t> </a:t>
                      </a:r>
                      <a:r>
                        <a:rPr lang="en-GB" sz="1100" b="1">
                          <a:solidFill>
                            <a:schemeClr val="tx1">
                              <a:lumMod val="75000"/>
                              <a:lumOff val="25000"/>
                            </a:schemeClr>
                          </a:solidFill>
                        </a:rPr>
                        <a:t>White</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Ethnic Minority Groups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Eng 2</a:t>
                      </a:r>
                      <a:r>
                        <a:rPr lang="en-GB" sz="1100" b="1" baseline="30000">
                          <a:solidFill>
                            <a:schemeClr val="tx1">
                              <a:lumMod val="75000"/>
                              <a:lumOff val="25000"/>
                            </a:schemeClr>
                          </a:solidFill>
                        </a:rPr>
                        <a:t>nd</a:t>
                      </a:r>
                      <a:r>
                        <a:rPr lang="en-GB" sz="1100" b="1">
                          <a:solidFill>
                            <a:schemeClr val="tx1">
                              <a:lumMod val="75000"/>
                              <a:lumOff val="25000"/>
                            </a:schemeClr>
                          </a:solidFill>
                        </a:rPr>
                        <a:t> Lang</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LGBTQ</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71568">
                <a:tc>
                  <a:txBody>
                    <a:bodyPr/>
                    <a:lstStyle/>
                    <a:p>
                      <a:r>
                        <a:rPr lang="en-GB" sz="1100" i="1">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endParaRPr lang="en-GB" sz="1100" i="1">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144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algn="ctr" defTabSz="914400" rtl="0" eaLnBrk="1" latinLnBrk="0" hangingPunct="1"/>
                      <a:r>
                        <a:rPr lang="en-GB" sz="1100" i="1" kern="1200">
                          <a:solidFill>
                            <a:schemeClr val="tx1">
                              <a:lumMod val="75000"/>
                              <a:lumOff val="25000"/>
                            </a:schemeClr>
                          </a:solidFill>
                          <a:latin typeface="+mn-lt"/>
                          <a:ea typeface="+mn-ea"/>
                          <a:cs typeface="+mn-cs"/>
                        </a:rPr>
                        <a:t>247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algn="ctr" defTabSz="914400" rtl="0" eaLnBrk="1" latinLnBrk="0" hangingPunct="1"/>
                      <a:r>
                        <a:rPr lang="en-GB" sz="1100" i="1" kern="1200">
                          <a:solidFill>
                            <a:schemeClr val="tx1">
                              <a:lumMod val="75000"/>
                              <a:lumOff val="25000"/>
                            </a:schemeClr>
                          </a:solidFill>
                          <a:latin typeface="+mn-lt"/>
                          <a:ea typeface="+mn-ea"/>
                          <a:cs typeface="+mn-cs"/>
                        </a:rPr>
                        <a:t>72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algn="ctr" defTabSz="914400" rtl="0" eaLnBrk="1" latinLnBrk="0" hangingPunct="1"/>
                      <a:r>
                        <a:rPr lang="en-GB" sz="1100" i="1" kern="1200">
                          <a:solidFill>
                            <a:schemeClr val="tx1">
                              <a:lumMod val="75000"/>
                              <a:lumOff val="25000"/>
                            </a:schemeClr>
                          </a:solidFill>
                          <a:latin typeface="+mn-lt"/>
                          <a:ea typeface="+mn-ea"/>
                          <a:cs typeface="+mn-cs"/>
                        </a:rPr>
                        <a:t>1028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algn="ctr" defTabSz="914400" rtl="0" eaLnBrk="1" latinLnBrk="0" hangingPunct="1"/>
                      <a:r>
                        <a:rPr lang="en-GB" sz="1100" i="1" kern="1200">
                          <a:solidFill>
                            <a:schemeClr val="tx1">
                              <a:lumMod val="75000"/>
                              <a:lumOff val="25000"/>
                            </a:schemeClr>
                          </a:solidFill>
                          <a:latin typeface="+mn-lt"/>
                          <a:ea typeface="+mn-ea"/>
                          <a:cs typeface="+mn-cs"/>
                        </a:rPr>
                        <a:t>101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algn="ctr" defTabSz="914400" rtl="0" eaLnBrk="1" latinLnBrk="0" hangingPunct="1"/>
                      <a:r>
                        <a:rPr lang="en-GB" sz="1100" i="1" kern="1200">
                          <a:solidFill>
                            <a:schemeClr val="tx1">
                              <a:lumMod val="75000"/>
                              <a:lumOff val="25000"/>
                            </a:schemeClr>
                          </a:solidFill>
                          <a:latin typeface="+mn-lt"/>
                          <a:ea typeface="+mn-ea"/>
                          <a:cs typeface="+mn-cs"/>
                        </a:rPr>
                        <a:t>71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algn="ctr" defTabSz="914400" rtl="0" eaLnBrk="1" latinLnBrk="0" hangingPunct="1"/>
                      <a:r>
                        <a:rPr lang="en-GB" sz="1100" i="1" kern="1200">
                          <a:solidFill>
                            <a:schemeClr val="tx1">
                              <a:lumMod val="75000"/>
                              <a:lumOff val="25000"/>
                            </a:schemeClr>
                          </a:solidFill>
                          <a:latin typeface="+mn-lt"/>
                          <a:ea typeface="+mn-ea"/>
                          <a:cs typeface="+mn-cs"/>
                        </a:rPr>
                        <a:t>142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297709">
                <a:tc rowSpan="2">
                  <a:txBody>
                    <a:bodyPr/>
                    <a:lstStyle/>
                    <a:p>
                      <a:pPr marL="0" algn="l" defTabSz="914400" rtl="0" eaLnBrk="1" latinLnBrk="0" hangingPunct="1"/>
                      <a:r>
                        <a:rPr lang="en-GB" sz="1100" kern="1200">
                          <a:solidFill>
                            <a:schemeClr val="tx1">
                              <a:lumMod val="75000"/>
                              <a:lumOff val="25000"/>
                            </a:schemeClr>
                          </a:solidFill>
                          <a:latin typeface="+mn-lt"/>
                          <a:ea typeface="+mn-ea"/>
                          <a:cs typeface="+mn-cs"/>
                        </a:rPr>
                        <a:t>I can forget about everything else</a:t>
                      </a:r>
                      <a:r>
                        <a:rPr lang="en-GB" sz="1100" kern="1200" baseline="0">
                          <a:solidFill>
                            <a:schemeClr val="tx1">
                              <a:lumMod val="75000"/>
                              <a:lumOff val="25000"/>
                            </a:schemeClr>
                          </a:solidFill>
                          <a:latin typeface="+mn-lt"/>
                          <a:ea typeface="+mn-ea"/>
                          <a:cs typeface="+mn-cs"/>
                        </a:rPr>
                        <a:t> when I’m playing</a:t>
                      </a:r>
                      <a:endParaRPr lang="en-GB" sz="1100" kern="1200">
                        <a:solidFill>
                          <a:schemeClr val="tx1">
                            <a:lumMod val="75000"/>
                            <a:lumOff val="25000"/>
                          </a:schemeClr>
                        </a:solidFill>
                        <a:latin typeface="+mn-lt"/>
                        <a:ea typeface="+mn-ea"/>
                        <a:cs typeface="+mn-cs"/>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In the past</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12%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100" kern="1200">
                          <a:solidFill>
                            <a:schemeClr val="tx1">
                              <a:lumMod val="75000"/>
                              <a:lumOff val="25000"/>
                            </a:schemeClr>
                          </a:solidFill>
                          <a:latin typeface="+mn-lt"/>
                          <a:ea typeface="+mn-ea"/>
                          <a:cs typeface="+mn-cs"/>
                        </a:rPr>
                        <a:t>10%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100" kern="1200">
                          <a:solidFill>
                            <a:schemeClr val="tx1">
                              <a:lumMod val="75000"/>
                              <a:lumOff val="25000"/>
                            </a:schemeClr>
                          </a:solidFill>
                          <a:latin typeface="+mn-lt"/>
                          <a:ea typeface="+mn-ea"/>
                          <a:cs typeface="+mn-cs"/>
                        </a:rPr>
                        <a:t>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297709">
                <a:tc vMerge="1">
                  <a:txBody>
                    <a:bodyPr/>
                    <a:lstStyle/>
                    <a:p>
                      <a:endParaRPr lang="en-GB"/>
                    </a:p>
                  </a:txBody>
                  <a:tcPr/>
                </a:tc>
                <a:tc>
                  <a:txBody>
                    <a:bodyPr/>
                    <a:lstStyle/>
                    <a:p>
                      <a:pPr algn="ctr"/>
                      <a:r>
                        <a:rPr lang="en-GB" sz="1100">
                          <a:solidFill>
                            <a:schemeClr val="tx1">
                              <a:lumMod val="75000"/>
                              <a:lumOff val="25000"/>
                            </a:schemeClr>
                          </a:solidFill>
                        </a:rPr>
                        <a:t>Sometimes </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23%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26%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35%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100" kern="1200">
                          <a:solidFill>
                            <a:schemeClr val="tx1">
                              <a:lumMod val="75000"/>
                              <a:lumOff val="25000"/>
                            </a:schemeClr>
                          </a:solidFill>
                          <a:latin typeface="+mn-lt"/>
                          <a:ea typeface="+mn-ea"/>
                          <a:cs typeface="+mn-cs"/>
                        </a:rPr>
                        <a:t>21%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100" kern="1200">
                          <a:solidFill>
                            <a:schemeClr val="tx1">
                              <a:lumMod val="75000"/>
                              <a:lumOff val="25000"/>
                            </a:schemeClr>
                          </a:solidFill>
                          <a:latin typeface="+mn-lt"/>
                          <a:ea typeface="+mn-ea"/>
                          <a:cs typeface="+mn-cs"/>
                        </a:rPr>
                        <a:t>21%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23%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23%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874868690"/>
                  </a:ext>
                </a:extLst>
              </a:tr>
              <a:tr h="297709">
                <a:tc rowSpan="2">
                  <a:txBody>
                    <a:bodyPr/>
                    <a:lstStyle/>
                    <a:p>
                      <a:pPr marL="0" algn="l" defTabSz="914400" rtl="0" eaLnBrk="1" latinLnBrk="0" hangingPunct="1"/>
                      <a:r>
                        <a:rPr lang="en-GB" sz="1100" kern="1200">
                          <a:solidFill>
                            <a:schemeClr val="tx1">
                              <a:lumMod val="75000"/>
                              <a:lumOff val="25000"/>
                            </a:schemeClr>
                          </a:solidFill>
                          <a:latin typeface="+mn-lt"/>
                          <a:ea typeface="+mn-ea"/>
                          <a:cs typeface="+mn-cs"/>
                        </a:rPr>
                        <a:t>I find it hard to stop</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In the past</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100" kern="1200">
                          <a:solidFill>
                            <a:schemeClr val="tx1">
                              <a:lumMod val="75000"/>
                              <a:lumOff val="25000"/>
                            </a:schemeClr>
                          </a:solidFill>
                          <a:latin typeface="+mn-lt"/>
                          <a:ea typeface="+mn-ea"/>
                          <a:cs typeface="+mn-cs"/>
                        </a:rPr>
                        <a:t>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100" kern="1200">
                          <a:solidFill>
                            <a:schemeClr val="tx1">
                              <a:lumMod val="75000"/>
                              <a:lumOff val="25000"/>
                            </a:schemeClr>
                          </a:solidFill>
                          <a:latin typeface="+mn-lt"/>
                          <a:ea typeface="+mn-ea"/>
                          <a:cs typeface="+mn-cs"/>
                        </a:rPr>
                        <a:t>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a:r>
                        <a:rPr lang="en-GB" sz="1100">
                          <a:solidFill>
                            <a:schemeClr val="tx1">
                              <a:lumMod val="75000"/>
                              <a:lumOff val="25000"/>
                            </a:schemeClr>
                          </a:solidFill>
                        </a:rPr>
                        <a:t>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297709">
                <a:tc vMerge="1">
                  <a:txBody>
                    <a:bodyPr/>
                    <a:lstStyle/>
                    <a:p>
                      <a:endParaRPr lang="en-GB"/>
                    </a:p>
                  </a:txBody>
                  <a:tcPr/>
                </a:tc>
                <a:tc>
                  <a:txBody>
                    <a:bodyPr/>
                    <a:lstStyle/>
                    <a:p>
                      <a:pPr algn="ctr"/>
                      <a:r>
                        <a:rPr lang="en-GB" sz="1100">
                          <a:solidFill>
                            <a:schemeClr val="tx1">
                              <a:lumMod val="75000"/>
                              <a:lumOff val="25000"/>
                            </a:schemeClr>
                          </a:solidFill>
                        </a:rPr>
                        <a:t>Sometimes </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15%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13%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29%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100" kern="1200">
                          <a:solidFill>
                            <a:schemeClr val="tx1">
                              <a:lumMod val="75000"/>
                              <a:lumOff val="25000"/>
                            </a:schemeClr>
                          </a:solidFill>
                          <a:latin typeface="+mn-lt"/>
                          <a:ea typeface="+mn-ea"/>
                          <a:cs typeface="+mn-cs"/>
                        </a:rPr>
                        <a:t>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100" kern="1200">
                          <a:solidFill>
                            <a:schemeClr val="tx1">
                              <a:lumMod val="75000"/>
                              <a:lumOff val="25000"/>
                            </a:schemeClr>
                          </a:solidFill>
                          <a:latin typeface="+mn-lt"/>
                          <a:ea typeface="+mn-ea"/>
                          <a:cs typeface="+mn-cs"/>
                        </a:rPr>
                        <a:t>11%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a:r>
                        <a:rPr lang="en-GB" sz="1100">
                          <a:solidFill>
                            <a:schemeClr val="tx1">
                              <a:lumMod val="75000"/>
                              <a:lumOff val="25000"/>
                            </a:schemeClr>
                          </a:solidFill>
                        </a:rPr>
                        <a:t>11%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17%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3508281975"/>
                  </a:ext>
                </a:extLst>
              </a:tr>
              <a:tr h="297709">
                <a:tc rowSpan="2">
                  <a:txBody>
                    <a:bodyPr/>
                    <a:lstStyle/>
                    <a:p>
                      <a:pPr marL="0" algn="l" defTabSz="914400" rtl="0" eaLnBrk="1" latinLnBrk="0" hangingPunct="1"/>
                      <a:r>
                        <a:rPr lang="en-GB" sz="1100" kern="1200">
                          <a:solidFill>
                            <a:schemeClr val="tx1">
                              <a:lumMod val="75000"/>
                              <a:lumOff val="25000"/>
                            </a:schemeClr>
                          </a:solidFill>
                          <a:latin typeface="+mn-lt"/>
                          <a:ea typeface="+mn-ea"/>
                          <a:cs typeface="+mn-cs"/>
                        </a:rPr>
                        <a:t>I always try to win all my money back</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In the past</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10%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11%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100" kern="1200">
                          <a:solidFill>
                            <a:schemeClr val="tx1">
                              <a:lumMod val="75000"/>
                              <a:lumOff val="25000"/>
                            </a:schemeClr>
                          </a:solidFill>
                          <a:latin typeface="+mn-lt"/>
                          <a:ea typeface="+mn-ea"/>
                          <a:cs typeface="+mn-cs"/>
                        </a:rPr>
                        <a:t>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100" kern="1200">
                          <a:solidFill>
                            <a:schemeClr val="tx1">
                              <a:lumMod val="75000"/>
                              <a:lumOff val="25000"/>
                            </a:schemeClr>
                          </a:solidFill>
                          <a:latin typeface="+mn-lt"/>
                          <a:ea typeface="+mn-ea"/>
                          <a:cs typeface="+mn-cs"/>
                        </a:rPr>
                        <a:t>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a:r>
                        <a:rPr lang="en-GB" sz="1100">
                          <a:solidFill>
                            <a:schemeClr val="tx1">
                              <a:lumMod val="75000"/>
                              <a:lumOff val="25000"/>
                            </a:schemeClr>
                          </a:solidFill>
                        </a:rPr>
                        <a:t>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r h="297709">
                <a:tc vMerge="1">
                  <a:txBody>
                    <a:bodyPr/>
                    <a:lstStyle/>
                    <a:p>
                      <a:endParaRPr lang="en-GB"/>
                    </a:p>
                  </a:txBody>
                  <a:tcPr/>
                </a:tc>
                <a:tc>
                  <a:txBody>
                    <a:bodyPr/>
                    <a:lstStyle/>
                    <a:p>
                      <a:pPr algn="ctr"/>
                      <a:r>
                        <a:rPr lang="en-GB" sz="1100">
                          <a:solidFill>
                            <a:schemeClr val="tx1">
                              <a:lumMod val="75000"/>
                              <a:lumOff val="25000"/>
                            </a:schemeClr>
                          </a:solidFill>
                        </a:rPr>
                        <a:t>Sometimes </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15%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100" kern="1200">
                          <a:solidFill>
                            <a:schemeClr val="tx1">
                              <a:lumMod val="75000"/>
                              <a:lumOff val="25000"/>
                            </a:schemeClr>
                          </a:solidFill>
                          <a:latin typeface="+mn-lt"/>
                          <a:ea typeface="+mn-ea"/>
                          <a:cs typeface="+mn-cs"/>
                        </a:rPr>
                        <a:t>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100" kern="1200">
                          <a:solidFill>
                            <a:schemeClr val="tx1">
                              <a:lumMod val="75000"/>
                              <a:lumOff val="25000"/>
                            </a:schemeClr>
                          </a:solidFill>
                          <a:latin typeface="+mn-lt"/>
                          <a:ea typeface="+mn-ea"/>
                          <a:cs typeface="+mn-cs"/>
                        </a:rPr>
                        <a:t>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a:r>
                        <a:rPr lang="en-GB" sz="1100">
                          <a:solidFill>
                            <a:schemeClr val="tx1">
                              <a:lumMod val="75000"/>
                              <a:lumOff val="25000"/>
                            </a:schemeClr>
                          </a:solidFill>
                        </a:rPr>
                        <a:t>11%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722026826"/>
                  </a:ext>
                </a:extLst>
              </a:tr>
              <a:tr h="297709">
                <a:tc gridSpan="2">
                  <a:txBody>
                    <a:bodyPr/>
                    <a:lstStyle/>
                    <a:p>
                      <a:pPr marL="0" algn="l" defTabSz="914400" rtl="0" eaLnBrk="1" latinLnBrk="0" hangingPunct="1"/>
                      <a:endParaRPr lang="en-GB" sz="1100" kern="1200">
                        <a:solidFill>
                          <a:schemeClr val="tx1">
                            <a:lumMod val="75000"/>
                            <a:lumOff val="25000"/>
                          </a:schemeClr>
                        </a:solidFill>
                        <a:latin typeface="+mn-lt"/>
                        <a:ea typeface="+mn-ea"/>
                        <a:cs typeface="+mn-cs"/>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65000"/>
                      </a:schemeClr>
                    </a:solidFill>
                  </a:tcPr>
                </a:tc>
                <a:tc hMerge="1">
                  <a:txBody>
                    <a:bodyPr/>
                    <a:lstStyle/>
                    <a:p>
                      <a:pPr algn="ctr"/>
                      <a:endParaRPr lang="en-GB" sz="110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65000"/>
                      </a:schemeClr>
                    </a:solidFill>
                  </a:tcPr>
                </a:tc>
                <a:tc>
                  <a:txBody>
                    <a:bodyPr/>
                    <a:lstStyle/>
                    <a:p>
                      <a:pPr algn="ctr"/>
                      <a:endParaRPr lang="en-GB" sz="110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65000"/>
                      </a:schemeClr>
                    </a:solidFill>
                  </a:tcPr>
                </a:tc>
                <a:tc>
                  <a:txBody>
                    <a:bodyPr/>
                    <a:lstStyle/>
                    <a:p>
                      <a:pPr algn="ctr"/>
                      <a:endParaRPr lang="en-GB" sz="110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65000"/>
                      </a:schemeClr>
                    </a:solidFill>
                  </a:tcPr>
                </a:tc>
                <a:tc>
                  <a:txBody>
                    <a:bodyPr/>
                    <a:lstStyle/>
                    <a:p>
                      <a:pPr algn="ctr"/>
                      <a:endParaRPr lang="en-GB" sz="110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65000"/>
                      </a:schemeClr>
                    </a:solidFill>
                  </a:tcPr>
                </a:tc>
                <a:tc>
                  <a:txBody>
                    <a:bodyPr/>
                    <a:lstStyle/>
                    <a:p>
                      <a:pPr marL="0" algn="ctr" defTabSz="914400" rtl="0" eaLnBrk="1" latinLnBrk="0" hangingPunct="1"/>
                      <a:endParaRPr lang="en-GB" sz="1100" kern="1200">
                        <a:solidFill>
                          <a:schemeClr val="tx1">
                            <a:lumMod val="75000"/>
                            <a:lumOff val="25000"/>
                          </a:schemeClr>
                        </a:solidFill>
                        <a:latin typeface="+mn-lt"/>
                        <a:ea typeface="+mn-ea"/>
                        <a:cs typeface="+mn-cs"/>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65000"/>
                      </a:schemeClr>
                    </a:solidFill>
                  </a:tcPr>
                </a:tc>
                <a:tc>
                  <a:txBody>
                    <a:bodyPr/>
                    <a:lstStyle/>
                    <a:p>
                      <a:pPr marL="0" algn="ctr" defTabSz="914400" rtl="0" eaLnBrk="1" latinLnBrk="0" hangingPunct="1"/>
                      <a:endParaRPr lang="en-GB" sz="1100" kern="1200">
                        <a:solidFill>
                          <a:schemeClr val="tx1">
                            <a:lumMod val="75000"/>
                            <a:lumOff val="25000"/>
                          </a:schemeClr>
                        </a:solidFill>
                        <a:latin typeface="+mn-lt"/>
                        <a:ea typeface="+mn-ea"/>
                        <a:cs typeface="+mn-cs"/>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65000"/>
                      </a:schemeClr>
                    </a:solidFill>
                  </a:tcPr>
                </a:tc>
                <a:tc>
                  <a:txBody>
                    <a:bodyPr/>
                    <a:lstStyle/>
                    <a:p>
                      <a:pPr algn="ctr"/>
                      <a:endParaRPr lang="en-GB" sz="110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65000"/>
                      </a:schemeClr>
                    </a:solidFill>
                  </a:tcPr>
                </a:tc>
                <a:tc>
                  <a:txBody>
                    <a:bodyPr/>
                    <a:lstStyle/>
                    <a:p>
                      <a:pPr algn="ctr"/>
                      <a:endParaRPr lang="en-GB" sz="110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65000"/>
                      </a:schemeClr>
                    </a:solidFill>
                  </a:tcPr>
                </a:tc>
                <a:extLst>
                  <a:ext uri="{0D108BD9-81ED-4DB2-BD59-A6C34878D82A}">
                    <a16:rowId xmlns:a16="http://schemas.microsoft.com/office/drawing/2014/main" val="10005"/>
                  </a:ext>
                </a:extLst>
              </a:tr>
              <a:tr h="297709">
                <a:tc gridSpan="2">
                  <a:txBody>
                    <a:bodyPr/>
                    <a:lstStyle/>
                    <a:p>
                      <a:pPr marL="0" algn="l" defTabSz="914400" rtl="0" eaLnBrk="1" latinLnBrk="0" hangingPunct="1"/>
                      <a:r>
                        <a:rPr lang="en-GB" sz="1100" kern="1200">
                          <a:solidFill>
                            <a:schemeClr val="tx1">
                              <a:lumMod val="75000"/>
                              <a:lumOff val="25000"/>
                            </a:schemeClr>
                          </a:solidFill>
                          <a:latin typeface="+mn-lt"/>
                          <a:ea typeface="+mn-ea"/>
                          <a:cs typeface="+mn-cs"/>
                        </a:rPr>
                        <a:t>None of those statements apply</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hMerge="1">
                  <a:txBody>
                    <a:bodyPr/>
                    <a:lstStyle/>
                    <a:p>
                      <a:pPr algn="ctr"/>
                      <a:endParaRPr lang="en-GB" sz="120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60%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55%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43%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100" kern="1200">
                          <a:solidFill>
                            <a:schemeClr val="tx1">
                              <a:lumMod val="75000"/>
                              <a:lumOff val="25000"/>
                            </a:schemeClr>
                          </a:solidFill>
                          <a:latin typeface="+mn-lt"/>
                          <a:ea typeface="+mn-ea"/>
                          <a:cs typeface="+mn-cs"/>
                        </a:rPr>
                        <a:t>62%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100" kern="1200">
                          <a:solidFill>
                            <a:schemeClr val="tx1">
                              <a:lumMod val="75000"/>
                              <a:lumOff val="25000"/>
                            </a:schemeClr>
                          </a:solidFill>
                          <a:latin typeface="+mn-lt"/>
                          <a:ea typeface="+mn-ea"/>
                          <a:cs typeface="+mn-cs"/>
                        </a:rPr>
                        <a:t>60%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a:r>
                        <a:rPr lang="en-GB" sz="1100">
                          <a:solidFill>
                            <a:schemeClr val="tx1">
                              <a:lumMod val="75000"/>
                              <a:lumOff val="25000"/>
                            </a:schemeClr>
                          </a:solidFill>
                        </a:rPr>
                        <a:t>65%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59%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6"/>
                  </a:ext>
                </a:extLst>
              </a:tr>
            </a:tbl>
          </a:graphicData>
        </a:graphic>
      </p:graphicFrame>
    </p:spTree>
    <p:extLst>
      <p:ext uri="{BB962C8B-B14F-4D97-AF65-F5344CB8AC3E}">
        <p14:creationId xmlns:p14="http://schemas.microsoft.com/office/powerpoint/2010/main" val="2000662639"/>
      </p:ext>
    </p:extLst>
  </p:cSld>
  <p:clrMapOvr>
    <a:masterClrMapping/>
  </p:clrMapOvr>
</p:sld>
</file>

<file path=ppt/slides/slide1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80000" y="180000"/>
            <a:ext cx="11642037" cy="900000"/>
          </a:xfrm>
        </p:spPr>
        <p:txBody>
          <a:bodyPr vert="horz" lIns="91440" tIns="45720" rIns="91440" bIns="45720" rtlCol="0" anchor="t" anchorCtr="0">
            <a:normAutofit/>
          </a:bodyPr>
          <a:lstStyle/>
          <a:p>
            <a:r>
              <a:rPr lang="en-GB" sz="1600"/>
              <a:t>50% of pupils say they would know where to go if they or someone they know might have a gambling problem. Year 10s are more likely to know where to get help than Year 8s (54% and 48% respectively). LGBTQ pupils are the least likely to know where to get help.</a:t>
            </a:r>
          </a:p>
        </p:txBody>
      </p:sp>
      <p:graphicFrame>
        <p:nvGraphicFramePr>
          <p:cNvPr id="16" name="Chart 15"/>
          <p:cNvGraphicFramePr/>
          <p:nvPr/>
        </p:nvGraphicFramePr>
        <p:xfrm>
          <a:off x="1326656" y="1261100"/>
          <a:ext cx="4293399" cy="2687134"/>
        </p:xfrm>
        <a:graphic>
          <a:graphicData uri="http://schemas.openxmlformats.org/drawingml/2006/chart">
            <c:chart xmlns:c="http://schemas.openxmlformats.org/drawingml/2006/chart" xmlns:r="http://schemas.openxmlformats.org/officeDocument/2006/relationships" r:id="rId3"/>
          </a:graphicData>
        </a:graphic>
      </p:graphicFrame>
      <p:sp>
        <p:nvSpPr>
          <p:cNvPr id="6" name="TextBox 5"/>
          <p:cNvSpPr txBox="1"/>
          <p:nvPr/>
        </p:nvSpPr>
        <p:spPr>
          <a:xfrm>
            <a:off x="183018" y="6368627"/>
            <a:ext cx="10227733" cy="400110"/>
          </a:xfrm>
          <a:prstGeom prst="rect">
            <a:avLst/>
          </a:prstGeom>
          <a:noFill/>
        </p:spPr>
        <p:txBody>
          <a:bodyPr wrap="square" rtlCol="0" anchor="b" anchorCtr="0">
            <a:spAutoFit/>
          </a:bodyPr>
          <a:lstStyle/>
          <a:p>
            <a:r>
              <a:rPr lang="en-GB" sz="1000">
                <a:solidFill>
                  <a:srgbClr val="002060"/>
                </a:solidFill>
              </a:rPr>
              <a:t>Q: If you think you, or someone you know might have a gambling problem would you know how to get help? </a:t>
            </a:r>
          </a:p>
          <a:p>
            <a:r>
              <a:rPr lang="en-GB" sz="1000" i="1">
                <a:solidFill>
                  <a:srgbClr val="002060"/>
                </a:solidFill>
              </a:rPr>
              <a:t>Base: All valid respondents, 2023 n=1,057, 2024 n=1,170, 2025 n=1,546. </a:t>
            </a:r>
          </a:p>
        </p:txBody>
      </p:sp>
      <p:sp>
        <p:nvSpPr>
          <p:cNvPr id="8" name="Rectangle 7"/>
          <p:cNvSpPr/>
          <p:nvPr/>
        </p:nvSpPr>
        <p:spPr>
          <a:xfrm>
            <a:off x="9946640" y="6368627"/>
            <a:ext cx="1686560" cy="492926"/>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a:t>Staying safe</a:t>
            </a:r>
            <a:endParaRPr lang="en-GB" sz="1000" b="1"/>
          </a:p>
        </p:txBody>
      </p:sp>
      <p:graphicFrame>
        <p:nvGraphicFramePr>
          <p:cNvPr id="12" name="Table 11"/>
          <p:cNvGraphicFramePr>
            <a:graphicFrameLocks noGrp="1"/>
          </p:cNvGraphicFramePr>
          <p:nvPr>
            <p:extLst>
              <p:ext uri="{D42A27DB-BD31-4B8C-83A1-F6EECF244321}">
                <p14:modId xmlns:p14="http://schemas.microsoft.com/office/powerpoint/2010/main" val="3891207728"/>
              </p:ext>
            </p:extLst>
          </p:nvPr>
        </p:nvGraphicFramePr>
        <p:xfrm>
          <a:off x="4180114" y="1254941"/>
          <a:ext cx="7453085" cy="1549048"/>
        </p:xfrm>
        <a:graphic>
          <a:graphicData uri="http://schemas.openxmlformats.org/drawingml/2006/table">
            <a:tbl>
              <a:tblPr firstRow="1" bandRow="1">
                <a:tableStyleId>{5940675A-B579-460E-94D1-54222C63F5DA}</a:tableStyleId>
              </a:tblPr>
              <a:tblGrid>
                <a:gridCol w="1140803">
                  <a:extLst>
                    <a:ext uri="{9D8B030D-6E8A-4147-A177-3AD203B41FA5}">
                      <a16:colId xmlns:a16="http://schemas.microsoft.com/office/drawing/2014/main" val="20000"/>
                    </a:ext>
                  </a:extLst>
                </a:gridCol>
                <a:gridCol w="1052047">
                  <a:extLst>
                    <a:ext uri="{9D8B030D-6E8A-4147-A177-3AD203B41FA5}">
                      <a16:colId xmlns:a16="http://schemas.microsoft.com/office/drawing/2014/main" val="20001"/>
                    </a:ext>
                  </a:extLst>
                </a:gridCol>
                <a:gridCol w="1052047">
                  <a:extLst>
                    <a:ext uri="{9D8B030D-6E8A-4147-A177-3AD203B41FA5}">
                      <a16:colId xmlns:a16="http://schemas.microsoft.com/office/drawing/2014/main" val="20002"/>
                    </a:ext>
                  </a:extLst>
                </a:gridCol>
                <a:gridCol w="1052047">
                  <a:extLst>
                    <a:ext uri="{9D8B030D-6E8A-4147-A177-3AD203B41FA5}">
                      <a16:colId xmlns:a16="http://schemas.microsoft.com/office/drawing/2014/main" val="20003"/>
                    </a:ext>
                  </a:extLst>
                </a:gridCol>
                <a:gridCol w="1052047">
                  <a:extLst>
                    <a:ext uri="{9D8B030D-6E8A-4147-A177-3AD203B41FA5}">
                      <a16:colId xmlns:a16="http://schemas.microsoft.com/office/drawing/2014/main" val="20004"/>
                    </a:ext>
                  </a:extLst>
                </a:gridCol>
                <a:gridCol w="1052047">
                  <a:extLst>
                    <a:ext uri="{9D8B030D-6E8A-4147-A177-3AD203B41FA5}">
                      <a16:colId xmlns:a16="http://schemas.microsoft.com/office/drawing/2014/main" val="20005"/>
                    </a:ext>
                  </a:extLst>
                </a:gridCol>
                <a:gridCol w="1052047">
                  <a:extLst>
                    <a:ext uri="{9D8B030D-6E8A-4147-A177-3AD203B41FA5}">
                      <a16:colId xmlns:a16="http://schemas.microsoft.com/office/drawing/2014/main" val="20006"/>
                    </a:ext>
                  </a:extLst>
                </a:gridCol>
              </a:tblGrid>
              <a:tr h="285187">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i="1">
                          <a:solidFill>
                            <a:schemeClr val="tx1">
                              <a:lumMod val="75000"/>
                              <a:lumOff val="25000"/>
                            </a:schemeClr>
                          </a:solidFill>
                        </a:rPr>
                        <a:t>2025 Survey</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GB" sz="1100" i="1">
                        <a:solidFill>
                          <a:schemeClr val="tx1">
                            <a:lumMod val="75000"/>
                            <a:lumOff val="25000"/>
                          </a:schemeClr>
                        </a:solidFill>
                      </a:endParaRP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All Secondary</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Year 8</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Year 10</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Boys</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Girls</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FSM</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314250">
                <a:tc>
                  <a:txBody>
                    <a:bodyPr/>
                    <a:lstStyle/>
                    <a:p>
                      <a:r>
                        <a:rPr lang="en-GB" sz="1100" i="1">
                          <a:solidFill>
                            <a:schemeClr val="tx1">
                              <a:lumMod val="75000"/>
                              <a:lumOff val="25000"/>
                            </a:schemeClr>
                          </a:solidFill>
                        </a:rPr>
                        <a:t>Base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1546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962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584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720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775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329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402959">
                <a:tc>
                  <a:txBody>
                    <a:bodyPr/>
                    <a:lstStyle/>
                    <a:p>
                      <a:r>
                        <a:rPr lang="en-GB" sz="1100">
                          <a:solidFill>
                            <a:schemeClr val="tx1">
                              <a:lumMod val="75000"/>
                              <a:lumOff val="25000"/>
                            </a:schemeClr>
                          </a:solidFill>
                        </a:rPr>
                        <a:t>Yes</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50%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48%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54%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52%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50%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48%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402959">
                <a:tc>
                  <a:txBody>
                    <a:bodyPr/>
                    <a:lstStyle/>
                    <a:p>
                      <a:r>
                        <a:rPr lang="en-GB" sz="1100">
                          <a:solidFill>
                            <a:schemeClr val="tx1">
                              <a:lumMod val="75000"/>
                              <a:lumOff val="25000"/>
                            </a:schemeClr>
                          </a:solidFill>
                        </a:rPr>
                        <a:t>No</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50%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52%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46%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48%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50%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52%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bl>
          </a:graphicData>
        </a:graphic>
      </p:graphicFrame>
      <p:graphicFrame>
        <p:nvGraphicFramePr>
          <p:cNvPr id="9" name="Table 8">
            <a:extLst>
              <a:ext uri="{FF2B5EF4-FFF2-40B4-BE49-F238E27FC236}">
                <a16:creationId xmlns:a16="http://schemas.microsoft.com/office/drawing/2014/main" id="{06F37E6E-C0D1-44D1-B718-8F990B187ED1}"/>
              </a:ext>
            </a:extLst>
          </p:cNvPr>
          <p:cNvGraphicFramePr>
            <a:graphicFrameLocks noGrp="1"/>
          </p:cNvGraphicFramePr>
          <p:nvPr>
            <p:extLst>
              <p:ext uri="{D42A27DB-BD31-4B8C-83A1-F6EECF244321}">
                <p14:modId xmlns:p14="http://schemas.microsoft.com/office/powerpoint/2010/main" val="320775883"/>
              </p:ext>
            </p:extLst>
          </p:nvPr>
        </p:nvGraphicFramePr>
        <p:xfrm>
          <a:off x="4180116" y="3199109"/>
          <a:ext cx="7453086" cy="1456379"/>
        </p:xfrm>
        <a:graphic>
          <a:graphicData uri="http://schemas.openxmlformats.org/drawingml/2006/table">
            <a:tbl>
              <a:tblPr firstRow="1" bandRow="1">
                <a:tableStyleId>{5940675A-B579-460E-94D1-54222C63F5DA}</a:tableStyleId>
              </a:tblPr>
              <a:tblGrid>
                <a:gridCol w="1131686">
                  <a:extLst>
                    <a:ext uri="{9D8B030D-6E8A-4147-A177-3AD203B41FA5}">
                      <a16:colId xmlns:a16="http://schemas.microsoft.com/office/drawing/2014/main" val="20000"/>
                    </a:ext>
                  </a:extLst>
                </a:gridCol>
                <a:gridCol w="915907">
                  <a:extLst>
                    <a:ext uri="{9D8B030D-6E8A-4147-A177-3AD203B41FA5}">
                      <a16:colId xmlns:a16="http://schemas.microsoft.com/office/drawing/2014/main" val="20001"/>
                    </a:ext>
                  </a:extLst>
                </a:gridCol>
                <a:gridCol w="931029">
                  <a:extLst>
                    <a:ext uri="{9D8B030D-6E8A-4147-A177-3AD203B41FA5}">
                      <a16:colId xmlns:a16="http://schemas.microsoft.com/office/drawing/2014/main" val="20002"/>
                    </a:ext>
                  </a:extLst>
                </a:gridCol>
                <a:gridCol w="847526">
                  <a:extLst>
                    <a:ext uri="{9D8B030D-6E8A-4147-A177-3AD203B41FA5}">
                      <a16:colId xmlns:a16="http://schemas.microsoft.com/office/drawing/2014/main" val="20003"/>
                    </a:ext>
                  </a:extLst>
                </a:gridCol>
                <a:gridCol w="976871">
                  <a:extLst>
                    <a:ext uri="{9D8B030D-6E8A-4147-A177-3AD203B41FA5}">
                      <a16:colId xmlns:a16="http://schemas.microsoft.com/office/drawing/2014/main" val="20004"/>
                    </a:ext>
                  </a:extLst>
                </a:gridCol>
                <a:gridCol w="956789">
                  <a:extLst>
                    <a:ext uri="{9D8B030D-6E8A-4147-A177-3AD203B41FA5}">
                      <a16:colId xmlns:a16="http://schemas.microsoft.com/office/drawing/2014/main" val="20005"/>
                    </a:ext>
                  </a:extLst>
                </a:gridCol>
                <a:gridCol w="846639">
                  <a:extLst>
                    <a:ext uri="{9D8B030D-6E8A-4147-A177-3AD203B41FA5}">
                      <a16:colId xmlns:a16="http://schemas.microsoft.com/office/drawing/2014/main" val="20006"/>
                    </a:ext>
                  </a:extLst>
                </a:gridCol>
                <a:gridCol w="846639">
                  <a:extLst>
                    <a:ext uri="{9D8B030D-6E8A-4147-A177-3AD203B41FA5}">
                      <a16:colId xmlns:a16="http://schemas.microsoft.com/office/drawing/2014/main" val="3549515780"/>
                    </a:ext>
                  </a:extLst>
                </a:gridCol>
              </a:tblGrid>
              <a:tr h="40486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i="1">
                          <a:solidFill>
                            <a:schemeClr val="tx1">
                              <a:lumMod val="75000"/>
                              <a:lumOff val="25000"/>
                            </a:schemeClr>
                          </a:solidFill>
                        </a:rPr>
                        <a:t>2025 Survey</a:t>
                      </a:r>
                    </a:p>
                    <a:p>
                      <a:endParaRPr lang="en-GB" sz="1100">
                        <a:solidFill>
                          <a:schemeClr val="tx1">
                            <a:lumMod val="75000"/>
                            <a:lumOff val="25000"/>
                          </a:schemeClr>
                        </a:solidFill>
                      </a:endParaRP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SEN</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Have a disability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Young carers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Ethnicity:</a:t>
                      </a:r>
                      <a:r>
                        <a:rPr lang="en-GB" sz="1100" b="1" baseline="0">
                          <a:solidFill>
                            <a:schemeClr val="tx1">
                              <a:lumMod val="75000"/>
                              <a:lumOff val="25000"/>
                            </a:schemeClr>
                          </a:solidFill>
                        </a:rPr>
                        <a:t> </a:t>
                      </a:r>
                      <a:r>
                        <a:rPr lang="en-GB" sz="1100" b="1">
                          <a:solidFill>
                            <a:schemeClr val="tx1">
                              <a:lumMod val="75000"/>
                              <a:lumOff val="25000"/>
                            </a:schemeClr>
                          </a:solidFill>
                        </a:rPr>
                        <a:t>White</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Ethnic Minority Groups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Eng 2</a:t>
                      </a:r>
                      <a:r>
                        <a:rPr lang="en-GB" sz="1100" b="1" baseline="30000">
                          <a:solidFill>
                            <a:schemeClr val="tx1">
                              <a:lumMod val="75000"/>
                              <a:lumOff val="25000"/>
                            </a:schemeClr>
                          </a:solidFill>
                        </a:rPr>
                        <a:t>nd</a:t>
                      </a:r>
                      <a:r>
                        <a:rPr lang="en-GB" sz="1100" b="1">
                          <a:solidFill>
                            <a:schemeClr val="tx1">
                              <a:lumMod val="75000"/>
                              <a:lumOff val="25000"/>
                            </a:schemeClr>
                          </a:solidFill>
                        </a:rPr>
                        <a:t> Lang</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LGBTQ</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91645">
                <a:tc>
                  <a:txBody>
                    <a:bodyPr/>
                    <a:lstStyle/>
                    <a:p>
                      <a:r>
                        <a:rPr lang="en-GB" sz="1100" i="1">
                          <a:solidFill>
                            <a:schemeClr val="tx1">
                              <a:lumMod val="75000"/>
                              <a:lumOff val="25000"/>
                            </a:schemeClr>
                          </a:solidFill>
                        </a:rPr>
                        <a:t>Base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191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309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87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1341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154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120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178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285187">
                <a:tc>
                  <a:txBody>
                    <a:bodyPr/>
                    <a:lstStyle/>
                    <a:p>
                      <a:pPr marL="0" algn="l" defTabSz="914400" rtl="0" eaLnBrk="1" latinLnBrk="0" hangingPunct="1"/>
                      <a:r>
                        <a:rPr lang="en-GB" sz="1100" kern="1200">
                          <a:solidFill>
                            <a:schemeClr val="tx1">
                              <a:lumMod val="75000"/>
                              <a:lumOff val="25000"/>
                            </a:schemeClr>
                          </a:solidFill>
                          <a:latin typeface="+mn-lt"/>
                          <a:ea typeface="+mn-ea"/>
                          <a:cs typeface="+mn-cs"/>
                        </a:rPr>
                        <a:t>Yes</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100" kern="1200">
                          <a:solidFill>
                            <a:schemeClr val="tx1">
                              <a:lumMod val="75000"/>
                              <a:lumOff val="25000"/>
                            </a:schemeClr>
                          </a:solidFill>
                          <a:latin typeface="+mn-lt"/>
                          <a:ea typeface="+mn-ea"/>
                          <a:cs typeface="+mn-cs"/>
                        </a:rPr>
                        <a:t>48%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100" kern="1200">
                          <a:solidFill>
                            <a:schemeClr val="tx1">
                              <a:lumMod val="75000"/>
                              <a:lumOff val="25000"/>
                            </a:schemeClr>
                          </a:solidFill>
                          <a:latin typeface="+mn-lt"/>
                          <a:ea typeface="+mn-ea"/>
                          <a:cs typeface="+mn-cs"/>
                        </a:rPr>
                        <a:t>48%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100" kern="1200">
                          <a:solidFill>
                            <a:schemeClr val="tx1">
                              <a:lumMod val="75000"/>
                              <a:lumOff val="25000"/>
                            </a:schemeClr>
                          </a:solidFill>
                          <a:latin typeface="+mn-lt"/>
                          <a:ea typeface="+mn-ea"/>
                          <a:cs typeface="+mn-cs"/>
                        </a:rPr>
                        <a:t>45%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100" kern="1200">
                          <a:solidFill>
                            <a:schemeClr val="tx1">
                              <a:lumMod val="75000"/>
                              <a:lumOff val="25000"/>
                            </a:schemeClr>
                          </a:solidFill>
                          <a:latin typeface="+mn-lt"/>
                          <a:ea typeface="+mn-ea"/>
                          <a:cs typeface="+mn-cs"/>
                        </a:rPr>
                        <a:t>51%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100" kern="1200">
                          <a:solidFill>
                            <a:schemeClr val="tx1">
                              <a:lumMod val="75000"/>
                              <a:lumOff val="25000"/>
                            </a:schemeClr>
                          </a:solidFill>
                          <a:latin typeface="+mn-lt"/>
                          <a:ea typeface="+mn-ea"/>
                          <a:cs typeface="+mn-cs"/>
                        </a:rPr>
                        <a:t>49%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100" kern="1200">
                          <a:solidFill>
                            <a:schemeClr val="tx1">
                              <a:lumMod val="75000"/>
                              <a:lumOff val="25000"/>
                            </a:schemeClr>
                          </a:solidFill>
                          <a:latin typeface="+mn-lt"/>
                          <a:ea typeface="+mn-ea"/>
                          <a:cs typeface="+mn-cs"/>
                        </a:rPr>
                        <a:t>48%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100" kern="1200">
                          <a:solidFill>
                            <a:schemeClr val="tx1">
                              <a:lumMod val="75000"/>
                              <a:lumOff val="25000"/>
                            </a:schemeClr>
                          </a:solidFill>
                          <a:latin typeface="+mn-lt"/>
                          <a:ea typeface="+mn-ea"/>
                          <a:cs typeface="+mn-cs"/>
                        </a:rPr>
                        <a:t>41%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285187">
                <a:tc>
                  <a:txBody>
                    <a:bodyPr/>
                    <a:lstStyle/>
                    <a:p>
                      <a:pPr marL="0" algn="l" defTabSz="914400" rtl="0" eaLnBrk="1" latinLnBrk="0" hangingPunct="1"/>
                      <a:r>
                        <a:rPr lang="en-GB" sz="1100" kern="1200">
                          <a:solidFill>
                            <a:schemeClr val="tx1">
                              <a:lumMod val="75000"/>
                              <a:lumOff val="25000"/>
                            </a:schemeClr>
                          </a:solidFill>
                          <a:latin typeface="+mn-lt"/>
                          <a:ea typeface="+mn-ea"/>
                          <a:cs typeface="+mn-cs"/>
                        </a:rPr>
                        <a:t>No</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100" kern="1200">
                          <a:solidFill>
                            <a:schemeClr val="tx1">
                              <a:lumMod val="75000"/>
                              <a:lumOff val="25000"/>
                            </a:schemeClr>
                          </a:solidFill>
                          <a:latin typeface="+mn-lt"/>
                          <a:ea typeface="+mn-ea"/>
                          <a:cs typeface="+mn-cs"/>
                        </a:rPr>
                        <a:t>52%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100" kern="1200">
                          <a:solidFill>
                            <a:schemeClr val="tx1">
                              <a:lumMod val="75000"/>
                              <a:lumOff val="25000"/>
                            </a:schemeClr>
                          </a:solidFill>
                          <a:latin typeface="+mn-lt"/>
                          <a:ea typeface="+mn-ea"/>
                          <a:cs typeface="+mn-cs"/>
                        </a:rPr>
                        <a:t>52%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100" kern="1200">
                          <a:solidFill>
                            <a:schemeClr val="tx1">
                              <a:lumMod val="75000"/>
                              <a:lumOff val="25000"/>
                            </a:schemeClr>
                          </a:solidFill>
                          <a:latin typeface="+mn-lt"/>
                          <a:ea typeface="+mn-ea"/>
                          <a:cs typeface="+mn-cs"/>
                        </a:rPr>
                        <a:t>55%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100" kern="1200">
                          <a:solidFill>
                            <a:schemeClr val="tx1">
                              <a:lumMod val="75000"/>
                              <a:lumOff val="25000"/>
                            </a:schemeClr>
                          </a:solidFill>
                          <a:latin typeface="+mn-lt"/>
                          <a:ea typeface="+mn-ea"/>
                          <a:cs typeface="+mn-cs"/>
                        </a:rPr>
                        <a:t>49%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100" kern="1200">
                          <a:solidFill>
                            <a:schemeClr val="tx1">
                              <a:lumMod val="75000"/>
                              <a:lumOff val="25000"/>
                            </a:schemeClr>
                          </a:solidFill>
                          <a:latin typeface="+mn-lt"/>
                          <a:ea typeface="+mn-ea"/>
                          <a:cs typeface="+mn-cs"/>
                        </a:rPr>
                        <a:t>51%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100" kern="1200">
                          <a:solidFill>
                            <a:schemeClr val="tx1">
                              <a:lumMod val="75000"/>
                              <a:lumOff val="25000"/>
                            </a:schemeClr>
                          </a:solidFill>
                          <a:latin typeface="+mn-lt"/>
                          <a:ea typeface="+mn-ea"/>
                          <a:cs typeface="+mn-cs"/>
                        </a:rPr>
                        <a:t>53%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100" kern="1200">
                          <a:solidFill>
                            <a:schemeClr val="tx1">
                              <a:lumMod val="75000"/>
                              <a:lumOff val="25000"/>
                            </a:schemeClr>
                          </a:solidFill>
                          <a:latin typeface="+mn-lt"/>
                          <a:ea typeface="+mn-ea"/>
                          <a:cs typeface="+mn-cs"/>
                        </a:rPr>
                        <a:t>59%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bl>
          </a:graphicData>
        </a:graphic>
      </p:graphicFrame>
      <p:graphicFrame>
        <p:nvGraphicFramePr>
          <p:cNvPr id="10" name="Chart 9">
            <a:extLst>
              <a:ext uri="{FF2B5EF4-FFF2-40B4-BE49-F238E27FC236}">
                <a16:creationId xmlns:a16="http://schemas.microsoft.com/office/drawing/2014/main" id="{339A21C9-9F14-414C-BACE-2AF766473801}"/>
              </a:ext>
            </a:extLst>
          </p:cNvPr>
          <p:cNvGraphicFramePr/>
          <p:nvPr>
            <p:extLst>
              <p:ext uri="{D42A27DB-BD31-4B8C-83A1-F6EECF244321}">
                <p14:modId xmlns:p14="http://schemas.microsoft.com/office/powerpoint/2010/main" val="3044828113"/>
              </p:ext>
            </p:extLst>
          </p:nvPr>
        </p:nvGraphicFramePr>
        <p:xfrm>
          <a:off x="180000" y="1173966"/>
          <a:ext cx="3980550" cy="3908509"/>
        </p:xfrm>
        <a:graphic>
          <a:graphicData uri="http://schemas.openxmlformats.org/drawingml/2006/chart">
            <c:chart xmlns:c="http://schemas.openxmlformats.org/drawingml/2006/chart" xmlns:r="http://schemas.openxmlformats.org/officeDocument/2006/relationships" r:id="rId4"/>
          </a:graphicData>
        </a:graphic>
      </p:graphicFrame>
    </p:spTree>
    <p:extLst>
      <p:ext uri="{BB962C8B-B14F-4D97-AF65-F5344CB8AC3E}">
        <p14:creationId xmlns:p14="http://schemas.microsoft.com/office/powerpoint/2010/main" val="3446126942"/>
      </p:ext>
    </p:extLst>
  </p:cSld>
  <p:clrMapOvr>
    <a:masterClrMapping/>
  </p:clrMapOvr>
</p:sld>
</file>

<file path=ppt/slides/slide1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2"/>
          <p:cNvPicPr>
            <a:picLocks noChangeAspect="1" noChangeArrowheads="1"/>
          </p:cNvPicPr>
          <p:nvPr/>
        </p:nvPicPr>
        <p:blipFill>
          <a:blip r:embed="rId3"/>
          <a:srcRect/>
          <a:stretch>
            <a:fillRect/>
          </a:stretch>
        </p:blipFill>
        <p:spPr bwMode="auto">
          <a:xfrm>
            <a:off x="9042400" y="3688396"/>
            <a:ext cx="3149600" cy="3169604"/>
          </a:xfrm>
          <a:prstGeom prst="rect">
            <a:avLst/>
          </a:prstGeom>
          <a:solidFill>
            <a:schemeClr val="bg1"/>
          </a:solidFill>
          <a:ln w="9525">
            <a:noFill/>
            <a:miter lim="800000"/>
            <a:headEnd/>
            <a:tailEnd/>
          </a:ln>
          <a:effectLst/>
        </p:spPr>
      </p:pic>
      <p:sp>
        <p:nvSpPr>
          <p:cNvPr id="4" name="Text Box 2"/>
          <p:cNvSpPr txBox="1"/>
          <p:nvPr/>
        </p:nvSpPr>
        <p:spPr>
          <a:xfrm>
            <a:off x="1043999" y="2520000"/>
            <a:ext cx="9556268" cy="1749682"/>
          </a:xfrm>
          <a:prstGeom prst="rect">
            <a:avLst/>
          </a:prstGeom>
          <a:noFill/>
          <a:ln>
            <a:noFill/>
          </a:ln>
          <a:effectLst/>
          <a:extLst>
            <a:ext uri="{C572A759-6A51-4108-AA02-DFA0A04FC94B}">
              <ma14:wrappingTextBoxFlag xmlns:wpc="http://schemas.microsoft.com/office/word/2010/wordprocessingCanvas" xmlns:mc="http://schemas.openxmlformats.org/markup-compatibility/2006" xmlns:m="http://schemas.openxmlformats.org/officeDocument/2006/math" xmlns:wp14="http://schemas.microsoft.com/office/word/2010/wordprocessingDrawing" xmlns:wp="http://schemas.openxmlformats.org/drawingml/2006/wordprocessingDrawing" xmlns:w14="http://schemas.microsoft.com/office/word/2010/wordml" xmlns:w15="http://schemas.microsoft.com/office/word/2012/wordml" xmlns:wpg="http://schemas.microsoft.com/office/word/2010/wordprocessingGroup" xmlns:wpi="http://schemas.microsoft.com/office/word/2010/wordprocessingInk" xmlns:wne="http://schemas.microsoft.com/office/word/2006/wordml" xmlns:wps="http://schemas.microsoft.com/office/word/2010/wordprocessingShape" xmlns:arto="http://schemas.microsoft.com/office/word/2006/arto" xmlns:mo="http://schemas.microsoft.com/office/mac/office/2008/main" xmlns:mv="urn:schemas-microsoft-com:mac:vml" xmlns:o="urn:schemas-microsoft-com:office:office" xmlns:v="urn:schemas-microsoft-com:vml" xmlns:w10="urn:schemas-microsoft-com:office:word" xmlns:w="http://schemas.openxmlformats.org/wordprocessingml/2006/main" xmlns:ma14="http://schemas.microsoft.com/office/mac/drawingml/2011/main" xmlns:lc="http://schemas.openxmlformats.org/drawingml/2006/lockedCanvas" xmlns=""/>
            </a:ext>
          </a:extLst>
        </p:spPr>
        <p:style>
          <a:lnRef idx="0">
            <a:schemeClr val="accent1"/>
          </a:lnRef>
          <a:fillRef idx="0">
            <a:schemeClr val="accent1"/>
          </a:fillRef>
          <a:effectRef idx="0">
            <a:schemeClr val="accent1"/>
          </a:effectRef>
          <a:fontRef idx="minor">
            <a:schemeClr val="dk1"/>
          </a:fontRef>
        </p:style>
        <p:txBody>
          <a:bodyPr rot="0" spcFirstLastPara="0" vert="horz" wrap="square" lIns="91440" tIns="45720" rIns="91440" bIns="45720" numCol="1" spcCol="0" rtlCol="0" fromWordArt="0" anchor="t" anchorCtr="0" forceAA="0" compatLnSpc="1">
            <a:prstTxWarp prst="textNoShape">
              <a:avLst/>
            </a:prstTxWarp>
            <a:noAutofit/>
          </a:bodyPr>
          <a:lstStyle>
            <a:defPPr>
              <a:defRPr lang="en-US"/>
            </a:defPPr>
            <a:lvl1pPr>
              <a:spcAft>
                <a:spcPts val="0"/>
              </a:spcAft>
              <a:defRPr sz="3600">
                <a:solidFill>
                  <a:srgbClr val="00A98A"/>
                </a:solidFill>
                <a:latin typeface="DINPro-Medium" panose="020B0604020101020102" pitchFamily="34" charset="0"/>
                <a:ea typeface="MS Mincho" panose="02020609040205080304" pitchFamily="49" charset="-128"/>
                <a:cs typeface="DINPro-Medium" panose="020B0604020101020102" pitchFamily="34" charset="0"/>
              </a:defRPr>
            </a:lvl1pPr>
          </a:lstStyle>
          <a:p>
            <a:r>
              <a:rPr lang="en-GB">
                <a:latin typeface="+mn-lt"/>
              </a:rPr>
              <a:t>Your community and activities:</a:t>
            </a:r>
          </a:p>
          <a:p>
            <a:r>
              <a:rPr lang="en-GB">
                <a:latin typeface="+mn-lt"/>
                <a:cs typeface="DINPro" panose="020B0504020101020102" pitchFamily="34" charset="0"/>
              </a:rPr>
              <a:t>Ambitions, aspirations and environment</a:t>
            </a:r>
          </a:p>
          <a:p>
            <a:endParaRPr lang="en-GB">
              <a:latin typeface="+mn-lt"/>
              <a:cs typeface="DINPro" panose="020B0504020101020102" pitchFamily="34" charset="0"/>
            </a:endParaRPr>
          </a:p>
        </p:txBody>
      </p:sp>
      <p:pic>
        <p:nvPicPr>
          <p:cNvPr id="3" name="Content Placeholder 3"/>
          <p:cNvPicPr>
            <a:picLocks noChangeAspect="1"/>
          </p:cNvPicPr>
          <p:nvPr/>
        </p:nvPicPr>
        <p:blipFill rotWithShape="1">
          <a:blip r:embed="rId4"/>
          <a:srcRect l="26837" r="68553" b="77143"/>
          <a:stretch/>
        </p:blipFill>
        <p:spPr>
          <a:xfrm>
            <a:off x="-15552" y="0"/>
            <a:ext cx="12207552" cy="1066801"/>
          </a:xfrm>
          <a:prstGeom prst="rect">
            <a:avLst/>
          </a:prstGeom>
          <a:solidFill>
            <a:srgbClr val="004376"/>
          </a:solidFill>
        </p:spPr>
      </p:pic>
      <p:pic>
        <p:nvPicPr>
          <p:cNvPr id="5" name="Picture 3"/>
          <p:cNvPicPr>
            <a:picLocks noChangeAspect="1" noChangeArrowheads="1"/>
          </p:cNvPicPr>
          <p:nvPr/>
        </p:nvPicPr>
        <p:blipFill>
          <a:blip r:embed="rId5"/>
          <a:srcRect/>
          <a:stretch>
            <a:fillRect/>
          </a:stretch>
        </p:blipFill>
        <p:spPr bwMode="auto">
          <a:xfrm>
            <a:off x="171450" y="192343"/>
            <a:ext cx="2393950" cy="692213"/>
          </a:xfrm>
          <a:prstGeom prst="rect">
            <a:avLst/>
          </a:prstGeom>
          <a:noFill/>
          <a:ln w="9525">
            <a:noFill/>
            <a:miter lim="800000"/>
            <a:headEnd/>
            <a:tailEnd/>
          </a:ln>
          <a:effectLst/>
        </p:spPr>
      </p:pic>
      <p:sp>
        <p:nvSpPr>
          <p:cNvPr id="7" name="Rectangle 6"/>
          <p:cNvSpPr/>
          <p:nvPr/>
        </p:nvSpPr>
        <p:spPr>
          <a:xfrm>
            <a:off x="93132" y="2626360"/>
            <a:ext cx="944385" cy="492926"/>
          </a:xfrm>
          <a:prstGeom prst="rect">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200">
              <a:solidFill>
                <a:srgbClr val="F2851F"/>
              </a:solidFill>
            </a:endParaRPr>
          </a:p>
        </p:txBody>
      </p:sp>
    </p:spTree>
    <p:extLst>
      <p:ext uri="{BB962C8B-B14F-4D97-AF65-F5344CB8AC3E}">
        <p14:creationId xmlns:p14="http://schemas.microsoft.com/office/powerpoint/2010/main" val="4095071028"/>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83019" y="171215"/>
            <a:ext cx="9900000" cy="900000"/>
          </a:xfrm>
        </p:spPr>
        <p:txBody>
          <a:bodyPr vert="horz" lIns="91440" tIns="45720" rIns="91440" bIns="45720" rtlCol="0" anchor="ctr">
            <a:normAutofit/>
          </a:bodyPr>
          <a:lstStyle/>
          <a:p>
            <a:r>
              <a:rPr lang="en-GB" sz="2400"/>
              <a:t>Executive Summary (14)</a:t>
            </a:r>
          </a:p>
        </p:txBody>
      </p:sp>
      <p:sp>
        <p:nvSpPr>
          <p:cNvPr id="3" name="Content Placeholder 2"/>
          <p:cNvSpPr>
            <a:spLocks noGrp="1"/>
          </p:cNvSpPr>
          <p:nvPr>
            <p:ph idx="1"/>
          </p:nvPr>
        </p:nvSpPr>
        <p:spPr>
          <a:xfrm>
            <a:off x="183018" y="860970"/>
            <a:ext cx="11556697" cy="5678068"/>
          </a:xfrm>
        </p:spPr>
        <p:txBody>
          <a:bodyPr>
            <a:noAutofit/>
          </a:bodyPr>
          <a:lstStyle/>
          <a:p>
            <a:pPr marL="0" indent="0">
              <a:lnSpc>
                <a:spcPct val="110000"/>
              </a:lnSpc>
              <a:buNone/>
            </a:pPr>
            <a:r>
              <a:rPr lang="en-GB" sz="1600" b="1">
                <a:solidFill>
                  <a:srgbClr val="C00000"/>
                </a:solidFill>
                <a:latin typeface="+mn-lt"/>
              </a:rPr>
              <a:t>Staying safe (2)</a:t>
            </a:r>
            <a:endParaRPr lang="en-GB" sz="1400" b="1">
              <a:solidFill>
                <a:srgbClr val="C00000"/>
              </a:solidFill>
              <a:latin typeface="+mn-lt"/>
            </a:endParaRPr>
          </a:p>
          <a:p>
            <a:pPr>
              <a:lnSpc>
                <a:spcPct val="100000"/>
              </a:lnSpc>
              <a:spcBef>
                <a:spcPts val="600"/>
              </a:spcBef>
              <a:spcAft>
                <a:spcPts val="600"/>
              </a:spcAft>
            </a:pPr>
            <a:r>
              <a:rPr lang="en-GB" sz="1400">
                <a:solidFill>
                  <a:schemeClr val="tx1">
                    <a:lumMod val="75000"/>
                    <a:lumOff val="25000"/>
                  </a:schemeClr>
                </a:solidFill>
                <a:latin typeface="+mn-lt"/>
              </a:rPr>
              <a:t>63% of pupils say their parents/carer drink alcohol. Of those, 21% noticed behaviour changes in their parents/carers.</a:t>
            </a:r>
          </a:p>
          <a:p>
            <a:pPr>
              <a:lnSpc>
                <a:spcPct val="100000"/>
              </a:lnSpc>
              <a:spcBef>
                <a:spcPts val="600"/>
              </a:spcBef>
              <a:spcAft>
                <a:spcPts val="600"/>
              </a:spcAft>
            </a:pPr>
            <a:r>
              <a:rPr lang="en-GB" sz="1400">
                <a:solidFill>
                  <a:schemeClr val="tx1">
                    <a:lumMod val="75000"/>
                    <a:lumOff val="25000"/>
                  </a:schemeClr>
                </a:solidFill>
                <a:latin typeface="+mn-lt"/>
              </a:rPr>
              <a:t>50% of pupils believe some, most or all people of their age from their school have smoked a cigarette in the last 7 days. More Year 10s believe that their peers have smoked in the last 7 days than Year 8s (64% v. 41%), and girls are more likely than boys (56% v. 42%) to believe at least some of their peers have had a cigarette in the last 7 days. </a:t>
            </a:r>
          </a:p>
          <a:p>
            <a:pPr>
              <a:lnSpc>
                <a:spcPct val="100000"/>
              </a:lnSpc>
              <a:spcBef>
                <a:spcPts val="600"/>
              </a:spcBef>
              <a:spcAft>
                <a:spcPts val="600"/>
              </a:spcAft>
            </a:pPr>
            <a:r>
              <a:rPr lang="en-GB" sz="1400">
                <a:solidFill>
                  <a:schemeClr val="tx1">
                    <a:lumMod val="75000"/>
                    <a:lumOff val="25000"/>
                  </a:schemeClr>
                </a:solidFill>
                <a:latin typeface="+mn-lt"/>
              </a:rPr>
              <a:t>Although 50% of pupils think at least some of their peers have smoked, the majority of pupils have not smoked at all (89%).</a:t>
            </a:r>
          </a:p>
          <a:p>
            <a:pPr>
              <a:lnSpc>
                <a:spcPct val="100000"/>
              </a:lnSpc>
              <a:spcBef>
                <a:spcPts val="600"/>
              </a:spcBef>
              <a:spcAft>
                <a:spcPts val="600"/>
              </a:spcAft>
            </a:pPr>
            <a:r>
              <a:rPr lang="en-GB" sz="1400">
                <a:solidFill>
                  <a:schemeClr val="tx1">
                    <a:lumMod val="75000"/>
                    <a:lumOff val="25000"/>
                  </a:schemeClr>
                </a:solidFill>
                <a:latin typeface="+mn-lt"/>
              </a:rPr>
              <a:t>87% of pupils think that some, most or all of their peers have used electronic cigarettes in the last 7 days. </a:t>
            </a:r>
          </a:p>
          <a:p>
            <a:pPr>
              <a:lnSpc>
                <a:spcPct val="100000"/>
              </a:lnSpc>
              <a:spcBef>
                <a:spcPts val="600"/>
              </a:spcBef>
              <a:spcAft>
                <a:spcPts val="600"/>
              </a:spcAft>
            </a:pPr>
            <a:r>
              <a:rPr lang="en-GB" sz="1400">
                <a:solidFill>
                  <a:schemeClr val="tx1">
                    <a:lumMod val="75000"/>
                    <a:lumOff val="25000"/>
                  </a:schemeClr>
                </a:solidFill>
                <a:latin typeface="+mn-lt"/>
              </a:rPr>
              <a:t>Most pupils (93%) have heard of ‘e-cigarettes’ with awareness slightly higher amongst Year 10s than Year 8s. </a:t>
            </a:r>
            <a:r>
              <a:rPr lang="en-US" sz="1400">
                <a:solidFill>
                  <a:schemeClr val="tx1">
                    <a:lumMod val="75000"/>
                    <a:lumOff val="25000"/>
                  </a:schemeClr>
                </a:solidFill>
                <a:latin typeface="+mn-lt"/>
              </a:rPr>
              <a:t>Although 87% of pupils believe their peers are using e-cigarettes, 30% of all secondary pupils use them. </a:t>
            </a:r>
          </a:p>
          <a:p>
            <a:pPr>
              <a:lnSpc>
                <a:spcPct val="100000"/>
              </a:lnSpc>
              <a:spcBef>
                <a:spcPts val="600"/>
              </a:spcBef>
              <a:spcAft>
                <a:spcPts val="600"/>
              </a:spcAft>
            </a:pPr>
            <a:r>
              <a:rPr lang="en-GB" sz="1400">
                <a:solidFill>
                  <a:schemeClr val="tx1">
                    <a:lumMod val="75000"/>
                    <a:lumOff val="25000"/>
                  </a:schemeClr>
                </a:solidFill>
                <a:latin typeface="+mn-lt"/>
              </a:rPr>
              <a:t>49% of pupils are living in a household where someone smokes. 8% use rooms at home which are also smoked in with 10% sometimes travelling in a car in which someone is smoking. </a:t>
            </a:r>
          </a:p>
          <a:p>
            <a:pPr>
              <a:lnSpc>
                <a:spcPct val="100000"/>
              </a:lnSpc>
              <a:spcBef>
                <a:spcPts val="600"/>
              </a:spcBef>
              <a:spcAft>
                <a:spcPts val="600"/>
              </a:spcAft>
            </a:pPr>
            <a:r>
              <a:rPr lang="en-GB" sz="1400">
                <a:solidFill>
                  <a:schemeClr val="tx1">
                    <a:lumMod val="75000"/>
                    <a:lumOff val="25000"/>
                  </a:schemeClr>
                </a:solidFill>
                <a:latin typeface="+mn-lt"/>
              </a:rPr>
              <a:t>12% of pupils know someone who takes drugs, this is a slight decrease on last year. Year 10s are more likely to know someone who takes drugs than the Year 8s (17% and 9% respectively). </a:t>
            </a:r>
          </a:p>
          <a:p>
            <a:pPr>
              <a:lnSpc>
                <a:spcPct val="100000"/>
              </a:lnSpc>
              <a:spcBef>
                <a:spcPts val="600"/>
              </a:spcBef>
              <a:spcAft>
                <a:spcPts val="600"/>
              </a:spcAft>
            </a:pPr>
            <a:r>
              <a:rPr lang="en-GB" sz="1400">
                <a:solidFill>
                  <a:schemeClr val="tx1">
                    <a:lumMod val="75000"/>
                    <a:lumOff val="25000"/>
                  </a:schemeClr>
                </a:solidFill>
                <a:latin typeface="+mn-lt"/>
              </a:rPr>
              <a:t>38% of pupils believe at least some of their peers have taken cannabis in the past 7 days. This increases to 54% amongst Year 10s (compared to only 28% of Year 8s).</a:t>
            </a:r>
          </a:p>
          <a:p>
            <a:pPr>
              <a:lnSpc>
                <a:spcPct val="100000"/>
              </a:lnSpc>
              <a:spcBef>
                <a:spcPts val="600"/>
              </a:spcBef>
              <a:spcAft>
                <a:spcPts val="600"/>
              </a:spcAft>
            </a:pPr>
            <a:r>
              <a:rPr lang="en-GB" sz="1400">
                <a:solidFill>
                  <a:schemeClr val="tx1">
                    <a:lumMod val="75000"/>
                    <a:lumOff val="25000"/>
                  </a:schemeClr>
                </a:solidFill>
                <a:latin typeface="+mn-lt"/>
              </a:rPr>
              <a:t>26% of pupils believe at least some of their peers have taken Nitrous Oxide in the past 7 days. This increases to 33% amongst Year 10s (compared to 21% of Year 8s).</a:t>
            </a:r>
          </a:p>
        </p:txBody>
      </p:sp>
    </p:spTree>
    <p:extLst>
      <p:ext uri="{BB962C8B-B14F-4D97-AF65-F5344CB8AC3E}">
        <p14:creationId xmlns:p14="http://schemas.microsoft.com/office/powerpoint/2010/main" val="2953223161"/>
      </p:ext>
    </p:extLst>
  </p:cSld>
  <p:clrMapOvr>
    <a:masterClrMapping/>
  </p:clrMapOvr>
</p:sld>
</file>

<file path=ppt/slides/slide1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80000" y="180000"/>
            <a:ext cx="11721936" cy="900000"/>
          </a:xfrm>
        </p:spPr>
        <p:txBody>
          <a:bodyPr vert="horz" lIns="91440" tIns="45720" rIns="91440" bIns="45720" rtlCol="0" anchor="t" anchorCtr="0">
            <a:normAutofit/>
          </a:bodyPr>
          <a:lstStyle/>
          <a:p>
            <a:r>
              <a:rPr lang="en-GB" sz="1600"/>
              <a:t>42% of pupils feel able to get involved in their community outside of school, and 40% feel able to share ideas about how to make things better for people at school. </a:t>
            </a:r>
          </a:p>
        </p:txBody>
      </p:sp>
      <p:sp>
        <p:nvSpPr>
          <p:cNvPr id="6" name="TextBox 5"/>
          <p:cNvSpPr txBox="1"/>
          <p:nvPr/>
        </p:nvSpPr>
        <p:spPr>
          <a:xfrm>
            <a:off x="180000" y="6239225"/>
            <a:ext cx="10227733" cy="553998"/>
          </a:xfrm>
          <a:prstGeom prst="rect">
            <a:avLst/>
          </a:prstGeom>
          <a:noFill/>
        </p:spPr>
        <p:txBody>
          <a:bodyPr wrap="square" rtlCol="0" anchor="b" anchorCtr="0">
            <a:spAutoFit/>
          </a:bodyPr>
          <a:lstStyle/>
          <a:p>
            <a:r>
              <a:rPr lang="en-GB" sz="1000">
                <a:solidFill>
                  <a:srgbClr val="002060"/>
                </a:solidFill>
              </a:rPr>
              <a:t>Q: Do you feel able to get involved in your community (outside of school)?</a:t>
            </a:r>
          </a:p>
          <a:p>
            <a:r>
              <a:rPr lang="en-GB" sz="1000">
                <a:solidFill>
                  <a:srgbClr val="002060"/>
                </a:solidFill>
              </a:rPr>
              <a:t>Q: Do you feel able to share your ideas about how to make things better for people at school?  </a:t>
            </a:r>
          </a:p>
          <a:p>
            <a:r>
              <a:rPr lang="en-GB" sz="1000" i="1">
                <a:solidFill>
                  <a:srgbClr val="002060"/>
                </a:solidFill>
              </a:rPr>
              <a:t>Base: All valid respondents, n=1,546. </a:t>
            </a:r>
          </a:p>
        </p:txBody>
      </p:sp>
      <p:sp>
        <p:nvSpPr>
          <p:cNvPr id="10" name="Rectangle 9"/>
          <p:cNvSpPr/>
          <p:nvPr/>
        </p:nvSpPr>
        <p:spPr>
          <a:xfrm>
            <a:off x="9946640" y="6368627"/>
            <a:ext cx="1686560" cy="492926"/>
          </a:xfrm>
          <a:prstGeom prst="rect">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a:t>Your community &amp; activities </a:t>
            </a:r>
            <a:endParaRPr lang="en-GB" sz="1000" b="1"/>
          </a:p>
        </p:txBody>
      </p:sp>
      <p:graphicFrame>
        <p:nvGraphicFramePr>
          <p:cNvPr id="12" name="Content Placeholder 6"/>
          <p:cNvGraphicFramePr>
            <a:graphicFrameLocks noGrp="1"/>
          </p:cNvGraphicFramePr>
          <p:nvPr>
            <p:ph idx="1"/>
            <p:extLst>
              <p:ext uri="{D42A27DB-BD31-4B8C-83A1-F6EECF244321}">
                <p14:modId xmlns:p14="http://schemas.microsoft.com/office/powerpoint/2010/main" val="3662533402"/>
              </p:ext>
            </p:extLst>
          </p:nvPr>
        </p:nvGraphicFramePr>
        <p:xfrm>
          <a:off x="183598" y="1195200"/>
          <a:ext cx="10386245" cy="3947814"/>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306293729"/>
      </p:ext>
    </p:extLst>
  </p:cSld>
  <p:clrMapOvr>
    <a:masterClrMapping/>
  </p:clrMapOvr>
</p:sld>
</file>

<file path=ppt/slides/slide18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E88DF0B-378D-F5AA-E36D-38679BD73D44}"/>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8FBF13EF-6081-7B10-42C2-04120B11C6CD}"/>
              </a:ext>
            </a:extLst>
          </p:cNvPr>
          <p:cNvSpPr>
            <a:spLocks noGrp="1"/>
          </p:cNvSpPr>
          <p:nvPr>
            <p:ph type="title"/>
          </p:nvPr>
        </p:nvSpPr>
        <p:spPr>
          <a:xfrm>
            <a:off x="180000" y="180000"/>
            <a:ext cx="11642037" cy="900000"/>
          </a:xfrm>
        </p:spPr>
        <p:txBody>
          <a:bodyPr vert="horz" lIns="91440" tIns="45720" rIns="91440" bIns="45720" rtlCol="0" anchor="t" anchorCtr="0">
            <a:normAutofit/>
          </a:bodyPr>
          <a:lstStyle/>
          <a:p>
            <a:r>
              <a:rPr lang="en-GB" sz="1600" dirty="0"/>
              <a:t>Compared to girls, boys feel more able to get involved in the community and share ideas about school. LGBTQ, SEN and Young carers feel the least able to share ideas about making things better at school. LGBTQ pupils are also the least likely to get involved in their local community.</a:t>
            </a:r>
          </a:p>
        </p:txBody>
      </p:sp>
      <p:graphicFrame>
        <p:nvGraphicFramePr>
          <p:cNvPr id="16" name="Chart 15">
            <a:extLst>
              <a:ext uri="{FF2B5EF4-FFF2-40B4-BE49-F238E27FC236}">
                <a16:creationId xmlns:a16="http://schemas.microsoft.com/office/drawing/2014/main" id="{E1B96644-74B3-E2E8-D07C-3AEB9D61194D}"/>
              </a:ext>
            </a:extLst>
          </p:cNvPr>
          <p:cNvGraphicFramePr/>
          <p:nvPr/>
        </p:nvGraphicFramePr>
        <p:xfrm>
          <a:off x="1326656" y="1261100"/>
          <a:ext cx="4293399" cy="2687134"/>
        </p:xfrm>
        <a:graphic>
          <a:graphicData uri="http://schemas.openxmlformats.org/drawingml/2006/chart">
            <c:chart xmlns:c="http://schemas.openxmlformats.org/drawingml/2006/chart" xmlns:r="http://schemas.openxmlformats.org/officeDocument/2006/relationships" r:id="rId3"/>
          </a:graphicData>
        </a:graphic>
      </p:graphicFrame>
      <p:sp>
        <p:nvSpPr>
          <p:cNvPr id="6" name="TextBox 5">
            <a:extLst>
              <a:ext uri="{FF2B5EF4-FFF2-40B4-BE49-F238E27FC236}">
                <a16:creationId xmlns:a16="http://schemas.microsoft.com/office/drawing/2014/main" id="{4E8F7A03-B1E4-2F91-4FAF-E08C1AE5BFA8}"/>
              </a:ext>
            </a:extLst>
          </p:cNvPr>
          <p:cNvSpPr txBox="1"/>
          <p:nvPr/>
        </p:nvSpPr>
        <p:spPr>
          <a:xfrm>
            <a:off x="183018" y="6214739"/>
            <a:ext cx="10227733" cy="553998"/>
          </a:xfrm>
          <a:prstGeom prst="rect">
            <a:avLst/>
          </a:prstGeom>
          <a:noFill/>
        </p:spPr>
        <p:txBody>
          <a:bodyPr wrap="square" rtlCol="0" anchor="b" anchorCtr="0">
            <a:spAutoFit/>
          </a:bodyPr>
          <a:lstStyle/>
          <a:p>
            <a:r>
              <a:rPr lang="en-GB" sz="1000">
                <a:solidFill>
                  <a:srgbClr val="002060"/>
                </a:solidFill>
              </a:rPr>
              <a:t>Q: Do you feel able to get involved in your community (outside of school)?</a:t>
            </a:r>
          </a:p>
          <a:p>
            <a:r>
              <a:rPr lang="en-GB" sz="1000">
                <a:solidFill>
                  <a:srgbClr val="002060"/>
                </a:solidFill>
              </a:rPr>
              <a:t>Q: Do you feel able to share your ideas about how to make things better for people at school?  </a:t>
            </a:r>
          </a:p>
          <a:p>
            <a:r>
              <a:rPr lang="en-GB" sz="1000" i="1">
                <a:solidFill>
                  <a:srgbClr val="002060"/>
                </a:solidFill>
              </a:rPr>
              <a:t>Base: All valid respondents, 2023 n=1,057, 2024 n=1,170, 2025 n=1,546. </a:t>
            </a:r>
          </a:p>
        </p:txBody>
      </p:sp>
      <p:graphicFrame>
        <p:nvGraphicFramePr>
          <p:cNvPr id="12" name="Table 11">
            <a:extLst>
              <a:ext uri="{FF2B5EF4-FFF2-40B4-BE49-F238E27FC236}">
                <a16:creationId xmlns:a16="http://schemas.microsoft.com/office/drawing/2014/main" id="{06E0BA91-D488-D3CF-810F-B4D133BDFC64}"/>
              </a:ext>
            </a:extLst>
          </p:cNvPr>
          <p:cNvGraphicFramePr>
            <a:graphicFrameLocks noGrp="1"/>
          </p:cNvGraphicFramePr>
          <p:nvPr>
            <p:extLst>
              <p:ext uri="{D42A27DB-BD31-4B8C-83A1-F6EECF244321}">
                <p14:modId xmlns:p14="http://schemas.microsoft.com/office/powerpoint/2010/main" val="1654189037"/>
              </p:ext>
            </p:extLst>
          </p:nvPr>
        </p:nvGraphicFramePr>
        <p:xfrm>
          <a:off x="4833257" y="1516197"/>
          <a:ext cx="6952194" cy="1600890"/>
        </p:xfrm>
        <a:graphic>
          <a:graphicData uri="http://schemas.openxmlformats.org/drawingml/2006/table">
            <a:tbl>
              <a:tblPr firstRow="1" bandRow="1">
                <a:tableStyleId>{5940675A-B579-460E-94D1-54222C63F5DA}</a:tableStyleId>
              </a:tblPr>
              <a:tblGrid>
                <a:gridCol w="2520000">
                  <a:extLst>
                    <a:ext uri="{9D8B030D-6E8A-4147-A177-3AD203B41FA5}">
                      <a16:colId xmlns:a16="http://schemas.microsoft.com/office/drawing/2014/main" val="20000"/>
                    </a:ext>
                  </a:extLst>
                </a:gridCol>
                <a:gridCol w="811763">
                  <a:extLst>
                    <a:ext uri="{9D8B030D-6E8A-4147-A177-3AD203B41FA5}">
                      <a16:colId xmlns:a16="http://schemas.microsoft.com/office/drawing/2014/main" val="20001"/>
                    </a:ext>
                  </a:extLst>
                </a:gridCol>
                <a:gridCol w="665635">
                  <a:extLst>
                    <a:ext uri="{9D8B030D-6E8A-4147-A177-3AD203B41FA5}">
                      <a16:colId xmlns:a16="http://schemas.microsoft.com/office/drawing/2014/main" val="20002"/>
                    </a:ext>
                  </a:extLst>
                </a:gridCol>
                <a:gridCol w="738699">
                  <a:extLst>
                    <a:ext uri="{9D8B030D-6E8A-4147-A177-3AD203B41FA5}">
                      <a16:colId xmlns:a16="http://schemas.microsoft.com/office/drawing/2014/main" val="20003"/>
                    </a:ext>
                  </a:extLst>
                </a:gridCol>
                <a:gridCol w="738699">
                  <a:extLst>
                    <a:ext uri="{9D8B030D-6E8A-4147-A177-3AD203B41FA5}">
                      <a16:colId xmlns:a16="http://schemas.microsoft.com/office/drawing/2014/main" val="20004"/>
                    </a:ext>
                  </a:extLst>
                </a:gridCol>
                <a:gridCol w="738699">
                  <a:extLst>
                    <a:ext uri="{9D8B030D-6E8A-4147-A177-3AD203B41FA5}">
                      <a16:colId xmlns:a16="http://schemas.microsoft.com/office/drawing/2014/main" val="20005"/>
                    </a:ext>
                  </a:extLst>
                </a:gridCol>
                <a:gridCol w="738699">
                  <a:extLst>
                    <a:ext uri="{9D8B030D-6E8A-4147-A177-3AD203B41FA5}">
                      <a16:colId xmlns:a16="http://schemas.microsoft.com/office/drawing/2014/main" val="20006"/>
                    </a:ext>
                  </a:extLst>
                </a:gridCol>
              </a:tblGrid>
              <a:tr h="285187">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i="1" dirty="0">
                          <a:solidFill>
                            <a:schemeClr val="tx1">
                              <a:lumMod val="75000"/>
                              <a:lumOff val="25000"/>
                            </a:schemeClr>
                          </a:solidFill>
                        </a:rPr>
                        <a:t>2025 Survey</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GB" sz="1100" i="1" dirty="0">
                        <a:solidFill>
                          <a:schemeClr val="tx1">
                            <a:lumMod val="75000"/>
                            <a:lumOff val="25000"/>
                          </a:schemeClr>
                        </a:solidFill>
                      </a:endParaRP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All Secondary</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Year 8</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Year 10</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Boys</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Girls</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FSM</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314250">
                <a:tc>
                  <a:txBody>
                    <a:bodyPr/>
                    <a:lstStyle/>
                    <a:p>
                      <a:r>
                        <a:rPr lang="en-GB" sz="1100" i="1">
                          <a:solidFill>
                            <a:schemeClr val="tx1">
                              <a:lumMod val="75000"/>
                              <a:lumOff val="25000"/>
                            </a:schemeClr>
                          </a:solidFill>
                        </a:rPr>
                        <a:t>Base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1546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962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584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720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775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329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402959">
                <a:tc>
                  <a:txBody>
                    <a:bodyPr/>
                    <a:lstStyle/>
                    <a:p>
                      <a:r>
                        <a:rPr lang="en-GB" sz="1100" dirty="0">
                          <a:solidFill>
                            <a:schemeClr val="tx1">
                              <a:lumMod val="75000"/>
                              <a:lumOff val="25000"/>
                            </a:schemeClr>
                          </a:solidFill>
                        </a:rPr>
                        <a:t>Able to get involved in local community outside of school</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42%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43%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41%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49%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38%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38%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402959">
                <a:tc>
                  <a:txBody>
                    <a:bodyPr/>
                    <a:lstStyle/>
                    <a:p>
                      <a:r>
                        <a:rPr lang="en-GB" sz="1100">
                          <a:solidFill>
                            <a:schemeClr val="tx1">
                              <a:lumMod val="75000"/>
                              <a:lumOff val="25000"/>
                            </a:schemeClr>
                          </a:solidFill>
                        </a:rPr>
                        <a:t>Able to share ideas for making things better for people at school</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40%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41%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40%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46%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37%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39%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bl>
          </a:graphicData>
        </a:graphic>
      </p:graphicFrame>
      <p:graphicFrame>
        <p:nvGraphicFramePr>
          <p:cNvPr id="9" name="Table 8">
            <a:extLst>
              <a:ext uri="{FF2B5EF4-FFF2-40B4-BE49-F238E27FC236}">
                <a16:creationId xmlns:a16="http://schemas.microsoft.com/office/drawing/2014/main" id="{BBC5E5BC-8613-C9C9-36BC-C947BDACC37B}"/>
              </a:ext>
            </a:extLst>
          </p:cNvPr>
          <p:cNvGraphicFramePr>
            <a:graphicFrameLocks noGrp="1"/>
          </p:cNvGraphicFramePr>
          <p:nvPr>
            <p:extLst>
              <p:ext uri="{D42A27DB-BD31-4B8C-83A1-F6EECF244321}">
                <p14:modId xmlns:p14="http://schemas.microsoft.com/office/powerpoint/2010/main" val="2328606194"/>
              </p:ext>
            </p:extLst>
          </p:nvPr>
        </p:nvGraphicFramePr>
        <p:xfrm>
          <a:off x="4833258" y="3460365"/>
          <a:ext cx="7032557" cy="1745925"/>
        </p:xfrm>
        <a:graphic>
          <a:graphicData uri="http://schemas.openxmlformats.org/drawingml/2006/table">
            <a:tbl>
              <a:tblPr firstRow="1" bandRow="1">
                <a:tableStyleId>{5940675A-B579-460E-94D1-54222C63F5DA}</a:tableStyleId>
              </a:tblPr>
              <a:tblGrid>
                <a:gridCol w="2520000">
                  <a:extLst>
                    <a:ext uri="{9D8B030D-6E8A-4147-A177-3AD203B41FA5}">
                      <a16:colId xmlns:a16="http://schemas.microsoft.com/office/drawing/2014/main" val="20000"/>
                    </a:ext>
                  </a:extLst>
                </a:gridCol>
                <a:gridCol w="577762">
                  <a:extLst>
                    <a:ext uri="{9D8B030D-6E8A-4147-A177-3AD203B41FA5}">
                      <a16:colId xmlns:a16="http://schemas.microsoft.com/office/drawing/2014/main" val="20001"/>
                    </a:ext>
                  </a:extLst>
                </a:gridCol>
                <a:gridCol w="711540">
                  <a:extLst>
                    <a:ext uri="{9D8B030D-6E8A-4147-A177-3AD203B41FA5}">
                      <a16:colId xmlns:a16="http://schemas.microsoft.com/office/drawing/2014/main" val="20002"/>
                    </a:ext>
                  </a:extLst>
                </a:gridCol>
                <a:gridCol w="576085">
                  <a:extLst>
                    <a:ext uri="{9D8B030D-6E8A-4147-A177-3AD203B41FA5}">
                      <a16:colId xmlns:a16="http://schemas.microsoft.com/office/drawing/2014/main" val="20003"/>
                    </a:ext>
                  </a:extLst>
                </a:gridCol>
                <a:gridCol w="774441">
                  <a:extLst>
                    <a:ext uri="{9D8B030D-6E8A-4147-A177-3AD203B41FA5}">
                      <a16:colId xmlns:a16="http://schemas.microsoft.com/office/drawing/2014/main" val="20004"/>
                    </a:ext>
                  </a:extLst>
                </a:gridCol>
                <a:gridCol w="709126">
                  <a:extLst>
                    <a:ext uri="{9D8B030D-6E8A-4147-A177-3AD203B41FA5}">
                      <a16:colId xmlns:a16="http://schemas.microsoft.com/office/drawing/2014/main" val="20005"/>
                    </a:ext>
                  </a:extLst>
                </a:gridCol>
                <a:gridCol w="518952">
                  <a:extLst>
                    <a:ext uri="{9D8B030D-6E8A-4147-A177-3AD203B41FA5}">
                      <a16:colId xmlns:a16="http://schemas.microsoft.com/office/drawing/2014/main" val="20006"/>
                    </a:ext>
                  </a:extLst>
                </a:gridCol>
                <a:gridCol w="644651">
                  <a:extLst>
                    <a:ext uri="{9D8B030D-6E8A-4147-A177-3AD203B41FA5}">
                      <a16:colId xmlns:a16="http://schemas.microsoft.com/office/drawing/2014/main" val="3549515780"/>
                    </a:ext>
                  </a:extLst>
                </a:gridCol>
              </a:tblGrid>
              <a:tr h="40486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i="1" dirty="0">
                          <a:solidFill>
                            <a:schemeClr val="tx1">
                              <a:lumMod val="75000"/>
                              <a:lumOff val="25000"/>
                            </a:schemeClr>
                          </a:solidFill>
                        </a:rPr>
                        <a:t>2025 Survey</a:t>
                      </a:r>
                    </a:p>
                    <a:p>
                      <a:endParaRPr lang="en-GB" sz="1100" dirty="0">
                        <a:solidFill>
                          <a:schemeClr val="tx1">
                            <a:lumMod val="75000"/>
                            <a:lumOff val="25000"/>
                          </a:schemeClr>
                        </a:solidFill>
                      </a:endParaRP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SEN</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Have a disability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Young carers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Ethnicity:</a:t>
                      </a:r>
                      <a:r>
                        <a:rPr lang="en-GB" sz="1100" b="1" baseline="0">
                          <a:solidFill>
                            <a:schemeClr val="tx1">
                              <a:lumMod val="75000"/>
                              <a:lumOff val="25000"/>
                            </a:schemeClr>
                          </a:solidFill>
                        </a:rPr>
                        <a:t> </a:t>
                      </a:r>
                      <a:r>
                        <a:rPr lang="en-GB" sz="1100" b="1">
                          <a:solidFill>
                            <a:schemeClr val="tx1">
                              <a:lumMod val="75000"/>
                              <a:lumOff val="25000"/>
                            </a:schemeClr>
                          </a:solidFill>
                        </a:rPr>
                        <a:t>White</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Ethnic Minority Groups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Eng 2</a:t>
                      </a:r>
                      <a:r>
                        <a:rPr lang="en-GB" sz="1100" b="1" baseline="30000">
                          <a:solidFill>
                            <a:schemeClr val="tx1">
                              <a:lumMod val="75000"/>
                              <a:lumOff val="25000"/>
                            </a:schemeClr>
                          </a:solidFill>
                        </a:rPr>
                        <a:t>nd</a:t>
                      </a:r>
                      <a:r>
                        <a:rPr lang="en-GB" sz="1100" b="1">
                          <a:solidFill>
                            <a:schemeClr val="tx1">
                              <a:lumMod val="75000"/>
                              <a:lumOff val="25000"/>
                            </a:schemeClr>
                          </a:solidFill>
                        </a:rPr>
                        <a:t> Lang</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LGBTQ</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91645">
                <a:tc>
                  <a:txBody>
                    <a:bodyPr/>
                    <a:lstStyle/>
                    <a:p>
                      <a:r>
                        <a:rPr lang="en-GB" sz="1100" i="1">
                          <a:solidFill>
                            <a:schemeClr val="tx1">
                              <a:lumMod val="75000"/>
                              <a:lumOff val="25000"/>
                            </a:schemeClr>
                          </a:solidFill>
                        </a:rPr>
                        <a:t>Base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191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309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87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1341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154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120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178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285187">
                <a:tc>
                  <a:txBody>
                    <a:bodyPr/>
                    <a:lstStyle/>
                    <a:p>
                      <a:r>
                        <a:rPr lang="en-GB" sz="1100" dirty="0">
                          <a:solidFill>
                            <a:schemeClr val="tx1">
                              <a:lumMod val="75000"/>
                              <a:lumOff val="25000"/>
                            </a:schemeClr>
                          </a:solidFill>
                        </a:rPr>
                        <a:t>Able to get involved in local community outside of school</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100" kern="1200">
                          <a:solidFill>
                            <a:schemeClr val="tx1">
                              <a:lumMod val="75000"/>
                              <a:lumOff val="25000"/>
                            </a:schemeClr>
                          </a:solidFill>
                          <a:latin typeface="+mn-lt"/>
                          <a:ea typeface="+mn-ea"/>
                          <a:cs typeface="+mn-cs"/>
                        </a:rPr>
                        <a:t>30%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100" kern="1200">
                          <a:solidFill>
                            <a:schemeClr val="tx1">
                              <a:lumMod val="75000"/>
                              <a:lumOff val="25000"/>
                            </a:schemeClr>
                          </a:solidFill>
                          <a:latin typeface="+mn-lt"/>
                          <a:ea typeface="+mn-ea"/>
                          <a:cs typeface="+mn-cs"/>
                        </a:rPr>
                        <a:t>38%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100" kern="1200" dirty="0">
                          <a:solidFill>
                            <a:schemeClr val="tx1">
                              <a:lumMod val="75000"/>
                              <a:lumOff val="25000"/>
                            </a:schemeClr>
                          </a:solidFill>
                          <a:latin typeface="+mn-lt"/>
                          <a:ea typeface="+mn-ea"/>
                          <a:cs typeface="+mn-cs"/>
                        </a:rPr>
                        <a:t>29%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100" kern="1200">
                          <a:solidFill>
                            <a:schemeClr val="tx1">
                              <a:lumMod val="75000"/>
                              <a:lumOff val="25000"/>
                            </a:schemeClr>
                          </a:solidFill>
                          <a:latin typeface="+mn-lt"/>
                          <a:ea typeface="+mn-ea"/>
                          <a:cs typeface="+mn-cs"/>
                        </a:rPr>
                        <a:t>43%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100" kern="1200">
                          <a:solidFill>
                            <a:schemeClr val="tx1">
                              <a:lumMod val="75000"/>
                              <a:lumOff val="25000"/>
                            </a:schemeClr>
                          </a:solidFill>
                          <a:latin typeface="+mn-lt"/>
                          <a:ea typeface="+mn-ea"/>
                          <a:cs typeface="+mn-cs"/>
                        </a:rPr>
                        <a:t>44%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100" kern="1200">
                          <a:solidFill>
                            <a:schemeClr val="tx1">
                              <a:lumMod val="75000"/>
                              <a:lumOff val="25000"/>
                            </a:schemeClr>
                          </a:solidFill>
                          <a:latin typeface="+mn-lt"/>
                          <a:ea typeface="+mn-ea"/>
                          <a:cs typeface="+mn-cs"/>
                        </a:rPr>
                        <a:t>41%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100" kern="1200">
                          <a:solidFill>
                            <a:schemeClr val="tx1">
                              <a:lumMod val="75000"/>
                              <a:lumOff val="25000"/>
                            </a:schemeClr>
                          </a:solidFill>
                          <a:latin typeface="+mn-lt"/>
                          <a:ea typeface="+mn-ea"/>
                          <a:cs typeface="+mn-cs"/>
                        </a:rPr>
                        <a:t>26%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285187">
                <a:tc>
                  <a:txBody>
                    <a:bodyPr/>
                    <a:lstStyle/>
                    <a:p>
                      <a:r>
                        <a:rPr lang="en-GB" sz="1100">
                          <a:solidFill>
                            <a:schemeClr val="tx1">
                              <a:lumMod val="75000"/>
                              <a:lumOff val="25000"/>
                            </a:schemeClr>
                          </a:solidFill>
                        </a:rPr>
                        <a:t>Able to share ideas for making things better for people at school</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100" kern="1200">
                          <a:solidFill>
                            <a:schemeClr val="tx1">
                              <a:lumMod val="75000"/>
                              <a:lumOff val="25000"/>
                            </a:schemeClr>
                          </a:solidFill>
                          <a:latin typeface="+mn-lt"/>
                          <a:ea typeface="+mn-ea"/>
                          <a:cs typeface="+mn-cs"/>
                        </a:rPr>
                        <a:t>35%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100" kern="1200">
                          <a:solidFill>
                            <a:schemeClr val="tx1">
                              <a:lumMod val="75000"/>
                              <a:lumOff val="25000"/>
                            </a:schemeClr>
                          </a:solidFill>
                          <a:latin typeface="+mn-lt"/>
                          <a:ea typeface="+mn-ea"/>
                          <a:cs typeface="+mn-cs"/>
                        </a:rPr>
                        <a:t>36%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100" kern="1200" dirty="0">
                          <a:solidFill>
                            <a:schemeClr val="tx1">
                              <a:lumMod val="75000"/>
                              <a:lumOff val="25000"/>
                            </a:schemeClr>
                          </a:solidFill>
                          <a:latin typeface="+mn-lt"/>
                          <a:ea typeface="+mn-ea"/>
                          <a:cs typeface="+mn-cs"/>
                        </a:rPr>
                        <a:t>32%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100" kern="1200">
                          <a:solidFill>
                            <a:schemeClr val="tx1">
                              <a:lumMod val="75000"/>
                              <a:lumOff val="25000"/>
                            </a:schemeClr>
                          </a:solidFill>
                          <a:latin typeface="+mn-lt"/>
                          <a:ea typeface="+mn-ea"/>
                          <a:cs typeface="+mn-cs"/>
                        </a:rPr>
                        <a:t>41%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100" kern="1200">
                          <a:solidFill>
                            <a:schemeClr val="tx1">
                              <a:lumMod val="75000"/>
                              <a:lumOff val="25000"/>
                            </a:schemeClr>
                          </a:solidFill>
                          <a:latin typeface="+mn-lt"/>
                          <a:ea typeface="+mn-ea"/>
                          <a:cs typeface="+mn-cs"/>
                        </a:rPr>
                        <a:t>40%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100" kern="1200">
                          <a:solidFill>
                            <a:schemeClr val="tx1">
                              <a:lumMod val="75000"/>
                              <a:lumOff val="25000"/>
                            </a:schemeClr>
                          </a:solidFill>
                          <a:latin typeface="+mn-lt"/>
                          <a:ea typeface="+mn-ea"/>
                          <a:cs typeface="+mn-cs"/>
                        </a:rPr>
                        <a:t>38%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100" kern="1200" dirty="0">
                          <a:solidFill>
                            <a:schemeClr val="tx1">
                              <a:lumMod val="75000"/>
                              <a:lumOff val="25000"/>
                            </a:schemeClr>
                          </a:solidFill>
                          <a:latin typeface="+mn-lt"/>
                          <a:ea typeface="+mn-ea"/>
                          <a:cs typeface="+mn-cs"/>
                        </a:rPr>
                        <a:t>27%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bl>
          </a:graphicData>
        </a:graphic>
      </p:graphicFrame>
      <p:graphicFrame>
        <p:nvGraphicFramePr>
          <p:cNvPr id="10" name="Chart 9">
            <a:extLst>
              <a:ext uri="{FF2B5EF4-FFF2-40B4-BE49-F238E27FC236}">
                <a16:creationId xmlns:a16="http://schemas.microsoft.com/office/drawing/2014/main" id="{EE4894E9-25DE-730D-C10D-CE3ED853FB35}"/>
              </a:ext>
            </a:extLst>
          </p:cNvPr>
          <p:cNvGraphicFramePr/>
          <p:nvPr>
            <p:extLst>
              <p:ext uri="{D42A27DB-BD31-4B8C-83A1-F6EECF244321}">
                <p14:modId xmlns:p14="http://schemas.microsoft.com/office/powerpoint/2010/main" val="2135878873"/>
              </p:ext>
            </p:extLst>
          </p:nvPr>
        </p:nvGraphicFramePr>
        <p:xfrm>
          <a:off x="180000" y="1379241"/>
          <a:ext cx="4475976" cy="3908509"/>
        </p:xfrm>
        <a:graphic>
          <a:graphicData uri="http://schemas.openxmlformats.org/drawingml/2006/chart">
            <c:chart xmlns:c="http://schemas.openxmlformats.org/drawingml/2006/chart" xmlns:r="http://schemas.openxmlformats.org/officeDocument/2006/relationships" r:id="rId4"/>
          </a:graphicData>
        </a:graphic>
      </p:graphicFrame>
      <p:sp>
        <p:nvSpPr>
          <p:cNvPr id="4" name="TextBox 3">
            <a:extLst>
              <a:ext uri="{FF2B5EF4-FFF2-40B4-BE49-F238E27FC236}">
                <a16:creationId xmlns:a16="http://schemas.microsoft.com/office/drawing/2014/main" id="{CA4A658B-5387-5D80-F666-6734203ACF95}"/>
              </a:ext>
            </a:extLst>
          </p:cNvPr>
          <p:cNvSpPr txBox="1"/>
          <p:nvPr/>
        </p:nvSpPr>
        <p:spPr>
          <a:xfrm>
            <a:off x="357992" y="5596319"/>
            <a:ext cx="11286051" cy="283469"/>
          </a:xfrm>
          <a:prstGeom prst="rect">
            <a:avLst/>
          </a:prstGeom>
          <a:solidFill>
            <a:schemeClr val="accent4">
              <a:lumMod val="20000"/>
              <a:lumOff val="80000"/>
            </a:schemeClr>
          </a:solidFill>
        </p:spPr>
        <p:txBody>
          <a:bodyPr wrap="square" rtlCol="0">
            <a:spAutoFit/>
          </a:bodyPr>
          <a:lstStyle/>
          <a:p>
            <a:r>
              <a:rPr lang="en-GB" sz="1200">
                <a:solidFill>
                  <a:schemeClr val="tx1">
                    <a:lumMod val="75000"/>
                    <a:lumOff val="25000"/>
                  </a:schemeClr>
                </a:solidFill>
              </a:rPr>
              <a:t>Proportion of pupils saying ‘Yes’</a:t>
            </a:r>
          </a:p>
        </p:txBody>
      </p:sp>
      <p:sp>
        <p:nvSpPr>
          <p:cNvPr id="3" name="Rectangle 2">
            <a:extLst>
              <a:ext uri="{FF2B5EF4-FFF2-40B4-BE49-F238E27FC236}">
                <a16:creationId xmlns:a16="http://schemas.microsoft.com/office/drawing/2014/main" id="{5228A3A8-A51B-ED93-FB74-C37D2C388B7F}"/>
              </a:ext>
            </a:extLst>
          </p:cNvPr>
          <p:cNvSpPr/>
          <p:nvPr/>
        </p:nvSpPr>
        <p:spPr>
          <a:xfrm>
            <a:off x="9959079" y="6362406"/>
            <a:ext cx="1686560" cy="492926"/>
          </a:xfrm>
          <a:prstGeom prst="rect">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a:t>Your community &amp; activities </a:t>
            </a:r>
            <a:endParaRPr lang="en-GB" sz="1000" b="1"/>
          </a:p>
        </p:txBody>
      </p:sp>
    </p:spTree>
    <p:extLst>
      <p:ext uri="{BB962C8B-B14F-4D97-AF65-F5344CB8AC3E}">
        <p14:creationId xmlns:p14="http://schemas.microsoft.com/office/powerpoint/2010/main" val="756606874"/>
      </p:ext>
    </p:extLst>
  </p:cSld>
  <p:clrMapOvr>
    <a:masterClrMapping/>
  </p:clrMapOvr>
</p:sld>
</file>

<file path=ppt/slides/slide1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80000" y="180000"/>
            <a:ext cx="11721936" cy="900000"/>
          </a:xfrm>
        </p:spPr>
        <p:txBody>
          <a:bodyPr vert="horz" lIns="91440" tIns="45720" rIns="91440" bIns="45720" rtlCol="0" anchor="t" anchorCtr="0">
            <a:normAutofit/>
          </a:bodyPr>
          <a:lstStyle/>
          <a:p>
            <a:r>
              <a:rPr lang="en-GB" sz="1600"/>
              <a:t>51% of all pupils would like to stay in full-time education at the end of year 11, a sizable increase on last year and returning to a level last seen in 2022. </a:t>
            </a:r>
          </a:p>
        </p:txBody>
      </p:sp>
      <p:sp>
        <p:nvSpPr>
          <p:cNvPr id="6" name="TextBox 5"/>
          <p:cNvSpPr txBox="1"/>
          <p:nvPr/>
        </p:nvSpPr>
        <p:spPr>
          <a:xfrm>
            <a:off x="183019" y="6368400"/>
            <a:ext cx="10227733" cy="400110"/>
          </a:xfrm>
          <a:prstGeom prst="rect">
            <a:avLst/>
          </a:prstGeom>
          <a:noFill/>
        </p:spPr>
        <p:txBody>
          <a:bodyPr wrap="square" rtlCol="0" anchor="b" anchorCtr="0">
            <a:spAutoFit/>
          </a:bodyPr>
          <a:lstStyle/>
          <a:p>
            <a:r>
              <a:rPr lang="en-GB" sz="1000">
                <a:solidFill>
                  <a:srgbClr val="002060"/>
                </a:solidFill>
              </a:rPr>
              <a:t>Q: At the end of Year 11, do you want to: </a:t>
            </a:r>
          </a:p>
          <a:p>
            <a:r>
              <a:rPr lang="en-GB" sz="1000" i="1">
                <a:solidFill>
                  <a:srgbClr val="002060"/>
                </a:solidFill>
              </a:rPr>
              <a:t>Base: All valid respondents, 2023 n=1,057, 2024 n=1,170, 2025 n=1,546. </a:t>
            </a:r>
          </a:p>
        </p:txBody>
      </p:sp>
      <p:graphicFrame>
        <p:nvGraphicFramePr>
          <p:cNvPr id="9" name="Chart 8"/>
          <p:cNvGraphicFramePr/>
          <p:nvPr>
            <p:extLst>
              <p:ext uri="{D42A27DB-BD31-4B8C-83A1-F6EECF244321}">
                <p14:modId xmlns:p14="http://schemas.microsoft.com/office/powerpoint/2010/main" val="77205404"/>
              </p:ext>
            </p:extLst>
          </p:nvPr>
        </p:nvGraphicFramePr>
        <p:xfrm>
          <a:off x="361193" y="792076"/>
          <a:ext cx="8899043" cy="4652707"/>
        </p:xfrm>
        <a:graphic>
          <a:graphicData uri="http://schemas.openxmlformats.org/drawingml/2006/chart">
            <c:chart xmlns:c="http://schemas.openxmlformats.org/drawingml/2006/chart" xmlns:r="http://schemas.openxmlformats.org/officeDocument/2006/relationships" r:id="rId2"/>
          </a:graphicData>
        </a:graphic>
      </p:graphicFrame>
      <p:sp>
        <p:nvSpPr>
          <p:cNvPr id="10" name="Rectangle 9"/>
          <p:cNvSpPr/>
          <p:nvPr/>
        </p:nvSpPr>
        <p:spPr>
          <a:xfrm>
            <a:off x="9946640" y="6368627"/>
            <a:ext cx="1686560" cy="492926"/>
          </a:xfrm>
          <a:prstGeom prst="rect">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a:t>Your community &amp; activities </a:t>
            </a:r>
            <a:endParaRPr lang="en-GB" sz="1000" b="1"/>
          </a:p>
        </p:txBody>
      </p:sp>
    </p:spTree>
    <p:extLst>
      <p:ext uri="{BB962C8B-B14F-4D97-AF65-F5344CB8AC3E}">
        <p14:creationId xmlns:p14="http://schemas.microsoft.com/office/powerpoint/2010/main" val="2025237366"/>
      </p:ext>
    </p:extLst>
  </p:cSld>
  <p:clrMapOvr>
    <a:masterClrMapping/>
  </p:clrMapOvr>
</p:sld>
</file>

<file path=ppt/slides/slide1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83019" y="115957"/>
            <a:ext cx="11721936" cy="900000"/>
          </a:xfrm>
        </p:spPr>
        <p:txBody>
          <a:bodyPr vert="horz" lIns="91440" tIns="45720" rIns="91440" bIns="45720" rtlCol="0" anchor="t" anchorCtr="0">
            <a:noAutofit/>
          </a:bodyPr>
          <a:lstStyle/>
          <a:p>
            <a:r>
              <a:rPr lang="en-GB" sz="1600"/>
              <a:t>Girls are more likely than boys to plan to continue in full time education after Year 11 (62% v. 39%) with boys more likely to consider all other options, in particular, finding a job as soon as they can, which is higher than any other cohort.</a:t>
            </a:r>
          </a:p>
        </p:txBody>
      </p:sp>
      <p:graphicFrame>
        <p:nvGraphicFramePr>
          <p:cNvPr id="7" name="Table 6"/>
          <p:cNvGraphicFramePr>
            <a:graphicFrameLocks noGrp="1"/>
          </p:cNvGraphicFramePr>
          <p:nvPr>
            <p:extLst>
              <p:ext uri="{D42A27DB-BD31-4B8C-83A1-F6EECF244321}">
                <p14:modId xmlns:p14="http://schemas.microsoft.com/office/powerpoint/2010/main" val="3962821448"/>
              </p:ext>
            </p:extLst>
          </p:nvPr>
        </p:nvGraphicFramePr>
        <p:xfrm>
          <a:off x="360000" y="961200"/>
          <a:ext cx="11273197" cy="2094613"/>
        </p:xfrm>
        <a:graphic>
          <a:graphicData uri="http://schemas.openxmlformats.org/drawingml/2006/table">
            <a:tbl>
              <a:tblPr firstRow="1" bandRow="1">
                <a:tableStyleId>{5940675A-B579-460E-94D1-54222C63F5DA}</a:tableStyleId>
              </a:tblPr>
              <a:tblGrid>
                <a:gridCol w="3495298">
                  <a:extLst>
                    <a:ext uri="{9D8B030D-6E8A-4147-A177-3AD203B41FA5}">
                      <a16:colId xmlns:a16="http://schemas.microsoft.com/office/drawing/2014/main" val="20000"/>
                    </a:ext>
                  </a:extLst>
                </a:gridCol>
                <a:gridCol w="1397161">
                  <a:extLst>
                    <a:ext uri="{9D8B030D-6E8A-4147-A177-3AD203B41FA5}">
                      <a16:colId xmlns:a16="http://schemas.microsoft.com/office/drawing/2014/main" val="20001"/>
                    </a:ext>
                  </a:extLst>
                </a:gridCol>
                <a:gridCol w="1195470">
                  <a:extLst>
                    <a:ext uri="{9D8B030D-6E8A-4147-A177-3AD203B41FA5}">
                      <a16:colId xmlns:a16="http://schemas.microsoft.com/office/drawing/2014/main" val="20002"/>
                    </a:ext>
                  </a:extLst>
                </a:gridCol>
                <a:gridCol w="1296317">
                  <a:extLst>
                    <a:ext uri="{9D8B030D-6E8A-4147-A177-3AD203B41FA5}">
                      <a16:colId xmlns:a16="http://schemas.microsoft.com/office/drawing/2014/main" val="20003"/>
                    </a:ext>
                  </a:extLst>
                </a:gridCol>
                <a:gridCol w="1296317">
                  <a:extLst>
                    <a:ext uri="{9D8B030D-6E8A-4147-A177-3AD203B41FA5}">
                      <a16:colId xmlns:a16="http://schemas.microsoft.com/office/drawing/2014/main" val="20004"/>
                    </a:ext>
                  </a:extLst>
                </a:gridCol>
                <a:gridCol w="1296317">
                  <a:extLst>
                    <a:ext uri="{9D8B030D-6E8A-4147-A177-3AD203B41FA5}">
                      <a16:colId xmlns:a16="http://schemas.microsoft.com/office/drawing/2014/main" val="20005"/>
                    </a:ext>
                  </a:extLst>
                </a:gridCol>
                <a:gridCol w="1296317">
                  <a:extLst>
                    <a:ext uri="{9D8B030D-6E8A-4147-A177-3AD203B41FA5}">
                      <a16:colId xmlns:a16="http://schemas.microsoft.com/office/drawing/2014/main" val="979124120"/>
                    </a:ext>
                  </a:extLst>
                </a:gridCol>
              </a:tblGrid>
              <a:tr h="247662">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i="1">
                          <a:solidFill>
                            <a:schemeClr val="tx1">
                              <a:lumMod val="75000"/>
                              <a:lumOff val="25000"/>
                            </a:schemeClr>
                          </a:solidFill>
                        </a:rPr>
                        <a:t>2025 Survey</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All Secondary</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Year 8</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Year 10</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Boys</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Girls</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FSM</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47662">
                <a:tc>
                  <a:txBody>
                    <a:bodyPr/>
                    <a:lstStyle/>
                    <a:p>
                      <a:r>
                        <a:rPr lang="en-GB" sz="1100" i="1">
                          <a:solidFill>
                            <a:schemeClr val="tx1">
                              <a:lumMod val="75000"/>
                              <a:lumOff val="25000"/>
                            </a:schemeClr>
                          </a:solidFill>
                        </a:rPr>
                        <a:t>Base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1546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962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584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720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775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329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245727">
                <a:tc>
                  <a:txBody>
                    <a:bodyPr/>
                    <a:lstStyle/>
                    <a:p>
                      <a:r>
                        <a:rPr lang="en-GB" sz="1100">
                          <a:solidFill>
                            <a:schemeClr val="tx1">
                              <a:lumMod val="75000"/>
                              <a:lumOff val="25000"/>
                            </a:schemeClr>
                          </a:solidFill>
                        </a:rPr>
                        <a:t>Continue in full-time education</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51%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48%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56%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39%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62%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47%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276733">
                <a:tc>
                  <a:txBody>
                    <a:bodyPr/>
                    <a:lstStyle/>
                    <a:p>
                      <a:r>
                        <a:rPr lang="en-GB" sz="1100">
                          <a:solidFill>
                            <a:schemeClr val="tx1">
                              <a:lumMod val="75000"/>
                              <a:lumOff val="25000"/>
                            </a:schemeClr>
                          </a:solidFill>
                        </a:rPr>
                        <a:t>Find a job as soon as you can</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13%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15%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15%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10%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16%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245727">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a:solidFill>
                            <a:schemeClr val="tx1">
                              <a:lumMod val="75000"/>
                              <a:lumOff val="25000"/>
                            </a:schemeClr>
                          </a:solidFill>
                        </a:rPr>
                        <a:t>Get trained</a:t>
                      </a:r>
                      <a:r>
                        <a:rPr lang="en-GB" sz="1100" baseline="0">
                          <a:solidFill>
                            <a:schemeClr val="tx1">
                              <a:lumMod val="75000"/>
                              <a:lumOff val="25000"/>
                            </a:schemeClr>
                          </a:solidFill>
                        </a:rPr>
                        <a:t> for a skilled job (e.g. apprenticeship)</a:t>
                      </a:r>
                      <a:endParaRPr lang="en-GB" sz="110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15%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15%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16%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21%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10%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16%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r h="245727">
                <a:tc>
                  <a:txBody>
                    <a:bodyPr/>
                    <a:lstStyle/>
                    <a:p>
                      <a:r>
                        <a:rPr lang="en-GB" sz="1100">
                          <a:solidFill>
                            <a:schemeClr val="tx1">
                              <a:lumMod val="75000"/>
                              <a:lumOff val="25000"/>
                            </a:schemeClr>
                          </a:solidFill>
                        </a:rPr>
                        <a:t>Start a family</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5"/>
                  </a:ext>
                </a:extLst>
              </a:tr>
              <a:tr h="245727">
                <a:tc>
                  <a:txBody>
                    <a:bodyPr/>
                    <a:lstStyle/>
                    <a:p>
                      <a:r>
                        <a:rPr lang="en-GB" sz="1100">
                          <a:solidFill>
                            <a:schemeClr val="tx1">
                              <a:lumMod val="75000"/>
                              <a:lumOff val="25000"/>
                            </a:schemeClr>
                          </a:solidFill>
                        </a:rPr>
                        <a:t>Something else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6"/>
                  </a:ext>
                </a:extLst>
              </a:tr>
              <a:tr h="245727">
                <a:tc>
                  <a:txBody>
                    <a:bodyPr/>
                    <a:lstStyle/>
                    <a:p>
                      <a:r>
                        <a:rPr lang="en-GB" sz="1100">
                          <a:solidFill>
                            <a:schemeClr val="tx1">
                              <a:lumMod val="75000"/>
                              <a:lumOff val="25000"/>
                            </a:schemeClr>
                          </a:solidFill>
                        </a:rPr>
                        <a:t>Don’t know</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15%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16%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14%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16%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14%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15%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7"/>
                  </a:ext>
                </a:extLst>
              </a:tr>
            </a:tbl>
          </a:graphicData>
        </a:graphic>
      </p:graphicFrame>
      <p:sp>
        <p:nvSpPr>
          <p:cNvPr id="8" name="TextBox 7"/>
          <p:cNvSpPr txBox="1"/>
          <p:nvPr/>
        </p:nvSpPr>
        <p:spPr>
          <a:xfrm>
            <a:off x="183019" y="6522289"/>
            <a:ext cx="10227733" cy="246221"/>
          </a:xfrm>
          <a:prstGeom prst="rect">
            <a:avLst/>
          </a:prstGeom>
          <a:noFill/>
        </p:spPr>
        <p:txBody>
          <a:bodyPr wrap="square" rtlCol="0" anchor="b" anchorCtr="0">
            <a:spAutoFit/>
          </a:bodyPr>
          <a:lstStyle/>
          <a:p>
            <a:r>
              <a:rPr lang="en-GB" sz="1000">
                <a:solidFill>
                  <a:srgbClr val="002060"/>
                </a:solidFill>
              </a:rPr>
              <a:t>Q: At the end of Year 11 do you want to:</a:t>
            </a:r>
          </a:p>
        </p:txBody>
      </p:sp>
      <p:sp>
        <p:nvSpPr>
          <p:cNvPr id="6" name="Rectangle 5">
            <a:extLst>
              <a:ext uri="{FF2B5EF4-FFF2-40B4-BE49-F238E27FC236}">
                <a16:creationId xmlns:a16="http://schemas.microsoft.com/office/drawing/2014/main" id="{FEFDB341-153D-4193-AA9F-9A0F3BF9BD95}"/>
              </a:ext>
            </a:extLst>
          </p:cNvPr>
          <p:cNvSpPr/>
          <p:nvPr/>
        </p:nvSpPr>
        <p:spPr>
          <a:xfrm>
            <a:off x="9946640" y="6368627"/>
            <a:ext cx="1686560" cy="492926"/>
          </a:xfrm>
          <a:prstGeom prst="rect">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a:t>Your community &amp; activities </a:t>
            </a:r>
            <a:endParaRPr lang="en-GB" sz="1000" b="1"/>
          </a:p>
        </p:txBody>
      </p:sp>
      <p:graphicFrame>
        <p:nvGraphicFramePr>
          <p:cNvPr id="9" name="Table 8">
            <a:extLst>
              <a:ext uri="{FF2B5EF4-FFF2-40B4-BE49-F238E27FC236}">
                <a16:creationId xmlns:a16="http://schemas.microsoft.com/office/drawing/2014/main" id="{DC231962-ED84-40FA-A7A9-4E480AAB299F}"/>
              </a:ext>
            </a:extLst>
          </p:cNvPr>
          <p:cNvGraphicFramePr>
            <a:graphicFrameLocks noGrp="1"/>
          </p:cNvGraphicFramePr>
          <p:nvPr>
            <p:extLst>
              <p:ext uri="{D42A27DB-BD31-4B8C-83A1-F6EECF244321}">
                <p14:modId xmlns:p14="http://schemas.microsoft.com/office/powerpoint/2010/main" val="1100511928"/>
              </p:ext>
            </p:extLst>
          </p:nvPr>
        </p:nvGraphicFramePr>
        <p:xfrm>
          <a:off x="360001" y="3221041"/>
          <a:ext cx="11273199" cy="2271494"/>
        </p:xfrm>
        <a:graphic>
          <a:graphicData uri="http://schemas.openxmlformats.org/drawingml/2006/table">
            <a:tbl>
              <a:tblPr firstRow="1" bandRow="1">
                <a:tableStyleId>{5940675A-B579-460E-94D1-54222C63F5DA}</a:tableStyleId>
              </a:tblPr>
              <a:tblGrid>
                <a:gridCol w="3509021">
                  <a:extLst>
                    <a:ext uri="{9D8B030D-6E8A-4147-A177-3AD203B41FA5}">
                      <a16:colId xmlns:a16="http://schemas.microsoft.com/office/drawing/2014/main" val="20000"/>
                    </a:ext>
                  </a:extLst>
                </a:gridCol>
                <a:gridCol w="788428">
                  <a:extLst>
                    <a:ext uri="{9D8B030D-6E8A-4147-A177-3AD203B41FA5}">
                      <a16:colId xmlns:a16="http://schemas.microsoft.com/office/drawing/2014/main" val="20006"/>
                    </a:ext>
                  </a:extLst>
                </a:gridCol>
                <a:gridCol w="1162625">
                  <a:extLst>
                    <a:ext uri="{9D8B030D-6E8A-4147-A177-3AD203B41FA5}">
                      <a16:colId xmlns:a16="http://schemas.microsoft.com/office/drawing/2014/main" val="3079945066"/>
                    </a:ext>
                  </a:extLst>
                </a:gridCol>
                <a:gridCol w="1162625">
                  <a:extLst>
                    <a:ext uri="{9D8B030D-6E8A-4147-A177-3AD203B41FA5}">
                      <a16:colId xmlns:a16="http://schemas.microsoft.com/office/drawing/2014/main" val="2659430059"/>
                    </a:ext>
                  </a:extLst>
                </a:gridCol>
                <a:gridCol w="1162625">
                  <a:extLst>
                    <a:ext uri="{9D8B030D-6E8A-4147-A177-3AD203B41FA5}">
                      <a16:colId xmlns:a16="http://schemas.microsoft.com/office/drawing/2014/main" val="3033816928"/>
                    </a:ext>
                  </a:extLst>
                </a:gridCol>
                <a:gridCol w="1162625">
                  <a:extLst>
                    <a:ext uri="{9D8B030D-6E8A-4147-A177-3AD203B41FA5}">
                      <a16:colId xmlns:a16="http://schemas.microsoft.com/office/drawing/2014/main" val="1704366203"/>
                    </a:ext>
                  </a:extLst>
                </a:gridCol>
                <a:gridCol w="1162625">
                  <a:extLst>
                    <a:ext uri="{9D8B030D-6E8A-4147-A177-3AD203B41FA5}">
                      <a16:colId xmlns:a16="http://schemas.microsoft.com/office/drawing/2014/main" val="2301718424"/>
                    </a:ext>
                  </a:extLst>
                </a:gridCol>
                <a:gridCol w="1162625">
                  <a:extLst>
                    <a:ext uri="{9D8B030D-6E8A-4147-A177-3AD203B41FA5}">
                      <a16:colId xmlns:a16="http://schemas.microsoft.com/office/drawing/2014/main" val="4220747995"/>
                    </a:ext>
                  </a:extLst>
                </a:gridCol>
              </a:tblGrid>
              <a:tr h="42522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i="1">
                          <a:solidFill>
                            <a:schemeClr val="tx1">
                              <a:lumMod val="75000"/>
                              <a:lumOff val="25000"/>
                            </a:schemeClr>
                          </a:solidFill>
                        </a:rPr>
                        <a:t>2025 Survey</a:t>
                      </a:r>
                    </a:p>
                    <a:p>
                      <a:endParaRPr lang="en-GB" sz="1100">
                        <a:solidFill>
                          <a:schemeClr val="tx1">
                            <a:lumMod val="75000"/>
                            <a:lumOff val="25000"/>
                          </a:schemeClr>
                        </a:solidFill>
                      </a:endParaRP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SEN</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Have a disability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Young carers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Ethnicity:</a:t>
                      </a:r>
                      <a:r>
                        <a:rPr lang="en-GB" sz="1100" b="1" baseline="0">
                          <a:solidFill>
                            <a:schemeClr val="tx1">
                              <a:lumMod val="75000"/>
                              <a:lumOff val="25000"/>
                            </a:schemeClr>
                          </a:solidFill>
                        </a:rPr>
                        <a:t> </a:t>
                      </a:r>
                      <a:r>
                        <a:rPr lang="en-GB" sz="1100" b="1">
                          <a:solidFill>
                            <a:schemeClr val="tx1">
                              <a:lumMod val="75000"/>
                              <a:lumOff val="25000"/>
                            </a:schemeClr>
                          </a:solidFill>
                        </a:rPr>
                        <a:t>White</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Ethnic Minority Groups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Eng 2</a:t>
                      </a:r>
                      <a:r>
                        <a:rPr lang="en-GB" sz="1100" b="1" baseline="30000">
                          <a:solidFill>
                            <a:schemeClr val="tx1">
                              <a:lumMod val="75000"/>
                              <a:lumOff val="25000"/>
                            </a:schemeClr>
                          </a:solidFill>
                        </a:rPr>
                        <a:t>nd</a:t>
                      </a:r>
                      <a:r>
                        <a:rPr lang="en-GB" sz="1100" b="1">
                          <a:solidFill>
                            <a:schemeClr val="tx1">
                              <a:lumMod val="75000"/>
                              <a:lumOff val="25000"/>
                            </a:schemeClr>
                          </a:solidFill>
                        </a:rPr>
                        <a:t> Lang</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LGBTQ</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55932">
                <a:tc>
                  <a:txBody>
                    <a:bodyPr/>
                    <a:lstStyle/>
                    <a:p>
                      <a:r>
                        <a:rPr lang="en-GB" sz="1100" i="1">
                          <a:solidFill>
                            <a:schemeClr val="tx1">
                              <a:lumMod val="75000"/>
                              <a:lumOff val="25000"/>
                            </a:schemeClr>
                          </a:solidFill>
                        </a:rPr>
                        <a:t>Base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191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309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87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1341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154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120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178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253932">
                <a:tc>
                  <a:txBody>
                    <a:bodyPr/>
                    <a:lstStyle/>
                    <a:p>
                      <a:r>
                        <a:rPr lang="en-GB" sz="1100">
                          <a:solidFill>
                            <a:schemeClr val="tx1">
                              <a:lumMod val="75000"/>
                              <a:lumOff val="25000"/>
                            </a:schemeClr>
                          </a:solidFill>
                        </a:rPr>
                        <a:t>Continue in full-time education</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45%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50%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40%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51%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52%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58%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56%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285974">
                <a:tc>
                  <a:txBody>
                    <a:bodyPr/>
                    <a:lstStyle/>
                    <a:p>
                      <a:r>
                        <a:rPr lang="en-GB" sz="1100">
                          <a:solidFill>
                            <a:schemeClr val="tx1">
                              <a:lumMod val="75000"/>
                              <a:lumOff val="25000"/>
                            </a:schemeClr>
                          </a:solidFill>
                        </a:rPr>
                        <a:t>Find a job as soon as you can</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15%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12%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11%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12%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16%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15%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12%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253932">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a:solidFill>
                            <a:schemeClr val="tx1">
                              <a:lumMod val="75000"/>
                              <a:lumOff val="25000"/>
                            </a:schemeClr>
                          </a:solidFill>
                        </a:rPr>
                        <a:t>Get trained</a:t>
                      </a:r>
                      <a:r>
                        <a:rPr lang="en-GB" sz="1100" baseline="0">
                          <a:solidFill>
                            <a:schemeClr val="tx1">
                              <a:lumMod val="75000"/>
                              <a:lumOff val="25000"/>
                            </a:schemeClr>
                          </a:solidFill>
                        </a:rPr>
                        <a:t> for a skilled job (e.g. apprenticeship)</a:t>
                      </a:r>
                      <a:endParaRPr lang="en-GB" sz="110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15%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17%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16%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13%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r h="253932">
                <a:tc>
                  <a:txBody>
                    <a:bodyPr/>
                    <a:lstStyle/>
                    <a:p>
                      <a:r>
                        <a:rPr lang="en-GB" sz="1100">
                          <a:solidFill>
                            <a:schemeClr val="tx1">
                              <a:lumMod val="75000"/>
                              <a:lumOff val="25000"/>
                            </a:schemeClr>
                          </a:solidFill>
                        </a:rPr>
                        <a:t>Start a family</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5"/>
                  </a:ext>
                </a:extLst>
              </a:tr>
              <a:tr h="253932">
                <a:tc>
                  <a:txBody>
                    <a:bodyPr/>
                    <a:lstStyle/>
                    <a:p>
                      <a:r>
                        <a:rPr lang="en-GB" sz="1100">
                          <a:solidFill>
                            <a:schemeClr val="tx1">
                              <a:lumMod val="75000"/>
                              <a:lumOff val="25000"/>
                            </a:schemeClr>
                          </a:solidFill>
                        </a:rPr>
                        <a:t>Something else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14%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6"/>
                  </a:ext>
                </a:extLst>
              </a:tr>
              <a:tr h="253932">
                <a:tc>
                  <a:txBody>
                    <a:bodyPr/>
                    <a:lstStyle/>
                    <a:p>
                      <a:r>
                        <a:rPr lang="en-GB" sz="1100">
                          <a:solidFill>
                            <a:schemeClr val="tx1">
                              <a:lumMod val="75000"/>
                              <a:lumOff val="25000"/>
                            </a:schemeClr>
                          </a:solidFill>
                        </a:rPr>
                        <a:t>Don’t know</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23%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15%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11%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15%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13%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18%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16%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7"/>
                  </a:ext>
                </a:extLst>
              </a:tr>
            </a:tbl>
          </a:graphicData>
        </a:graphic>
      </p:graphicFrame>
    </p:spTree>
    <p:extLst>
      <p:ext uri="{BB962C8B-B14F-4D97-AF65-F5344CB8AC3E}">
        <p14:creationId xmlns:p14="http://schemas.microsoft.com/office/powerpoint/2010/main" val="1618152981"/>
      </p:ext>
    </p:extLst>
  </p:cSld>
  <p:clrMapOvr>
    <a:masterClrMapping/>
  </p:clrMapOvr>
</p:sld>
</file>

<file path=ppt/slides/slide1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1"/>
          <p:cNvSpPr>
            <a:spLocks noGrp="1"/>
          </p:cNvSpPr>
          <p:nvPr>
            <p:ph type="title"/>
          </p:nvPr>
        </p:nvSpPr>
        <p:spPr>
          <a:xfrm>
            <a:off x="189072" y="89490"/>
            <a:ext cx="11730814" cy="900000"/>
          </a:xfrm>
        </p:spPr>
        <p:txBody>
          <a:bodyPr vert="horz" lIns="91440" tIns="45720" rIns="91440" bIns="45720" rtlCol="0" anchor="t" anchorCtr="0">
            <a:normAutofit/>
          </a:bodyPr>
          <a:lstStyle/>
          <a:p>
            <a:r>
              <a:rPr lang="en-GB" sz="1600"/>
              <a:t>Overall, most pupils feel positive about the things they have planned for the future. 88% agree or strongly agree that they have things they want to achieve. LGBTQ pupils are the group least likely to feel able to pursue their goals and feel excited about the future.</a:t>
            </a:r>
          </a:p>
        </p:txBody>
      </p:sp>
      <p:graphicFrame>
        <p:nvGraphicFramePr>
          <p:cNvPr id="5" name="Content Placeholder 6"/>
          <p:cNvGraphicFramePr>
            <a:graphicFrameLocks noGrp="1"/>
          </p:cNvGraphicFramePr>
          <p:nvPr>
            <p:ph idx="1"/>
            <p:extLst>
              <p:ext uri="{D42A27DB-BD31-4B8C-83A1-F6EECF244321}">
                <p14:modId xmlns:p14="http://schemas.microsoft.com/office/powerpoint/2010/main" val="220042427"/>
              </p:ext>
            </p:extLst>
          </p:nvPr>
        </p:nvGraphicFramePr>
        <p:xfrm>
          <a:off x="183019" y="970439"/>
          <a:ext cx="5183057" cy="3791229"/>
        </p:xfrm>
        <a:graphic>
          <a:graphicData uri="http://schemas.openxmlformats.org/drawingml/2006/chart">
            <c:chart xmlns:c="http://schemas.openxmlformats.org/drawingml/2006/chart" xmlns:r="http://schemas.openxmlformats.org/officeDocument/2006/relationships" r:id="rId3"/>
          </a:graphicData>
        </a:graphic>
      </p:graphicFrame>
      <p:sp>
        <p:nvSpPr>
          <p:cNvPr id="6" name="TextBox 5"/>
          <p:cNvSpPr txBox="1"/>
          <p:nvPr/>
        </p:nvSpPr>
        <p:spPr>
          <a:xfrm>
            <a:off x="183019" y="6368400"/>
            <a:ext cx="10227733" cy="400110"/>
          </a:xfrm>
          <a:prstGeom prst="rect">
            <a:avLst/>
          </a:prstGeom>
          <a:noFill/>
        </p:spPr>
        <p:txBody>
          <a:bodyPr wrap="square" rtlCol="0" anchor="b" anchorCtr="0">
            <a:spAutoFit/>
          </a:bodyPr>
          <a:lstStyle/>
          <a:p>
            <a:r>
              <a:rPr lang="en-GB" sz="1000">
                <a:solidFill>
                  <a:srgbClr val="002060"/>
                </a:solidFill>
              </a:rPr>
              <a:t>Q: To what extent do you agree with the following statements about your future?</a:t>
            </a:r>
          </a:p>
          <a:p>
            <a:r>
              <a:rPr lang="en-GB" sz="1000" i="1">
                <a:solidFill>
                  <a:srgbClr val="002060"/>
                </a:solidFill>
              </a:rPr>
              <a:t>Base: All valid respondents, n=1,546. </a:t>
            </a:r>
          </a:p>
        </p:txBody>
      </p:sp>
      <p:sp>
        <p:nvSpPr>
          <p:cNvPr id="8" name="Rectangle 7"/>
          <p:cNvSpPr/>
          <p:nvPr/>
        </p:nvSpPr>
        <p:spPr>
          <a:xfrm>
            <a:off x="9946640" y="6368627"/>
            <a:ext cx="1686560" cy="492926"/>
          </a:xfrm>
          <a:prstGeom prst="rect">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a:t>Your community &amp; activities </a:t>
            </a:r>
            <a:endParaRPr lang="en-GB" sz="1000" b="1"/>
          </a:p>
        </p:txBody>
      </p:sp>
      <p:graphicFrame>
        <p:nvGraphicFramePr>
          <p:cNvPr id="9" name="Table 8"/>
          <p:cNvGraphicFramePr>
            <a:graphicFrameLocks noGrp="1"/>
          </p:cNvGraphicFramePr>
          <p:nvPr>
            <p:extLst>
              <p:ext uri="{D42A27DB-BD31-4B8C-83A1-F6EECF244321}">
                <p14:modId xmlns:p14="http://schemas.microsoft.com/office/powerpoint/2010/main" val="944956489"/>
              </p:ext>
            </p:extLst>
          </p:nvPr>
        </p:nvGraphicFramePr>
        <p:xfrm>
          <a:off x="5637621" y="970439"/>
          <a:ext cx="5995578" cy="2140080"/>
        </p:xfrm>
        <a:graphic>
          <a:graphicData uri="http://schemas.openxmlformats.org/drawingml/2006/table">
            <a:tbl>
              <a:tblPr firstRow="1" bandRow="1">
                <a:tableStyleId>{5940675A-B579-460E-94D1-54222C63F5DA}</a:tableStyleId>
              </a:tblPr>
              <a:tblGrid>
                <a:gridCol w="1591102">
                  <a:extLst>
                    <a:ext uri="{9D8B030D-6E8A-4147-A177-3AD203B41FA5}">
                      <a16:colId xmlns:a16="http://schemas.microsoft.com/office/drawing/2014/main" val="20000"/>
                    </a:ext>
                  </a:extLst>
                </a:gridCol>
                <a:gridCol w="840428">
                  <a:extLst>
                    <a:ext uri="{9D8B030D-6E8A-4147-A177-3AD203B41FA5}">
                      <a16:colId xmlns:a16="http://schemas.microsoft.com/office/drawing/2014/main" val="20001"/>
                    </a:ext>
                  </a:extLst>
                </a:gridCol>
                <a:gridCol w="677696">
                  <a:extLst>
                    <a:ext uri="{9D8B030D-6E8A-4147-A177-3AD203B41FA5}">
                      <a16:colId xmlns:a16="http://schemas.microsoft.com/office/drawing/2014/main" val="20002"/>
                    </a:ext>
                  </a:extLst>
                </a:gridCol>
                <a:gridCol w="721588">
                  <a:extLst>
                    <a:ext uri="{9D8B030D-6E8A-4147-A177-3AD203B41FA5}">
                      <a16:colId xmlns:a16="http://schemas.microsoft.com/office/drawing/2014/main" val="20003"/>
                    </a:ext>
                  </a:extLst>
                </a:gridCol>
                <a:gridCol w="721588">
                  <a:extLst>
                    <a:ext uri="{9D8B030D-6E8A-4147-A177-3AD203B41FA5}">
                      <a16:colId xmlns:a16="http://schemas.microsoft.com/office/drawing/2014/main" val="20004"/>
                    </a:ext>
                  </a:extLst>
                </a:gridCol>
                <a:gridCol w="721588">
                  <a:extLst>
                    <a:ext uri="{9D8B030D-6E8A-4147-A177-3AD203B41FA5}">
                      <a16:colId xmlns:a16="http://schemas.microsoft.com/office/drawing/2014/main" val="20005"/>
                    </a:ext>
                  </a:extLst>
                </a:gridCol>
                <a:gridCol w="721588">
                  <a:extLst>
                    <a:ext uri="{9D8B030D-6E8A-4147-A177-3AD203B41FA5}">
                      <a16:colId xmlns:a16="http://schemas.microsoft.com/office/drawing/2014/main" val="20006"/>
                    </a:ext>
                  </a:extLst>
                </a:gridCol>
              </a:tblGrid>
              <a:tr h="3938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i="1">
                          <a:solidFill>
                            <a:schemeClr val="tx1">
                              <a:lumMod val="75000"/>
                              <a:lumOff val="25000"/>
                            </a:schemeClr>
                          </a:solidFill>
                        </a:rPr>
                        <a:t>2025 Survey</a:t>
                      </a:r>
                    </a:p>
                    <a:p>
                      <a:endParaRPr lang="en-GB" sz="1100">
                        <a:solidFill>
                          <a:schemeClr val="tx1">
                            <a:lumMod val="75000"/>
                            <a:lumOff val="25000"/>
                          </a:schemeClr>
                        </a:solidFill>
                      </a:endParaRP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All Secondary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Year 8</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Year 10</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Boys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Girls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FSM</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36296">
                <a:tc>
                  <a:txBody>
                    <a:bodyPr/>
                    <a:lstStyle/>
                    <a:p>
                      <a:r>
                        <a:rPr lang="en-GB" sz="1100" i="1">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1546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962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584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720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775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329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393826">
                <a:tc>
                  <a:txBody>
                    <a:bodyPr/>
                    <a:lstStyle/>
                    <a:p>
                      <a:pPr algn="l" fontAlgn="b"/>
                      <a:r>
                        <a:rPr lang="en-GB" sz="1100" b="0" i="0" u="none" strike="noStrike">
                          <a:solidFill>
                            <a:schemeClr val="tx1">
                              <a:lumMod val="85000"/>
                              <a:lumOff val="15000"/>
                            </a:schemeClr>
                          </a:solidFill>
                          <a:effectLst/>
                          <a:latin typeface="Calibri" panose="020F0502020204030204" pitchFamily="34" charset="0"/>
                        </a:rPr>
                        <a:t>I</a:t>
                      </a:r>
                      <a:r>
                        <a:rPr lang="en-GB" sz="1100" b="0" i="0" u="none" strike="noStrike" baseline="0">
                          <a:solidFill>
                            <a:schemeClr val="tx1">
                              <a:lumMod val="85000"/>
                              <a:lumOff val="15000"/>
                            </a:schemeClr>
                          </a:solidFill>
                          <a:effectLst/>
                          <a:latin typeface="Calibri" panose="020F0502020204030204" pitchFamily="34" charset="0"/>
                        </a:rPr>
                        <a:t> have things I want to achieve</a:t>
                      </a:r>
                      <a:endParaRPr lang="en-GB" sz="1100" b="0" i="0" u="none" strike="noStrike">
                        <a:solidFill>
                          <a:schemeClr val="tx1">
                            <a:lumMod val="85000"/>
                            <a:lumOff val="15000"/>
                          </a:schemeClr>
                        </a:solidFill>
                        <a:effectLst/>
                        <a:latin typeface="Calibri" panose="020F0502020204030204" pitchFamily="34" charset="0"/>
                      </a:endParaRP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85000"/>
                              <a:lumOff val="15000"/>
                            </a:schemeClr>
                          </a:solidFill>
                          <a:effectLst/>
                          <a:latin typeface="Calibri" panose="020F0502020204030204" pitchFamily="34" charset="0"/>
                        </a:rPr>
                        <a:t>88%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85000"/>
                              <a:lumOff val="15000"/>
                            </a:schemeClr>
                          </a:solidFill>
                          <a:effectLst/>
                          <a:latin typeface="Calibri" panose="020F0502020204030204" pitchFamily="34" charset="0"/>
                        </a:rPr>
                        <a:t>88%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85000"/>
                              <a:lumOff val="15000"/>
                            </a:schemeClr>
                          </a:solidFill>
                          <a:effectLst/>
                          <a:latin typeface="Calibri" panose="020F0502020204030204" pitchFamily="34" charset="0"/>
                        </a:rPr>
                        <a:t>88%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85000"/>
                              <a:lumOff val="15000"/>
                            </a:schemeClr>
                          </a:solidFill>
                          <a:effectLst/>
                          <a:latin typeface="Calibri" panose="020F0502020204030204" pitchFamily="34" charset="0"/>
                        </a:rPr>
                        <a:t>89%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85000"/>
                              <a:lumOff val="15000"/>
                            </a:schemeClr>
                          </a:solidFill>
                          <a:effectLst/>
                          <a:latin typeface="Calibri" panose="020F0502020204030204" pitchFamily="34" charset="0"/>
                        </a:rPr>
                        <a:t>88%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n-GB" sz="1100" b="0" i="0" u="none" strike="noStrike" kern="1200">
                          <a:solidFill>
                            <a:schemeClr val="tx1">
                              <a:lumMod val="85000"/>
                              <a:lumOff val="15000"/>
                            </a:schemeClr>
                          </a:solidFill>
                          <a:effectLst/>
                          <a:latin typeface="Calibri" panose="020F0502020204030204" pitchFamily="34" charset="0"/>
                          <a:ea typeface="+mn-ea"/>
                          <a:cs typeface="+mn-cs"/>
                        </a:rPr>
                        <a:t>86%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507387">
                <a:tc>
                  <a:txBody>
                    <a:bodyPr/>
                    <a:lstStyle/>
                    <a:p>
                      <a:pPr algn="l" fontAlgn="b"/>
                      <a:r>
                        <a:rPr lang="en-GB" sz="1100" b="0" i="0" u="none" strike="noStrike">
                          <a:solidFill>
                            <a:schemeClr val="tx1">
                              <a:lumMod val="85000"/>
                              <a:lumOff val="15000"/>
                            </a:schemeClr>
                          </a:solidFill>
                          <a:effectLst/>
                          <a:latin typeface="Calibri" panose="020F0502020204030204" pitchFamily="34" charset="0"/>
                        </a:rPr>
                        <a:t>I feel able to pursue</a:t>
                      </a:r>
                      <a:r>
                        <a:rPr lang="en-GB" sz="1100" b="0" i="0" u="none" strike="noStrike" baseline="0">
                          <a:solidFill>
                            <a:schemeClr val="tx1">
                              <a:lumMod val="85000"/>
                              <a:lumOff val="15000"/>
                            </a:schemeClr>
                          </a:solidFill>
                          <a:effectLst/>
                          <a:latin typeface="Calibri" panose="020F0502020204030204" pitchFamily="34" charset="0"/>
                        </a:rPr>
                        <a:t> what I want to do once I leave school</a:t>
                      </a:r>
                      <a:endParaRPr lang="en-GB" sz="1100" b="0" i="0" u="none" strike="noStrike">
                        <a:solidFill>
                          <a:schemeClr val="tx1">
                            <a:lumMod val="85000"/>
                            <a:lumOff val="15000"/>
                          </a:schemeClr>
                        </a:solidFill>
                        <a:effectLst/>
                        <a:latin typeface="Calibri" panose="020F0502020204030204" pitchFamily="34" charset="0"/>
                      </a:endParaRP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85000"/>
                              <a:lumOff val="15000"/>
                            </a:schemeClr>
                          </a:solidFill>
                          <a:effectLst/>
                          <a:latin typeface="Calibri" panose="020F0502020204030204" pitchFamily="34" charset="0"/>
                        </a:rPr>
                        <a:t>68%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85000"/>
                              <a:lumOff val="15000"/>
                            </a:schemeClr>
                          </a:solidFill>
                          <a:effectLst/>
                          <a:latin typeface="Calibri" panose="020F0502020204030204" pitchFamily="34" charset="0"/>
                        </a:rPr>
                        <a:t>69%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85000"/>
                              <a:lumOff val="15000"/>
                            </a:schemeClr>
                          </a:solidFill>
                          <a:effectLst/>
                          <a:latin typeface="Calibri" panose="020F0502020204030204" pitchFamily="34" charset="0"/>
                        </a:rPr>
                        <a:t>66%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85000"/>
                              <a:lumOff val="15000"/>
                            </a:schemeClr>
                          </a:solidFill>
                          <a:effectLst/>
                          <a:latin typeface="Calibri" panose="020F0502020204030204" pitchFamily="34" charset="0"/>
                        </a:rPr>
                        <a:t>73%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85000"/>
                              <a:lumOff val="15000"/>
                            </a:schemeClr>
                          </a:solidFill>
                          <a:effectLst/>
                          <a:latin typeface="Calibri" panose="020F0502020204030204" pitchFamily="34" charset="0"/>
                        </a:rPr>
                        <a:t>63%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85000"/>
                              <a:lumOff val="15000"/>
                            </a:schemeClr>
                          </a:solidFill>
                          <a:effectLst/>
                          <a:latin typeface="Calibri" panose="020F0502020204030204" pitchFamily="34" charset="0"/>
                        </a:rPr>
                        <a:t>64%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174289">
                <a:tc>
                  <a:txBody>
                    <a:bodyPr/>
                    <a:lstStyle/>
                    <a:p>
                      <a:pPr algn="l" fontAlgn="b"/>
                      <a:r>
                        <a:rPr lang="en-GB" sz="1100" b="0" i="0" u="none" strike="noStrike">
                          <a:solidFill>
                            <a:schemeClr val="tx1">
                              <a:lumMod val="85000"/>
                              <a:lumOff val="15000"/>
                            </a:schemeClr>
                          </a:solidFill>
                          <a:effectLst/>
                          <a:latin typeface="Calibri" panose="020F0502020204030204" pitchFamily="34" charset="0"/>
                        </a:rPr>
                        <a:t>I’m excited</a:t>
                      </a:r>
                      <a:r>
                        <a:rPr lang="en-GB" sz="1100" b="0" i="0" u="none" strike="noStrike" baseline="0">
                          <a:solidFill>
                            <a:schemeClr val="tx1">
                              <a:lumMod val="85000"/>
                              <a:lumOff val="15000"/>
                            </a:schemeClr>
                          </a:solidFill>
                          <a:effectLst/>
                          <a:latin typeface="Calibri" panose="020F0502020204030204" pitchFamily="34" charset="0"/>
                        </a:rPr>
                        <a:t> about the future </a:t>
                      </a:r>
                      <a:endParaRPr lang="en-GB" sz="1100" b="0" i="0" u="none" strike="noStrike">
                        <a:solidFill>
                          <a:schemeClr val="tx1">
                            <a:lumMod val="85000"/>
                            <a:lumOff val="15000"/>
                          </a:schemeClr>
                        </a:solidFill>
                        <a:effectLst/>
                        <a:latin typeface="Calibri" panose="020F0502020204030204" pitchFamily="34" charset="0"/>
                      </a:endParaRP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85000"/>
                              <a:lumOff val="15000"/>
                            </a:schemeClr>
                          </a:solidFill>
                          <a:effectLst/>
                          <a:latin typeface="Calibri" panose="020F0502020204030204" pitchFamily="34" charset="0"/>
                        </a:rPr>
                        <a:t>62%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85000"/>
                              <a:lumOff val="15000"/>
                            </a:schemeClr>
                          </a:solidFill>
                          <a:effectLst/>
                          <a:latin typeface="Calibri" panose="020F0502020204030204" pitchFamily="34" charset="0"/>
                        </a:rPr>
                        <a:t>62%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85000"/>
                              <a:lumOff val="15000"/>
                            </a:schemeClr>
                          </a:solidFill>
                          <a:effectLst/>
                          <a:latin typeface="Calibri" panose="020F0502020204030204" pitchFamily="34" charset="0"/>
                        </a:rPr>
                        <a:t>60%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85000"/>
                              <a:lumOff val="15000"/>
                            </a:schemeClr>
                          </a:solidFill>
                          <a:effectLst/>
                          <a:latin typeface="Calibri" panose="020F0502020204030204" pitchFamily="34" charset="0"/>
                        </a:rPr>
                        <a:t>64%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85000"/>
                              <a:lumOff val="15000"/>
                            </a:schemeClr>
                          </a:solidFill>
                          <a:effectLst/>
                          <a:latin typeface="Calibri" panose="020F0502020204030204" pitchFamily="34" charset="0"/>
                        </a:rPr>
                        <a:t>60%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85000"/>
                              <a:lumOff val="15000"/>
                            </a:schemeClr>
                          </a:solidFill>
                          <a:effectLst/>
                          <a:latin typeface="Calibri" panose="020F0502020204030204" pitchFamily="34" charset="0"/>
                        </a:rPr>
                        <a:t>55%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bl>
          </a:graphicData>
        </a:graphic>
      </p:graphicFrame>
      <p:sp>
        <p:nvSpPr>
          <p:cNvPr id="11" name="TextBox 10"/>
          <p:cNvSpPr txBox="1"/>
          <p:nvPr/>
        </p:nvSpPr>
        <p:spPr>
          <a:xfrm>
            <a:off x="5609267" y="5543888"/>
            <a:ext cx="5995579" cy="276999"/>
          </a:xfrm>
          <a:prstGeom prst="rect">
            <a:avLst/>
          </a:prstGeom>
          <a:solidFill>
            <a:schemeClr val="accent4">
              <a:lumMod val="20000"/>
              <a:lumOff val="80000"/>
            </a:schemeClr>
          </a:solidFill>
        </p:spPr>
        <p:txBody>
          <a:bodyPr wrap="square" rtlCol="0">
            <a:spAutoFit/>
          </a:bodyPr>
          <a:lstStyle/>
          <a:p>
            <a:r>
              <a:rPr lang="en-GB" sz="1200">
                <a:solidFill>
                  <a:schemeClr val="tx1">
                    <a:lumMod val="75000"/>
                    <a:lumOff val="25000"/>
                  </a:schemeClr>
                </a:solidFill>
              </a:rPr>
              <a:t>Proportion of pupils ‘Agree’ or ‘Strongly agree’</a:t>
            </a:r>
          </a:p>
        </p:txBody>
      </p:sp>
      <p:graphicFrame>
        <p:nvGraphicFramePr>
          <p:cNvPr id="10" name="Table 9">
            <a:extLst>
              <a:ext uri="{FF2B5EF4-FFF2-40B4-BE49-F238E27FC236}">
                <a16:creationId xmlns:a16="http://schemas.microsoft.com/office/drawing/2014/main" id="{267D76FD-8086-42D3-847F-8C22C4874665}"/>
              </a:ext>
            </a:extLst>
          </p:cNvPr>
          <p:cNvGraphicFramePr>
            <a:graphicFrameLocks noGrp="1"/>
          </p:cNvGraphicFramePr>
          <p:nvPr>
            <p:extLst>
              <p:ext uri="{D42A27DB-BD31-4B8C-83A1-F6EECF244321}">
                <p14:modId xmlns:p14="http://schemas.microsoft.com/office/powerpoint/2010/main" val="296612228"/>
              </p:ext>
            </p:extLst>
          </p:nvPr>
        </p:nvGraphicFramePr>
        <p:xfrm>
          <a:off x="5647146" y="3190561"/>
          <a:ext cx="5986054" cy="2226060"/>
        </p:xfrm>
        <a:graphic>
          <a:graphicData uri="http://schemas.openxmlformats.org/drawingml/2006/table">
            <a:tbl>
              <a:tblPr firstRow="1" bandRow="1">
                <a:tableStyleId>{5940675A-B579-460E-94D1-54222C63F5DA}</a:tableStyleId>
              </a:tblPr>
              <a:tblGrid>
                <a:gridCol w="1431145">
                  <a:extLst>
                    <a:ext uri="{9D8B030D-6E8A-4147-A177-3AD203B41FA5}">
                      <a16:colId xmlns:a16="http://schemas.microsoft.com/office/drawing/2014/main" val="20000"/>
                    </a:ext>
                  </a:extLst>
                </a:gridCol>
                <a:gridCol w="575750">
                  <a:extLst>
                    <a:ext uri="{9D8B030D-6E8A-4147-A177-3AD203B41FA5}">
                      <a16:colId xmlns:a16="http://schemas.microsoft.com/office/drawing/2014/main" val="20001"/>
                    </a:ext>
                  </a:extLst>
                </a:gridCol>
                <a:gridCol w="744814">
                  <a:extLst>
                    <a:ext uri="{9D8B030D-6E8A-4147-A177-3AD203B41FA5}">
                      <a16:colId xmlns:a16="http://schemas.microsoft.com/office/drawing/2014/main" val="20002"/>
                    </a:ext>
                  </a:extLst>
                </a:gridCol>
                <a:gridCol w="635015">
                  <a:extLst>
                    <a:ext uri="{9D8B030D-6E8A-4147-A177-3AD203B41FA5}">
                      <a16:colId xmlns:a16="http://schemas.microsoft.com/office/drawing/2014/main" val="20003"/>
                    </a:ext>
                  </a:extLst>
                </a:gridCol>
                <a:gridCol w="743929">
                  <a:extLst>
                    <a:ext uri="{9D8B030D-6E8A-4147-A177-3AD203B41FA5}">
                      <a16:colId xmlns:a16="http://schemas.microsoft.com/office/drawing/2014/main" val="20004"/>
                    </a:ext>
                  </a:extLst>
                </a:gridCol>
                <a:gridCol w="720626">
                  <a:extLst>
                    <a:ext uri="{9D8B030D-6E8A-4147-A177-3AD203B41FA5}">
                      <a16:colId xmlns:a16="http://schemas.microsoft.com/office/drawing/2014/main" val="20005"/>
                    </a:ext>
                  </a:extLst>
                </a:gridCol>
                <a:gridCol w="541557">
                  <a:extLst>
                    <a:ext uri="{9D8B030D-6E8A-4147-A177-3AD203B41FA5}">
                      <a16:colId xmlns:a16="http://schemas.microsoft.com/office/drawing/2014/main" val="20006"/>
                    </a:ext>
                  </a:extLst>
                </a:gridCol>
                <a:gridCol w="593218">
                  <a:extLst>
                    <a:ext uri="{9D8B030D-6E8A-4147-A177-3AD203B41FA5}">
                      <a16:colId xmlns:a16="http://schemas.microsoft.com/office/drawing/2014/main" val="235220252"/>
                    </a:ext>
                  </a:extLst>
                </a:gridCol>
              </a:tblGrid>
              <a:tr h="3938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050" i="1">
                          <a:solidFill>
                            <a:schemeClr val="tx1">
                              <a:lumMod val="75000"/>
                              <a:lumOff val="25000"/>
                            </a:schemeClr>
                          </a:solidFill>
                        </a:rPr>
                        <a:t>2025 Survey</a:t>
                      </a:r>
                    </a:p>
                    <a:p>
                      <a:endParaRPr lang="en-GB" sz="1050">
                        <a:solidFill>
                          <a:schemeClr val="tx1">
                            <a:lumMod val="75000"/>
                            <a:lumOff val="25000"/>
                          </a:schemeClr>
                        </a:solidFill>
                      </a:endParaRP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050" b="1">
                          <a:solidFill>
                            <a:schemeClr val="tx1">
                              <a:lumMod val="75000"/>
                              <a:lumOff val="25000"/>
                            </a:schemeClr>
                          </a:solidFill>
                        </a:rPr>
                        <a:t>SEN</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050" b="1">
                          <a:solidFill>
                            <a:schemeClr val="tx1">
                              <a:lumMod val="75000"/>
                              <a:lumOff val="25000"/>
                            </a:schemeClr>
                          </a:solidFill>
                        </a:rPr>
                        <a:t>Have a disability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050" b="1">
                          <a:solidFill>
                            <a:schemeClr val="tx1">
                              <a:lumMod val="75000"/>
                              <a:lumOff val="25000"/>
                            </a:schemeClr>
                          </a:solidFill>
                        </a:rPr>
                        <a:t>Young carers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050" b="1">
                          <a:solidFill>
                            <a:schemeClr val="tx1">
                              <a:lumMod val="75000"/>
                              <a:lumOff val="25000"/>
                            </a:schemeClr>
                          </a:solidFill>
                        </a:rPr>
                        <a:t>Ethnicity:</a:t>
                      </a:r>
                      <a:r>
                        <a:rPr lang="en-GB" sz="1050" b="1" baseline="0">
                          <a:solidFill>
                            <a:schemeClr val="tx1">
                              <a:lumMod val="75000"/>
                              <a:lumOff val="25000"/>
                            </a:schemeClr>
                          </a:solidFill>
                        </a:rPr>
                        <a:t> </a:t>
                      </a:r>
                      <a:r>
                        <a:rPr lang="en-GB" sz="1050" b="1">
                          <a:solidFill>
                            <a:schemeClr val="tx1">
                              <a:lumMod val="75000"/>
                              <a:lumOff val="25000"/>
                            </a:schemeClr>
                          </a:solidFill>
                        </a:rPr>
                        <a:t>White</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050" b="1">
                          <a:solidFill>
                            <a:schemeClr val="tx1">
                              <a:lumMod val="75000"/>
                              <a:lumOff val="25000"/>
                            </a:schemeClr>
                          </a:solidFill>
                        </a:rPr>
                        <a:t>Ethnic Minority Groups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050" b="1">
                          <a:solidFill>
                            <a:schemeClr val="tx1">
                              <a:lumMod val="75000"/>
                              <a:lumOff val="25000"/>
                            </a:schemeClr>
                          </a:solidFill>
                        </a:rPr>
                        <a:t>Eng 2</a:t>
                      </a:r>
                      <a:r>
                        <a:rPr lang="en-GB" sz="1050" b="1" baseline="30000">
                          <a:solidFill>
                            <a:schemeClr val="tx1">
                              <a:lumMod val="75000"/>
                              <a:lumOff val="25000"/>
                            </a:schemeClr>
                          </a:solidFill>
                        </a:rPr>
                        <a:t>nd</a:t>
                      </a:r>
                      <a:r>
                        <a:rPr lang="en-GB" sz="1050" b="1">
                          <a:solidFill>
                            <a:schemeClr val="tx1">
                              <a:lumMod val="75000"/>
                              <a:lumOff val="25000"/>
                            </a:schemeClr>
                          </a:solidFill>
                        </a:rPr>
                        <a:t> Lang</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050" b="1">
                          <a:solidFill>
                            <a:schemeClr val="tx1">
                              <a:lumMod val="75000"/>
                              <a:lumOff val="25000"/>
                            </a:schemeClr>
                          </a:solidFill>
                        </a:rPr>
                        <a:t>LGBTQ</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36296">
                <a:tc>
                  <a:txBody>
                    <a:bodyPr/>
                    <a:lstStyle/>
                    <a:p>
                      <a:r>
                        <a:rPr lang="en-GB" sz="1050" i="1">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050" i="1">
                          <a:solidFill>
                            <a:schemeClr val="tx1">
                              <a:lumMod val="75000"/>
                              <a:lumOff val="25000"/>
                            </a:schemeClr>
                          </a:solidFill>
                        </a:rPr>
                        <a:t>191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050" i="1">
                          <a:solidFill>
                            <a:schemeClr val="tx1">
                              <a:lumMod val="75000"/>
                              <a:lumOff val="25000"/>
                            </a:schemeClr>
                          </a:solidFill>
                        </a:rPr>
                        <a:t>309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050" i="1">
                          <a:solidFill>
                            <a:schemeClr val="tx1">
                              <a:lumMod val="75000"/>
                              <a:lumOff val="25000"/>
                            </a:schemeClr>
                          </a:solidFill>
                        </a:rPr>
                        <a:t>87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050" i="1">
                          <a:solidFill>
                            <a:schemeClr val="tx1">
                              <a:lumMod val="75000"/>
                              <a:lumOff val="25000"/>
                            </a:schemeClr>
                          </a:solidFill>
                        </a:rPr>
                        <a:t>1341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050" i="1">
                          <a:solidFill>
                            <a:schemeClr val="tx1">
                              <a:lumMod val="75000"/>
                              <a:lumOff val="25000"/>
                            </a:schemeClr>
                          </a:solidFill>
                        </a:rPr>
                        <a:t>154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050" i="1">
                          <a:solidFill>
                            <a:schemeClr val="tx1">
                              <a:lumMod val="75000"/>
                              <a:lumOff val="25000"/>
                            </a:schemeClr>
                          </a:solidFill>
                        </a:rPr>
                        <a:t>120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050" i="1">
                          <a:solidFill>
                            <a:schemeClr val="tx1">
                              <a:lumMod val="75000"/>
                              <a:lumOff val="25000"/>
                            </a:schemeClr>
                          </a:solidFill>
                        </a:rPr>
                        <a:t>178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393826">
                <a:tc>
                  <a:txBody>
                    <a:bodyPr/>
                    <a:lstStyle/>
                    <a:p>
                      <a:pPr algn="l" fontAlgn="b"/>
                      <a:r>
                        <a:rPr lang="en-GB" sz="1050" b="0" i="0" u="none" strike="noStrike">
                          <a:solidFill>
                            <a:schemeClr val="tx1">
                              <a:lumMod val="85000"/>
                              <a:lumOff val="15000"/>
                            </a:schemeClr>
                          </a:solidFill>
                          <a:effectLst/>
                          <a:latin typeface="Calibri" panose="020F0502020204030204" pitchFamily="34" charset="0"/>
                        </a:rPr>
                        <a:t>I</a:t>
                      </a:r>
                      <a:r>
                        <a:rPr lang="en-GB" sz="1050" b="0" i="0" u="none" strike="noStrike" baseline="0">
                          <a:solidFill>
                            <a:schemeClr val="tx1">
                              <a:lumMod val="85000"/>
                              <a:lumOff val="15000"/>
                            </a:schemeClr>
                          </a:solidFill>
                          <a:effectLst/>
                          <a:latin typeface="Calibri" panose="020F0502020204030204" pitchFamily="34" charset="0"/>
                        </a:rPr>
                        <a:t> have things I want to achieve</a:t>
                      </a:r>
                      <a:endParaRPr lang="en-GB" sz="1050" b="0" i="0" u="none" strike="noStrike">
                        <a:solidFill>
                          <a:schemeClr val="tx1">
                            <a:lumMod val="85000"/>
                            <a:lumOff val="15000"/>
                          </a:schemeClr>
                        </a:solidFill>
                        <a:effectLst/>
                        <a:latin typeface="Calibri" panose="020F0502020204030204" pitchFamily="34" charset="0"/>
                      </a:endParaRP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050" b="0" i="0" u="none" strike="noStrike">
                          <a:solidFill>
                            <a:schemeClr val="tx1">
                              <a:lumMod val="85000"/>
                              <a:lumOff val="15000"/>
                            </a:schemeClr>
                          </a:solidFill>
                          <a:effectLst/>
                          <a:latin typeface="Calibri" panose="020F0502020204030204" pitchFamily="34" charset="0"/>
                        </a:rPr>
                        <a:t>82%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050" b="0" i="0" u="none" strike="noStrike">
                          <a:solidFill>
                            <a:schemeClr val="tx1">
                              <a:lumMod val="85000"/>
                              <a:lumOff val="15000"/>
                            </a:schemeClr>
                          </a:solidFill>
                          <a:effectLst/>
                          <a:latin typeface="Calibri" panose="020F0502020204030204" pitchFamily="34" charset="0"/>
                        </a:rPr>
                        <a:t>89%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050" b="0" i="0" u="none" strike="noStrike">
                          <a:solidFill>
                            <a:schemeClr val="tx1">
                              <a:lumMod val="85000"/>
                              <a:lumOff val="15000"/>
                            </a:schemeClr>
                          </a:solidFill>
                          <a:effectLst/>
                          <a:latin typeface="Calibri" panose="020F0502020204030204" pitchFamily="34" charset="0"/>
                        </a:rPr>
                        <a:t>80%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050" b="0" i="0" u="none" strike="noStrike">
                          <a:solidFill>
                            <a:schemeClr val="tx1">
                              <a:lumMod val="85000"/>
                              <a:lumOff val="15000"/>
                            </a:schemeClr>
                          </a:solidFill>
                          <a:effectLst/>
                          <a:latin typeface="Calibri" panose="020F0502020204030204" pitchFamily="34" charset="0"/>
                        </a:rPr>
                        <a:t>88%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050" b="0" i="0" u="none" strike="noStrike">
                          <a:solidFill>
                            <a:schemeClr val="tx1">
                              <a:lumMod val="85000"/>
                              <a:lumOff val="15000"/>
                            </a:schemeClr>
                          </a:solidFill>
                          <a:effectLst/>
                          <a:latin typeface="Calibri" panose="020F0502020204030204" pitchFamily="34" charset="0"/>
                        </a:rPr>
                        <a:t>87%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n-GB" sz="1050" b="0" i="0" u="none" strike="noStrike" kern="1200">
                          <a:solidFill>
                            <a:schemeClr val="tx1">
                              <a:lumMod val="85000"/>
                              <a:lumOff val="15000"/>
                            </a:schemeClr>
                          </a:solidFill>
                          <a:effectLst/>
                          <a:latin typeface="Calibri" panose="020F0502020204030204" pitchFamily="34" charset="0"/>
                          <a:ea typeface="+mn-ea"/>
                          <a:cs typeface="+mn-cs"/>
                        </a:rPr>
                        <a:t>86%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n-GB" sz="1050" b="0" i="0" u="none" strike="noStrike" kern="1200">
                          <a:solidFill>
                            <a:schemeClr val="tx1">
                              <a:lumMod val="85000"/>
                              <a:lumOff val="15000"/>
                            </a:schemeClr>
                          </a:solidFill>
                          <a:effectLst/>
                          <a:latin typeface="Calibri" panose="020F0502020204030204" pitchFamily="34" charset="0"/>
                          <a:ea typeface="+mn-ea"/>
                          <a:cs typeface="+mn-cs"/>
                        </a:rPr>
                        <a:t>83%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507387">
                <a:tc>
                  <a:txBody>
                    <a:bodyPr/>
                    <a:lstStyle/>
                    <a:p>
                      <a:pPr algn="l" fontAlgn="b"/>
                      <a:r>
                        <a:rPr lang="en-GB" sz="1050" b="0" i="0" u="none" strike="noStrike">
                          <a:solidFill>
                            <a:schemeClr val="tx1">
                              <a:lumMod val="85000"/>
                              <a:lumOff val="15000"/>
                            </a:schemeClr>
                          </a:solidFill>
                          <a:effectLst/>
                          <a:latin typeface="Calibri" panose="020F0502020204030204" pitchFamily="34" charset="0"/>
                        </a:rPr>
                        <a:t>I feel able to pursue</a:t>
                      </a:r>
                      <a:r>
                        <a:rPr lang="en-GB" sz="1050" b="0" i="0" u="none" strike="noStrike" baseline="0">
                          <a:solidFill>
                            <a:schemeClr val="tx1">
                              <a:lumMod val="85000"/>
                              <a:lumOff val="15000"/>
                            </a:schemeClr>
                          </a:solidFill>
                          <a:effectLst/>
                          <a:latin typeface="Calibri" panose="020F0502020204030204" pitchFamily="34" charset="0"/>
                        </a:rPr>
                        <a:t> what I want to do once I leave school</a:t>
                      </a:r>
                      <a:endParaRPr lang="en-GB" sz="1050" b="0" i="0" u="none" strike="noStrike">
                        <a:solidFill>
                          <a:schemeClr val="tx1">
                            <a:lumMod val="85000"/>
                            <a:lumOff val="15000"/>
                          </a:schemeClr>
                        </a:solidFill>
                        <a:effectLst/>
                        <a:latin typeface="Calibri" panose="020F0502020204030204" pitchFamily="34" charset="0"/>
                      </a:endParaRP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050" b="0" i="0" u="none" strike="noStrike">
                          <a:solidFill>
                            <a:schemeClr val="tx1">
                              <a:lumMod val="85000"/>
                              <a:lumOff val="15000"/>
                            </a:schemeClr>
                          </a:solidFill>
                          <a:effectLst/>
                          <a:latin typeface="Calibri" panose="020F0502020204030204" pitchFamily="34" charset="0"/>
                        </a:rPr>
                        <a:t>60%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050" b="0" i="0" u="none" strike="noStrike">
                          <a:solidFill>
                            <a:schemeClr val="tx1">
                              <a:lumMod val="85000"/>
                              <a:lumOff val="15000"/>
                            </a:schemeClr>
                          </a:solidFill>
                          <a:effectLst/>
                          <a:latin typeface="Calibri" panose="020F0502020204030204" pitchFamily="34" charset="0"/>
                        </a:rPr>
                        <a:t>65%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050" b="0" i="0" u="none" strike="noStrike">
                          <a:solidFill>
                            <a:schemeClr val="tx1">
                              <a:lumMod val="85000"/>
                              <a:lumOff val="15000"/>
                            </a:schemeClr>
                          </a:solidFill>
                          <a:effectLst/>
                          <a:latin typeface="Calibri" panose="020F0502020204030204" pitchFamily="34" charset="0"/>
                        </a:rPr>
                        <a:t>57%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050" b="0" i="0" u="none" strike="noStrike">
                          <a:solidFill>
                            <a:schemeClr val="tx1">
                              <a:lumMod val="85000"/>
                              <a:lumOff val="15000"/>
                            </a:schemeClr>
                          </a:solidFill>
                          <a:effectLst/>
                          <a:latin typeface="Calibri" panose="020F0502020204030204" pitchFamily="34" charset="0"/>
                        </a:rPr>
                        <a:t>67%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050" b="0" i="0" u="none" strike="noStrike">
                          <a:solidFill>
                            <a:schemeClr val="tx1">
                              <a:lumMod val="85000"/>
                              <a:lumOff val="15000"/>
                            </a:schemeClr>
                          </a:solidFill>
                          <a:effectLst/>
                          <a:latin typeface="Calibri" panose="020F0502020204030204" pitchFamily="34" charset="0"/>
                        </a:rPr>
                        <a:t>72%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050" b="0" i="0" u="none" strike="noStrike">
                          <a:solidFill>
                            <a:schemeClr val="tx1">
                              <a:lumMod val="85000"/>
                              <a:lumOff val="15000"/>
                            </a:schemeClr>
                          </a:solidFill>
                          <a:effectLst/>
                          <a:latin typeface="Calibri" panose="020F0502020204030204" pitchFamily="34" charset="0"/>
                        </a:rPr>
                        <a:t>63%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050" b="0" i="0" u="none" strike="noStrike">
                          <a:solidFill>
                            <a:schemeClr val="tx1">
                              <a:lumMod val="85000"/>
                              <a:lumOff val="15000"/>
                            </a:schemeClr>
                          </a:solidFill>
                          <a:effectLst/>
                          <a:latin typeface="Calibri" panose="020F0502020204030204" pitchFamily="34" charset="0"/>
                        </a:rPr>
                        <a:t>56%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393826">
                <a:tc>
                  <a:txBody>
                    <a:bodyPr/>
                    <a:lstStyle/>
                    <a:p>
                      <a:pPr algn="l" fontAlgn="b"/>
                      <a:r>
                        <a:rPr lang="en-GB" sz="1050" b="0" i="0" u="none" strike="noStrike">
                          <a:solidFill>
                            <a:schemeClr val="tx1">
                              <a:lumMod val="85000"/>
                              <a:lumOff val="15000"/>
                            </a:schemeClr>
                          </a:solidFill>
                          <a:effectLst/>
                          <a:latin typeface="Calibri" panose="020F0502020204030204" pitchFamily="34" charset="0"/>
                        </a:rPr>
                        <a:t>I’m excited</a:t>
                      </a:r>
                      <a:r>
                        <a:rPr lang="en-GB" sz="1050" b="0" i="0" u="none" strike="noStrike" baseline="0">
                          <a:solidFill>
                            <a:schemeClr val="tx1">
                              <a:lumMod val="85000"/>
                              <a:lumOff val="15000"/>
                            </a:schemeClr>
                          </a:solidFill>
                          <a:effectLst/>
                          <a:latin typeface="Calibri" panose="020F0502020204030204" pitchFamily="34" charset="0"/>
                        </a:rPr>
                        <a:t> about the future </a:t>
                      </a:r>
                      <a:endParaRPr lang="en-GB" sz="1050" b="0" i="0" u="none" strike="noStrike">
                        <a:solidFill>
                          <a:schemeClr val="tx1">
                            <a:lumMod val="85000"/>
                            <a:lumOff val="15000"/>
                          </a:schemeClr>
                        </a:solidFill>
                        <a:effectLst/>
                        <a:latin typeface="Calibri" panose="020F0502020204030204" pitchFamily="34" charset="0"/>
                      </a:endParaRP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050" b="0" i="0" u="none" strike="noStrike">
                          <a:solidFill>
                            <a:schemeClr val="tx1">
                              <a:lumMod val="85000"/>
                              <a:lumOff val="15000"/>
                            </a:schemeClr>
                          </a:solidFill>
                          <a:effectLst/>
                          <a:latin typeface="Calibri" panose="020F0502020204030204" pitchFamily="34" charset="0"/>
                        </a:rPr>
                        <a:t>54%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050" b="0" i="0" u="none" strike="noStrike">
                          <a:solidFill>
                            <a:schemeClr val="tx1">
                              <a:lumMod val="85000"/>
                              <a:lumOff val="15000"/>
                            </a:schemeClr>
                          </a:solidFill>
                          <a:effectLst/>
                          <a:latin typeface="Calibri" panose="020F0502020204030204" pitchFamily="34" charset="0"/>
                        </a:rPr>
                        <a:t>60%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050" b="0" i="0" u="none" strike="noStrike">
                          <a:solidFill>
                            <a:schemeClr val="tx1">
                              <a:lumMod val="85000"/>
                              <a:lumOff val="15000"/>
                            </a:schemeClr>
                          </a:solidFill>
                          <a:effectLst/>
                          <a:latin typeface="Calibri" panose="020F0502020204030204" pitchFamily="34" charset="0"/>
                        </a:rPr>
                        <a:t>56%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050" b="0" i="0" u="none" strike="noStrike">
                          <a:solidFill>
                            <a:schemeClr val="tx1">
                              <a:lumMod val="85000"/>
                              <a:lumOff val="15000"/>
                            </a:schemeClr>
                          </a:solidFill>
                          <a:effectLst/>
                          <a:latin typeface="Calibri" panose="020F0502020204030204" pitchFamily="34" charset="0"/>
                        </a:rPr>
                        <a:t>63%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050" b="0" i="0" u="none" strike="noStrike">
                          <a:solidFill>
                            <a:schemeClr val="tx1">
                              <a:lumMod val="85000"/>
                              <a:lumOff val="15000"/>
                            </a:schemeClr>
                          </a:solidFill>
                          <a:effectLst/>
                          <a:latin typeface="Calibri" panose="020F0502020204030204" pitchFamily="34" charset="0"/>
                        </a:rPr>
                        <a:t>60%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050" b="0" i="0" u="none" strike="noStrike">
                          <a:solidFill>
                            <a:schemeClr val="tx1">
                              <a:lumMod val="85000"/>
                              <a:lumOff val="15000"/>
                            </a:schemeClr>
                          </a:solidFill>
                          <a:effectLst/>
                          <a:latin typeface="Calibri" panose="020F0502020204030204" pitchFamily="34" charset="0"/>
                        </a:rPr>
                        <a:t>58%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050" b="0" i="0" u="none" strike="noStrike">
                          <a:solidFill>
                            <a:schemeClr val="tx1">
                              <a:lumMod val="85000"/>
                              <a:lumOff val="15000"/>
                            </a:schemeClr>
                          </a:solidFill>
                          <a:effectLst/>
                          <a:latin typeface="Calibri" panose="020F0502020204030204" pitchFamily="34" charset="0"/>
                        </a:rPr>
                        <a:t>48%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bl>
          </a:graphicData>
        </a:graphic>
      </p:graphicFrame>
    </p:spTree>
    <p:extLst>
      <p:ext uri="{BB962C8B-B14F-4D97-AF65-F5344CB8AC3E}">
        <p14:creationId xmlns:p14="http://schemas.microsoft.com/office/powerpoint/2010/main" val="699449902"/>
      </p:ext>
    </p:extLst>
  </p:cSld>
  <p:clrMapOvr>
    <a:masterClrMapping/>
  </p:clrMapOvr>
</p:sld>
</file>

<file path=ppt/slides/slide1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2"/>
          <p:cNvPicPr>
            <a:picLocks noChangeAspect="1" noChangeArrowheads="1"/>
          </p:cNvPicPr>
          <p:nvPr/>
        </p:nvPicPr>
        <p:blipFill>
          <a:blip r:embed="rId3"/>
          <a:srcRect/>
          <a:stretch>
            <a:fillRect/>
          </a:stretch>
        </p:blipFill>
        <p:spPr bwMode="auto">
          <a:xfrm>
            <a:off x="9042400" y="3688396"/>
            <a:ext cx="3149600" cy="3169604"/>
          </a:xfrm>
          <a:prstGeom prst="rect">
            <a:avLst/>
          </a:prstGeom>
          <a:solidFill>
            <a:schemeClr val="bg1"/>
          </a:solidFill>
          <a:ln w="9525">
            <a:noFill/>
            <a:miter lim="800000"/>
            <a:headEnd/>
            <a:tailEnd/>
          </a:ln>
          <a:effectLst/>
        </p:spPr>
      </p:pic>
      <p:sp>
        <p:nvSpPr>
          <p:cNvPr id="4" name="Text Box 2"/>
          <p:cNvSpPr txBox="1"/>
          <p:nvPr/>
        </p:nvSpPr>
        <p:spPr>
          <a:xfrm>
            <a:off x="1043999" y="2520000"/>
            <a:ext cx="9556268" cy="1749682"/>
          </a:xfrm>
          <a:prstGeom prst="rect">
            <a:avLst/>
          </a:prstGeom>
          <a:noFill/>
          <a:ln>
            <a:noFill/>
          </a:ln>
          <a:effectLst/>
          <a:extLst>
            <a:ext uri="{C572A759-6A51-4108-AA02-DFA0A04FC94B}">
              <ma14:wrappingTextBoxFlag xmlns:lc="http://schemas.openxmlformats.org/drawingml/2006/lockedCanvas" xmlns:ma14="http://schemas.microsoft.com/office/mac/drawingml/2011/main" xmlns:w="http://schemas.openxmlformats.org/wordprocessingml/2006/main" xmlns:w10="urn:schemas-microsoft-com:office:word" xmlns:v="urn:schemas-microsoft-com:vml" xmlns:o="urn:schemas-microsoft-com:office:office" xmlns:mv="urn:schemas-microsoft-com:mac:vml" xmlns:mo="http://schemas.microsoft.com/office/mac/office/2008/main" xmlns:arto="http://schemas.microsoft.com/office/word/2006/arto" xmlns:wps="http://schemas.microsoft.com/office/word/2010/wordprocessingShape" xmlns:wne="http://schemas.microsoft.com/office/word/2006/wordml" xmlns:wpi="http://schemas.microsoft.com/office/word/2010/wordprocessingInk" xmlns:wpg="http://schemas.microsoft.com/office/word/2010/wordprocessingGroup" xmlns:w15="http://schemas.microsoft.com/office/word/2012/wordml" xmlns:w14="http://schemas.microsoft.com/office/word/2010/wordml" xmlns:wp="http://schemas.openxmlformats.org/drawingml/2006/wordprocessingDrawing" xmlns:wp14="http://schemas.microsoft.com/office/word/2010/wordprocessingDrawing" xmlns:m="http://schemas.openxmlformats.org/officeDocument/2006/math" xmlns:mc="http://schemas.openxmlformats.org/markup-compatibility/2006" xmlns:wpc="http://schemas.microsoft.com/office/word/2010/wordprocessingCanvas" xmlns=""/>
            </a:ext>
          </a:extLst>
        </p:spPr>
        <p:style>
          <a:lnRef idx="0">
            <a:schemeClr val="accent1"/>
          </a:lnRef>
          <a:fillRef idx="0">
            <a:schemeClr val="accent1"/>
          </a:fillRef>
          <a:effectRef idx="0">
            <a:schemeClr val="accent1"/>
          </a:effectRef>
          <a:fontRef idx="minor">
            <a:schemeClr val="dk1"/>
          </a:fontRef>
        </p:style>
        <p:txBody>
          <a:bodyPr rot="0" spcFirstLastPara="0" vert="horz" wrap="square" lIns="91440" tIns="45720" rIns="91440" bIns="45720" numCol="1" spcCol="0" rtlCol="0" fromWordArt="0" anchor="t" anchorCtr="0" forceAA="0" compatLnSpc="1">
            <a:prstTxWarp prst="textNoShape">
              <a:avLst/>
            </a:prstTxWarp>
            <a:noAutofit/>
          </a:bodyPr>
          <a:lstStyle>
            <a:defPPr>
              <a:defRPr lang="en-US"/>
            </a:defPPr>
            <a:lvl1pPr>
              <a:spcAft>
                <a:spcPts val="0"/>
              </a:spcAft>
              <a:defRPr sz="3600">
                <a:solidFill>
                  <a:srgbClr val="00A98A"/>
                </a:solidFill>
                <a:latin typeface="DINPro-Medium" panose="020B0604020101020102" pitchFamily="34" charset="0"/>
                <a:ea typeface="MS Mincho" panose="02020609040205080304" pitchFamily="49" charset="-128"/>
                <a:cs typeface="DINPro-Medium" panose="020B0604020101020102" pitchFamily="34" charset="0"/>
              </a:defRPr>
            </a:lvl1pPr>
          </a:lstStyle>
          <a:p>
            <a:r>
              <a:rPr lang="en-GB">
                <a:latin typeface="+mn-lt"/>
              </a:rPr>
              <a:t>Technology &amp; being online:</a:t>
            </a:r>
          </a:p>
          <a:p>
            <a:r>
              <a:rPr lang="en-GB">
                <a:latin typeface="+mn-lt"/>
                <a:cs typeface="DINPro" panose="020B0504020101020102" pitchFamily="34" charset="0"/>
              </a:rPr>
              <a:t>Screen time and online safety</a:t>
            </a:r>
          </a:p>
          <a:p>
            <a:endParaRPr lang="en-GB">
              <a:latin typeface="+mn-lt"/>
              <a:cs typeface="DINPro" panose="020B0504020101020102" pitchFamily="34" charset="0"/>
            </a:endParaRPr>
          </a:p>
        </p:txBody>
      </p:sp>
      <p:pic>
        <p:nvPicPr>
          <p:cNvPr id="3" name="Content Placeholder 3"/>
          <p:cNvPicPr>
            <a:picLocks noChangeAspect="1"/>
          </p:cNvPicPr>
          <p:nvPr/>
        </p:nvPicPr>
        <p:blipFill rotWithShape="1">
          <a:blip r:embed="rId4"/>
          <a:srcRect l="26837" r="68553" b="77143"/>
          <a:stretch/>
        </p:blipFill>
        <p:spPr>
          <a:xfrm>
            <a:off x="-15552" y="0"/>
            <a:ext cx="12207552" cy="1066801"/>
          </a:xfrm>
          <a:prstGeom prst="rect">
            <a:avLst/>
          </a:prstGeom>
          <a:solidFill>
            <a:srgbClr val="004376"/>
          </a:solidFill>
        </p:spPr>
      </p:pic>
      <p:pic>
        <p:nvPicPr>
          <p:cNvPr id="5" name="Picture 3"/>
          <p:cNvPicPr>
            <a:picLocks noChangeAspect="1" noChangeArrowheads="1"/>
          </p:cNvPicPr>
          <p:nvPr/>
        </p:nvPicPr>
        <p:blipFill>
          <a:blip r:embed="rId5"/>
          <a:srcRect/>
          <a:stretch>
            <a:fillRect/>
          </a:stretch>
        </p:blipFill>
        <p:spPr bwMode="auto">
          <a:xfrm>
            <a:off x="171450" y="192343"/>
            <a:ext cx="2393950" cy="692213"/>
          </a:xfrm>
          <a:prstGeom prst="rect">
            <a:avLst/>
          </a:prstGeom>
          <a:noFill/>
          <a:ln w="9525">
            <a:noFill/>
            <a:miter lim="800000"/>
            <a:headEnd/>
            <a:tailEnd/>
          </a:ln>
          <a:effectLst/>
        </p:spPr>
      </p:pic>
      <p:sp>
        <p:nvSpPr>
          <p:cNvPr id="7" name="Rectangle 6"/>
          <p:cNvSpPr/>
          <p:nvPr/>
        </p:nvSpPr>
        <p:spPr>
          <a:xfrm>
            <a:off x="93132" y="2626360"/>
            <a:ext cx="944385" cy="492926"/>
          </a:xfrm>
          <a:prstGeom prst="rect">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200">
              <a:solidFill>
                <a:schemeClr val="bg1"/>
              </a:solidFill>
            </a:endParaRPr>
          </a:p>
        </p:txBody>
      </p:sp>
    </p:spTree>
    <p:extLst>
      <p:ext uri="{BB962C8B-B14F-4D97-AF65-F5344CB8AC3E}">
        <p14:creationId xmlns:p14="http://schemas.microsoft.com/office/powerpoint/2010/main" val="3714600480"/>
      </p:ext>
    </p:extLst>
  </p:cSld>
  <p:clrMapOvr>
    <a:masterClrMapping/>
  </p:clrMapOvr>
</p:sld>
</file>

<file path=ppt/slides/slide1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83018" y="180000"/>
            <a:ext cx="11642037" cy="900000"/>
          </a:xfrm>
        </p:spPr>
        <p:txBody>
          <a:bodyPr vert="horz" lIns="91440" tIns="45720" rIns="91440" bIns="45720" rtlCol="0" anchor="t" anchorCtr="0">
            <a:normAutofit/>
          </a:bodyPr>
          <a:lstStyle/>
          <a:p>
            <a:r>
              <a:rPr lang="en-GB" sz="1600"/>
              <a:t>Over half of all pupils believe that screen time has a negative effect on them. 34% believe that there are negative effects to their sleep and 21% believe there are negative effects to time with family. </a:t>
            </a:r>
          </a:p>
        </p:txBody>
      </p:sp>
      <p:graphicFrame>
        <p:nvGraphicFramePr>
          <p:cNvPr id="15" name="Chart 14"/>
          <p:cNvGraphicFramePr/>
          <p:nvPr>
            <p:extLst>
              <p:ext uri="{D42A27DB-BD31-4B8C-83A1-F6EECF244321}">
                <p14:modId xmlns:p14="http://schemas.microsoft.com/office/powerpoint/2010/main" val="346995930"/>
              </p:ext>
            </p:extLst>
          </p:nvPr>
        </p:nvGraphicFramePr>
        <p:xfrm>
          <a:off x="183600" y="1080000"/>
          <a:ext cx="9184136" cy="4646624"/>
        </p:xfrm>
        <a:graphic>
          <a:graphicData uri="http://schemas.openxmlformats.org/drawingml/2006/chart">
            <c:chart xmlns:c="http://schemas.openxmlformats.org/drawingml/2006/chart" xmlns:r="http://schemas.openxmlformats.org/officeDocument/2006/relationships" r:id="rId3"/>
          </a:graphicData>
        </a:graphic>
      </p:graphicFrame>
      <p:sp>
        <p:nvSpPr>
          <p:cNvPr id="6" name="TextBox 5"/>
          <p:cNvSpPr txBox="1"/>
          <p:nvPr/>
        </p:nvSpPr>
        <p:spPr>
          <a:xfrm>
            <a:off x="183019" y="6368400"/>
            <a:ext cx="10227733" cy="400110"/>
          </a:xfrm>
          <a:prstGeom prst="rect">
            <a:avLst/>
          </a:prstGeom>
          <a:noFill/>
        </p:spPr>
        <p:txBody>
          <a:bodyPr wrap="square" rtlCol="0" anchor="b" anchorCtr="0">
            <a:spAutoFit/>
          </a:bodyPr>
          <a:lstStyle/>
          <a:p>
            <a:r>
              <a:rPr lang="en-GB" sz="1000" i="1">
                <a:solidFill>
                  <a:srgbClr val="002060"/>
                </a:solidFill>
              </a:rPr>
              <a:t>Q: Does your screen time/time online have any negative effects on you? (Tick all that apply) Please note: ‘I don’t spend any time online’ added for 2024.</a:t>
            </a:r>
          </a:p>
          <a:p>
            <a:r>
              <a:rPr lang="en-GB" sz="1000" i="1">
                <a:solidFill>
                  <a:srgbClr val="002060"/>
                </a:solidFill>
              </a:rPr>
              <a:t>Introduced in 2021 survey. Base: All valid respondents, 2023 n=1,057, 2024 n=1,170, 2025 n=1,546. </a:t>
            </a:r>
          </a:p>
        </p:txBody>
      </p:sp>
      <p:sp>
        <p:nvSpPr>
          <p:cNvPr id="7" name="Rectangle 6"/>
          <p:cNvSpPr/>
          <p:nvPr/>
        </p:nvSpPr>
        <p:spPr>
          <a:xfrm>
            <a:off x="9946640" y="6368627"/>
            <a:ext cx="1686560" cy="492926"/>
          </a:xfrm>
          <a:prstGeom prst="rect">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a:t>Technology and being online</a:t>
            </a:r>
          </a:p>
        </p:txBody>
      </p:sp>
    </p:spTree>
    <p:extLst>
      <p:ext uri="{BB962C8B-B14F-4D97-AF65-F5344CB8AC3E}">
        <p14:creationId xmlns:p14="http://schemas.microsoft.com/office/powerpoint/2010/main" val="3024513890"/>
      </p:ext>
    </p:extLst>
  </p:cSld>
  <p:clrMapOvr>
    <a:masterClrMapping/>
  </p:clrMapOvr>
</p:sld>
</file>

<file path=ppt/slides/slide1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1"/>
          <p:cNvSpPr>
            <a:spLocks noGrp="1"/>
          </p:cNvSpPr>
          <p:nvPr>
            <p:ph type="title"/>
          </p:nvPr>
        </p:nvSpPr>
        <p:spPr>
          <a:xfrm>
            <a:off x="183019" y="180000"/>
            <a:ext cx="11677548" cy="900000"/>
          </a:xfrm>
        </p:spPr>
        <p:txBody>
          <a:bodyPr vert="horz" lIns="91440" tIns="45720" rIns="91440" bIns="45720" rtlCol="0" anchor="t">
            <a:noAutofit/>
          </a:bodyPr>
          <a:lstStyle/>
          <a:p>
            <a:r>
              <a:rPr lang="en-GB" sz="1600"/>
              <a:t>LGBTQ and Young carers (both 46%) are the groups most likely to say screen time has negative effects on their sleep. 48% of pupils don’t think there are any negative effects from screen time, with boys more likely to think so than girls (54% v. 44% respectively). </a:t>
            </a:r>
          </a:p>
        </p:txBody>
      </p:sp>
      <p:graphicFrame>
        <p:nvGraphicFramePr>
          <p:cNvPr id="6" name="Table 5"/>
          <p:cNvGraphicFramePr>
            <a:graphicFrameLocks noGrp="1"/>
          </p:cNvGraphicFramePr>
          <p:nvPr>
            <p:extLst>
              <p:ext uri="{D42A27DB-BD31-4B8C-83A1-F6EECF244321}">
                <p14:modId xmlns:p14="http://schemas.microsoft.com/office/powerpoint/2010/main" val="3339925479"/>
              </p:ext>
            </p:extLst>
          </p:nvPr>
        </p:nvGraphicFramePr>
        <p:xfrm>
          <a:off x="183599" y="1195200"/>
          <a:ext cx="11449602" cy="3643496"/>
        </p:xfrm>
        <a:graphic>
          <a:graphicData uri="http://schemas.openxmlformats.org/drawingml/2006/table">
            <a:tbl>
              <a:tblPr firstRow="1" bandRow="1">
                <a:tableStyleId>{5940675A-B579-460E-94D1-54222C63F5DA}</a:tableStyleId>
              </a:tblPr>
              <a:tblGrid>
                <a:gridCol w="2585978">
                  <a:extLst>
                    <a:ext uri="{9D8B030D-6E8A-4147-A177-3AD203B41FA5}">
                      <a16:colId xmlns:a16="http://schemas.microsoft.com/office/drawing/2014/main" val="20000"/>
                    </a:ext>
                  </a:extLst>
                </a:gridCol>
                <a:gridCol w="888668">
                  <a:extLst>
                    <a:ext uri="{9D8B030D-6E8A-4147-A177-3AD203B41FA5}">
                      <a16:colId xmlns:a16="http://schemas.microsoft.com/office/drawing/2014/main" val="20002"/>
                    </a:ext>
                  </a:extLst>
                </a:gridCol>
                <a:gridCol w="612210">
                  <a:extLst>
                    <a:ext uri="{9D8B030D-6E8A-4147-A177-3AD203B41FA5}">
                      <a16:colId xmlns:a16="http://schemas.microsoft.com/office/drawing/2014/main" val="20003"/>
                    </a:ext>
                  </a:extLst>
                </a:gridCol>
                <a:gridCol w="698882">
                  <a:extLst>
                    <a:ext uri="{9D8B030D-6E8A-4147-A177-3AD203B41FA5}">
                      <a16:colId xmlns:a16="http://schemas.microsoft.com/office/drawing/2014/main" val="20004"/>
                    </a:ext>
                  </a:extLst>
                </a:gridCol>
                <a:gridCol w="698882">
                  <a:extLst>
                    <a:ext uri="{9D8B030D-6E8A-4147-A177-3AD203B41FA5}">
                      <a16:colId xmlns:a16="http://schemas.microsoft.com/office/drawing/2014/main" val="20005"/>
                    </a:ext>
                  </a:extLst>
                </a:gridCol>
                <a:gridCol w="698882">
                  <a:extLst>
                    <a:ext uri="{9D8B030D-6E8A-4147-A177-3AD203B41FA5}">
                      <a16:colId xmlns:a16="http://schemas.microsoft.com/office/drawing/2014/main" val="20006"/>
                    </a:ext>
                  </a:extLst>
                </a:gridCol>
                <a:gridCol w="480299">
                  <a:extLst>
                    <a:ext uri="{9D8B030D-6E8A-4147-A177-3AD203B41FA5}">
                      <a16:colId xmlns:a16="http://schemas.microsoft.com/office/drawing/2014/main" val="20007"/>
                    </a:ext>
                  </a:extLst>
                </a:gridCol>
                <a:gridCol w="454178">
                  <a:extLst>
                    <a:ext uri="{9D8B030D-6E8A-4147-A177-3AD203B41FA5}">
                      <a16:colId xmlns:a16="http://schemas.microsoft.com/office/drawing/2014/main" val="20008"/>
                    </a:ext>
                  </a:extLst>
                </a:gridCol>
                <a:gridCol w="756882">
                  <a:extLst>
                    <a:ext uri="{9D8B030D-6E8A-4147-A177-3AD203B41FA5}">
                      <a16:colId xmlns:a16="http://schemas.microsoft.com/office/drawing/2014/main" val="20009"/>
                    </a:ext>
                  </a:extLst>
                </a:gridCol>
                <a:gridCol w="698882">
                  <a:extLst>
                    <a:ext uri="{9D8B030D-6E8A-4147-A177-3AD203B41FA5}">
                      <a16:colId xmlns:a16="http://schemas.microsoft.com/office/drawing/2014/main" val="20010"/>
                    </a:ext>
                  </a:extLst>
                </a:gridCol>
                <a:gridCol w="756476">
                  <a:extLst>
                    <a:ext uri="{9D8B030D-6E8A-4147-A177-3AD203B41FA5}">
                      <a16:colId xmlns:a16="http://schemas.microsoft.com/office/drawing/2014/main" val="20011"/>
                    </a:ext>
                  </a:extLst>
                </a:gridCol>
                <a:gridCol w="774159">
                  <a:extLst>
                    <a:ext uri="{9D8B030D-6E8A-4147-A177-3AD203B41FA5}">
                      <a16:colId xmlns:a16="http://schemas.microsoft.com/office/drawing/2014/main" val="554914961"/>
                    </a:ext>
                  </a:extLst>
                </a:gridCol>
                <a:gridCol w="646342">
                  <a:extLst>
                    <a:ext uri="{9D8B030D-6E8A-4147-A177-3AD203B41FA5}">
                      <a16:colId xmlns:a16="http://schemas.microsoft.com/office/drawing/2014/main" val="20012"/>
                    </a:ext>
                  </a:extLst>
                </a:gridCol>
                <a:gridCol w="698882">
                  <a:extLst>
                    <a:ext uri="{9D8B030D-6E8A-4147-A177-3AD203B41FA5}">
                      <a16:colId xmlns:a16="http://schemas.microsoft.com/office/drawing/2014/main" val="3661905897"/>
                    </a:ext>
                  </a:extLst>
                </a:gridCol>
              </a:tblGrid>
              <a:tr h="78264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i="1">
                          <a:solidFill>
                            <a:schemeClr val="tx1">
                              <a:lumMod val="75000"/>
                              <a:lumOff val="25000"/>
                            </a:schemeClr>
                          </a:solidFill>
                        </a:rPr>
                        <a:t>2025 Survey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All Secondary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Year 8</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Year 10</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Boys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Girls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FSM</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SEN</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Have a disability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Young carers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Ethnicity:</a:t>
                      </a:r>
                      <a:r>
                        <a:rPr lang="en-GB" sz="1100" b="1" baseline="0">
                          <a:solidFill>
                            <a:schemeClr val="tx1">
                              <a:lumMod val="75000"/>
                              <a:lumOff val="25000"/>
                            </a:schemeClr>
                          </a:solidFill>
                        </a:rPr>
                        <a:t> </a:t>
                      </a:r>
                      <a:r>
                        <a:rPr lang="en-GB" sz="1100" b="1">
                          <a:solidFill>
                            <a:schemeClr val="tx1">
                              <a:lumMod val="75000"/>
                              <a:lumOff val="25000"/>
                            </a:schemeClr>
                          </a:solidFill>
                        </a:rPr>
                        <a:t>White</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Ethnic </a:t>
                      </a:r>
                    </a:p>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Minority </a:t>
                      </a:r>
                    </a:p>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Groups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Eng 2</a:t>
                      </a:r>
                      <a:r>
                        <a:rPr lang="en-GB" sz="1100" b="1" baseline="30000">
                          <a:solidFill>
                            <a:schemeClr val="tx1">
                              <a:lumMod val="75000"/>
                              <a:lumOff val="25000"/>
                            </a:schemeClr>
                          </a:solidFill>
                        </a:rPr>
                        <a:t>nd</a:t>
                      </a:r>
                      <a:r>
                        <a:rPr lang="en-GB" sz="1100" b="1">
                          <a:solidFill>
                            <a:schemeClr val="tx1">
                              <a:lumMod val="75000"/>
                              <a:lumOff val="25000"/>
                            </a:schemeClr>
                          </a:solidFill>
                        </a:rPr>
                        <a:t> Lang</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LGBTQ</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302821">
                <a:tc>
                  <a:txBody>
                    <a:bodyPr/>
                    <a:lstStyle/>
                    <a:p>
                      <a:r>
                        <a:rPr lang="en-GB" sz="1100" i="1">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1546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962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584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720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775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329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191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309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87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1341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154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120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178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302821">
                <a:tc>
                  <a:txBody>
                    <a:bodyPr/>
                    <a:lstStyle/>
                    <a:p>
                      <a:pPr marL="0" algn="l" defTabSz="914400" rtl="0" eaLnBrk="1" latinLnBrk="0" hangingPunct="1"/>
                      <a:r>
                        <a:rPr lang="en-GB" sz="1100" kern="1200">
                          <a:solidFill>
                            <a:schemeClr val="tx1">
                              <a:lumMod val="75000"/>
                              <a:lumOff val="25000"/>
                            </a:schemeClr>
                          </a:solidFill>
                          <a:latin typeface="+mn-lt"/>
                          <a:ea typeface="+mn-ea"/>
                          <a:cs typeface="+mn-cs"/>
                        </a:rPr>
                        <a:t>On my sleep</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34%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31%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38%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100" kern="1200">
                          <a:solidFill>
                            <a:schemeClr val="tx1">
                              <a:lumMod val="75000"/>
                              <a:lumOff val="25000"/>
                            </a:schemeClr>
                          </a:solidFill>
                          <a:latin typeface="+mn-lt"/>
                          <a:ea typeface="+mn-ea"/>
                          <a:cs typeface="+mn-cs"/>
                        </a:rPr>
                        <a:t>28%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100" kern="1200">
                          <a:solidFill>
                            <a:schemeClr val="tx1">
                              <a:lumMod val="75000"/>
                              <a:lumOff val="25000"/>
                            </a:schemeClr>
                          </a:solidFill>
                          <a:latin typeface="+mn-lt"/>
                          <a:ea typeface="+mn-ea"/>
                          <a:cs typeface="+mn-cs"/>
                        </a:rPr>
                        <a:t>38%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34%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33%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35%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46%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34%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36%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30%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46%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302821">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kern="1200">
                          <a:solidFill>
                            <a:schemeClr val="tx1">
                              <a:lumMod val="75000"/>
                              <a:lumOff val="25000"/>
                            </a:schemeClr>
                          </a:solidFill>
                          <a:latin typeface="+mn-lt"/>
                          <a:ea typeface="+mn-ea"/>
                          <a:cs typeface="+mn-cs"/>
                        </a:rPr>
                        <a:t>On spending time with my family</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21%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20%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23%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100" kern="1200">
                          <a:solidFill>
                            <a:schemeClr val="tx1">
                              <a:lumMod val="75000"/>
                              <a:lumOff val="25000"/>
                            </a:schemeClr>
                          </a:solidFill>
                          <a:latin typeface="+mn-lt"/>
                          <a:ea typeface="+mn-ea"/>
                          <a:cs typeface="+mn-cs"/>
                        </a:rPr>
                        <a:t>17%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100" kern="1200">
                          <a:solidFill>
                            <a:schemeClr val="tx1">
                              <a:lumMod val="75000"/>
                              <a:lumOff val="25000"/>
                            </a:schemeClr>
                          </a:solidFill>
                          <a:latin typeface="+mn-lt"/>
                          <a:ea typeface="+mn-ea"/>
                          <a:cs typeface="+mn-cs"/>
                        </a:rPr>
                        <a:t>25%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22%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21%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24%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32%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22%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20%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19%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28%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302821">
                <a:tc>
                  <a:txBody>
                    <a:bodyPr/>
                    <a:lstStyle/>
                    <a:p>
                      <a:pPr marL="0" algn="l" defTabSz="914400" rtl="0" eaLnBrk="1" latinLnBrk="0" hangingPunct="1"/>
                      <a:r>
                        <a:rPr lang="en-GB" sz="1100" kern="1200">
                          <a:solidFill>
                            <a:schemeClr val="tx1">
                              <a:lumMod val="75000"/>
                              <a:lumOff val="25000"/>
                            </a:schemeClr>
                          </a:solidFill>
                          <a:latin typeface="+mn-lt"/>
                          <a:ea typeface="+mn-ea"/>
                          <a:cs typeface="+mn-cs"/>
                        </a:rPr>
                        <a:t>My schoolwork</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20%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18%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23%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100" kern="1200">
                          <a:solidFill>
                            <a:schemeClr val="tx1">
                              <a:lumMod val="75000"/>
                              <a:lumOff val="25000"/>
                            </a:schemeClr>
                          </a:solidFill>
                          <a:latin typeface="+mn-lt"/>
                          <a:ea typeface="+mn-ea"/>
                          <a:cs typeface="+mn-cs"/>
                        </a:rPr>
                        <a:t>15%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100" kern="1200">
                          <a:solidFill>
                            <a:schemeClr val="tx1">
                              <a:lumMod val="75000"/>
                              <a:lumOff val="25000"/>
                            </a:schemeClr>
                          </a:solidFill>
                          <a:latin typeface="+mn-lt"/>
                          <a:ea typeface="+mn-ea"/>
                          <a:cs typeface="+mn-cs"/>
                        </a:rPr>
                        <a:t>24%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22%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21%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21%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32%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20%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20%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21%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24%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r h="302821">
                <a:tc>
                  <a:txBody>
                    <a:bodyPr/>
                    <a:lstStyle/>
                    <a:p>
                      <a:pPr marL="0" algn="l" defTabSz="914400" rtl="0" eaLnBrk="1" latinLnBrk="0" hangingPunct="1"/>
                      <a:r>
                        <a:rPr lang="en-GB" sz="1100" kern="1200">
                          <a:solidFill>
                            <a:schemeClr val="tx1">
                              <a:lumMod val="75000"/>
                              <a:lumOff val="25000"/>
                            </a:schemeClr>
                          </a:solidFill>
                          <a:latin typeface="+mn-lt"/>
                          <a:ea typeface="+mn-ea"/>
                          <a:cs typeface="+mn-cs"/>
                        </a:rPr>
                        <a:t>My mood or mental health </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16%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15%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17%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100" kern="1200">
                          <a:solidFill>
                            <a:schemeClr val="tx1">
                              <a:lumMod val="75000"/>
                              <a:lumOff val="25000"/>
                            </a:schemeClr>
                          </a:solidFill>
                          <a:latin typeface="+mn-lt"/>
                          <a:ea typeface="+mn-ea"/>
                          <a:cs typeface="+mn-cs"/>
                        </a:rPr>
                        <a:t>10%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100" kern="1200">
                          <a:solidFill>
                            <a:schemeClr val="tx1">
                              <a:lumMod val="75000"/>
                              <a:lumOff val="25000"/>
                            </a:schemeClr>
                          </a:solidFill>
                          <a:latin typeface="+mn-lt"/>
                          <a:ea typeface="+mn-ea"/>
                          <a:cs typeface="+mn-cs"/>
                        </a:rPr>
                        <a:t>21%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14%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17%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17%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24%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16%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16%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14%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26%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5"/>
                  </a:ext>
                </a:extLst>
              </a:tr>
              <a:tr h="302821">
                <a:tc>
                  <a:txBody>
                    <a:bodyPr/>
                    <a:lstStyle/>
                    <a:p>
                      <a:r>
                        <a:rPr lang="en-GB" sz="1100">
                          <a:solidFill>
                            <a:schemeClr val="tx1">
                              <a:lumMod val="75000"/>
                              <a:lumOff val="25000"/>
                            </a:schemeClr>
                          </a:solidFill>
                        </a:rPr>
                        <a:t>My friendships</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100" kern="1200">
                          <a:solidFill>
                            <a:schemeClr val="tx1">
                              <a:lumMod val="75000"/>
                              <a:lumOff val="25000"/>
                            </a:schemeClr>
                          </a:solidFill>
                          <a:latin typeface="+mn-lt"/>
                          <a:ea typeface="+mn-ea"/>
                          <a:cs typeface="+mn-cs"/>
                        </a:rPr>
                        <a:t>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100" kern="1200">
                          <a:solidFill>
                            <a:schemeClr val="tx1">
                              <a:lumMod val="75000"/>
                              <a:lumOff val="25000"/>
                            </a:schemeClr>
                          </a:solidFill>
                          <a:latin typeface="+mn-lt"/>
                          <a:ea typeface="+mn-ea"/>
                          <a:cs typeface="+mn-cs"/>
                        </a:rPr>
                        <a:t>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10%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11%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10%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10%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6"/>
                  </a:ext>
                </a:extLst>
              </a:tr>
              <a:tr h="302821">
                <a:tc>
                  <a:txBody>
                    <a:bodyPr/>
                    <a:lstStyle/>
                    <a:p>
                      <a:r>
                        <a:rPr lang="en-GB" sz="1100">
                          <a:solidFill>
                            <a:schemeClr val="tx1">
                              <a:lumMod val="75000"/>
                              <a:lumOff val="25000"/>
                            </a:schemeClr>
                          </a:solidFill>
                        </a:rPr>
                        <a:t>Other negative effects</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100" kern="1200">
                          <a:solidFill>
                            <a:schemeClr val="tx1">
                              <a:lumMod val="75000"/>
                              <a:lumOff val="25000"/>
                            </a:schemeClr>
                          </a:solidFill>
                          <a:latin typeface="+mn-lt"/>
                          <a:ea typeface="+mn-ea"/>
                          <a:cs typeface="+mn-cs"/>
                        </a:rPr>
                        <a:t>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100" kern="1200">
                          <a:solidFill>
                            <a:schemeClr val="tx1">
                              <a:lumMod val="75000"/>
                              <a:lumOff val="25000"/>
                            </a:schemeClr>
                          </a:solidFill>
                          <a:latin typeface="+mn-lt"/>
                          <a:ea typeface="+mn-ea"/>
                          <a:cs typeface="+mn-cs"/>
                        </a:rPr>
                        <a:t>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10%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7"/>
                  </a:ext>
                </a:extLst>
              </a:tr>
              <a:tr h="438282">
                <a:tc>
                  <a:txBody>
                    <a:bodyPr/>
                    <a:lstStyle/>
                    <a:p>
                      <a:r>
                        <a:rPr lang="en-GB" sz="1100">
                          <a:solidFill>
                            <a:schemeClr val="tx1">
                              <a:lumMod val="75000"/>
                              <a:lumOff val="25000"/>
                            </a:schemeClr>
                          </a:solidFill>
                        </a:rPr>
                        <a:t>I don’t think there are any negative effects on me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48%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50%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46%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100" kern="1200">
                          <a:solidFill>
                            <a:schemeClr val="tx1">
                              <a:lumMod val="75000"/>
                              <a:lumOff val="25000"/>
                            </a:schemeClr>
                          </a:solidFill>
                          <a:latin typeface="+mn-lt"/>
                          <a:ea typeface="+mn-ea"/>
                          <a:cs typeface="+mn-cs"/>
                        </a:rPr>
                        <a:t>54%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100" kern="1200">
                          <a:solidFill>
                            <a:schemeClr val="tx1">
                              <a:lumMod val="75000"/>
                              <a:lumOff val="25000"/>
                            </a:schemeClr>
                          </a:solidFill>
                          <a:latin typeface="+mn-lt"/>
                          <a:ea typeface="+mn-ea"/>
                          <a:cs typeface="+mn-cs"/>
                        </a:rPr>
                        <a:t>44%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43%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38%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43%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29%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49%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42%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46%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37%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9713088"/>
                  </a:ext>
                </a:extLst>
              </a:tr>
              <a:tr h="302821">
                <a:tc>
                  <a:txBody>
                    <a:bodyPr/>
                    <a:lstStyle/>
                    <a:p>
                      <a:r>
                        <a:rPr lang="en-GB" sz="1100">
                          <a:solidFill>
                            <a:schemeClr val="tx1">
                              <a:lumMod val="75000"/>
                              <a:lumOff val="25000"/>
                            </a:schemeClr>
                          </a:solidFill>
                        </a:rPr>
                        <a:t>I don’t spend any time online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100" kern="1200">
                          <a:solidFill>
                            <a:schemeClr val="tx1">
                              <a:lumMod val="75000"/>
                              <a:lumOff val="25000"/>
                            </a:schemeClr>
                          </a:solidFill>
                          <a:latin typeface="+mn-lt"/>
                          <a:ea typeface="+mn-ea"/>
                          <a:cs typeface="+mn-cs"/>
                        </a:rPr>
                        <a:t>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100" kern="1200">
                          <a:solidFill>
                            <a:schemeClr val="tx1">
                              <a:lumMod val="75000"/>
                              <a:lumOff val="25000"/>
                            </a:schemeClr>
                          </a:solidFill>
                          <a:latin typeface="+mn-lt"/>
                          <a:ea typeface="+mn-ea"/>
                          <a:cs typeface="+mn-cs"/>
                        </a:rPr>
                        <a:t>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335490406"/>
                  </a:ext>
                </a:extLst>
              </a:tr>
            </a:tbl>
          </a:graphicData>
        </a:graphic>
      </p:graphicFrame>
      <p:sp>
        <p:nvSpPr>
          <p:cNvPr id="10" name="Rectangle 9"/>
          <p:cNvSpPr/>
          <p:nvPr/>
        </p:nvSpPr>
        <p:spPr>
          <a:xfrm>
            <a:off x="9946640" y="6368627"/>
            <a:ext cx="1686560" cy="492926"/>
          </a:xfrm>
          <a:prstGeom prst="rect">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a:t>Technology and being online</a:t>
            </a:r>
          </a:p>
        </p:txBody>
      </p:sp>
      <p:sp>
        <p:nvSpPr>
          <p:cNvPr id="12" name="TextBox 11">
            <a:extLst>
              <a:ext uri="{FF2B5EF4-FFF2-40B4-BE49-F238E27FC236}">
                <a16:creationId xmlns:a16="http://schemas.microsoft.com/office/drawing/2014/main" id="{A958A10A-24B6-4E08-8C2B-5582A1CB7D47}"/>
              </a:ext>
            </a:extLst>
          </p:cNvPr>
          <p:cNvSpPr txBox="1"/>
          <p:nvPr/>
        </p:nvSpPr>
        <p:spPr>
          <a:xfrm>
            <a:off x="183019" y="6522289"/>
            <a:ext cx="10227733" cy="246221"/>
          </a:xfrm>
          <a:prstGeom prst="rect">
            <a:avLst/>
          </a:prstGeom>
          <a:noFill/>
        </p:spPr>
        <p:txBody>
          <a:bodyPr wrap="square" rtlCol="0" anchor="b" anchorCtr="0">
            <a:spAutoFit/>
          </a:bodyPr>
          <a:lstStyle/>
          <a:p>
            <a:r>
              <a:rPr lang="en-GB" sz="1000">
                <a:solidFill>
                  <a:srgbClr val="002060"/>
                </a:solidFill>
              </a:rPr>
              <a:t>Q: Does your screen time/time online have any negative effects on you? (Tick all that apply) </a:t>
            </a:r>
            <a:r>
              <a:rPr lang="en-GB" sz="1000" i="1">
                <a:solidFill>
                  <a:srgbClr val="002060"/>
                </a:solidFill>
              </a:rPr>
              <a:t>Introduced in 2021 survey.</a:t>
            </a:r>
          </a:p>
        </p:txBody>
      </p:sp>
    </p:spTree>
    <p:extLst>
      <p:ext uri="{BB962C8B-B14F-4D97-AF65-F5344CB8AC3E}">
        <p14:creationId xmlns:p14="http://schemas.microsoft.com/office/powerpoint/2010/main" val="1877278608"/>
      </p:ext>
    </p:extLst>
  </p:cSld>
  <p:clrMapOvr>
    <a:masterClrMapping/>
  </p:clrMapOvr>
</p:sld>
</file>

<file path=ppt/slides/slide1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83018" y="180000"/>
            <a:ext cx="11642037" cy="900000"/>
          </a:xfrm>
        </p:spPr>
        <p:txBody>
          <a:bodyPr vert="horz" lIns="91440" tIns="45720" rIns="91440" bIns="45720" rtlCol="0" anchor="t" anchorCtr="0">
            <a:normAutofit/>
          </a:bodyPr>
          <a:lstStyle/>
          <a:p>
            <a:r>
              <a:rPr lang="en-GB" sz="1600"/>
              <a:t>Almost all (94%) pupils have their own mobile phone to use at home. </a:t>
            </a:r>
          </a:p>
        </p:txBody>
      </p:sp>
      <p:graphicFrame>
        <p:nvGraphicFramePr>
          <p:cNvPr id="15" name="Chart 14"/>
          <p:cNvGraphicFramePr/>
          <p:nvPr>
            <p:extLst>
              <p:ext uri="{D42A27DB-BD31-4B8C-83A1-F6EECF244321}">
                <p14:modId xmlns:p14="http://schemas.microsoft.com/office/powerpoint/2010/main" val="118014189"/>
              </p:ext>
            </p:extLst>
          </p:nvPr>
        </p:nvGraphicFramePr>
        <p:xfrm>
          <a:off x="183600" y="984142"/>
          <a:ext cx="9184136" cy="4633994"/>
        </p:xfrm>
        <a:graphic>
          <a:graphicData uri="http://schemas.openxmlformats.org/drawingml/2006/chart">
            <c:chart xmlns:c="http://schemas.openxmlformats.org/drawingml/2006/chart" xmlns:r="http://schemas.openxmlformats.org/officeDocument/2006/relationships" r:id="rId3"/>
          </a:graphicData>
        </a:graphic>
      </p:graphicFrame>
      <p:sp>
        <p:nvSpPr>
          <p:cNvPr id="6" name="TextBox 5"/>
          <p:cNvSpPr txBox="1"/>
          <p:nvPr/>
        </p:nvSpPr>
        <p:spPr>
          <a:xfrm>
            <a:off x="183018" y="6522516"/>
            <a:ext cx="10227733" cy="246221"/>
          </a:xfrm>
          <a:prstGeom prst="rect">
            <a:avLst/>
          </a:prstGeom>
          <a:noFill/>
        </p:spPr>
        <p:txBody>
          <a:bodyPr wrap="square" rtlCol="0" anchor="b" anchorCtr="0">
            <a:spAutoFit/>
          </a:bodyPr>
          <a:lstStyle/>
          <a:p>
            <a:r>
              <a:rPr lang="en-GB" sz="1000">
                <a:solidFill>
                  <a:srgbClr val="002060"/>
                </a:solidFill>
              </a:rPr>
              <a:t>Q: Which devices do you use to go online at home? </a:t>
            </a:r>
            <a:r>
              <a:rPr lang="en-GB" sz="1000" i="1">
                <a:solidFill>
                  <a:srgbClr val="002060"/>
                </a:solidFill>
              </a:rPr>
              <a:t>Base: All valid respondents, 2023 n=1,056, 2024 n=1,165, 2025 n=1,538. </a:t>
            </a:r>
          </a:p>
        </p:txBody>
      </p:sp>
      <p:sp>
        <p:nvSpPr>
          <p:cNvPr id="7" name="Rectangle 6"/>
          <p:cNvSpPr/>
          <p:nvPr/>
        </p:nvSpPr>
        <p:spPr>
          <a:xfrm>
            <a:off x="9946640" y="6368627"/>
            <a:ext cx="1686560" cy="492926"/>
          </a:xfrm>
          <a:prstGeom prst="rect">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a:t>Technology and being online</a:t>
            </a:r>
          </a:p>
        </p:txBody>
      </p:sp>
    </p:spTree>
    <p:extLst>
      <p:ext uri="{BB962C8B-B14F-4D97-AF65-F5344CB8AC3E}">
        <p14:creationId xmlns:p14="http://schemas.microsoft.com/office/powerpoint/2010/main" val="42716995"/>
      </p:ext>
    </p:extLst>
  </p:cSld>
  <p:clrMapOvr>
    <a:masterClrMapping/>
  </p:clrMapOvr>
</p:sld>
</file>

<file path=ppt/slides/slide1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1"/>
          <p:cNvSpPr>
            <a:spLocks noGrp="1"/>
          </p:cNvSpPr>
          <p:nvPr>
            <p:ph type="title"/>
          </p:nvPr>
        </p:nvSpPr>
        <p:spPr>
          <a:xfrm>
            <a:off x="183019" y="180000"/>
            <a:ext cx="11677548" cy="900000"/>
          </a:xfrm>
        </p:spPr>
        <p:txBody>
          <a:bodyPr vert="horz" lIns="91440" tIns="45720" rIns="91440" bIns="45720" rtlCol="0" anchor="t">
            <a:noAutofit/>
          </a:bodyPr>
          <a:lstStyle/>
          <a:p>
            <a:r>
              <a:rPr lang="en-GB" sz="1600"/>
              <a:t>Device ownership is high. LGBTQ and SEN pupils are the least likely to have their own mobile, and girls are the least likely to have a games console.</a:t>
            </a:r>
          </a:p>
        </p:txBody>
      </p:sp>
      <p:graphicFrame>
        <p:nvGraphicFramePr>
          <p:cNvPr id="6" name="Table 5"/>
          <p:cNvGraphicFramePr>
            <a:graphicFrameLocks noGrp="1"/>
          </p:cNvGraphicFramePr>
          <p:nvPr>
            <p:extLst>
              <p:ext uri="{D42A27DB-BD31-4B8C-83A1-F6EECF244321}">
                <p14:modId xmlns:p14="http://schemas.microsoft.com/office/powerpoint/2010/main" val="1190489343"/>
              </p:ext>
            </p:extLst>
          </p:nvPr>
        </p:nvGraphicFramePr>
        <p:xfrm>
          <a:off x="183598" y="1195200"/>
          <a:ext cx="11449599" cy="3837523"/>
        </p:xfrm>
        <a:graphic>
          <a:graphicData uri="http://schemas.openxmlformats.org/drawingml/2006/table">
            <a:tbl>
              <a:tblPr firstRow="1" bandRow="1">
                <a:tableStyleId>{5940675A-B579-460E-94D1-54222C63F5DA}</a:tableStyleId>
              </a:tblPr>
              <a:tblGrid>
                <a:gridCol w="2587208">
                  <a:extLst>
                    <a:ext uri="{9D8B030D-6E8A-4147-A177-3AD203B41FA5}">
                      <a16:colId xmlns:a16="http://schemas.microsoft.com/office/drawing/2014/main" val="20000"/>
                    </a:ext>
                  </a:extLst>
                </a:gridCol>
                <a:gridCol w="804332">
                  <a:extLst>
                    <a:ext uri="{9D8B030D-6E8A-4147-A177-3AD203B41FA5}">
                      <a16:colId xmlns:a16="http://schemas.microsoft.com/office/drawing/2014/main" val="20002"/>
                    </a:ext>
                  </a:extLst>
                </a:gridCol>
                <a:gridCol w="699617">
                  <a:extLst>
                    <a:ext uri="{9D8B030D-6E8A-4147-A177-3AD203B41FA5}">
                      <a16:colId xmlns:a16="http://schemas.microsoft.com/office/drawing/2014/main" val="20003"/>
                    </a:ext>
                  </a:extLst>
                </a:gridCol>
                <a:gridCol w="699617">
                  <a:extLst>
                    <a:ext uri="{9D8B030D-6E8A-4147-A177-3AD203B41FA5}">
                      <a16:colId xmlns:a16="http://schemas.microsoft.com/office/drawing/2014/main" val="20004"/>
                    </a:ext>
                  </a:extLst>
                </a:gridCol>
                <a:gridCol w="699617">
                  <a:extLst>
                    <a:ext uri="{9D8B030D-6E8A-4147-A177-3AD203B41FA5}">
                      <a16:colId xmlns:a16="http://schemas.microsoft.com/office/drawing/2014/main" val="20005"/>
                    </a:ext>
                  </a:extLst>
                </a:gridCol>
                <a:gridCol w="699617">
                  <a:extLst>
                    <a:ext uri="{9D8B030D-6E8A-4147-A177-3AD203B41FA5}">
                      <a16:colId xmlns:a16="http://schemas.microsoft.com/office/drawing/2014/main" val="20006"/>
                    </a:ext>
                  </a:extLst>
                </a:gridCol>
                <a:gridCol w="484567">
                  <a:extLst>
                    <a:ext uri="{9D8B030D-6E8A-4147-A177-3AD203B41FA5}">
                      <a16:colId xmlns:a16="http://schemas.microsoft.com/office/drawing/2014/main" val="20007"/>
                    </a:ext>
                  </a:extLst>
                </a:gridCol>
                <a:gridCol w="458213">
                  <a:extLst>
                    <a:ext uri="{9D8B030D-6E8A-4147-A177-3AD203B41FA5}">
                      <a16:colId xmlns:a16="http://schemas.microsoft.com/office/drawing/2014/main" val="20008"/>
                    </a:ext>
                  </a:extLst>
                </a:gridCol>
                <a:gridCol w="784540">
                  <a:extLst>
                    <a:ext uri="{9D8B030D-6E8A-4147-A177-3AD203B41FA5}">
                      <a16:colId xmlns:a16="http://schemas.microsoft.com/office/drawing/2014/main" val="20009"/>
                    </a:ext>
                  </a:extLst>
                </a:gridCol>
                <a:gridCol w="699617">
                  <a:extLst>
                    <a:ext uri="{9D8B030D-6E8A-4147-A177-3AD203B41FA5}">
                      <a16:colId xmlns:a16="http://schemas.microsoft.com/office/drawing/2014/main" val="20010"/>
                    </a:ext>
                  </a:extLst>
                </a:gridCol>
                <a:gridCol w="767619">
                  <a:extLst>
                    <a:ext uri="{9D8B030D-6E8A-4147-A177-3AD203B41FA5}">
                      <a16:colId xmlns:a16="http://schemas.microsoft.com/office/drawing/2014/main" val="20011"/>
                    </a:ext>
                  </a:extLst>
                </a:gridCol>
                <a:gridCol w="748097">
                  <a:extLst>
                    <a:ext uri="{9D8B030D-6E8A-4147-A177-3AD203B41FA5}">
                      <a16:colId xmlns:a16="http://schemas.microsoft.com/office/drawing/2014/main" val="554914961"/>
                    </a:ext>
                  </a:extLst>
                </a:gridCol>
                <a:gridCol w="617321">
                  <a:extLst>
                    <a:ext uri="{9D8B030D-6E8A-4147-A177-3AD203B41FA5}">
                      <a16:colId xmlns:a16="http://schemas.microsoft.com/office/drawing/2014/main" val="20012"/>
                    </a:ext>
                  </a:extLst>
                </a:gridCol>
                <a:gridCol w="699617">
                  <a:extLst>
                    <a:ext uri="{9D8B030D-6E8A-4147-A177-3AD203B41FA5}">
                      <a16:colId xmlns:a16="http://schemas.microsoft.com/office/drawing/2014/main" val="4016938792"/>
                    </a:ext>
                  </a:extLst>
                </a:gridCol>
              </a:tblGrid>
              <a:tr h="158474">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i="1">
                          <a:solidFill>
                            <a:schemeClr val="tx1">
                              <a:lumMod val="75000"/>
                              <a:lumOff val="25000"/>
                            </a:schemeClr>
                          </a:solidFill>
                        </a:rPr>
                        <a:t>2025 Survey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All Secondary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Year 8</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Year 10</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Boys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Girls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FSM</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SEN</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Have a disability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Young carers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Ethnicity:</a:t>
                      </a:r>
                      <a:r>
                        <a:rPr lang="en-GB" sz="1100" b="1" baseline="0">
                          <a:solidFill>
                            <a:schemeClr val="tx1">
                              <a:lumMod val="75000"/>
                              <a:lumOff val="25000"/>
                            </a:schemeClr>
                          </a:solidFill>
                        </a:rPr>
                        <a:t> </a:t>
                      </a:r>
                      <a:r>
                        <a:rPr lang="en-GB" sz="1100" b="1">
                          <a:solidFill>
                            <a:schemeClr val="tx1">
                              <a:lumMod val="75000"/>
                              <a:lumOff val="25000"/>
                            </a:schemeClr>
                          </a:solidFill>
                        </a:rPr>
                        <a:t>White</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Ethnic</a:t>
                      </a:r>
                    </a:p>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Minority</a:t>
                      </a:r>
                    </a:p>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Groups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Eng 2</a:t>
                      </a:r>
                      <a:r>
                        <a:rPr lang="en-GB" sz="1100" b="1" baseline="30000">
                          <a:solidFill>
                            <a:schemeClr val="tx1">
                              <a:lumMod val="75000"/>
                              <a:lumOff val="25000"/>
                            </a:schemeClr>
                          </a:solidFill>
                        </a:rPr>
                        <a:t>nd</a:t>
                      </a:r>
                      <a:r>
                        <a:rPr lang="en-GB" sz="1100" b="1">
                          <a:solidFill>
                            <a:schemeClr val="tx1">
                              <a:lumMod val="75000"/>
                              <a:lumOff val="25000"/>
                            </a:schemeClr>
                          </a:solidFill>
                        </a:rPr>
                        <a:t> Lang</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LGBTQ</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94833">
                <a:tc>
                  <a:txBody>
                    <a:bodyPr/>
                    <a:lstStyle/>
                    <a:p>
                      <a:r>
                        <a:rPr lang="en-GB" sz="1100" i="1">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1538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957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581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714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773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326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187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306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85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1335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152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120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177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294833">
                <a:tc>
                  <a:txBody>
                    <a:bodyPr/>
                    <a:lstStyle/>
                    <a:p>
                      <a:pPr marL="0" algn="l" defTabSz="914400" rtl="0" eaLnBrk="1" latinLnBrk="0" hangingPunct="1"/>
                      <a:r>
                        <a:rPr lang="en-GB" sz="1100" kern="1200">
                          <a:solidFill>
                            <a:schemeClr val="tx1">
                              <a:lumMod val="75000"/>
                              <a:lumOff val="25000"/>
                            </a:schemeClr>
                          </a:solidFill>
                          <a:latin typeface="+mn-lt"/>
                          <a:ea typeface="+mn-ea"/>
                          <a:cs typeface="+mn-cs"/>
                        </a:rPr>
                        <a:t>My own mobile phone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94%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93%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94%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100" kern="1200">
                          <a:solidFill>
                            <a:schemeClr val="tx1">
                              <a:lumMod val="75000"/>
                              <a:lumOff val="25000"/>
                            </a:schemeClr>
                          </a:solidFill>
                          <a:latin typeface="+mn-lt"/>
                          <a:ea typeface="+mn-ea"/>
                          <a:cs typeface="+mn-cs"/>
                        </a:rPr>
                        <a:t>91%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100" kern="1200">
                          <a:solidFill>
                            <a:schemeClr val="tx1">
                              <a:lumMod val="75000"/>
                              <a:lumOff val="25000"/>
                            </a:schemeClr>
                          </a:solidFill>
                          <a:latin typeface="+mn-lt"/>
                          <a:ea typeface="+mn-ea"/>
                          <a:cs typeface="+mn-cs"/>
                        </a:rPr>
                        <a:t>97%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92%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87%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93%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93%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95%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83%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88%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87%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29483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a:solidFill>
                            <a:schemeClr val="tx1">
                              <a:lumMod val="75000"/>
                              <a:lumOff val="25000"/>
                            </a:schemeClr>
                          </a:solidFill>
                        </a:rPr>
                        <a:t>A smart TV</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61%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60%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62%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100" kern="1200">
                          <a:solidFill>
                            <a:schemeClr val="tx1">
                              <a:lumMod val="75000"/>
                              <a:lumOff val="25000"/>
                            </a:schemeClr>
                          </a:solidFill>
                          <a:latin typeface="+mn-lt"/>
                          <a:ea typeface="+mn-ea"/>
                          <a:cs typeface="+mn-cs"/>
                        </a:rPr>
                        <a:t>56%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100" kern="1200">
                          <a:solidFill>
                            <a:schemeClr val="tx1">
                              <a:lumMod val="75000"/>
                              <a:lumOff val="25000"/>
                            </a:schemeClr>
                          </a:solidFill>
                          <a:latin typeface="+mn-lt"/>
                          <a:ea typeface="+mn-ea"/>
                          <a:cs typeface="+mn-cs"/>
                        </a:rPr>
                        <a:t>67%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54%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53%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58%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55%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62%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56%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51%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54%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4214340157"/>
                  </a:ext>
                </a:extLst>
              </a:tr>
              <a:tr h="29483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kern="1200">
                          <a:solidFill>
                            <a:schemeClr val="tx1">
                              <a:lumMod val="75000"/>
                              <a:lumOff val="25000"/>
                            </a:schemeClr>
                          </a:solidFill>
                          <a:latin typeface="+mn-lt"/>
                          <a:ea typeface="+mn-ea"/>
                          <a:cs typeface="+mn-cs"/>
                        </a:rPr>
                        <a:t>A games console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53%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55%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51%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100" kern="1200">
                          <a:solidFill>
                            <a:schemeClr val="tx1">
                              <a:lumMod val="75000"/>
                              <a:lumOff val="25000"/>
                            </a:schemeClr>
                          </a:solidFill>
                          <a:latin typeface="+mn-lt"/>
                          <a:ea typeface="+mn-ea"/>
                          <a:cs typeface="+mn-cs"/>
                        </a:rPr>
                        <a:t>76%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100" kern="1200">
                          <a:solidFill>
                            <a:schemeClr val="tx1">
                              <a:lumMod val="75000"/>
                              <a:lumOff val="25000"/>
                            </a:schemeClr>
                          </a:solidFill>
                          <a:latin typeface="+mn-lt"/>
                          <a:ea typeface="+mn-ea"/>
                          <a:cs typeface="+mn-cs"/>
                        </a:rPr>
                        <a:t>32%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53%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50%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53%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54%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55%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42%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40%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51%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29483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a:solidFill>
                            <a:schemeClr val="tx1">
                              <a:lumMod val="75000"/>
                              <a:lumOff val="25000"/>
                            </a:schemeClr>
                          </a:solidFill>
                        </a:rPr>
                        <a:t>My own laptop or computer</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48%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45%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53%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100" kern="1200">
                          <a:solidFill>
                            <a:schemeClr val="tx1">
                              <a:lumMod val="75000"/>
                              <a:lumOff val="25000"/>
                            </a:schemeClr>
                          </a:solidFill>
                          <a:latin typeface="+mn-lt"/>
                          <a:ea typeface="+mn-ea"/>
                          <a:cs typeface="+mn-cs"/>
                        </a:rPr>
                        <a:t>52%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100" kern="1200">
                          <a:solidFill>
                            <a:schemeClr val="tx1">
                              <a:lumMod val="75000"/>
                              <a:lumOff val="25000"/>
                            </a:schemeClr>
                          </a:solidFill>
                          <a:latin typeface="+mn-lt"/>
                          <a:ea typeface="+mn-ea"/>
                          <a:cs typeface="+mn-cs"/>
                        </a:rPr>
                        <a:t>44%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44%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40%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44%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47%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49%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45%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58%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58%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5"/>
                  </a:ext>
                </a:extLst>
              </a:tr>
              <a:tr h="29483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kern="1200">
                          <a:solidFill>
                            <a:schemeClr val="tx1">
                              <a:lumMod val="75000"/>
                              <a:lumOff val="25000"/>
                            </a:schemeClr>
                          </a:solidFill>
                          <a:latin typeface="+mn-lt"/>
                          <a:ea typeface="+mn-ea"/>
                          <a:cs typeface="+mn-cs"/>
                        </a:rPr>
                        <a:t>My own tablet</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39%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41%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35%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100" kern="1200">
                          <a:solidFill>
                            <a:schemeClr val="tx1">
                              <a:lumMod val="75000"/>
                              <a:lumOff val="25000"/>
                            </a:schemeClr>
                          </a:solidFill>
                          <a:latin typeface="+mn-lt"/>
                          <a:ea typeface="+mn-ea"/>
                          <a:cs typeface="+mn-cs"/>
                        </a:rPr>
                        <a:t>24%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100" kern="1200">
                          <a:solidFill>
                            <a:schemeClr val="tx1">
                              <a:lumMod val="75000"/>
                              <a:lumOff val="25000"/>
                            </a:schemeClr>
                          </a:solidFill>
                          <a:latin typeface="+mn-lt"/>
                          <a:ea typeface="+mn-ea"/>
                          <a:cs typeface="+mn-cs"/>
                        </a:rPr>
                        <a:t>52%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37%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42%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39%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33%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40%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27%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28%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42%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6"/>
                  </a:ext>
                </a:extLst>
              </a:tr>
              <a:tr h="294833">
                <a:tc>
                  <a:txBody>
                    <a:bodyPr/>
                    <a:lstStyle/>
                    <a:p>
                      <a:r>
                        <a:rPr lang="en-GB" sz="1100">
                          <a:solidFill>
                            <a:schemeClr val="tx1">
                              <a:lumMod val="75000"/>
                              <a:lumOff val="25000"/>
                            </a:schemeClr>
                          </a:solidFill>
                        </a:rPr>
                        <a:t>A shared laptop or computer</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100" kern="1200">
                          <a:solidFill>
                            <a:schemeClr val="tx1">
                              <a:lumMod val="75000"/>
                              <a:lumOff val="25000"/>
                            </a:schemeClr>
                          </a:solidFill>
                          <a:latin typeface="+mn-lt"/>
                          <a:ea typeface="+mn-ea"/>
                          <a:cs typeface="+mn-cs"/>
                        </a:rPr>
                        <a:t>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100" kern="1200">
                          <a:solidFill>
                            <a:schemeClr val="tx1">
                              <a:lumMod val="75000"/>
                              <a:lumOff val="25000"/>
                            </a:schemeClr>
                          </a:solidFill>
                          <a:latin typeface="+mn-lt"/>
                          <a:ea typeface="+mn-ea"/>
                          <a:cs typeface="+mn-cs"/>
                        </a:rPr>
                        <a:t>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7"/>
                  </a:ext>
                </a:extLst>
              </a:tr>
              <a:tr h="29483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a:solidFill>
                            <a:schemeClr val="tx1">
                              <a:lumMod val="75000"/>
                              <a:lumOff val="25000"/>
                            </a:schemeClr>
                          </a:solidFill>
                        </a:rPr>
                        <a:t>A shared tablet</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100" kern="1200">
                          <a:solidFill>
                            <a:schemeClr val="tx1">
                              <a:lumMod val="75000"/>
                              <a:lumOff val="25000"/>
                            </a:schemeClr>
                          </a:solidFill>
                          <a:latin typeface="+mn-lt"/>
                          <a:ea typeface="+mn-ea"/>
                          <a:cs typeface="+mn-cs"/>
                        </a:rPr>
                        <a:t>35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100" kern="1200">
                          <a:solidFill>
                            <a:schemeClr val="tx1">
                              <a:lumMod val="75000"/>
                              <a:lumOff val="25000"/>
                            </a:schemeClr>
                          </a:solidFill>
                          <a:latin typeface="+mn-lt"/>
                          <a:ea typeface="+mn-ea"/>
                          <a:cs typeface="+mn-cs"/>
                        </a:rPr>
                        <a:t>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9713088"/>
                  </a:ext>
                </a:extLst>
              </a:tr>
              <a:tr h="29483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kern="1200">
                          <a:solidFill>
                            <a:schemeClr val="tx1">
                              <a:lumMod val="75000"/>
                              <a:lumOff val="25000"/>
                            </a:schemeClr>
                          </a:solidFill>
                          <a:latin typeface="+mn-lt"/>
                          <a:ea typeface="+mn-ea"/>
                          <a:cs typeface="+mn-cs"/>
                        </a:rPr>
                        <a:t>A shared mobile phone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100" kern="1200">
                          <a:solidFill>
                            <a:schemeClr val="tx1">
                              <a:lumMod val="75000"/>
                              <a:lumOff val="25000"/>
                            </a:schemeClr>
                          </a:solidFill>
                          <a:latin typeface="+mn-lt"/>
                          <a:ea typeface="+mn-ea"/>
                          <a:cs typeface="+mn-cs"/>
                        </a:rPr>
                        <a:t>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100" kern="1200">
                          <a:solidFill>
                            <a:schemeClr val="tx1">
                              <a:lumMod val="75000"/>
                              <a:lumOff val="25000"/>
                            </a:schemeClr>
                          </a:solidFill>
                          <a:latin typeface="+mn-lt"/>
                          <a:ea typeface="+mn-ea"/>
                          <a:cs typeface="+mn-cs"/>
                        </a:rPr>
                        <a:t>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21096319"/>
                  </a:ext>
                </a:extLst>
              </a:tr>
              <a:tr h="294833">
                <a:tc>
                  <a:txBody>
                    <a:bodyPr/>
                    <a:lstStyle/>
                    <a:p>
                      <a:r>
                        <a:rPr lang="en-GB" sz="1100">
                          <a:solidFill>
                            <a:schemeClr val="tx1">
                              <a:lumMod val="75000"/>
                              <a:lumOff val="25000"/>
                            </a:schemeClr>
                          </a:solidFill>
                        </a:rPr>
                        <a:t>Something else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100" kern="1200">
                          <a:solidFill>
                            <a:schemeClr val="tx1">
                              <a:lumMod val="75000"/>
                              <a:lumOff val="25000"/>
                            </a:schemeClr>
                          </a:solidFill>
                          <a:latin typeface="+mn-lt"/>
                          <a:ea typeface="+mn-ea"/>
                          <a:cs typeface="+mn-cs"/>
                        </a:rPr>
                        <a:t>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100" kern="1200">
                          <a:solidFill>
                            <a:schemeClr val="tx1">
                              <a:lumMod val="75000"/>
                              <a:lumOff val="25000"/>
                            </a:schemeClr>
                          </a:solidFill>
                          <a:latin typeface="+mn-lt"/>
                          <a:ea typeface="+mn-ea"/>
                          <a:cs typeface="+mn-cs"/>
                        </a:rPr>
                        <a:t>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3930884622"/>
                  </a:ext>
                </a:extLst>
              </a:tr>
              <a:tr h="294833">
                <a:tc>
                  <a:txBody>
                    <a:bodyPr/>
                    <a:lstStyle/>
                    <a:p>
                      <a:r>
                        <a:rPr lang="en-GB" sz="1100">
                          <a:solidFill>
                            <a:schemeClr val="tx1">
                              <a:lumMod val="75000"/>
                              <a:lumOff val="25000"/>
                            </a:schemeClr>
                          </a:solidFill>
                        </a:rPr>
                        <a:t>I don’t go online at home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100" kern="1200">
                          <a:solidFill>
                            <a:schemeClr val="tx1">
                              <a:lumMod val="75000"/>
                              <a:lumOff val="25000"/>
                            </a:schemeClr>
                          </a:solidFill>
                          <a:latin typeface="+mn-lt"/>
                          <a:ea typeface="+mn-ea"/>
                          <a:cs typeface="+mn-cs"/>
                        </a:rPr>
                        <a:t>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100" kern="1200">
                          <a:solidFill>
                            <a:schemeClr val="tx1">
                              <a:lumMod val="75000"/>
                              <a:lumOff val="25000"/>
                            </a:schemeClr>
                          </a:solidFill>
                          <a:latin typeface="+mn-lt"/>
                          <a:ea typeface="+mn-ea"/>
                          <a:cs typeface="+mn-cs"/>
                        </a:rPr>
                        <a:t>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2648844174"/>
                  </a:ext>
                </a:extLst>
              </a:tr>
            </a:tbl>
          </a:graphicData>
        </a:graphic>
      </p:graphicFrame>
      <p:sp>
        <p:nvSpPr>
          <p:cNvPr id="10" name="Rectangle 9"/>
          <p:cNvSpPr/>
          <p:nvPr/>
        </p:nvSpPr>
        <p:spPr>
          <a:xfrm>
            <a:off x="9946640" y="6368627"/>
            <a:ext cx="1686560" cy="492926"/>
          </a:xfrm>
          <a:prstGeom prst="rect">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a:t>Technology and being online</a:t>
            </a:r>
          </a:p>
        </p:txBody>
      </p:sp>
      <p:sp>
        <p:nvSpPr>
          <p:cNvPr id="12" name="TextBox 11">
            <a:extLst>
              <a:ext uri="{FF2B5EF4-FFF2-40B4-BE49-F238E27FC236}">
                <a16:creationId xmlns:a16="http://schemas.microsoft.com/office/drawing/2014/main" id="{A958A10A-24B6-4E08-8C2B-5582A1CB7D47}"/>
              </a:ext>
            </a:extLst>
          </p:cNvPr>
          <p:cNvSpPr txBox="1"/>
          <p:nvPr/>
        </p:nvSpPr>
        <p:spPr>
          <a:xfrm>
            <a:off x="183019" y="6522289"/>
            <a:ext cx="10227733" cy="246221"/>
          </a:xfrm>
          <a:prstGeom prst="rect">
            <a:avLst/>
          </a:prstGeom>
          <a:noFill/>
        </p:spPr>
        <p:txBody>
          <a:bodyPr wrap="square" rtlCol="0" anchor="b" anchorCtr="0">
            <a:spAutoFit/>
          </a:bodyPr>
          <a:lstStyle/>
          <a:p>
            <a:r>
              <a:rPr lang="en-GB" sz="1000">
                <a:solidFill>
                  <a:srgbClr val="002060"/>
                </a:solidFill>
              </a:rPr>
              <a:t>Q: Which devices do you use to go online at home? </a:t>
            </a:r>
            <a:endParaRPr lang="en-GB" sz="1000" i="1">
              <a:solidFill>
                <a:srgbClr val="002060"/>
              </a:solidFill>
            </a:endParaRPr>
          </a:p>
        </p:txBody>
      </p:sp>
    </p:spTree>
    <p:extLst>
      <p:ext uri="{BB962C8B-B14F-4D97-AF65-F5344CB8AC3E}">
        <p14:creationId xmlns:p14="http://schemas.microsoft.com/office/powerpoint/2010/main" val="50300119"/>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vert="horz" lIns="91440" tIns="45720" rIns="91440" bIns="45720" rtlCol="0" anchor="ctr">
            <a:normAutofit/>
          </a:bodyPr>
          <a:lstStyle/>
          <a:p>
            <a:r>
              <a:rPr lang="en-GB" sz="2400"/>
              <a:t>Executive Summary (15)</a:t>
            </a:r>
          </a:p>
        </p:txBody>
      </p:sp>
      <p:sp>
        <p:nvSpPr>
          <p:cNvPr id="3" name="Content Placeholder 2"/>
          <p:cNvSpPr>
            <a:spLocks noGrp="1"/>
          </p:cNvSpPr>
          <p:nvPr>
            <p:ph idx="1"/>
          </p:nvPr>
        </p:nvSpPr>
        <p:spPr>
          <a:xfrm>
            <a:off x="183019" y="834244"/>
            <a:ext cx="11596026" cy="5678068"/>
          </a:xfrm>
        </p:spPr>
        <p:txBody>
          <a:bodyPr>
            <a:noAutofit/>
          </a:bodyPr>
          <a:lstStyle/>
          <a:p>
            <a:pPr marL="0" indent="0">
              <a:lnSpc>
                <a:spcPct val="100000"/>
              </a:lnSpc>
              <a:spcBef>
                <a:spcPts val="600"/>
              </a:spcBef>
              <a:spcAft>
                <a:spcPts val="600"/>
              </a:spcAft>
              <a:buNone/>
            </a:pPr>
            <a:r>
              <a:rPr lang="en-GB" sz="1600" b="1" dirty="0">
                <a:solidFill>
                  <a:srgbClr val="C00000"/>
                </a:solidFill>
                <a:latin typeface="+mn-lt"/>
              </a:rPr>
              <a:t>Staying safe (3)</a:t>
            </a:r>
          </a:p>
          <a:p>
            <a:pPr>
              <a:lnSpc>
                <a:spcPct val="100000"/>
              </a:lnSpc>
              <a:spcBef>
                <a:spcPts val="600"/>
              </a:spcBef>
              <a:spcAft>
                <a:spcPts val="600"/>
              </a:spcAft>
            </a:pPr>
            <a:r>
              <a:rPr lang="en-US" sz="1400" dirty="0">
                <a:solidFill>
                  <a:schemeClr val="tx1">
                    <a:lumMod val="75000"/>
                    <a:lumOff val="25000"/>
                  </a:schemeClr>
                </a:solidFill>
                <a:latin typeface="+mn-lt"/>
              </a:rPr>
              <a:t>12% of pupils have been offered drugs. Year 10s are more likely to have been offered cannabis than Year 8s (14% v. 4%) and are more likely to have been offered nitrous oxide (6% v. 2%). </a:t>
            </a:r>
          </a:p>
          <a:p>
            <a:pPr>
              <a:lnSpc>
                <a:spcPct val="100000"/>
              </a:lnSpc>
              <a:spcBef>
                <a:spcPts val="600"/>
              </a:spcBef>
              <a:spcAft>
                <a:spcPts val="600"/>
              </a:spcAft>
            </a:pPr>
            <a:r>
              <a:rPr lang="en-GB" sz="1400" dirty="0">
                <a:solidFill>
                  <a:schemeClr val="tx1">
                    <a:lumMod val="75000"/>
                    <a:lumOff val="25000"/>
                  </a:schemeClr>
                </a:solidFill>
                <a:latin typeface="+mn-lt"/>
              </a:rPr>
              <a:t>4% of pupils say they have taken drugs to get high. </a:t>
            </a:r>
          </a:p>
          <a:p>
            <a:pPr>
              <a:lnSpc>
                <a:spcPct val="100000"/>
              </a:lnSpc>
              <a:spcBef>
                <a:spcPts val="600"/>
              </a:spcBef>
              <a:spcAft>
                <a:spcPts val="600"/>
              </a:spcAft>
            </a:pPr>
            <a:r>
              <a:rPr lang="en-GB" sz="1400" dirty="0">
                <a:solidFill>
                  <a:schemeClr val="tx1">
                    <a:lumMod val="75000"/>
                    <a:lumOff val="25000"/>
                  </a:schemeClr>
                </a:solidFill>
                <a:latin typeface="+mn-lt"/>
              </a:rPr>
              <a:t>45% of pupils say they would know where to get information and support about alcohol or drugs. Year 10s appear the most aware of all the cohorts.</a:t>
            </a:r>
          </a:p>
          <a:p>
            <a:pPr>
              <a:lnSpc>
                <a:spcPct val="100000"/>
              </a:lnSpc>
              <a:spcBef>
                <a:spcPts val="600"/>
              </a:spcBef>
              <a:spcAft>
                <a:spcPts val="600"/>
              </a:spcAft>
            </a:pPr>
            <a:r>
              <a:rPr lang="en-GB" sz="1400" dirty="0">
                <a:solidFill>
                  <a:schemeClr val="tx1">
                    <a:lumMod val="75000"/>
                    <a:lumOff val="25000"/>
                  </a:schemeClr>
                </a:solidFill>
                <a:latin typeface="+mn-lt"/>
              </a:rPr>
              <a:t>6% of pupils believe most or nearly all their peers have taken place in gambling activity within the last 7 days. </a:t>
            </a:r>
          </a:p>
          <a:p>
            <a:pPr>
              <a:lnSpc>
                <a:spcPct val="100000"/>
              </a:lnSpc>
              <a:spcBef>
                <a:spcPts val="600"/>
              </a:spcBef>
              <a:spcAft>
                <a:spcPts val="600"/>
              </a:spcAft>
            </a:pPr>
            <a:r>
              <a:rPr lang="en-US" sz="1400" dirty="0">
                <a:solidFill>
                  <a:schemeClr val="tx1">
                    <a:lumMod val="75000"/>
                    <a:lumOff val="25000"/>
                  </a:schemeClr>
                </a:solidFill>
                <a:latin typeface="+mn-lt"/>
              </a:rPr>
              <a:t>75% of pupils take part in one or more gambling activities, at least occasionally.</a:t>
            </a:r>
          </a:p>
          <a:p>
            <a:pPr>
              <a:lnSpc>
                <a:spcPct val="100000"/>
              </a:lnSpc>
              <a:spcBef>
                <a:spcPts val="600"/>
              </a:spcBef>
              <a:spcAft>
                <a:spcPts val="600"/>
              </a:spcAft>
            </a:pPr>
            <a:r>
              <a:rPr lang="en-US" sz="1400" dirty="0">
                <a:solidFill>
                  <a:schemeClr val="tx1">
                    <a:lumMod val="75000"/>
                    <a:lumOff val="25000"/>
                  </a:schemeClr>
                </a:solidFill>
                <a:latin typeface="+mn-lt"/>
              </a:rPr>
              <a:t>Playing arcade games for fun is the most popular gambling activity, with 67% of pupils saying they participate in this. Buying loot boxes when they play online games is next (27%) followed by playing games with friends to win money (22%). </a:t>
            </a:r>
          </a:p>
          <a:p>
            <a:pPr>
              <a:lnSpc>
                <a:spcPct val="100000"/>
              </a:lnSpc>
              <a:spcBef>
                <a:spcPts val="600"/>
              </a:spcBef>
              <a:spcAft>
                <a:spcPts val="600"/>
              </a:spcAft>
            </a:pPr>
            <a:r>
              <a:rPr lang="en-GB" sz="1400" dirty="0">
                <a:solidFill>
                  <a:schemeClr val="tx1">
                    <a:lumMod val="75000"/>
                    <a:lumOff val="25000"/>
                  </a:schemeClr>
                </a:solidFill>
                <a:latin typeface="+mn-lt"/>
              </a:rPr>
              <a:t>A small proportion of pupils expressed tendencies of addiction to gambling. </a:t>
            </a:r>
            <a:r>
              <a:rPr lang="en-US" sz="1400" dirty="0">
                <a:solidFill>
                  <a:schemeClr val="tx1">
                    <a:lumMod val="75000"/>
                    <a:lumOff val="25000"/>
                  </a:schemeClr>
                </a:solidFill>
                <a:latin typeface="+mn-lt"/>
              </a:rPr>
              <a:t>15% have tried to win their money back with 17% admit that they have/do find it hard to stop gambling.</a:t>
            </a:r>
          </a:p>
          <a:p>
            <a:pPr>
              <a:lnSpc>
                <a:spcPct val="100000"/>
              </a:lnSpc>
              <a:spcBef>
                <a:spcPts val="600"/>
              </a:spcBef>
              <a:spcAft>
                <a:spcPts val="600"/>
              </a:spcAft>
            </a:pPr>
            <a:r>
              <a:rPr lang="en-US" sz="1400" dirty="0">
                <a:solidFill>
                  <a:schemeClr val="tx1">
                    <a:lumMod val="75000"/>
                    <a:lumOff val="25000"/>
                  </a:schemeClr>
                </a:solidFill>
                <a:latin typeface="+mn-lt"/>
              </a:rPr>
              <a:t>Boys are more likely to have agreed with at least one of the three statements we presented regarding addictive behaviour with gambling, 49% of boys answered yes to at least one statement, compared to 25% of girls.</a:t>
            </a:r>
          </a:p>
          <a:p>
            <a:pPr>
              <a:lnSpc>
                <a:spcPct val="100000"/>
              </a:lnSpc>
              <a:spcBef>
                <a:spcPts val="600"/>
              </a:spcBef>
              <a:spcAft>
                <a:spcPts val="600"/>
              </a:spcAft>
            </a:pPr>
            <a:r>
              <a:rPr lang="en-GB" sz="1400" dirty="0">
                <a:solidFill>
                  <a:schemeClr val="tx1">
                    <a:lumMod val="75000"/>
                    <a:lumOff val="25000"/>
                  </a:schemeClr>
                </a:solidFill>
                <a:latin typeface="+mn-lt"/>
              </a:rPr>
              <a:t>50% of pupils say they would know where to go if they or someone they know might have a gambling problem. Year 10s are more likely to know where to get help than Year 8s (54% and 48% respectively). LGBTQ pupils are the least likely to know where to get help.</a:t>
            </a:r>
          </a:p>
        </p:txBody>
      </p:sp>
    </p:spTree>
    <p:extLst>
      <p:ext uri="{BB962C8B-B14F-4D97-AF65-F5344CB8AC3E}">
        <p14:creationId xmlns:p14="http://schemas.microsoft.com/office/powerpoint/2010/main" val="3671741548"/>
      </p:ext>
    </p:extLst>
  </p:cSld>
  <p:clrMapOvr>
    <a:masterClrMapping/>
  </p:clrMapOvr>
</p:sld>
</file>

<file path=ppt/slides/slide1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83018" y="180000"/>
            <a:ext cx="11642037" cy="900000"/>
          </a:xfrm>
        </p:spPr>
        <p:txBody>
          <a:bodyPr vert="horz" lIns="91440" tIns="45720" rIns="91440" bIns="45720" rtlCol="0" anchor="t" anchorCtr="0">
            <a:normAutofit/>
          </a:bodyPr>
          <a:lstStyle/>
          <a:p>
            <a:r>
              <a:rPr lang="en-GB" sz="1600"/>
              <a:t>Rules and monitoring answers have steadily increased over the last few years, and the top answers remain ones of support with 77% of pupils say that their parents/carers will help them if something online bothers them, and 68% say parents/carers will explain why some sites are appropriate or inappropriate. These have also increased over the last few years.</a:t>
            </a:r>
          </a:p>
        </p:txBody>
      </p:sp>
      <p:graphicFrame>
        <p:nvGraphicFramePr>
          <p:cNvPr id="15" name="Chart 14"/>
          <p:cNvGraphicFramePr/>
          <p:nvPr>
            <p:extLst>
              <p:ext uri="{D42A27DB-BD31-4B8C-83A1-F6EECF244321}">
                <p14:modId xmlns:p14="http://schemas.microsoft.com/office/powerpoint/2010/main" val="1760989265"/>
              </p:ext>
            </p:extLst>
          </p:nvPr>
        </p:nvGraphicFramePr>
        <p:xfrm>
          <a:off x="183600" y="1170122"/>
          <a:ext cx="10091776" cy="4517756"/>
        </p:xfrm>
        <a:graphic>
          <a:graphicData uri="http://schemas.openxmlformats.org/drawingml/2006/chart">
            <c:chart xmlns:c="http://schemas.openxmlformats.org/drawingml/2006/chart" xmlns:r="http://schemas.openxmlformats.org/officeDocument/2006/relationships" r:id="rId3"/>
          </a:graphicData>
        </a:graphic>
      </p:graphicFrame>
      <p:sp>
        <p:nvSpPr>
          <p:cNvPr id="6" name="TextBox 5"/>
          <p:cNvSpPr txBox="1"/>
          <p:nvPr/>
        </p:nvSpPr>
        <p:spPr>
          <a:xfrm>
            <a:off x="183019" y="6522289"/>
            <a:ext cx="10227733" cy="246221"/>
          </a:xfrm>
          <a:prstGeom prst="rect">
            <a:avLst/>
          </a:prstGeom>
          <a:noFill/>
        </p:spPr>
        <p:txBody>
          <a:bodyPr wrap="square" rtlCol="0" anchor="b" anchorCtr="0">
            <a:spAutoFit/>
          </a:bodyPr>
          <a:lstStyle/>
          <a:p>
            <a:r>
              <a:rPr lang="en-GB" sz="1000">
                <a:solidFill>
                  <a:srgbClr val="002060"/>
                </a:solidFill>
              </a:rPr>
              <a:t>Q: Do your parents / carers…? </a:t>
            </a:r>
            <a:r>
              <a:rPr lang="en-GB" sz="1000" i="1">
                <a:solidFill>
                  <a:srgbClr val="002060"/>
                </a:solidFill>
              </a:rPr>
              <a:t>Base: All valid respondents, 2023 n=1,057, 2024 n=1,170, 2025 n=1,546. </a:t>
            </a:r>
          </a:p>
        </p:txBody>
      </p:sp>
      <p:sp>
        <p:nvSpPr>
          <p:cNvPr id="7" name="Rectangle 6"/>
          <p:cNvSpPr/>
          <p:nvPr/>
        </p:nvSpPr>
        <p:spPr>
          <a:xfrm>
            <a:off x="9946640" y="6368627"/>
            <a:ext cx="1686560" cy="492926"/>
          </a:xfrm>
          <a:prstGeom prst="rect">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a:t>Technology and being online</a:t>
            </a:r>
          </a:p>
        </p:txBody>
      </p:sp>
    </p:spTree>
    <p:extLst>
      <p:ext uri="{BB962C8B-B14F-4D97-AF65-F5344CB8AC3E}">
        <p14:creationId xmlns:p14="http://schemas.microsoft.com/office/powerpoint/2010/main" val="204251144"/>
      </p:ext>
    </p:extLst>
  </p:cSld>
  <p:clrMapOvr>
    <a:masterClrMapping/>
  </p:clrMapOvr>
</p:sld>
</file>

<file path=ppt/slides/slide1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1"/>
          <p:cNvSpPr>
            <a:spLocks noGrp="1"/>
          </p:cNvSpPr>
          <p:nvPr>
            <p:ph type="title"/>
          </p:nvPr>
        </p:nvSpPr>
        <p:spPr>
          <a:xfrm>
            <a:off x="183019" y="180000"/>
            <a:ext cx="11677548" cy="900000"/>
          </a:xfrm>
        </p:spPr>
        <p:txBody>
          <a:bodyPr vert="horz" lIns="91440" tIns="45720" rIns="91440" bIns="45720" rtlCol="0" anchor="t">
            <a:noAutofit/>
          </a:bodyPr>
          <a:lstStyle/>
          <a:p>
            <a:r>
              <a:rPr lang="en-GB" sz="1600"/>
              <a:t>More online responsibility comes with age. Year 8s are more likely than Year 10s to say they have rules for being online. Ethnic minority groups and pupils with Eng as a 2</a:t>
            </a:r>
            <a:r>
              <a:rPr lang="en-GB" sz="1600" baseline="30000"/>
              <a:t>nd</a:t>
            </a:r>
            <a:r>
              <a:rPr lang="en-GB" sz="1600"/>
              <a:t> language are the pupils most likely to have rules about time and length of internet use.</a:t>
            </a:r>
            <a:br>
              <a:rPr lang="en-GB" sz="1600"/>
            </a:br>
            <a:endParaRPr lang="en-GB" sz="1600"/>
          </a:p>
        </p:txBody>
      </p:sp>
      <p:graphicFrame>
        <p:nvGraphicFramePr>
          <p:cNvPr id="6" name="Table 5"/>
          <p:cNvGraphicFramePr>
            <a:graphicFrameLocks noGrp="1"/>
          </p:cNvGraphicFramePr>
          <p:nvPr>
            <p:extLst>
              <p:ext uri="{D42A27DB-BD31-4B8C-83A1-F6EECF244321}">
                <p14:modId xmlns:p14="http://schemas.microsoft.com/office/powerpoint/2010/main" val="1957901323"/>
              </p:ext>
            </p:extLst>
          </p:nvPr>
        </p:nvGraphicFramePr>
        <p:xfrm>
          <a:off x="183598" y="1195200"/>
          <a:ext cx="11449601" cy="4039179"/>
        </p:xfrm>
        <a:graphic>
          <a:graphicData uri="http://schemas.openxmlformats.org/drawingml/2006/table">
            <a:tbl>
              <a:tblPr firstRow="1" bandRow="1">
                <a:tableStyleId>{5940675A-B579-460E-94D1-54222C63F5DA}</a:tableStyleId>
              </a:tblPr>
              <a:tblGrid>
                <a:gridCol w="2560272">
                  <a:extLst>
                    <a:ext uri="{9D8B030D-6E8A-4147-A177-3AD203B41FA5}">
                      <a16:colId xmlns:a16="http://schemas.microsoft.com/office/drawing/2014/main" val="20000"/>
                    </a:ext>
                  </a:extLst>
                </a:gridCol>
                <a:gridCol w="829754">
                  <a:extLst>
                    <a:ext uri="{9D8B030D-6E8A-4147-A177-3AD203B41FA5}">
                      <a16:colId xmlns:a16="http://schemas.microsoft.com/office/drawing/2014/main" val="20002"/>
                    </a:ext>
                  </a:extLst>
                </a:gridCol>
                <a:gridCol w="584041">
                  <a:extLst>
                    <a:ext uri="{9D8B030D-6E8A-4147-A177-3AD203B41FA5}">
                      <a16:colId xmlns:a16="http://schemas.microsoft.com/office/drawing/2014/main" val="20003"/>
                    </a:ext>
                  </a:extLst>
                </a:gridCol>
                <a:gridCol w="679594">
                  <a:extLst>
                    <a:ext uri="{9D8B030D-6E8A-4147-A177-3AD203B41FA5}">
                      <a16:colId xmlns:a16="http://schemas.microsoft.com/office/drawing/2014/main" val="20004"/>
                    </a:ext>
                  </a:extLst>
                </a:gridCol>
                <a:gridCol w="679594">
                  <a:extLst>
                    <a:ext uri="{9D8B030D-6E8A-4147-A177-3AD203B41FA5}">
                      <a16:colId xmlns:a16="http://schemas.microsoft.com/office/drawing/2014/main" val="20005"/>
                    </a:ext>
                  </a:extLst>
                </a:gridCol>
                <a:gridCol w="679594">
                  <a:extLst>
                    <a:ext uri="{9D8B030D-6E8A-4147-A177-3AD203B41FA5}">
                      <a16:colId xmlns:a16="http://schemas.microsoft.com/office/drawing/2014/main" val="20006"/>
                    </a:ext>
                  </a:extLst>
                </a:gridCol>
                <a:gridCol w="679594">
                  <a:extLst>
                    <a:ext uri="{9D8B030D-6E8A-4147-A177-3AD203B41FA5}">
                      <a16:colId xmlns:a16="http://schemas.microsoft.com/office/drawing/2014/main" val="20007"/>
                    </a:ext>
                  </a:extLst>
                </a:gridCol>
                <a:gridCol w="631893">
                  <a:extLst>
                    <a:ext uri="{9D8B030D-6E8A-4147-A177-3AD203B41FA5}">
                      <a16:colId xmlns:a16="http://schemas.microsoft.com/office/drawing/2014/main" val="20008"/>
                    </a:ext>
                  </a:extLst>
                </a:gridCol>
                <a:gridCol w="727295">
                  <a:extLst>
                    <a:ext uri="{9D8B030D-6E8A-4147-A177-3AD203B41FA5}">
                      <a16:colId xmlns:a16="http://schemas.microsoft.com/office/drawing/2014/main" val="20009"/>
                    </a:ext>
                  </a:extLst>
                </a:gridCol>
                <a:gridCol w="679594">
                  <a:extLst>
                    <a:ext uri="{9D8B030D-6E8A-4147-A177-3AD203B41FA5}">
                      <a16:colId xmlns:a16="http://schemas.microsoft.com/office/drawing/2014/main" val="20010"/>
                    </a:ext>
                  </a:extLst>
                </a:gridCol>
                <a:gridCol w="735598">
                  <a:extLst>
                    <a:ext uri="{9D8B030D-6E8A-4147-A177-3AD203B41FA5}">
                      <a16:colId xmlns:a16="http://schemas.microsoft.com/office/drawing/2014/main" val="20011"/>
                    </a:ext>
                  </a:extLst>
                </a:gridCol>
                <a:gridCol w="693482">
                  <a:extLst>
                    <a:ext uri="{9D8B030D-6E8A-4147-A177-3AD203B41FA5}">
                      <a16:colId xmlns:a16="http://schemas.microsoft.com/office/drawing/2014/main" val="554914961"/>
                    </a:ext>
                  </a:extLst>
                </a:gridCol>
                <a:gridCol w="609702">
                  <a:extLst>
                    <a:ext uri="{9D8B030D-6E8A-4147-A177-3AD203B41FA5}">
                      <a16:colId xmlns:a16="http://schemas.microsoft.com/office/drawing/2014/main" val="20012"/>
                    </a:ext>
                  </a:extLst>
                </a:gridCol>
                <a:gridCol w="679594">
                  <a:extLst>
                    <a:ext uri="{9D8B030D-6E8A-4147-A177-3AD203B41FA5}">
                      <a16:colId xmlns:a16="http://schemas.microsoft.com/office/drawing/2014/main" val="4181773252"/>
                    </a:ext>
                  </a:extLst>
                </a:gridCol>
              </a:tblGrid>
              <a:tr h="158474">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i="1">
                          <a:solidFill>
                            <a:schemeClr val="tx1">
                              <a:lumMod val="75000"/>
                              <a:lumOff val="25000"/>
                            </a:schemeClr>
                          </a:solidFill>
                        </a:rPr>
                        <a:t>2025 Survey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All Secondary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Year 8</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Year 10</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Boys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Girls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FSM</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SEN</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Have a disability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Young carers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Ethnicity:</a:t>
                      </a:r>
                      <a:r>
                        <a:rPr lang="en-GB" sz="1100" b="1" baseline="0">
                          <a:solidFill>
                            <a:schemeClr val="tx1">
                              <a:lumMod val="75000"/>
                              <a:lumOff val="25000"/>
                            </a:schemeClr>
                          </a:solidFill>
                        </a:rPr>
                        <a:t> </a:t>
                      </a:r>
                      <a:r>
                        <a:rPr lang="en-GB" sz="1100" b="1">
                          <a:solidFill>
                            <a:schemeClr val="tx1">
                              <a:lumMod val="75000"/>
                              <a:lumOff val="25000"/>
                            </a:schemeClr>
                          </a:solidFill>
                        </a:rPr>
                        <a:t>White</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Ethnic Minority Groups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Eng 2</a:t>
                      </a:r>
                      <a:r>
                        <a:rPr lang="en-GB" sz="1100" b="1" baseline="30000">
                          <a:solidFill>
                            <a:schemeClr val="tx1">
                              <a:lumMod val="75000"/>
                              <a:lumOff val="25000"/>
                            </a:schemeClr>
                          </a:solidFill>
                        </a:rPr>
                        <a:t>nd</a:t>
                      </a:r>
                      <a:r>
                        <a:rPr lang="en-GB" sz="1100" b="1">
                          <a:solidFill>
                            <a:schemeClr val="tx1">
                              <a:lumMod val="75000"/>
                              <a:lumOff val="25000"/>
                            </a:schemeClr>
                          </a:solidFill>
                        </a:rPr>
                        <a:t> Lang</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LGBTQ</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94833">
                <a:tc>
                  <a:txBody>
                    <a:bodyPr/>
                    <a:lstStyle/>
                    <a:p>
                      <a:r>
                        <a:rPr lang="en-GB" sz="1100" i="1">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1546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962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584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720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775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329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191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309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87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1341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154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120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178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29483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a:solidFill>
                            <a:schemeClr val="tx1">
                              <a:lumMod val="75000"/>
                              <a:lumOff val="25000"/>
                            </a:schemeClr>
                          </a:solidFill>
                        </a:rPr>
                        <a:t>Help you when something online bothers you</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77%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77%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76%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100" kern="1200">
                          <a:solidFill>
                            <a:schemeClr val="tx1">
                              <a:lumMod val="75000"/>
                              <a:lumOff val="25000"/>
                            </a:schemeClr>
                          </a:solidFill>
                          <a:latin typeface="+mn-lt"/>
                          <a:ea typeface="+mn-ea"/>
                          <a:cs typeface="+mn-cs"/>
                        </a:rPr>
                        <a:t>74%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100" kern="1200">
                          <a:solidFill>
                            <a:schemeClr val="tx1">
                              <a:lumMod val="75000"/>
                              <a:lumOff val="25000"/>
                            </a:schemeClr>
                          </a:solidFill>
                          <a:latin typeface="+mn-lt"/>
                          <a:ea typeface="+mn-ea"/>
                          <a:cs typeface="+mn-cs"/>
                        </a:rPr>
                        <a:t>81%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76%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68%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a:r>
                        <a:rPr lang="en-GB" sz="1100">
                          <a:solidFill>
                            <a:schemeClr val="tx1">
                              <a:lumMod val="75000"/>
                              <a:lumOff val="25000"/>
                            </a:schemeClr>
                          </a:solidFill>
                        </a:rPr>
                        <a:t>71%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74%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a:r>
                        <a:rPr lang="en-GB" sz="1100">
                          <a:solidFill>
                            <a:schemeClr val="tx1">
                              <a:lumMod val="75000"/>
                              <a:lumOff val="25000"/>
                            </a:schemeClr>
                          </a:solidFill>
                        </a:rPr>
                        <a:t>77%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75%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75%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64%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29483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a:solidFill>
                            <a:schemeClr val="tx1">
                              <a:lumMod val="75000"/>
                              <a:lumOff val="25000"/>
                            </a:schemeClr>
                          </a:solidFill>
                        </a:rPr>
                        <a:t>Explain why some sites or apps are appropriate or inappropriate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68%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70%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65%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100" kern="1200">
                          <a:solidFill>
                            <a:schemeClr val="tx1">
                              <a:lumMod val="75000"/>
                              <a:lumOff val="25000"/>
                            </a:schemeClr>
                          </a:solidFill>
                          <a:latin typeface="+mn-lt"/>
                          <a:ea typeface="+mn-ea"/>
                          <a:cs typeface="+mn-cs"/>
                        </a:rPr>
                        <a:t>65%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100" kern="1200">
                          <a:solidFill>
                            <a:schemeClr val="tx1">
                              <a:lumMod val="75000"/>
                              <a:lumOff val="25000"/>
                            </a:schemeClr>
                          </a:solidFill>
                          <a:latin typeface="+mn-lt"/>
                          <a:ea typeface="+mn-ea"/>
                          <a:cs typeface="+mn-cs"/>
                        </a:rPr>
                        <a:t>71%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a:r>
                        <a:rPr lang="en-GB" sz="1100">
                          <a:solidFill>
                            <a:schemeClr val="tx1">
                              <a:lumMod val="75000"/>
                              <a:lumOff val="25000"/>
                            </a:schemeClr>
                          </a:solidFill>
                        </a:rPr>
                        <a:t>71%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62%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69%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a:r>
                        <a:rPr lang="en-GB" sz="1100">
                          <a:solidFill>
                            <a:schemeClr val="tx1">
                              <a:lumMod val="75000"/>
                              <a:lumOff val="25000"/>
                            </a:schemeClr>
                          </a:solidFill>
                        </a:rPr>
                        <a:t>64%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69%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69%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63%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62%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29483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kern="1200">
                          <a:solidFill>
                            <a:schemeClr val="tx1">
                              <a:lumMod val="75000"/>
                              <a:lumOff val="25000"/>
                            </a:schemeClr>
                          </a:solidFill>
                          <a:latin typeface="+mn-lt"/>
                          <a:ea typeface="+mn-ea"/>
                          <a:cs typeface="+mn-cs"/>
                        </a:rPr>
                        <a:t>Know your passwords for online sites or apps</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53%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59%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43%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100" kern="1200">
                          <a:solidFill>
                            <a:schemeClr val="tx1">
                              <a:lumMod val="75000"/>
                              <a:lumOff val="25000"/>
                            </a:schemeClr>
                          </a:solidFill>
                          <a:latin typeface="+mn-lt"/>
                          <a:ea typeface="+mn-ea"/>
                          <a:cs typeface="+mn-cs"/>
                        </a:rPr>
                        <a:t>57%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100" kern="1200">
                          <a:solidFill>
                            <a:schemeClr val="tx1">
                              <a:lumMod val="75000"/>
                              <a:lumOff val="25000"/>
                            </a:schemeClr>
                          </a:solidFill>
                          <a:latin typeface="+mn-lt"/>
                          <a:ea typeface="+mn-ea"/>
                          <a:cs typeface="+mn-cs"/>
                        </a:rPr>
                        <a:t>51%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a:r>
                        <a:rPr lang="en-GB" sz="1100">
                          <a:solidFill>
                            <a:schemeClr val="tx1">
                              <a:lumMod val="75000"/>
                              <a:lumOff val="25000"/>
                            </a:schemeClr>
                          </a:solidFill>
                        </a:rPr>
                        <a:t>56%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58%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56%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a:r>
                        <a:rPr lang="en-GB" sz="1100">
                          <a:solidFill>
                            <a:schemeClr val="tx1">
                              <a:lumMod val="75000"/>
                              <a:lumOff val="25000"/>
                            </a:schemeClr>
                          </a:solidFill>
                        </a:rPr>
                        <a:t>51%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54%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50%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46%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39%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r h="29483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kern="1200">
                          <a:solidFill>
                            <a:schemeClr val="tx1">
                              <a:lumMod val="75000"/>
                              <a:lumOff val="25000"/>
                            </a:schemeClr>
                          </a:solidFill>
                          <a:latin typeface="+mn-lt"/>
                          <a:ea typeface="+mn-ea"/>
                          <a:cs typeface="+mn-cs"/>
                        </a:rPr>
                        <a:t>Talk to you about what you can do online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44%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46%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41%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100" kern="1200">
                          <a:solidFill>
                            <a:schemeClr val="tx1">
                              <a:lumMod val="75000"/>
                              <a:lumOff val="25000"/>
                            </a:schemeClr>
                          </a:solidFill>
                          <a:latin typeface="+mn-lt"/>
                          <a:ea typeface="+mn-ea"/>
                          <a:cs typeface="+mn-cs"/>
                        </a:rPr>
                        <a:t>42%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100" kern="1200">
                          <a:solidFill>
                            <a:schemeClr val="tx1">
                              <a:lumMod val="75000"/>
                              <a:lumOff val="25000"/>
                            </a:schemeClr>
                          </a:solidFill>
                          <a:latin typeface="+mn-lt"/>
                          <a:ea typeface="+mn-ea"/>
                          <a:cs typeface="+mn-cs"/>
                        </a:rPr>
                        <a:t>46%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a:r>
                        <a:rPr lang="en-GB" sz="1100">
                          <a:solidFill>
                            <a:schemeClr val="tx1">
                              <a:lumMod val="75000"/>
                              <a:lumOff val="25000"/>
                            </a:schemeClr>
                          </a:solidFill>
                        </a:rPr>
                        <a:t>45%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42%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47%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a:r>
                        <a:rPr lang="en-GB" sz="1100">
                          <a:solidFill>
                            <a:schemeClr val="tx1">
                              <a:lumMod val="75000"/>
                              <a:lumOff val="25000"/>
                            </a:schemeClr>
                          </a:solidFill>
                        </a:rPr>
                        <a:t>48%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44%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52%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44%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41%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5"/>
                  </a:ext>
                </a:extLst>
              </a:tr>
              <a:tr h="29483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kern="1200">
                          <a:solidFill>
                            <a:schemeClr val="tx1">
                              <a:lumMod val="75000"/>
                              <a:lumOff val="25000"/>
                            </a:schemeClr>
                          </a:solidFill>
                          <a:latin typeface="+mn-lt"/>
                          <a:ea typeface="+mn-ea"/>
                          <a:cs typeface="+mn-cs"/>
                        </a:rPr>
                        <a:t>Tell you to explore and learn things on the internet</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38%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38%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38%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100" kern="1200">
                          <a:solidFill>
                            <a:schemeClr val="tx1">
                              <a:lumMod val="75000"/>
                              <a:lumOff val="25000"/>
                            </a:schemeClr>
                          </a:solidFill>
                          <a:latin typeface="+mn-lt"/>
                          <a:ea typeface="+mn-ea"/>
                          <a:cs typeface="+mn-cs"/>
                        </a:rPr>
                        <a:t>40%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100" kern="1200">
                          <a:solidFill>
                            <a:schemeClr val="tx1">
                              <a:lumMod val="75000"/>
                              <a:lumOff val="25000"/>
                            </a:schemeClr>
                          </a:solidFill>
                          <a:latin typeface="+mn-lt"/>
                          <a:ea typeface="+mn-ea"/>
                          <a:cs typeface="+mn-cs"/>
                        </a:rPr>
                        <a:t>36%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a:r>
                        <a:rPr lang="en-GB" sz="1100">
                          <a:solidFill>
                            <a:schemeClr val="tx1">
                              <a:lumMod val="75000"/>
                              <a:lumOff val="25000"/>
                            </a:schemeClr>
                          </a:solidFill>
                        </a:rPr>
                        <a:t>38%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38%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39%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a:r>
                        <a:rPr lang="en-GB" sz="1100">
                          <a:solidFill>
                            <a:schemeClr val="tx1">
                              <a:lumMod val="75000"/>
                              <a:lumOff val="25000"/>
                            </a:schemeClr>
                          </a:solidFill>
                        </a:rPr>
                        <a:t>33%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36%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52%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44%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42%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6"/>
                  </a:ext>
                </a:extLst>
              </a:tr>
              <a:tr h="29483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a:solidFill>
                            <a:schemeClr val="tx1">
                              <a:lumMod val="75000"/>
                              <a:lumOff val="25000"/>
                            </a:schemeClr>
                          </a:solidFill>
                        </a:rPr>
                        <a:t>Have rules about what times you can go online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29%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33%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23%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100" kern="1200">
                          <a:solidFill>
                            <a:schemeClr val="tx1">
                              <a:lumMod val="75000"/>
                              <a:lumOff val="25000"/>
                            </a:schemeClr>
                          </a:solidFill>
                          <a:latin typeface="+mn-lt"/>
                          <a:ea typeface="+mn-ea"/>
                          <a:cs typeface="+mn-cs"/>
                        </a:rPr>
                        <a:t>35%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100" kern="1200">
                          <a:solidFill>
                            <a:schemeClr val="tx1">
                              <a:lumMod val="75000"/>
                              <a:lumOff val="25000"/>
                            </a:schemeClr>
                          </a:solidFill>
                          <a:latin typeface="+mn-lt"/>
                          <a:ea typeface="+mn-ea"/>
                          <a:cs typeface="+mn-cs"/>
                        </a:rPr>
                        <a:t>24%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a:r>
                        <a:rPr lang="en-GB" sz="1100">
                          <a:solidFill>
                            <a:schemeClr val="tx1">
                              <a:lumMod val="75000"/>
                              <a:lumOff val="25000"/>
                            </a:schemeClr>
                          </a:solidFill>
                        </a:rPr>
                        <a:t>30%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30%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31%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a:r>
                        <a:rPr lang="en-GB" sz="1100">
                          <a:solidFill>
                            <a:schemeClr val="tx1">
                              <a:lumMod val="75000"/>
                              <a:lumOff val="25000"/>
                            </a:schemeClr>
                          </a:solidFill>
                        </a:rPr>
                        <a:t>28%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29%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36%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29%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25%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7"/>
                  </a:ext>
                </a:extLst>
              </a:tr>
              <a:tr h="29483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kern="1200">
                          <a:solidFill>
                            <a:schemeClr val="tx1">
                              <a:lumMod val="75000"/>
                              <a:lumOff val="25000"/>
                            </a:schemeClr>
                          </a:solidFill>
                          <a:latin typeface="+mn-lt"/>
                          <a:ea typeface="+mn-ea"/>
                          <a:cs typeface="+mn-cs"/>
                        </a:rPr>
                        <a:t>Have rules about how long you can stay online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32%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37%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22%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100" kern="1200">
                          <a:solidFill>
                            <a:schemeClr val="tx1">
                              <a:lumMod val="75000"/>
                              <a:lumOff val="25000"/>
                            </a:schemeClr>
                          </a:solidFill>
                          <a:latin typeface="+mn-lt"/>
                          <a:ea typeface="+mn-ea"/>
                          <a:cs typeface="+mn-cs"/>
                        </a:rPr>
                        <a:t>36%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100" kern="1200">
                          <a:solidFill>
                            <a:schemeClr val="tx1">
                              <a:lumMod val="75000"/>
                              <a:lumOff val="25000"/>
                            </a:schemeClr>
                          </a:solidFill>
                          <a:latin typeface="+mn-lt"/>
                          <a:ea typeface="+mn-ea"/>
                          <a:cs typeface="+mn-cs"/>
                        </a:rPr>
                        <a:t>27%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a:r>
                        <a:rPr lang="en-GB" sz="1100">
                          <a:solidFill>
                            <a:schemeClr val="tx1">
                              <a:lumMod val="75000"/>
                              <a:lumOff val="25000"/>
                            </a:schemeClr>
                          </a:solidFill>
                        </a:rPr>
                        <a:t>31%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32%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34%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a:r>
                        <a:rPr lang="en-GB" sz="1100">
                          <a:solidFill>
                            <a:schemeClr val="tx1">
                              <a:lumMod val="75000"/>
                              <a:lumOff val="25000"/>
                            </a:schemeClr>
                          </a:solidFill>
                        </a:rPr>
                        <a:t>32%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31%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38%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40%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28%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9713088"/>
                  </a:ext>
                </a:extLst>
              </a:tr>
              <a:tr h="29483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a:solidFill>
                            <a:schemeClr val="tx1">
                              <a:lumMod val="75000"/>
                              <a:lumOff val="25000"/>
                            </a:schemeClr>
                          </a:solidFill>
                        </a:rPr>
                        <a:t>Watch what you are doing online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30%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35%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22%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100" kern="1200">
                          <a:solidFill>
                            <a:schemeClr val="tx1">
                              <a:lumMod val="75000"/>
                              <a:lumOff val="25000"/>
                            </a:schemeClr>
                          </a:solidFill>
                          <a:latin typeface="+mn-lt"/>
                          <a:ea typeface="+mn-ea"/>
                          <a:cs typeface="+mn-cs"/>
                        </a:rPr>
                        <a:t>30%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100" kern="1200">
                          <a:solidFill>
                            <a:schemeClr val="tx1">
                              <a:lumMod val="75000"/>
                              <a:lumOff val="25000"/>
                            </a:schemeClr>
                          </a:solidFill>
                          <a:latin typeface="+mn-lt"/>
                          <a:ea typeface="+mn-ea"/>
                          <a:cs typeface="+mn-cs"/>
                        </a:rPr>
                        <a:t>30%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a:r>
                        <a:rPr lang="en-GB" sz="1100">
                          <a:solidFill>
                            <a:schemeClr val="tx1">
                              <a:lumMod val="75000"/>
                              <a:lumOff val="25000"/>
                            </a:schemeClr>
                          </a:solidFill>
                        </a:rPr>
                        <a:t>38%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30%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32%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a:r>
                        <a:rPr lang="en-GB" sz="1100">
                          <a:solidFill>
                            <a:schemeClr val="tx1">
                              <a:lumMod val="75000"/>
                              <a:lumOff val="25000"/>
                            </a:schemeClr>
                          </a:solidFill>
                        </a:rPr>
                        <a:t>30%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29%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34%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28%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26%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21096319"/>
                  </a:ext>
                </a:extLst>
              </a:tr>
            </a:tbl>
          </a:graphicData>
        </a:graphic>
      </p:graphicFrame>
      <p:sp>
        <p:nvSpPr>
          <p:cNvPr id="10" name="Rectangle 9"/>
          <p:cNvSpPr/>
          <p:nvPr/>
        </p:nvSpPr>
        <p:spPr>
          <a:xfrm>
            <a:off x="9946640" y="6368627"/>
            <a:ext cx="1686560" cy="492926"/>
          </a:xfrm>
          <a:prstGeom prst="rect">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a:t>Technology and being online</a:t>
            </a:r>
          </a:p>
        </p:txBody>
      </p:sp>
      <p:sp>
        <p:nvSpPr>
          <p:cNvPr id="12" name="TextBox 11">
            <a:extLst>
              <a:ext uri="{FF2B5EF4-FFF2-40B4-BE49-F238E27FC236}">
                <a16:creationId xmlns:a16="http://schemas.microsoft.com/office/drawing/2014/main" id="{A958A10A-24B6-4E08-8C2B-5582A1CB7D47}"/>
              </a:ext>
            </a:extLst>
          </p:cNvPr>
          <p:cNvSpPr txBox="1"/>
          <p:nvPr/>
        </p:nvSpPr>
        <p:spPr>
          <a:xfrm>
            <a:off x="183019" y="6522516"/>
            <a:ext cx="10227733" cy="246221"/>
          </a:xfrm>
          <a:prstGeom prst="rect">
            <a:avLst/>
          </a:prstGeom>
          <a:noFill/>
        </p:spPr>
        <p:txBody>
          <a:bodyPr wrap="square" rtlCol="0" anchor="b" anchorCtr="0">
            <a:spAutoFit/>
          </a:bodyPr>
          <a:lstStyle/>
          <a:p>
            <a:r>
              <a:rPr lang="en-GB" sz="1000">
                <a:solidFill>
                  <a:srgbClr val="002060"/>
                </a:solidFill>
              </a:rPr>
              <a:t>Q: Q: Do your parents / carers…?</a:t>
            </a:r>
            <a:endParaRPr lang="en-GB" sz="1000" i="1">
              <a:solidFill>
                <a:srgbClr val="002060"/>
              </a:solidFill>
            </a:endParaRPr>
          </a:p>
        </p:txBody>
      </p:sp>
    </p:spTree>
    <p:extLst>
      <p:ext uri="{BB962C8B-B14F-4D97-AF65-F5344CB8AC3E}">
        <p14:creationId xmlns:p14="http://schemas.microsoft.com/office/powerpoint/2010/main" val="3293918510"/>
      </p:ext>
    </p:extLst>
  </p:cSld>
  <p:clrMapOvr>
    <a:masterClrMapping/>
  </p:clrMapOvr>
</p:sld>
</file>

<file path=ppt/slides/slide1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83018" y="180000"/>
            <a:ext cx="11642037" cy="900000"/>
          </a:xfrm>
        </p:spPr>
        <p:txBody>
          <a:bodyPr vert="horz" lIns="91440" tIns="45720" rIns="91440" bIns="45720" rtlCol="0" anchor="t" anchorCtr="0">
            <a:normAutofit/>
          </a:bodyPr>
          <a:lstStyle/>
          <a:p>
            <a:r>
              <a:rPr lang="en-GB" sz="1600"/>
              <a:t>98% of all pupils have an account or profile on social media. Most commonly used are WhatsApp (85%), TikTok (82%) and Roblox (82%). Roblox has seen a large increase over the last three years with Instagram, Facebook and X dropping off.  </a:t>
            </a:r>
          </a:p>
        </p:txBody>
      </p:sp>
      <p:graphicFrame>
        <p:nvGraphicFramePr>
          <p:cNvPr id="15" name="Chart 14"/>
          <p:cNvGraphicFramePr/>
          <p:nvPr>
            <p:extLst>
              <p:ext uri="{D42A27DB-BD31-4B8C-83A1-F6EECF244321}">
                <p14:modId xmlns:p14="http://schemas.microsoft.com/office/powerpoint/2010/main" val="1794746157"/>
              </p:ext>
            </p:extLst>
          </p:nvPr>
        </p:nvGraphicFramePr>
        <p:xfrm>
          <a:off x="183600" y="835199"/>
          <a:ext cx="9184136" cy="5440157"/>
        </p:xfrm>
        <a:graphic>
          <a:graphicData uri="http://schemas.openxmlformats.org/drawingml/2006/chart">
            <c:chart xmlns:c="http://schemas.openxmlformats.org/drawingml/2006/chart" xmlns:r="http://schemas.openxmlformats.org/officeDocument/2006/relationships" r:id="rId3"/>
          </a:graphicData>
        </a:graphic>
      </p:graphicFrame>
      <p:sp>
        <p:nvSpPr>
          <p:cNvPr id="6" name="TextBox 5"/>
          <p:cNvSpPr txBox="1"/>
          <p:nvPr/>
        </p:nvSpPr>
        <p:spPr>
          <a:xfrm>
            <a:off x="183020" y="6214512"/>
            <a:ext cx="9573164" cy="553998"/>
          </a:xfrm>
          <a:prstGeom prst="rect">
            <a:avLst/>
          </a:prstGeom>
          <a:noFill/>
        </p:spPr>
        <p:txBody>
          <a:bodyPr wrap="square" rtlCol="0" anchor="b" anchorCtr="0">
            <a:spAutoFit/>
          </a:bodyPr>
          <a:lstStyle/>
          <a:p>
            <a:r>
              <a:rPr lang="en-GB" sz="1000">
                <a:solidFill>
                  <a:srgbClr val="002060"/>
                </a:solidFill>
              </a:rPr>
              <a:t>Q: Do you have an account or profile on any social media sites or apps?</a:t>
            </a:r>
          </a:p>
          <a:p>
            <a:r>
              <a:rPr lang="en-GB" sz="1000" i="1">
                <a:solidFill>
                  <a:srgbClr val="002060"/>
                </a:solidFill>
              </a:rPr>
              <a:t>Base: All valid respondents, 2023 n=1,054, 2024 n=1,166, 2025 n=1,546. </a:t>
            </a:r>
          </a:p>
          <a:p>
            <a:r>
              <a:rPr lang="en-GB" sz="1000" i="1">
                <a:solidFill>
                  <a:srgbClr val="002060"/>
                </a:solidFill>
              </a:rPr>
              <a:t>Please note: New option ‘Artificial Intelligence Chatbots (such as Chat GPT, DALL-E, Claude, Perplexity, Snapchat My AI, Midjourney)’ added for 2025. </a:t>
            </a:r>
          </a:p>
        </p:txBody>
      </p:sp>
      <p:sp>
        <p:nvSpPr>
          <p:cNvPr id="7" name="Rectangle 6"/>
          <p:cNvSpPr/>
          <p:nvPr/>
        </p:nvSpPr>
        <p:spPr>
          <a:xfrm>
            <a:off x="9946640" y="6368627"/>
            <a:ext cx="1686560" cy="492926"/>
          </a:xfrm>
          <a:prstGeom prst="rect">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a:t>Technology and being online</a:t>
            </a:r>
          </a:p>
        </p:txBody>
      </p:sp>
    </p:spTree>
    <p:extLst>
      <p:ext uri="{BB962C8B-B14F-4D97-AF65-F5344CB8AC3E}">
        <p14:creationId xmlns:p14="http://schemas.microsoft.com/office/powerpoint/2010/main" val="3748794689"/>
      </p:ext>
    </p:extLst>
  </p:cSld>
  <p:clrMapOvr>
    <a:masterClrMapping/>
  </p:clrMapOvr>
</p:sld>
</file>

<file path=ppt/slides/slide1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extBox 10"/>
          <p:cNvSpPr txBox="1"/>
          <p:nvPr/>
        </p:nvSpPr>
        <p:spPr>
          <a:xfrm>
            <a:off x="331434" y="6386374"/>
            <a:ext cx="9119308" cy="276999"/>
          </a:xfrm>
          <a:prstGeom prst="rect">
            <a:avLst/>
          </a:prstGeom>
          <a:solidFill>
            <a:schemeClr val="accent4">
              <a:lumMod val="20000"/>
              <a:lumOff val="80000"/>
            </a:schemeClr>
          </a:solidFill>
        </p:spPr>
        <p:txBody>
          <a:bodyPr wrap="square" rtlCol="0">
            <a:spAutoFit/>
          </a:bodyPr>
          <a:lstStyle/>
          <a:p>
            <a:r>
              <a:rPr lang="en-GB" sz="1200">
                <a:solidFill>
                  <a:schemeClr val="tx1">
                    <a:lumMod val="75000"/>
                    <a:lumOff val="25000"/>
                  </a:schemeClr>
                </a:solidFill>
              </a:rPr>
              <a:t>Proportion of pupils answered ‘Yes’</a:t>
            </a:r>
          </a:p>
        </p:txBody>
      </p:sp>
      <p:sp>
        <p:nvSpPr>
          <p:cNvPr id="8" name="Title 1"/>
          <p:cNvSpPr>
            <a:spLocks noGrp="1"/>
          </p:cNvSpPr>
          <p:nvPr>
            <p:ph type="title"/>
          </p:nvPr>
        </p:nvSpPr>
        <p:spPr>
          <a:xfrm>
            <a:off x="331433" y="117197"/>
            <a:ext cx="11677548" cy="900000"/>
          </a:xfrm>
        </p:spPr>
        <p:txBody>
          <a:bodyPr vert="horz" lIns="91440" tIns="45720" rIns="91440" bIns="45720" rtlCol="0" anchor="t">
            <a:noAutofit/>
          </a:bodyPr>
          <a:lstStyle/>
          <a:p>
            <a:r>
              <a:rPr lang="en-GB" sz="1600"/>
              <a:t>For the majority of demographics, the top three platforms are the same. However, Year 10 pupils are more interested in snapchat, and boys are much more likely to have a games consoles account.</a:t>
            </a:r>
          </a:p>
        </p:txBody>
      </p:sp>
      <p:graphicFrame>
        <p:nvGraphicFramePr>
          <p:cNvPr id="6" name="Table 5"/>
          <p:cNvGraphicFramePr>
            <a:graphicFrameLocks noGrp="1"/>
          </p:cNvGraphicFramePr>
          <p:nvPr>
            <p:extLst>
              <p:ext uri="{D42A27DB-BD31-4B8C-83A1-F6EECF244321}">
                <p14:modId xmlns:p14="http://schemas.microsoft.com/office/powerpoint/2010/main" val="888591411"/>
              </p:ext>
            </p:extLst>
          </p:nvPr>
        </p:nvGraphicFramePr>
        <p:xfrm>
          <a:off x="331433" y="639922"/>
          <a:ext cx="11301770" cy="5702869"/>
        </p:xfrm>
        <a:graphic>
          <a:graphicData uri="http://schemas.openxmlformats.org/drawingml/2006/table">
            <a:tbl>
              <a:tblPr firstRow="1" bandRow="1">
                <a:tableStyleId>{5940675A-B579-460E-94D1-54222C63F5DA}</a:tableStyleId>
              </a:tblPr>
              <a:tblGrid>
                <a:gridCol w="2537908">
                  <a:extLst>
                    <a:ext uri="{9D8B030D-6E8A-4147-A177-3AD203B41FA5}">
                      <a16:colId xmlns:a16="http://schemas.microsoft.com/office/drawing/2014/main" val="20000"/>
                    </a:ext>
                  </a:extLst>
                </a:gridCol>
                <a:gridCol w="841152">
                  <a:extLst>
                    <a:ext uri="{9D8B030D-6E8A-4147-A177-3AD203B41FA5}">
                      <a16:colId xmlns:a16="http://schemas.microsoft.com/office/drawing/2014/main" val="20002"/>
                    </a:ext>
                  </a:extLst>
                </a:gridCol>
                <a:gridCol w="598345">
                  <a:extLst>
                    <a:ext uri="{9D8B030D-6E8A-4147-A177-3AD203B41FA5}">
                      <a16:colId xmlns:a16="http://schemas.microsoft.com/office/drawing/2014/main" val="20003"/>
                    </a:ext>
                  </a:extLst>
                </a:gridCol>
                <a:gridCol w="624361">
                  <a:extLst>
                    <a:ext uri="{9D8B030D-6E8A-4147-A177-3AD203B41FA5}">
                      <a16:colId xmlns:a16="http://schemas.microsoft.com/office/drawing/2014/main" val="20004"/>
                    </a:ext>
                  </a:extLst>
                </a:gridCol>
                <a:gridCol w="528971">
                  <a:extLst>
                    <a:ext uri="{9D8B030D-6E8A-4147-A177-3AD203B41FA5}">
                      <a16:colId xmlns:a16="http://schemas.microsoft.com/office/drawing/2014/main" val="20005"/>
                    </a:ext>
                  </a:extLst>
                </a:gridCol>
                <a:gridCol w="459599">
                  <a:extLst>
                    <a:ext uri="{9D8B030D-6E8A-4147-A177-3AD203B41FA5}">
                      <a16:colId xmlns:a16="http://schemas.microsoft.com/office/drawing/2014/main" val="20006"/>
                    </a:ext>
                  </a:extLst>
                </a:gridCol>
                <a:gridCol w="476942">
                  <a:extLst>
                    <a:ext uri="{9D8B030D-6E8A-4147-A177-3AD203B41FA5}">
                      <a16:colId xmlns:a16="http://schemas.microsoft.com/office/drawing/2014/main" val="20007"/>
                    </a:ext>
                  </a:extLst>
                </a:gridCol>
                <a:gridCol w="520300">
                  <a:extLst>
                    <a:ext uri="{9D8B030D-6E8A-4147-A177-3AD203B41FA5}">
                      <a16:colId xmlns:a16="http://schemas.microsoft.com/office/drawing/2014/main" val="20008"/>
                    </a:ext>
                  </a:extLst>
                </a:gridCol>
                <a:gridCol w="763107">
                  <a:extLst>
                    <a:ext uri="{9D8B030D-6E8A-4147-A177-3AD203B41FA5}">
                      <a16:colId xmlns:a16="http://schemas.microsoft.com/office/drawing/2014/main" val="20009"/>
                    </a:ext>
                  </a:extLst>
                </a:gridCol>
                <a:gridCol w="711077">
                  <a:extLst>
                    <a:ext uri="{9D8B030D-6E8A-4147-A177-3AD203B41FA5}">
                      <a16:colId xmlns:a16="http://schemas.microsoft.com/office/drawing/2014/main" val="20010"/>
                    </a:ext>
                  </a:extLst>
                </a:gridCol>
                <a:gridCol w="872103">
                  <a:extLst>
                    <a:ext uri="{9D8B030D-6E8A-4147-A177-3AD203B41FA5}">
                      <a16:colId xmlns:a16="http://schemas.microsoft.com/office/drawing/2014/main" val="20011"/>
                    </a:ext>
                  </a:extLst>
                </a:gridCol>
                <a:gridCol w="1087694">
                  <a:extLst>
                    <a:ext uri="{9D8B030D-6E8A-4147-A177-3AD203B41FA5}">
                      <a16:colId xmlns:a16="http://schemas.microsoft.com/office/drawing/2014/main" val="20012"/>
                    </a:ext>
                  </a:extLst>
                </a:gridCol>
                <a:gridCol w="650375">
                  <a:extLst>
                    <a:ext uri="{9D8B030D-6E8A-4147-A177-3AD203B41FA5}">
                      <a16:colId xmlns:a16="http://schemas.microsoft.com/office/drawing/2014/main" val="3286845061"/>
                    </a:ext>
                  </a:extLst>
                </a:gridCol>
                <a:gridCol w="629836">
                  <a:extLst>
                    <a:ext uri="{9D8B030D-6E8A-4147-A177-3AD203B41FA5}">
                      <a16:colId xmlns:a16="http://schemas.microsoft.com/office/drawing/2014/main" val="3614929677"/>
                    </a:ext>
                  </a:extLst>
                </a:gridCol>
              </a:tblGrid>
              <a:tr h="441021">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i="1">
                          <a:solidFill>
                            <a:schemeClr val="tx1">
                              <a:lumMod val="75000"/>
                              <a:lumOff val="25000"/>
                            </a:schemeClr>
                          </a:solidFill>
                        </a:rPr>
                        <a:t>2025 Survey</a:t>
                      </a:r>
                    </a:p>
                    <a:p>
                      <a:endParaRPr lang="en-GB" sz="1100">
                        <a:solidFill>
                          <a:schemeClr val="tx1">
                            <a:lumMod val="75000"/>
                            <a:lumOff val="25000"/>
                          </a:schemeClr>
                        </a:solidFill>
                      </a:endParaRP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All Secondary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Year 8</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Year 10</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Boys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Girls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FSM</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SEN</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Have a disability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Young carers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Ethnicity:</a:t>
                      </a:r>
                      <a:r>
                        <a:rPr lang="en-GB" sz="1100" b="1" baseline="0">
                          <a:solidFill>
                            <a:schemeClr val="tx1">
                              <a:lumMod val="75000"/>
                              <a:lumOff val="25000"/>
                            </a:schemeClr>
                          </a:solidFill>
                        </a:rPr>
                        <a:t> </a:t>
                      </a:r>
                      <a:r>
                        <a:rPr lang="en-GB" sz="1100" b="1">
                          <a:solidFill>
                            <a:schemeClr val="tx1">
                              <a:lumMod val="75000"/>
                              <a:lumOff val="25000"/>
                            </a:schemeClr>
                          </a:solidFill>
                        </a:rPr>
                        <a:t>White</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Ethnic Minority Groups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Eng 2</a:t>
                      </a:r>
                      <a:r>
                        <a:rPr lang="en-GB" sz="1100" b="1" baseline="30000">
                          <a:solidFill>
                            <a:schemeClr val="tx1">
                              <a:lumMod val="75000"/>
                              <a:lumOff val="25000"/>
                            </a:schemeClr>
                          </a:solidFill>
                        </a:rPr>
                        <a:t>nd</a:t>
                      </a:r>
                      <a:r>
                        <a:rPr lang="en-GB" sz="1100" b="1">
                          <a:solidFill>
                            <a:schemeClr val="tx1">
                              <a:lumMod val="75000"/>
                              <a:lumOff val="25000"/>
                            </a:schemeClr>
                          </a:solidFill>
                        </a:rPr>
                        <a:t> Lang</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LGBTQ</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88238">
                <a:tc>
                  <a:txBody>
                    <a:bodyPr/>
                    <a:lstStyle/>
                    <a:p>
                      <a:r>
                        <a:rPr lang="en-GB" sz="1100" i="1">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1546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962</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584</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720</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775</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329</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fontAlgn="b"/>
                      <a:r>
                        <a:rPr lang="en-GB" sz="1100" b="0" i="1" u="none" strike="noStrike">
                          <a:solidFill>
                            <a:schemeClr val="tx1">
                              <a:lumMod val="75000"/>
                              <a:lumOff val="25000"/>
                            </a:schemeClr>
                          </a:solidFill>
                          <a:effectLst/>
                          <a:latin typeface="+mn-lt"/>
                        </a:rPr>
                        <a:t>191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fontAlgn="b"/>
                      <a:r>
                        <a:rPr lang="en-GB" sz="1100" b="0" i="1" u="none" strike="noStrike">
                          <a:solidFill>
                            <a:schemeClr val="tx1">
                              <a:lumMod val="75000"/>
                              <a:lumOff val="25000"/>
                            </a:schemeClr>
                          </a:solidFill>
                          <a:effectLst/>
                          <a:latin typeface="+mn-lt"/>
                        </a:rPr>
                        <a:t>309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fontAlgn="b"/>
                      <a:r>
                        <a:rPr lang="en-GB" sz="1100" b="0" i="1" u="none" strike="noStrike">
                          <a:solidFill>
                            <a:schemeClr val="tx1">
                              <a:lumMod val="75000"/>
                              <a:lumOff val="25000"/>
                            </a:schemeClr>
                          </a:solidFill>
                          <a:effectLst/>
                          <a:latin typeface="+mn-lt"/>
                        </a:rPr>
                        <a:t>87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fontAlgn="b"/>
                      <a:r>
                        <a:rPr lang="en-GB" sz="1100" b="0" i="1" u="none" strike="noStrike">
                          <a:solidFill>
                            <a:schemeClr val="tx1">
                              <a:lumMod val="75000"/>
                              <a:lumOff val="25000"/>
                            </a:schemeClr>
                          </a:solidFill>
                          <a:effectLst/>
                          <a:latin typeface="+mn-lt"/>
                        </a:rPr>
                        <a:t>1341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fontAlgn="b"/>
                      <a:r>
                        <a:rPr lang="en-GB" sz="1100" b="0" i="1" u="none" strike="noStrike">
                          <a:solidFill>
                            <a:schemeClr val="tx1">
                              <a:lumMod val="75000"/>
                              <a:lumOff val="25000"/>
                            </a:schemeClr>
                          </a:solidFill>
                          <a:effectLst/>
                          <a:latin typeface="+mn-lt"/>
                        </a:rPr>
                        <a:t>154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fontAlgn="b"/>
                      <a:r>
                        <a:rPr lang="en-GB" sz="1100" b="0" i="1" u="none" strike="noStrike">
                          <a:solidFill>
                            <a:schemeClr val="tx1">
                              <a:lumMod val="75000"/>
                              <a:lumOff val="25000"/>
                            </a:schemeClr>
                          </a:solidFill>
                          <a:effectLst/>
                          <a:latin typeface="+mn-lt"/>
                        </a:rPr>
                        <a:t>120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fontAlgn="b"/>
                      <a:r>
                        <a:rPr lang="en-GB" sz="1100" b="0" i="1" u="none" strike="noStrike">
                          <a:solidFill>
                            <a:schemeClr val="tx1">
                              <a:lumMod val="75000"/>
                              <a:lumOff val="25000"/>
                            </a:schemeClr>
                          </a:solidFill>
                          <a:effectLst/>
                          <a:latin typeface="+mn-lt"/>
                        </a:rPr>
                        <a:t>178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252000">
                <a:tc>
                  <a:txBody>
                    <a:bodyPr/>
                    <a:lstStyle/>
                    <a:p>
                      <a:pPr marL="95250" indent="0" algn="l" fontAlgn="b"/>
                      <a:r>
                        <a:rPr lang="en-GB" sz="1100" b="0" i="0" u="none" strike="noStrike">
                          <a:solidFill>
                            <a:schemeClr val="tx1">
                              <a:lumMod val="75000"/>
                              <a:lumOff val="25000"/>
                            </a:schemeClr>
                          </a:solidFill>
                          <a:effectLst/>
                          <a:latin typeface="+mn-lt"/>
                        </a:rPr>
                        <a:t>WhatsApp</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85%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2">
                        <a:lumMod val="20000"/>
                        <a:lumOff val="80000"/>
                      </a:schemeClr>
                    </a:solid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85%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2">
                        <a:lumMod val="20000"/>
                        <a:lumOff val="80000"/>
                      </a:schemeClr>
                    </a:solid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86%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2">
                        <a:lumMod val="20000"/>
                        <a:lumOff val="80000"/>
                      </a:schemeClr>
                    </a:solid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82%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2">
                        <a:lumMod val="20000"/>
                        <a:lumOff val="80000"/>
                      </a:schemeClr>
                    </a:solid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90%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2">
                        <a:lumMod val="20000"/>
                        <a:lumOff val="80000"/>
                      </a:schemeClr>
                    </a:solid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81%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2">
                        <a:lumMod val="20000"/>
                        <a:lumOff val="80000"/>
                      </a:schemeClr>
                    </a:solid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81%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2">
                        <a:lumMod val="20000"/>
                        <a:lumOff val="80000"/>
                      </a:schemeClr>
                    </a:solid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83%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2">
                        <a:lumMod val="20000"/>
                        <a:lumOff val="80000"/>
                      </a:schemeClr>
                    </a:solid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84%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2">
                        <a:lumMod val="20000"/>
                        <a:lumOff val="80000"/>
                      </a:schemeClr>
                    </a:solid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87%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2">
                        <a:lumMod val="20000"/>
                        <a:lumOff val="80000"/>
                      </a:schemeClr>
                    </a:solid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77%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2">
                        <a:lumMod val="20000"/>
                        <a:lumOff val="80000"/>
                      </a:schemeClr>
                    </a:solid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81%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2">
                        <a:lumMod val="20000"/>
                        <a:lumOff val="80000"/>
                      </a:schemeClr>
                    </a:solid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77%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2">
                        <a:lumMod val="20000"/>
                        <a:lumOff val="80000"/>
                      </a:schemeClr>
                    </a:solidFill>
                  </a:tcPr>
                </a:tc>
                <a:extLst>
                  <a:ext uri="{0D108BD9-81ED-4DB2-BD59-A6C34878D82A}">
                    <a16:rowId xmlns:a16="http://schemas.microsoft.com/office/drawing/2014/main" val="10002"/>
                  </a:ext>
                </a:extLst>
              </a:tr>
              <a:tr h="252000">
                <a:tc>
                  <a:txBody>
                    <a:bodyPr/>
                    <a:lstStyle/>
                    <a:p>
                      <a:pPr marL="95250" indent="0" algn="l" fontAlgn="b"/>
                      <a:r>
                        <a:rPr lang="en-GB" sz="1100" b="0" i="0" u="none" strike="noStrike">
                          <a:solidFill>
                            <a:schemeClr val="tx1">
                              <a:lumMod val="75000"/>
                              <a:lumOff val="25000"/>
                            </a:schemeClr>
                          </a:solidFill>
                          <a:effectLst/>
                          <a:latin typeface="+mn-lt"/>
                        </a:rPr>
                        <a:t>TikTok</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82%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2">
                        <a:lumMod val="20000"/>
                        <a:lumOff val="80000"/>
                      </a:schemeClr>
                    </a:solid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79%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2">
                        <a:lumMod val="20000"/>
                        <a:lumOff val="80000"/>
                      </a:schemeClr>
                    </a:solid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86%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2">
                        <a:lumMod val="20000"/>
                        <a:lumOff val="80000"/>
                      </a:schemeClr>
                    </a:solidFill>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75%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89%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2">
                        <a:lumMod val="20000"/>
                        <a:lumOff val="80000"/>
                      </a:schemeClr>
                    </a:solid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83%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2">
                        <a:lumMod val="20000"/>
                        <a:lumOff val="80000"/>
                      </a:schemeClr>
                    </a:solid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79%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2">
                        <a:lumMod val="20000"/>
                        <a:lumOff val="80000"/>
                      </a:schemeClr>
                    </a:solid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82%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2">
                        <a:lumMod val="20000"/>
                        <a:lumOff val="80000"/>
                      </a:schemeClr>
                    </a:solid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84%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2">
                        <a:lumMod val="20000"/>
                        <a:lumOff val="80000"/>
                      </a:schemeClr>
                    </a:solid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83%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2">
                        <a:lumMod val="20000"/>
                        <a:lumOff val="80000"/>
                      </a:schemeClr>
                    </a:solid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73%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2">
                        <a:lumMod val="20000"/>
                        <a:lumOff val="80000"/>
                      </a:schemeClr>
                    </a:solid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78%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2">
                        <a:lumMod val="20000"/>
                        <a:lumOff val="80000"/>
                      </a:schemeClr>
                    </a:solid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77%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2">
                        <a:lumMod val="20000"/>
                        <a:lumOff val="80000"/>
                      </a:schemeClr>
                    </a:solidFill>
                  </a:tcPr>
                </a:tc>
                <a:extLst>
                  <a:ext uri="{0D108BD9-81ED-4DB2-BD59-A6C34878D82A}">
                    <a16:rowId xmlns:a16="http://schemas.microsoft.com/office/drawing/2014/main" val="10003"/>
                  </a:ext>
                </a:extLst>
              </a:tr>
              <a:tr h="252000">
                <a:tc>
                  <a:txBody>
                    <a:bodyPr/>
                    <a:lstStyle/>
                    <a:p>
                      <a:pPr marL="95250" marR="0" lvl="0" indent="0" algn="l" defTabSz="914400" rtl="0" eaLnBrk="1" fontAlgn="b" latinLnBrk="0" hangingPunct="1">
                        <a:lnSpc>
                          <a:spcPct val="100000"/>
                        </a:lnSpc>
                        <a:spcBef>
                          <a:spcPts val="0"/>
                        </a:spcBef>
                        <a:spcAft>
                          <a:spcPts val="0"/>
                        </a:spcAft>
                        <a:buClrTx/>
                        <a:buSzTx/>
                        <a:buFontTx/>
                        <a:buNone/>
                        <a:tabLst/>
                        <a:defRPr/>
                      </a:pPr>
                      <a:r>
                        <a:rPr lang="en-GB" sz="1100" b="0" i="0" u="none" strike="noStrike">
                          <a:solidFill>
                            <a:schemeClr val="tx1">
                              <a:lumMod val="75000"/>
                              <a:lumOff val="25000"/>
                            </a:schemeClr>
                          </a:solidFill>
                          <a:effectLst/>
                          <a:latin typeface="+mn-lt"/>
                        </a:rPr>
                        <a:t>Roblox</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82%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2">
                        <a:lumMod val="20000"/>
                        <a:lumOff val="80000"/>
                      </a:schemeClr>
                    </a:solid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83%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2">
                        <a:lumMod val="20000"/>
                        <a:lumOff val="80000"/>
                      </a:schemeClr>
                    </a:solid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78%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76%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87%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2">
                        <a:lumMod val="20000"/>
                        <a:lumOff val="80000"/>
                      </a:schemeClr>
                    </a:solidFill>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83%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2">
                        <a:lumMod val="20000"/>
                        <a:lumOff val="80000"/>
                      </a:schemeClr>
                    </a:solid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82%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2">
                        <a:lumMod val="20000"/>
                        <a:lumOff val="80000"/>
                      </a:schemeClr>
                    </a:solid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82%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2">
                        <a:lumMod val="20000"/>
                        <a:lumOff val="80000"/>
                      </a:schemeClr>
                    </a:solid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82%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2">
                        <a:lumMod val="20000"/>
                        <a:lumOff val="80000"/>
                      </a:schemeClr>
                    </a:solid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83%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2">
                        <a:lumMod val="20000"/>
                        <a:lumOff val="80000"/>
                      </a:schemeClr>
                    </a:solid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71%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76%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83%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2">
                        <a:lumMod val="20000"/>
                        <a:lumOff val="80000"/>
                      </a:schemeClr>
                    </a:solidFill>
                  </a:tcPr>
                </a:tc>
                <a:extLst>
                  <a:ext uri="{0D108BD9-81ED-4DB2-BD59-A6C34878D82A}">
                    <a16:rowId xmlns:a16="http://schemas.microsoft.com/office/drawing/2014/main" val="10004"/>
                  </a:ext>
                </a:extLst>
              </a:tr>
              <a:tr h="252000">
                <a:tc>
                  <a:txBody>
                    <a:bodyPr/>
                    <a:lstStyle/>
                    <a:p>
                      <a:pPr marL="95250" indent="0" algn="l" fontAlgn="b"/>
                      <a:r>
                        <a:rPr lang="en-GB" sz="1100" b="0" i="0" u="none" strike="noStrike">
                          <a:solidFill>
                            <a:schemeClr val="tx1">
                              <a:lumMod val="75000"/>
                              <a:lumOff val="25000"/>
                            </a:schemeClr>
                          </a:solidFill>
                          <a:effectLst/>
                          <a:latin typeface="+mn-lt"/>
                        </a:rPr>
                        <a:t>Snapchat</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79%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76%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85%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2">
                        <a:lumMod val="20000"/>
                        <a:lumOff val="80000"/>
                      </a:schemeClr>
                    </a:solidFill>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74%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69%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81%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74%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80%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77%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81%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70%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76%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68%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extLst>
                  <a:ext uri="{0D108BD9-81ED-4DB2-BD59-A6C34878D82A}">
                    <a16:rowId xmlns:a16="http://schemas.microsoft.com/office/drawing/2014/main" val="10005"/>
                  </a:ext>
                </a:extLst>
              </a:tr>
              <a:tr h="252000">
                <a:tc>
                  <a:txBody>
                    <a:bodyPr/>
                    <a:lstStyle/>
                    <a:p>
                      <a:pPr marL="95250" indent="0" algn="l" fontAlgn="b"/>
                      <a:r>
                        <a:rPr lang="en-GB" sz="1100" b="0" i="0" u="none" strike="noStrike">
                          <a:solidFill>
                            <a:schemeClr val="tx1">
                              <a:lumMod val="75000"/>
                              <a:lumOff val="25000"/>
                            </a:schemeClr>
                          </a:solidFill>
                          <a:effectLst/>
                          <a:latin typeface="+mn-lt"/>
                        </a:rPr>
                        <a:t>YouTube</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77%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76%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81%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80%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2">
                        <a:lumMod val="20000"/>
                        <a:lumOff val="80000"/>
                      </a:schemeClr>
                    </a:solidFill>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75%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solidFill>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77%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73%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75%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76%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79%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74%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2">
                        <a:lumMod val="20000"/>
                        <a:lumOff val="80000"/>
                      </a:schemeClr>
                    </a:solid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78%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2">
                        <a:lumMod val="20000"/>
                        <a:lumOff val="80000"/>
                      </a:schemeClr>
                    </a:solidFill>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78%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extLst>
                  <a:ext uri="{0D108BD9-81ED-4DB2-BD59-A6C34878D82A}">
                    <a16:rowId xmlns:a16="http://schemas.microsoft.com/office/drawing/2014/main" val="10006"/>
                  </a:ext>
                </a:extLst>
              </a:tr>
              <a:tr h="255174">
                <a:tc>
                  <a:txBody>
                    <a:bodyPr/>
                    <a:lstStyle/>
                    <a:p>
                      <a:pPr marL="95250" marR="0" lvl="0" indent="0" algn="l" defTabSz="914400" rtl="0" eaLnBrk="1" fontAlgn="b" latinLnBrk="0" hangingPunct="1">
                        <a:lnSpc>
                          <a:spcPct val="100000"/>
                        </a:lnSpc>
                        <a:spcBef>
                          <a:spcPts val="0"/>
                        </a:spcBef>
                        <a:spcAft>
                          <a:spcPts val="0"/>
                        </a:spcAft>
                        <a:buClrTx/>
                        <a:buSzTx/>
                        <a:buFontTx/>
                        <a:buNone/>
                        <a:tabLst/>
                        <a:defRPr/>
                      </a:pPr>
                      <a:r>
                        <a:rPr lang="en-GB" sz="1100" b="0" i="0" u="none" strike="noStrike">
                          <a:solidFill>
                            <a:schemeClr val="tx1">
                              <a:lumMod val="75000"/>
                              <a:lumOff val="25000"/>
                            </a:schemeClr>
                          </a:solidFill>
                          <a:effectLst/>
                          <a:latin typeface="+mn-lt"/>
                        </a:rPr>
                        <a:t>On a games console (e.g. Nintendo, PlayStation, Xbox) </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64%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65%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62%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80%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2">
                        <a:lumMod val="20000"/>
                        <a:lumOff val="80000"/>
                      </a:schemeClr>
                    </a:solid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74%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62%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62%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66%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59%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66%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47%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48%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67%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extLst>
                  <a:ext uri="{0D108BD9-81ED-4DB2-BD59-A6C34878D82A}">
                    <a16:rowId xmlns:a16="http://schemas.microsoft.com/office/drawing/2014/main" val="1699270008"/>
                  </a:ext>
                </a:extLst>
              </a:tr>
              <a:tr h="252000">
                <a:tc>
                  <a:txBody>
                    <a:bodyPr/>
                    <a:lstStyle/>
                    <a:p>
                      <a:pPr marL="95250" indent="0" algn="l" fontAlgn="b"/>
                      <a:r>
                        <a:rPr lang="en-GB" sz="1100" b="0" i="0" u="none" strike="noStrike">
                          <a:solidFill>
                            <a:schemeClr val="tx1">
                              <a:lumMod val="75000"/>
                              <a:lumOff val="25000"/>
                            </a:schemeClr>
                          </a:solidFill>
                          <a:effectLst/>
                          <a:latin typeface="+mn-lt"/>
                        </a:rPr>
                        <a:t>Instagram</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56%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45%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73%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45%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67%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52%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50%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52%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59%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57%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49%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51%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43%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185946436"/>
                  </a:ext>
                </a:extLst>
              </a:tr>
              <a:tr h="252000">
                <a:tc>
                  <a:txBody>
                    <a:bodyPr/>
                    <a:lstStyle/>
                    <a:p>
                      <a:pPr marL="95250" marR="0" lvl="0" indent="0" algn="l" defTabSz="914400" rtl="0" eaLnBrk="1" fontAlgn="b" latinLnBrk="0" hangingPunct="1">
                        <a:lnSpc>
                          <a:spcPct val="100000"/>
                        </a:lnSpc>
                        <a:spcBef>
                          <a:spcPts val="0"/>
                        </a:spcBef>
                        <a:spcAft>
                          <a:spcPts val="0"/>
                        </a:spcAft>
                        <a:buClrTx/>
                        <a:buSzTx/>
                        <a:buFontTx/>
                        <a:buNone/>
                        <a:tabLst/>
                        <a:defRPr/>
                      </a:pPr>
                      <a:r>
                        <a:rPr lang="en-GB" sz="1100" b="0" i="0" u="none" strike="noStrike">
                          <a:solidFill>
                            <a:schemeClr val="tx1">
                              <a:lumMod val="75000"/>
                              <a:lumOff val="25000"/>
                            </a:schemeClr>
                          </a:solidFill>
                          <a:effectLst/>
                          <a:latin typeface="+mn-lt"/>
                        </a:rPr>
                        <a:t>Minecraft </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53%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53%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52%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68%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38%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51%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52%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54%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56%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55%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40%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43%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60%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331311901"/>
                  </a:ext>
                </a:extLst>
              </a:tr>
              <a:tr h="252000">
                <a:tc>
                  <a:txBody>
                    <a:bodyPr/>
                    <a:lstStyle/>
                    <a:p>
                      <a:pPr marL="95250" indent="0" algn="l" fontAlgn="b"/>
                      <a:r>
                        <a:rPr lang="en-GB" sz="1100" b="0" i="0" u="none" strike="noStrike">
                          <a:solidFill>
                            <a:schemeClr val="tx1">
                              <a:lumMod val="75000"/>
                              <a:lumOff val="25000"/>
                            </a:schemeClr>
                          </a:solidFill>
                          <a:effectLst/>
                          <a:latin typeface="+mn-lt"/>
                        </a:rPr>
                        <a:t>Fortnite</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51%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50%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51%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68%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35%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50%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52%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51%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48%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52%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38%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32%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46%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564391275"/>
                  </a:ext>
                </a:extLst>
              </a:tr>
              <a:tr h="252000">
                <a:tc>
                  <a:txBody>
                    <a:bodyPr/>
                    <a:lstStyle/>
                    <a:p>
                      <a:pPr marL="95250" marR="0" lvl="0" indent="0" algn="l" defTabSz="914400" rtl="0" eaLnBrk="1" fontAlgn="b" latinLnBrk="0" hangingPunct="1">
                        <a:lnSpc>
                          <a:spcPct val="100000"/>
                        </a:lnSpc>
                        <a:spcBef>
                          <a:spcPts val="0"/>
                        </a:spcBef>
                        <a:spcAft>
                          <a:spcPts val="0"/>
                        </a:spcAft>
                        <a:buClrTx/>
                        <a:buSzTx/>
                        <a:buFontTx/>
                        <a:buNone/>
                        <a:tabLst/>
                        <a:defRPr/>
                      </a:pPr>
                      <a:r>
                        <a:rPr lang="en-GB" sz="1100" b="0" i="0" u="none" strike="noStrike">
                          <a:solidFill>
                            <a:schemeClr val="tx1">
                              <a:lumMod val="75000"/>
                              <a:lumOff val="25000"/>
                            </a:schemeClr>
                          </a:solidFill>
                          <a:effectLst/>
                          <a:latin typeface="+mn-lt"/>
                        </a:rPr>
                        <a:t>Facebook</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48%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40%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60%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44%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51%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52%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47%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44%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53%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50%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34%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44%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44%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4294377753"/>
                  </a:ext>
                </a:extLst>
              </a:tr>
              <a:tr h="259425">
                <a:tc>
                  <a:txBody>
                    <a:bodyPr/>
                    <a:lstStyle/>
                    <a:p>
                      <a:pPr marL="95250" marR="0" lvl="0" indent="0" algn="l" defTabSz="914400" rtl="0" eaLnBrk="1" fontAlgn="b" latinLnBrk="0" hangingPunct="1">
                        <a:lnSpc>
                          <a:spcPct val="100000"/>
                        </a:lnSpc>
                        <a:spcBef>
                          <a:spcPts val="0"/>
                        </a:spcBef>
                        <a:spcAft>
                          <a:spcPts val="0"/>
                        </a:spcAft>
                        <a:buClrTx/>
                        <a:buSzTx/>
                        <a:buFontTx/>
                        <a:buNone/>
                        <a:tabLst/>
                        <a:defRPr/>
                      </a:pPr>
                      <a:r>
                        <a:rPr lang="en-GB" sz="1100" b="0" i="0" u="none" strike="noStrike">
                          <a:solidFill>
                            <a:schemeClr val="tx1">
                              <a:lumMod val="75000"/>
                              <a:lumOff val="25000"/>
                            </a:schemeClr>
                          </a:solidFill>
                          <a:effectLst/>
                          <a:latin typeface="+mn-lt"/>
                        </a:rPr>
                        <a:t>On streaming services (such as Netflix, Amazon Prime, Apple TV)</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47%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43%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52%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50%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43%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41%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46%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46%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46%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48%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37%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38%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51%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3565270839"/>
                  </a:ext>
                </a:extLst>
              </a:tr>
              <a:tr h="252000">
                <a:tc>
                  <a:txBody>
                    <a:bodyPr/>
                    <a:lstStyle/>
                    <a:p>
                      <a:pPr marL="95250" indent="0" algn="l" fontAlgn="b"/>
                      <a:r>
                        <a:rPr lang="en-GB" sz="1100" b="0" i="0" u="none" strike="noStrike">
                          <a:solidFill>
                            <a:schemeClr val="tx1">
                              <a:lumMod val="75000"/>
                              <a:lumOff val="25000"/>
                            </a:schemeClr>
                          </a:solidFill>
                          <a:effectLst/>
                          <a:latin typeface="+mn-lt"/>
                        </a:rPr>
                        <a:t>Facebook Messenger </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35%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28%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47%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32%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38%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42%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40%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32%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39%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36%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29%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36%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30%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3432311225"/>
                  </a:ext>
                </a:extLst>
              </a:tr>
              <a:tr h="252000">
                <a:tc>
                  <a:txBody>
                    <a:bodyPr/>
                    <a:lstStyle/>
                    <a:p>
                      <a:pPr marL="95250" indent="0" algn="l" fontAlgn="b"/>
                      <a:r>
                        <a:rPr lang="en-GB" sz="1100" b="0" i="0" u="none" strike="noStrike">
                          <a:solidFill>
                            <a:schemeClr val="tx1">
                              <a:lumMod val="75000"/>
                              <a:lumOff val="25000"/>
                            </a:schemeClr>
                          </a:solidFill>
                          <a:effectLst/>
                          <a:latin typeface="+mn-lt"/>
                        </a:rPr>
                        <a:t>Twitch</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28%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25%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33%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42%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13%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31%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27%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29%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30%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28%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24%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24%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35%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38356291"/>
                  </a:ext>
                </a:extLst>
              </a:tr>
              <a:tr h="252000">
                <a:tc>
                  <a:txBody>
                    <a:bodyPr/>
                    <a:lstStyle/>
                    <a:p>
                      <a:pPr marL="95250" marR="0" lvl="0" indent="0" algn="l" defTabSz="914400" rtl="0" eaLnBrk="1" fontAlgn="b" latinLnBrk="0" hangingPunct="1">
                        <a:lnSpc>
                          <a:spcPct val="100000"/>
                        </a:lnSpc>
                        <a:spcBef>
                          <a:spcPts val="0"/>
                        </a:spcBef>
                        <a:spcAft>
                          <a:spcPts val="0"/>
                        </a:spcAft>
                        <a:buClrTx/>
                        <a:buSzTx/>
                        <a:buFontTx/>
                        <a:buNone/>
                        <a:tabLst/>
                        <a:defRPr/>
                      </a:pPr>
                      <a:r>
                        <a:rPr lang="en-GB" sz="1100" b="0" i="0" u="none" strike="noStrike">
                          <a:solidFill>
                            <a:schemeClr val="tx1">
                              <a:lumMod val="75000"/>
                              <a:lumOff val="25000"/>
                            </a:schemeClr>
                          </a:solidFill>
                          <a:effectLst/>
                          <a:latin typeface="+mn-lt"/>
                        </a:rPr>
                        <a:t>Artificial Intelligence Chatbots * </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28%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24%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34%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30%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25%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23%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25%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31%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33%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27%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31%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31%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39%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3766876980"/>
                  </a:ext>
                </a:extLst>
              </a:tr>
              <a:tr h="252000">
                <a:tc>
                  <a:txBody>
                    <a:bodyPr/>
                    <a:lstStyle/>
                    <a:p>
                      <a:pPr marL="95250" indent="0" algn="l" fontAlgn="b"/>
                      <a:r>
                        <a:rPr lang="en-GB" sz="1100" b="0" i="0" u="none" strike="noStrike">
                          <a:solidFill>
                            <a:schemeClr val="tx1">
                              <a:lumMod val="75000"/>
                              <a:lumOff val="25000"/>
                            </a:schemeClr>
                          </a:solidFill>
                          <a:effectLst/>
                          <a:latin typeface="+mn-lt"/>
                        </a:rPr>
                        <a:t> X (formerly known as Twitter) </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27%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17%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43%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34%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20%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27%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29%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26%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29%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27%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27%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29%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34%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341054593"/>
                  </a:ext>
                </a:extLst>
              </a:tr>
              <a:tr h="252000">
                <a:tc>
                  <a:txBody>
                    <a:bodyPr/>
                    <a:lstStyle/>
                    <a:p>
                      <a:pPr marL="95250" indent="0" algn="l" fontAlgn="b"/>
                      <a:r>
                        <a:rPr lang="en-GB" sz="1100" b="0" i="0" u="none" strike="noStrike">
                          <a:solidFill>
                            <a:schemeClr val="tx1">
                              <a:lumMod val="75000"/>
                              <a:lumOff val="25000"/>
                            </a:schemeClr>
                          </a:solidFill>
                          <a:effectLst/>
                          <a:latin typeface="+mn-lt"/>
                        </a:rPr>
                        <a:t>Reddit </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18%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13%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25%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27%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16%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22%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20%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20%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18%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20%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14%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26%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2224922681"/>
                  </a:ext>
                </a:extLst>
              </a:tr>
              <a:tr h="252000">
                <a:tc>
                  <a:txBody>
                    <a:bodyPr/>
                    <a:lstStyle/>
                    <a:p>
                      <a:pPr marL="95250" indent="0" algn="l" fontAlgn="b"/>
                      <a:r>
                        <a:rPr lang="en-GB" sz="1100" b="0" i="0" u="none" strike="noStrike">
                          <a:solidFill>
                            <a:schemeClr val="tx1">
                              <a:lumMod val="75000"/>
                              <a:lumOff val="25000"/>
                            </a:schemeClr>
                          </a:solidFill>
                          <a:effectLst/>
                          <a:latin typeface="+mn-lt"/>
                        </a:rPr>
                        <a:t>Dating Sites</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7"/>
                  </a:ext>
                </a:extLst>
              </a:tr>
              <a:tr h="252000">
                <a:tc>
                  <a:txBody>
                    <a:bodyPr/>
                    <a:lstStyle/>
                    <a:p>
                      <a:pPr marL="95250" indent="0" algn="l" fontAlgn="b"/>
                      <a:r>
                        <a:rPr lang="en-GB" sz="1100" b="0" i="0" u="none" strike="noStrike">
                          <a:solidFill>
                            <a:schemeClr val="tx1">
                              <a:lumMod val="75000"/>
                              <a:lumOff val="25000"/>
                            </a:schemeClr>
                          </a:solidFill>
                          <a:effectLst/>
                          <a:latin typeface="+mn-lt"/>
                        </a:rPr>
                        <a:t>Other</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12%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10%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11%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450240279"/>
                  </a:ext>
                </a:extLst>
              </a:tr>
              <a:tr h="252000">
                <a:tc>
                  <a:txBody>
                    <a:bodyPr/>
                    <a:lstStyle/>
                    <a:p>
                      <a:pPr marL="95250" indent="0" algn="l" fontAlgn="b"/>
                      <a:r>
                        <a:rPr lang="en-GB" sz="1100" b="0" i="0" u="none" strike="noStrike">
                          <a:solidFill>
                            <a:schemeClr val="tx1">
                              <a:lumMod val="75000"/>
                              <a:lumOff val="25000"/>
                            </a:schemeClr>
                          </a:solidFill>
                          <a:effectLst/>
                          <a:latin typeface="+mn-lt"/>
                        </a:rPr>
                        <a:t>I don’t have any accounts or profiles</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3015297786"/>
                  </a:ext>
                </a:extLst>
              </a:tr>
            </a:tbl>
          </a:graphicData>
        </a:graphic>
      </p:graphicFrame>
      <p:sp>
        <p:nvSpPr>
          <p:cNvPr id="10" name="Rectangle 9"/>
          <p:cNvSpPr/>
          <p:nvPr/>
        </p:nvSpPr>
        <p:spPr>
          <a:xfrm>
            <a:off x="9946640" y="6368627"/>
            <a:ext cx="1686560" cy="492926"/>
          </a:xfrm>
          <a:prstGeom prst="rect">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a:t>Technology and being online</a:t>
            </a:r>
          </a:p>
        </p:txBody>
      </p:sp>
      <p:sp>
        <p:nvSpPr>
          <p:cNvPr id="12" name="TextBox 11">
            <a:extLst>
              <a:ext uri="{FF2B5EF4-FFF2-40B4-BE49-F238E27FC236}">
                <a16:creationId xmlns:a16="http://schemas.microsoft.com/office/drawing/2014/main" id="{A958A10A-24B6-4E08-8C2B-5582A1CB7D47}"/>
              </a:ext>
            </a:extLst>
          </p:cNvPr>
          <p:cNvSpPr txBox="1"/>
          <p:nvPr/>
        </p:nvSpPr>
        <p:spPr>
          <a:xfrm>
            <a:off x="290317" y="6632872"/>
            <a:ext cx="10227733" cy="246221"/>
          </a:xfrm>
          <a:prstGeom prst="rect">
            <a:avLst/>
          </a:prstGeom>
          <a:noFill/>
        </p:spPr>
        <p:txBody>
          <a:bodyPr wrap="square" rtlCol="0" anchor="b" anchorCtr="0">
            <a:spAutoFit/>
          </a:bodyPr>
          <a:lstStyle/>
          <a:p>
            <a:r>
              <a:rPr lang="en-GB" sz="1000">
                <a:solidFill>
                  <a:srgbClr val="002060"/>
                </a:solidFill>
              </a:rPr>
              <a:t>Q: Do you have an account or profile on any social media? </a:t>
            </a:r>
            <a:r>
              <a:rPr lang="en-GB" sz="1000" i="1">
                <a:solidFill>
                  <a:srgbClr val="002060"/>
                </a:solidFill>
              </a:rPr>
              <a:t>* New option added for 2025.</a:t>
            </a:r>
            <a:endParaRPr lang="en-GB" sz="1000">
              <a:solidFill>
                <a:srgbClr val="002060"/>
              </a:solidFill>
            </a:endParaRPr>
          </a:p>
        </p:txBody>
      </p:sp>
    </p:spTree>
    <p:extLst>
      <p:ext uri="{BB962C8B-B14F-4D97-AF65-F5344CB8AC3E}">
        <p14:creationId xmlns:p14="http://schemas.microsoft.com/office/powerpoint/2010/main" val="3235695954"/>
      </p:ext>
    </p:extLst>
  </p:cSld>
  <p:clrMapOvr>
    <a:masterClrMapping/>
  </p:clrMapOvr>
</p:sld>
</file>

<file path=ppt/slides/slide1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2" name="Table 11"/>
          <p:cNvGraphicFramePr>
            <a:graphicFrameLocks noGrp="1"/>
          </p:cNvGraphicFramePr>
          <p:nvPr>
            <p:extLst>
              <p:ext uri="{D42A27DB-BD31-4B8C-83A1-F6EECF244321}">
                <p14:modId xmlns:p14="http://schemas.microsoft.com/office/powerpoint/2010/main" val="1552964229"/>
              </p:ext>
            </p:extLst>
          </p:nvPr>
        </p:nvGraphicFramePr>
        <p:xfrm>
          <a:off x="369399" y="1011344"/>
          <a:ext cx="11255042" cy="3232863"/>
        </p:xfrm>
        <a:graphic>
          <a:graphicData uri="http://schemas.openxmlformats.org/drawingml/2006/table">
            <a:tbl>
              <a:tblPr firstRow="1" bandRow="1">
                <a:tableStyleId>{5940675A-B579-460E-94D1-54222C63F5DA}</a:tableStyleId>
              </a:tblPr>
              <a:tblGrid>
                <a:gridCol w="2259785">
                  <a:extLst>
                    <a:ext uri="{9D8B030D-6E8A-4147-A177-3AD203B41FA5}">
                      <a16:colId xmlns:a16="http://schemas.microsoft.com/office/drawing/2014/main" val="20000"/>
                    </a:ext>
                  </a:extLst>
                </a:gridCol>
                <a:gridCol w="1021953">
                  <a:extLst>
                    <a:ext uri="{9D8B030D-6E8A-4147-A177-3AD203B41FA5}">
                      <a16:colId xmlns:a16="http://schemas.microsoft.com/office/drawing/2014/main" val="20001"/>
                    </a:ext>
                  </a:extLst>
                </a:gridCol>
                <a:gridCol w="599656">
                  <a:extLst>
                    <a:ext uri="{9D8B030D-6E8A-4147-A177-3AD203B41FA5}">
                      <a16:colId xmlns:a16="http://schemas.microsoft.com/office/drawing/2014/main" val="20002"/>
                    </a:ext>
                  </a:extLst>
                </a:gridCol>
                <a:gridCol w="637107">
                  <a:extLst>
                    <a:ext uri="{9D8B030D-6E8A-4147-A177-3AD203B41FA5}">
                      <a16:colId xmlns:a16="http://schemas.microsoft.com/office/drawing/2014/main" val="20003"/>
                    </a:ext>
                  </a:extLst>
                </a:gridCol>
                <a:gridCol w="637107">
                  <a:extLst>
                    <a:ext uri="{9D8B030D-6E8A-4147-A177-3AD203B41FA5}">
                      <a16:colId xmlns:a16="http://schemas.microsoft.com/office/drawing/2014/main" val="20004"/>
                    </a:ext>
                  </a:extLst>
                </a:gridCol>
                <a:gridCol w="637107">
                  <a:extLst>
                    <a:ext uri="{9D8B030D-6E8A-4147-A177-3AD203B41FA5}">
                      <a16:colId xmlns:a16="http://schemas.microsoft.com/office/drawing/2014/main" val="20005"/>
                    </a:ext>
                  </a:extLst>
                </a:gridCol>
                <a:gridCol w="637107">
                  <a:extLst>
                    <a:ext uri="{9D8B030D-6E8A-4147-A177-3AD203B41FA5}">
                      <a16:colId xmlns:a16="http://schemas.microsoft.com/office/drawing/2014/main" val="3289585207"/>
                    </a:ext>
                  </a:extLst>
                </a:gridCol>
                <a:gridCol w="478645">
                  <a:extLst>
                    <a:ext uri="{9D8B030D-6E8A-4147-A177-3AD203B41FA5}">
                      <a16:colId xmlns:a16="http://schemas.microsoft.com/office/drawing/2014/main" val="20006"/>
                    </a:ext>
                  </a:extLst>
                </a:gridCol>
                <a:gridCol w="812561">
                  <a:extLst>
                    <a:ext uri="{9D8B030D-6E8A-4147-A177-3AD203B41FA5}">
                      <a16:colId xmlns:a16="http://schemas.microsoft.com/office/drawing/2014/main" val="2352844826"/>
                    </a:ext>
                  </a:extLst>
                </a:gridCol>
                <a:gridCol w="650450">
                  <a:extLst>
                    <a:ext uri="{9D8B030D-6E8A-4147-A177-3AD203B41FA5}">
                      <a16:colId xmlns:a16="http://schemas.microsoft.com/office/drawing/2014/main" val="1408794327"/>
                    </a:ext>
                  </a:extLst>
                </a:gridCol>
                <a:gridCol w="747252">
                  <a:extLst>
                    <a:ext uri="{9D8B030D-6E8A-4147-A177-3AD203B41FA5}">
                      <a16:colId xmlns:a16="http://schemas.microsoft.com/office/drawing/2014/main" val="1671675132"/>
                    </a:ext>
                  </a:extLst>
                </a:gridCol>
                <a:gridCol w="845574">
                  <a:extLst>
                    <a:ext uri="{9D8B030D-6E8A-4147-A177-3AD203B41FA5}">
                      <a16:colId xmlns:a16="http://schemas.microsoft.com/office/drawing/2014/main" val="2151133304"/>
                    </a:ext>
                  </a:extLst>
                </a:gridCol>
                <a:gridCol w="653631">
                  <a:extLst>
                    <a:ext uri="{9D8B030D-6E8A-4147-A177-3AD203B41FA5}">
                      <a16:colId xmlns:a16="http://schemas.microsoft.com/office/drawing/2014/main" val="1664599210"/>
                    </a:ext>
                  </a:extLst>
                </a:gridCol>
                <a:gridCol w="637107">
                  <a:extLst>
                    <a:ext uri="{9D8B030D-6E8A-4147-A177-3AD203B41FA5}">
                      <a16:colId xmlns:a16="http://schemas.microsoft.com/office/drawing/2014/main" val="1660071777"/>
                    </a:ext>
                  </a:extLst>
                </a:gridCol>
              </a:tblGrid>
              <a:tr h="447841">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i="1">
                          <a:solidFill>
                            <a:schemeClr val="tx1">
                              <a:lumMod val="75000"/>
                              <a:lumOff val="25000"/>
                            </a:schemeClr>
                          </a:solidFill>
                        </a:rPr>
                        <a:t>2025 Survey</a:t>
                      </a:r>
                    </a:p>
                    <a:p>
                      <a:r>
                        <a:rPr lang="en-GB" sz="1100">
                          <a:solidFill>
                            <a:schemeClr val="tx1">
                              <a:lumMod val="75000"/>
                              <a:lumOff val="25000"/>
                            </a:schemeClr>
                          </a:solidFill>
                        </a:rPr>
                        <a:t> </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All </a:t>
                      </a:r>
                    </a:p>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Secondary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Year 8</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Year 10</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Boys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Girls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FSM</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SEN</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Have a disability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Young </a:t>
                      </a:r>
                    </a:p>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carers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Ethnicity:</a:t>
                      </a:r>
                      <a:r>
                        <a:rPr lang="en-GB" sz="1100" b="1" baseline="0">
                          <a:solidFill>
                            <a:schemeClr val="tx1">
                              <a:lumMod val="75000"/>
                              <a:lumOff val="25000"/>
                            </a:schemeClr>
                          </a:solidFill>
                        </a:rPr>
                        <a:t> </a:t>
                      </a:r>
                      <a:r>
                        <a:rPr lang="en-GB" sz="1100" b="1">
                          <a:solidFill>
                            <a:schemeClr val="tx1">
                              <a:lumMod val="75000"/>
                              <a:lumOff val="25000"/>
                            </a:schemeClr>
                          </a:solidFill>
                        </a:rPr>
                        <a:t>White</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Ethnic</a:t>
                      </a:r>
                    </a:p>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Minority</a:t>
                      </a:r>
                    </a:p>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Groups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Eng 2</a:t>
                      </a:r>
                      <a:r>
                        <a:rPr lang="en-GB" sz="1100" b="1" baseline="30000">
                          <a:solidFill>
                            <a:schemeClr val="tx1">
                              <a:lumMod val="75000"/>
                              <a:lumOff val="25000"/>
                            </a:schemeClr>
                          </a:solidFill>
                        </a:rPr>
                        <a:t>nd</a:t>
                      </a:r>
                      <a:r>
                        <a:rPr lang="en-GB" sz="1100" b="1">
                          <a:solidFill>
                            <a:schemeClr val="tx1">
                              <a:lumMod val="75000"/>
                              <a:lumOff val="25000"/>
                            </a:schemeClr>
                          </a:solidFill>
                        </a:rPr>
                        <a:t> Lang</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LGBTQ</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94833">
                <a:tc>
                  <a:txBody>
                    <a:bodyPr/>
                    <a:lstStyle/>
                    <a:p>
                      <a:r>
                        <a:rPr lang="en-GB" sz="1100" i="1">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1546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962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584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720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775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329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191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309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87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1341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154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120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178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29483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a:solidFill>
                            <a:schemeClr val="tx1">
                              <a:lumMod val="75000"/>
                              <a:lumOff val="25000"/>
                            </a:schemeClr>
                          </a:solidFill>
                        </a:rPr>
                        <a:t>Yes – Met someone after meeting</a:t>
                      </a:r>
                      <a:r>
                        <a:rPr lang="en-GB" sz="1100" baseline="0">
                          <a:solidFill>
                            <a:schemeClr val="tx1">
                              <a:lumMod val="75000"/>
                              <a:lumOff val="25000"/>
                            </a:schemeClr>
                          </a:solidFill>
                        </a:rPr>
                        <a:t> online</a:t>
                      </a:r>
                      <a:endParaRPr lang="en-GB" sz="110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21%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19%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25%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21%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20%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23%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26%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28%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29%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20%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27%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23%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27%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147952">
                <a:tc>
                  <a:txBody>
                    <a:bodyPr/>
                    <a:lstStyle/>
                    <a:p>
                      <a:endParaRPr lang="en-GB" sz="10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75000"/>
                      </a:schemeClr>
                    </a:solidFill>
                  </a:tcPr>
                </a:tc>
                <a:tc>
                  <a:txBody>
                    <a:bodyPr/>
                    <a:lstStyle/>
                    <a:p>
                      <a:pPr algn="ctr"/>
                      <a:endParaRPr lang="en-GB" sz="10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75000"/>
                      </a:schemeClr>
                    </a:solidFill>
                  </a:tcPr>
                </a:tc>
                <a:tc>
                  <a:txBody>
                    <a:bodyPr/>
                    <a:lstStyle/>
                    <a:p>
                      <a:pPr algn="ctr"/>
                      <a:endParaRPr lang="en-GB" sz="10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75000"/>
                      </a:schemeClr>
                    </a:solidFill>
                  </a:tcPr>
                </a:tc>
                <a:tc>
                  <a:txBody>
                    <a:bodyPr/>
                    <a:lstStyle/>
                    <a:p>
                      <a:pPr algn="ctr"/>
                      <a:endParaRPr lang="en-GB" sz="10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75000"/>
                      </a:schemeClr>
                    </a:solidFill>
                  </a:tcPr>
                </a:tc>
                <a:tc>
                  <a:txBody>
                    <a:bodyPr/>
                    <a:lstStyle/>
                    <a:p>
                      <a:pPr algn="ctr"/>
                      <a:endParaRPr lang="en-GB" sz="10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75000"/>
                      </a:schemeClr>
                    </a:solidFill>
                  </a:tcPr>
                </a:tc>
                <a:tc>
                  <a:txBody>
                    <a:bodyPr/>
                    <a:lstStyle/>
                    <a:p>
                      <a:pPr algn="ctr"/>
                      <a:endParaRPr lang="en-GB" sz="10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75000"/>
                      </a:schemeClr>
                    </a:solidFill>
                  </a:tcPr>
                </a:tc>
                <a:tc>
                  <a:txBody>
                    <a:bodyPr/>
                    <a:lstStyle/>
                    <a:p>
                      <a:pPr algn="ctr"/>
                      <a:endParaRPr lang="en-GB" sz="10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75000"/>
                      </a:schemeClr>
                    </a:solidFill>
                  </a:tcPr>
                </a:tc>
                <a:tc>
                  <a:txBody>
                    <a:bodyPr/>
                    <a:lstStyle/>
                    <a:p>
                      <a:pPr algn="ctr"/>
                      <a:endParaRPr lang="en-GB" sz="10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75000"/>
                      </a:schemeClr>
                    </a:solidFill>
                  </a:tcPr>
                </a:tc>
                <a:tc>
                  <a:txBody>
                    <a:bodyPr/>
                    <a:lstStyle/>
                    <a:p>
                      <a:pPr algn="ctr"/>
                      <a:endParaRPr lang="en-GB" sz="10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75000"/>
                      </a:schemeClr>
                    </a:solidFill>
                  </a:tcPr>
                </a:tc>
                <a:tc>
                  <a:txBody>
                    <a:bodyPr/>
                    <a:lstStyle/>
                    <a:p>
                      <a:pPr algn="ctr"/>
                      <a:endParaRPr lang="en-GB" sz="10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75000"/>
                      </a:schemeClr>
                    </a:solidFill>
                  </a:tcPr>
                </a:tc>
                <a:tc>
                  <a:txBody>
                    <a:bodyPr/>
                    <a:lstStyle/>
                    <a:p>
                      <a:pPr algn="ctr"/>
                      <a:endParaRPr lang="en-GB" sz="10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75000"/>
                      </a:schemeClr>
                    </a:solidFill>
                  </a:tcPr>
                </a:tc>
                <a:tc>
                  <a:txBody>
                    <a:bodyPr/>
                    <a:lstStyle/>
                    <a:p>
                      <a:pPr algn="ctr"/>
                      <a:endParaRPr lang="en-GB" sz="10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75000"/>
                      </a:schemeClr>
                    </a:solidFill>
                  </a:tcPr>
                </a:tc>
                <a:tc>
                  <a:txBody>
                    <a:bodyPr/>
                    <a:lstStyle/>
                    <a:p>
                      <a:pPr algn="ctr"/>
                      <a:endParaRPr lang="en-GB" sz="10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75000"/>
                      </a:schemeClr>
                    </a:solidFill>
                  </a:tcPr>
                </a:tc>
                <a:tc>
                  <a:txBody>
                    <a:bodyPr/>
                    <a:lstStyle/>
                    <a:p>
                      <a:pPr algn="ctr"/>
                      <a:endParaRPr lang="en-GB" sz="10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75000"/>
                      </a:schemeClr>
                    </a:solidFill>
                  </a:tcPr>
                </a:tc>
                <a:extLst>
                  <a:ext uri="{0D108BD9-81ED-4DB2-BD59-A6C34878D82A}">
                    <a16:rowId xmlns:a16="http://schemas.microsoft.com/office/drawing/2014/main" val="10004"/>
                  </a:ext>
                </a:extLst>
              </a:tr>
              <a:tr h="294833">
                <a:tc>
                  <a:txBody>
                    <a:bodyPr/>
                    <a:lstStyle/>
                    <a:p>
                      <a:r>
                        <a:rPr lang="en-GB" sz="1100" i="1">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324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178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146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149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155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77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49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86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25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268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41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28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48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77729921"/>
                  </a:ext>
                </a:extLst>
              </a:tr>
              <a:tr h="294833">
                <a:tc>
                  <a:txBody>
                    <a:bodyPr/>
                    <a:lstStyle/>
                    <a:p>
                      <a:r>
                        <a:rPr lang="en-GB" sz="1100">
                          <a:solidFill>
                            <a:schemeClr val="tx1">
                              <a:lumMod val="75000"/>
                              <a:lumOff val="25000"/>
                            </a:schemeClr>
                          </a:solidFill>
                        </a:rPr>
                        <a:t>Younger than you</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buNone/>
                      </a:pPr>
                      <a:r>
                        <a:rPr lang="en-GB" sz="1100" kern="1200">
                          <a:solidFill>
                            <a:schemeClr val="tx1">
                              <a:lumMod val="75000"/>
                              <a:lumOff val="25000"/>
                            </a:schemeClr>
                          </a:solidFill>
                          <a:latin typeface="+mn-lt"/>
                          <a:ea typeface="+mn-ea"/>
                          <a:cs typeface="+mn-cs"/>
                        </a:rPr>
                        <a:t>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buNone/>
                      </a:pPr>
                      <a:r>
                        <a:rPr lang="en-GB" sz="1100" kern="1200">
                          <a:solidFill>
                            <a:schemeClr val="tx1">
                              <a:lumMod val="75000"/>
                              <a:lumOff val="25000"/>
                            </a:schemeClr>
                          </a:solidFill>
                          <a:latin typeface="+mn-lt"/>
                          <a:ea typeface="+mn-ea"/>
                          <a:cs typeface="+mn-cs"/>
                        </a:rPr>
                        <a:t>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buNone/>
                      </a:pPr>
                      <a:r>
                        <a:rPr lang="en-GB" sz="1100" kern="1200">
                          <a:solidFill>
                            <a:schemeClr val="tx1">
                              <a:lumMod val="75000"/>
                              <a:lumOff val="25000"/>
                            </a:schemeClr>
                          </a:solidFill>
                          <a:latin typeface="+mn-lt"/>
                          <a:ea typeface="+mn-ea"/>
                          <a:cs typeface="+mn-cs"/>
                        </a:rPr>
                        <a:t>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buNone/>
                      </a:pPr>
                      <a:r>
                        <a:rPr lang="en-GB" sz="1100" kern="1200">
                          <a:solidFill>
                            <a:schemeClr val="tx1">
                              <a:lumMod val="75000"/>
                              <a:lumOff val="25000"/>
                            </a:schemeClr>
                          </a:solidFill>
                          <a:latin typeface="+mn-lt"/>
                          <a:ea typeface="+mn-ea"/>
                          <a:cs typeface="+mn-cs"/>
                        </a:rPr>
                        <a:t>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buNone/>
                      </a:pPr>
                      <a:r>
                        <a:rPr lang="en-GB" sz="1100" kern="1200">
                          <a:solidFill>
                            <a:schemeClr val="tx1">
                              <a:lumMod val="75000"/>
                              <a:lumOff val="25000"/>
                            </a:schemeClr>
                          </a:solidFill>
                          <a:latin typeface="+mn-lt"/>
                          <a:ea typeface="+mn-ea"/>
                          <a:cs typeface="+mn-cs"/>
                        </a:rPr>
                        <a:t>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buNone/>
                      </a:pPr>
                      <a:r>
                        <a:rPr lang="en-GB" sz="1100" kern="1200">
                          <a:solidFill>
                            <a:schemeClr val="tx1">
                              <a:lumMod val="75000"/>
                              <a:lumOff val="25000"/>
                            </a:schemeClr>
                          </a:solidFill>
                          <a:latin typeface="+mn-lt"/>
                          <a:ea typeface="+mn-ea"/>
                          <a:cs typeface="+mn-cs"/>
                        </a:rPr>
                        <a:t>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buNone/>
                      </a:pPr>
                      <a:r>
                        <a:rPr lang="en-GB" sz="1100" kern="1200">
                          <a:solidFill>
                            <a:schemeClr val="tx1">
                              <a:lumMod val="75000"/>
                              <a:lumOff val="25000"/>
                            </a:schemeClr>
                          </a:solidFill>
                          <a:latin typeface="+mn-lt"/>
                          <a:ea typeface="+mn-ea"/>
                          <a:cs typeface="+mn-cs"/>
                        </a:rPr>
                        <a:t>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buNone/>
                      </a:pPr>
                      <a:r>
                        <a:rPr lang="en-GB" sz="1100" kern="1200">
                          <a:solidFill>
                            <a:schemeClr val="tx1">
                              <a:lumMod val="75000"/>
                              <a:lumOff val="25000"/>
                            </a:schemeClr>
                          </a:solidFill>
                          <a:latin typeface="+mn-lt"/>
                          <a:ea typeface="+mn-ea"/>
                          <a:cs typeface="+mn-cs"/>
                        </a:rPr>
                        <a:t>10%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buNone/>
                      </a:pPr>
                      <a:r>
                        <a:rPr lang="en-GB" sz="1100" kern="1200">
                          <a:solidFill>
                            <a:schemeClr val="tx1">
                              <a:lumMod val="75000"/>
                              <a:lumOff val="25000"/>
                            </a:schemeClr>
                          </a:solidFill>
                          <a:latin typeface="+mn-lt"/>
                          <a:ea typeface="+mn-ea"/>
                          <a:cs typeface="+mn-cs"/>
                        </a:rPr>
                        <a:t>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buNone/>
                      </a:pPr>
                      <a:r>
                        <a:rPr lang="en-GB" sz="1100" kern="1200">
                          <a:solidFill>
                            <a:schemeClr val="tx1">
                              <a:lumMod val="75000"/>
                              <a:lumOff val="25000"/>
                            </a:schemeClr>
                          </a:solidFill>
                          <a:latin typeface="+mn-lt"/>
                          <a:ea typeface="+mn-ea"/>
                          <a:cs typeface="+mn-cs"/>
                        </a:rPr>
                        <a:t>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buNone/>
                      </a:pPr>
                      <a:r>
                        <a:rPr lang="en-GB" sz="1100" kern="1200">
                          <a:solidFill>
                            <a:schemeClr val="tx1">
                              <a:lumMod val="75000"/>
                              <a:lumOff val="25000"/>
                            </a:schemeClr>
                          </a:solidFill>
                          <a:latin typeface="+mn-lt"/>
                          <a:ea typeface="+mn-ea"/>
                          <a:cs typeface="+mn-cs"/>
                        </a:rPr>
                        <a:t>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buNone/>
                      </a:pPr>
                      <a:r>
                        <a:rPr lang="en-GB" sz="1100" kern="1200">
                          <a:solidFill>
                            <a:schemeClr val="tx1">
                              <a:lumMod val="75000"/>
                              <a:lumOff val="25000"/>
                            </a:schemeClr>
                          </a:solidFill>
                          <a:latin typeface="+mn-lt"/>
                          <a:ea typeface="+mn-ea"/>
                          <a:cs typeface="+mn-cs"/>
                        </a:rPr>
                        <a:t>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buNone/>
                      </a:pPr>
                      <a:r>
                        <a:rPr lang="en-GB" sz="1100" kern="1200">
                          <a:solidFill>
                            <a:schemeClr val="tx1">
                              <a:lumMod val="75000"/>
                              <a:lumOff val="25000"/>
                            </a:schemeClr>
                          </a:solidFill>
                          <a:latin typeface="+mn-lt"/>
                          <a:ea typeface="+mn-ea"/>
                          <a:cs typeface="+mn-cs"/>
                        </a:rPr>
                        <a:t>13%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extLst>
                  <a:ext uri="{0D108BD9-81ED-4DB2-BD59-A6C34878D82A}">
                    <a16:rowId xmlns:a16="http://schemas.microsoft.com/office/drawing/2014/main" val="10005"/>
                  </a:ext>
                </a:extLst>
              </a:tr>
              <a:tr h="294833">
                <a:tc>
                  <a:txBody>
                    <a:bodyPr/>
                    <a:lstStyle/>
                    <a:p>
                      <a:r>
                        <a:rPr lang="en-GB" sz="1100">
                          <a:solidFill>
                            <a:schemeClr val="tx1">
                              <a:lumMod val="75000"/>
                              <a:lumOff val="25000"/>
                            </a:schemeClr>
                          </a:solidFill>
                        </a:rPr>
                        <a:t>About the same</a:t>
                      </a:r>
                      <a:r>
                        <a:rPr lang="en-GB" sz="1100" baseline="0">
                          <a:solidFill>
                            <a:schemeClr val="tx1">
                              <a:lumMod val="75000"/>
                              <a:lumOff val="25000"/>
                            </a:schemeClr>
                          </a:solidFill>
                        </a:rPr>
                        <a:t> age as you</a:t>
                      </a:r>
                      <a:endParaRPr lang="en-GB" sz="110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buNone/>
                      </a:pPr>
                      <a:r>
                        <a:rPr lang="en-GB" sz="1100" kern="1200">
                          <a:solidFill>
                            <a:schemeClr val="tx1">
                              <a:lumMod val="75000"/>
                              <a:lumOff val="25000"/>
                            </a:schemeClr>
                          </a:solidFill>
                          <a:latin typeface="+mn-lt"/>
                          <a:ea typeface="+mn-ea"/>
                          <a:cs typeface="+mn-cs"/>
                        </a:rPr>
                        <a:t>76%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buNone/>
                      </a:pPr>
                      <a:r>
                        <a:rPr lang="en-GB" sz="1100" kern="1200">
                          <a:solidFill>
                            <a:schemeClr val="tx1">
                              <a:lumMod val="75000"/>
                              <a:lumOff val="25000"/>
                            </a:schemeClr>
                          </a:solidFill>
                          <a:latin typeface="+mn-lt"/>
                          <a:ea typeface="+mn-ea"/>
                          <a:cs typeface="+mn-cs"/>
                        </a:rPr>
                        <a:t>72%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buNone/>
                      </a:pPr>
                      <a:r>
                        <a:rPr lang="en-GB" sz="1100" kern="1200">
                          <a:solidFill>
                            <a:schemeClr val="tx1">
                              <a:lumMod val="75000"/>
                              <a:lumOff val="25000"/>
                            </a:schemeClr>
                          </a:solidFill>
                          <a:latin typeface="+mn-lt"/>
                          <a:ea typeface="+mn-ea"/>
                          <a:cs typeface="+mn-cs"/>
                        </a:rPr>
                        <a:t>81%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buNone/>
                      </a:pPr>
                      <a:r>
                        <a:rPr lang="en-GB" sz="1100" kern="1200">
                          <a:solidFill>
                            <a:schemeClr val="tx1">
                              <a:lumMod val="75000"/>
                              <a:lumOff val="25000"/>
                            </a:schemeClr>
                          </a:solidFill>
                          <a:latin typeface="+mn-lt"/>
                          <a:ea typeface="+mn-ea"/>
                          <a:cs typeface="+mn-cs"/>
                        </a:rPr>
                        <a:t>77%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buNone/>
                      </a:pPr>
                      <a:r>
                        <a:rPr lang="en-GB" sz="1100" kern="1200">
                          <a:solidFill>
                            <a:schemeClr val="tx1">
                              <a:lumMod val="75000"/>
                              <a:lumOff val="25000"/>
                            </a:schemeClr>
                          </a:solidFill>
                          <a:latin typeface="+mn-lt"/>
                          <a:ea typeface="+mn-ea"/>
                          <a:cs typeface="+mn-cs"/>
                        </a:rPr>
                        <a:t>78%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buNone/>
                      </a:pPr>
                      <a:r>
                        <a:rPr lang="en-GB" sz="1100" kern="1200">
                          <a:solidFill>
                            <a:schemeClr val="tx1">
                              <a:lumMod val="75000"/>
                              <a:lumOff val="25000"/>
                            </a:schemeClr>
                          </a:solidFill>
                          <a:latin typeface="+mn-lt"/>
                          <a:ea typeface="+mn-ea"/>
                          <a:cs typeface="+mn-cs"/>
                        </a:rPr>
                        <a:t>75%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buNone/>
                      </a:pPr>
                      <a:r>
                        <a:rPr lang="en-GB" sz="1100" kern="1200">
                          <a:solidFill>
                            <a:schemeClr val="tx1">
                              <a:lumMod val="75000"/>
                              <a:lumOff val="25000"/>
                            </a:schemeClr>
                          </a:solidFill>
                          <a:latin typeface="+mn-lt"/>
                          <a:ea typeface="+mn-ea"/>
                          <a:cs typeface="+mn-cs"/>
                        </a:rPr>
                        <a:t>71%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buNone/>
                      </a:pPr>
                      <a:r>
                        <a:rPr lang="en-GB" sz="1100" kern="1200">
                          <a:solidFill>
                            <a:schemeClr val="tx1">
                              <a:lumMod val="75000"/>
                              <a:lumOff val="25000"/>
                            </a:schemeClr>
                          </a:solidFill>
                          <a:latin typeface="+mn-lt"/>
                          <a:ea typeface="+mn-ea"/>
                          <a:cs typeface="+mn-cs"/>
                        </a:rPr>
                        <a:t>67%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buNone/>
                      </a:pPr>
                      <a:r>
                        <a:rPr lang="en-GB" sz="1100" kern="1200">
                          <a:solidFill>
                            <a:schemeClr val="tx1">
                              <a:lumMod val="75000"/>
                              <a:lumOff val="25000"/>
                            </a:schemeClr>
                          </a:solidFill>
                          <a:latin typeface="+mn-lt"/>
                          <a:ea typeface="+mn-ea"/>
                          <a:cs typeface="+mn-cs"/>
                        </a:rPr>
                        <a:t>72%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buNone/>
                      </a:pPr>
                      <a:r>
                        <a:rPr lang="en-GB" sz="1100" kern="1200">
                          <a:solidFill>
                            <a:schemeClr val="tx1">
                              <a:lumMod val="75000"/>
                              <a:lumOff val="25000"/>
                            </a:schemeClr>
                          </a:solidFill>
                          <a:latin typeface="+mn-lt"/>
                          <a:ea typeface="+mn-ea"/>
                          <a:cs typeface="+mn-cs"/>
                        </a:rPr>
                        <a:t>75%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buNone/>
                      </a:pPr>
                      <a:r>
                        <a:rPr lang="en-GB" sz="1100" kern="1200">
                          <a:solidFill>
                            <a:schemeClr val="tx1">
                              <a:lumMod val="75000"/>
                              <a:lumOff val="25000"/>
                            </a:schemeClr>
                          </a:solidFill>
                          <a:latin typeface="+mn-lt"/>
                          <a:ea typeface="+mn-ea"/>
                          <a:cs typeface="+mn-cs"/>
                        </a:rPr>
                        <a:t>78%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buNone/>
                      </a:pPr>
                      <a:r>
                        <a:rPr lang="en-GB" sz="1100" kern="1200">
                          <a:solidFill>
                            <a:schemeClr val="tx1">
                              <a:lumMod val="75000"/>
                              <a:lumOff val="25000"/>
                            </a:schemeClr>
                          </a:solidFill>
                          <a:latin typeface="+mn-lt"/>
                          <a:ea typeface="+mn-ea"/>
                          <a:cs typeface="+mn-cs"/>
                        </a:rPr>
                        <a:t>68%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buNone/>
                      </a:pPr>
                      <a:r>
                        <a:rPr lang="en-GB" sz="1100" kern="1200">
                          <a:solidFill>
                            <a:schemeClr val="tx1">
                              <a:lumMod val="75000"/>
                              <a:lumOff val="25000"/>
                            </a:schemeClr>
                          </a:solidFill>
                          <a:latin typeface="+mn-lt"/>
                          <a:ea typeface="+mn-ea"/>
                          <a:cs typeface="+mn-cs"/>
                        </a:rPr>
                        <a:t>58%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extLst>
                  <a:ext uri="{0D108BD9-81ED-4DB2-BD59-A6C34878D82A}">
                    <a16:rowId xmlns:a16="http://schemas.microsoft.com/office/drawing/2014/main" val="3167073994"/>
                  </a:ext>
                </a:extLst>
              </a:tr>
              <a:tr h="294833">
                <a:tc>
                  <a:txBody>
                    <a:bodyPr/>
                    <a:lstStyle/>
                    <a:p>
                      <a:r>
                        <a:rPr lang="en-GB" sz="1100">
                          <a:solidFill>
                            <a:schemeClr val="tx1">
                              <a:lumMod val="75000"/>
                              <a:lumOff val="25000"/>
                            </a:schemeClr>
                          </a:solidFill>
                        </a:rPr>
                        <a:t>A bit older than you</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buNone/>
                      </a:pPr>
                      <a:r>
                        <a:rPr lang="en-GB" sz="1100" kern="1200">
                          <a:solidFill>
                            <a:schemeClr val="tx1">
                              <a:lumMod val="75000"/>
                              <a:lumOff val="25000"/>
                            </a:schemeClr>
                          </a:solidFill>
                          <a:latin typeface="+mn-lt"/>
                          <a:ea typeface="+mn-ea"/>
                          <a:cs typeface="+mn-cs"/>
                        </a:rPr>
                        <a:t>14%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buNone/>
                      </a:pPr>
                      <a:r>
                        <a:rPr lang="en-GB" sz="1100" kern="1200">
                          <a:solidFill>
                            <a:schemeClr val="tx1">
                              <a:lumMod val="75000"/>
                              <a:lumOff val="25000"/>
                            </a:schemeClr>
                          </a:solidFill>
                          <a:latin typeface="+mn-lt"/>
                          <a:ea typeface="+mn-ea"/>
                          <a:cs typeface="+mn-cs"/>
                        </a:rPr>
                        <a:t>15%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buNone/>
                      </a:pPr>
                      <a:r>
                        <a:rPr lang="en-GB" sz="1100" kern="1200">
                          <a:solidFill>
                            <a:schemeClr val="tx1">
                              <a:lumMod val="75000"/>
                              <a:lumOff val="25000"/>
                            </a:schemeClr>
                          </a:solidFill>
                          <a:latin typeface="+mn-lt"/>
                          <a:ea typeface="+mn-ea"/>
                          <a:cs typeface="+mn-cs"/>
                        </a:rPr>
                        <a:t>12%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buNone/>
                      </a:pPr>
                      <a:r>
                        <a:rPr lang="en-GB" sz="1100" kern="1200">
                          <a:solidFill>
                            <a:schemeClr val="tx1">
                              <a:lumMod val="75000"/>
                              <a:lumOff val="25000"/>
                            </a:schemeClr>
                          </a:solidFill>
                          <a:latin typeface="+mn-lt"/>
                          <a:ea typeface="+mn-ea"/>
                          <a:cs typeface="+mn-cs"/>
                        </a:rPr>
                        <a:t>12%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buNone/>
                      </a:pPr>
                      <a:r>
                        <a:rPr lang="en-GB" sz="1100" kern="1200">
                          <a:solidFill>
                            <a:schemeClr val="tx1">
                              <a:lumMod val="75000"/>
                              <a:lumOff val="25000"/>
                            </a:schemeClr>
                          </a:solidFill>
                          <a:latin typeface="+mn-lt"/>
                          <a:ea typeface="+mn-ea"/>
                          <a:cs typeface="+mn-cs"/>
                        </a:rPr>
                        <a:t>15%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buNone/>
                      </a:pPr>
                      <a:r>
                        <a:rPr lang="en-GB" sz="1100" kern="1200">
                          <a:solidFill>
                            <a:schemeClr val="tx1">
                              <a:lumMod val="75000"/>
                              <a:lumOff val="25000"/>
                            </a:schemeClr>
                          </a:solidFill>
                          <a:latin typeface="+mn-lt"/>
                          <a:ea typeface="+mn-ea"/>
                          <a:cs typeface="+mn-cs"/>
                        </a:rPr>
                        <a:t>12%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buNone/>
                      </a:pPr>
                      <a:r>
                        <a:rPr lang="en-GB" sz="1100" kern="1200">
                          <a:solidFill>
                            <a:schemeClr val="tx1">
                              <a:lumMod val="75000"/>
                              <a:lumOff val="25000"/>
                            </a:schemeClr>
                          </a:solidFill>
                          <a:latin typeface="+mn-lt"/>
                          <a:ea typeface="+mn-ea"/>
                          <a:cs typeface="+mn-cs"/>
                        </a:rPr>
                        <a:t>14%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buNone/>
                      </a:pPr>
                      <a:r>
                        <a:rPr lang="en-GB" sz="1100" kern="1200">
                          <a:solidFill>
                            <a:schemeClr val="tx1">
                              <a:lumMod val="75000"/>
                              <a:lumOff val="25000"/>
                            </a:schemeClr>
                          </a:solidFill>
                          <a:latin typeface="+mn-lt"/>
                          <a:ea typeface="+mn-ea"/>
                          <a:cs typeface="+mn-cs"/>
                        </a:rPr>
                        <a:t>15%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buNone/>
                      </a:pPr>
                      <a:r>
                        <a:rPr lang="en-GB" sz="1100" kern="1200">
                          <a:solidFill>
                            <a:schemeClr val="tx1">
                              <a:lumMod val="75000"/>
                              <a:lumOff val="25000"/>
                            </a:schemeClr>
                          </a:solidFill>
                          <a:latin typeface="+mn-lt"/>
                          <a:ea typeface="+mn-ea"/>
                          <a:cs typeface="+mn-cs"/>
                        </a:rPr>
                        <a:t>24%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buNone/>
                      </a:pPr>
                      <a:r>
                        <a:rPr lang="en-GB" sz="1100" kern="1200">
                          <a:solidFill>
                            <a:schemeClr val="tx1">
                              <a:lumMod val="75000"/>
                              <a:lumOff val="25000"/>
                            </a:schemeClr>
                          </a:solidFill>
                          <a:latin typeface="+mn-lt"/>
                          <a:ea typeface="+mn-ea"/>
                          <a:cs typeface="+mn-cs"/>
                        </a:rPr>
                        <a:t>16%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buNone/>
                      </a:pPr>
                      <a:r>
                        <a:rPr lang="en-GB" sz="1100" kern="1200">
                          <a:solidFill>
                            <a:schemeClr val="tx1">
                              <a:lumMod val="75000"/>
                              <a:lumOff val="25000"/>
                            </a:schemeClr>
                          </a:solidFill>
                          <a:latin typeface="+mn-lt"/>
                          <a:ea typeface="+mn-ea"/>
                          <a:cs typeface="+mn-cs"/>
                        </a:rPr>
                        <a:t>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buNone/>
                      </a:pPr>
                      <a:r>
                        <a:rPr lang="en-GB" sz="1100" kern="1200">
                          <a:solidFill>
                            <a:schemeClr val="tx1">
                              <a:lumMod val="75000"/>
                              <a:lumOff val="25000"/>
                            </a:schemeClr>
                          </a:solidFill>
                          <a:latin typeface="+mn-lt"/>
                          <a:ea typeface="+mn-ea"/>
                          <a:cs typeface="+mn-cs"/>
                        </a:rPr>
                        <a:t>25%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buNone/>
                      </a:pPr>
                      <a:r>
                        <a:rPr lang="en-GB" sz="1100" kern="1200">
                          <a:solidFill>
                            <a:schemeClr val="tx1">
                              <a:lumMod val="75000"/>
                              <a:lumOff val="25000"/>
                            </a:schemeClr>
                          </a:solidFill>
                          <a:latin typeface="+mn-lt"/>
                          <a:ea typeface="+mn-ea"/>
                          <a:cs typeface="+mn-cs"/>
                        </a:rPr>
                        <a:t>17%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extLst>
                  <a:ext uri="{0D108BD9-81ED-4DB2-BD59-A6C34878D82A}">
                    <a16:rowId xmlns:a16="http://schemas.microsoft.com/office/drawing/2014/main" val="2518217120"/>
                  </a:ext>
                </a:extLst>
              </a:tr>
              <a:tr h="294833">
                <a:tc>
                  <a:txBody>
                    <a:bodyPr/>
                    <a:lstStyle/>
                    <a:p>
                      <a:r>
                        <a:rPr lang="en-GB" sz="1100">
                          <a:solidFill>
                            <a:schemeClr val="tx1">
                              <a:lumMod val="75000"/>
                              <a:lumOff val="25000"/>
                            </a:schemeClr>
                          </a:solidFill>
                        </a:rPr>
                        <a:t>Much older than you</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buNone/>
                      </a:pPr>
                      <a:r>
                        <a:rPr lang="en-GB" sz="1100" kern="1200">
                          <a:solidFill>
                            <a:schemeClr val="tx1">
                              <a:lumMod val="75000"/>
                              <a:lumOff val="25000"/>
                            </a:schemeClr>
                          </a:solidFill>
                          <a:latin typeface="+mn-lt"/>
                          <a:ea typeface="+mn-ea"/>
                          <a:cs typeface="+mn-cs"/>
                        </a:rPr>
                        <a:t>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buNone/>
                      </a:pPr>
                      <a:r>
                        <a:rPr lang="en-GB" sz="1100" kern="1200">
                          <a:solidFill>
                            <a:schemeClr val="tx1">
                              <a:lumMod val="75000"/>
                              <a:lumOff val="25000"/>
                            </a:schemeClr>
                          </a:solidFill>
                          <a:latin typeface="+mn-lt"/>
                          <a:ea typeface="+mn-ea"/>
                          <a:cs typeface="+mn-cs"/>
                        </a:rPr>
                        <a:t>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buNone/>
                      </a:pPr>
                      <a:r>
                        <a:rPr lang="en-GB" sz="1100" kern="1200">
                          <a:solidFill>
                            <a:schemeClr val="tx1">
                              <a:lumMod val="75000"/>
                              <a:lumOff val="25000"/>
                            </a:schemeClr>
                          </a:solidFill>
                          <a:latin typeface="+mn-lt"/>
                          <a:ea typeface="+mn-ea"/>
                          <a:cs typeface="+mn-cs"/>
                        </a:rPr>
                        <a:t>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buNone/>
                      </a:pPr>
                      <a:r>
                        <a:rPr lang="en-GB" sz="1100" kern="1200">
                          <a:solidFill>
                            <a:schemeClr val="tx1">
                              <a:lumMod val="75000"/>
                              <a:lumOff val="25000"/>
                            </a:schemeClr>
                          </a:solidFill>
                          <a:latin typeface="+mn-lt"/>
                          <a:ea typeface="+mn-ea"/>
                          <a:cs typeface="+mn-cs"/>
                        </a:rPr>
                        <a:t>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buNone/>
                      </a:pPr>
                      <a:r>
                        <a:rPr lang="en-GB" sz="1100" kern="1200">
                          <a:solidFill>
                            <a:schemeClr val="tx1">
                              <a:lumMod val="75000"/>
                              <a:lumOff val="25000"/>
                            </a:schemeClr>
                          </a:solidFill>
                          <a:latin typeface="+mn-lt"/>
                          <a:ea typeface="+mn-ea"/>
                          <a:cs typeface="+mn-cs"/>
                        </a:rPr>
                        <a:t>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buNone/>
                      </a:pPr>
                      <a:r>
                        <a:rPr lang="en-GB" sz="1100" kern="1200">
                          <a:solidFill>
                            <a:schemeClr val="tx1">
                              <a:lumMod val="75000"/>
                              <a:lumOff val="25000"/>
                            </a:schemeClr>
                          </a:solidFill>
                          <a:latin typeface="+mn-lt"/>
                          <a:ea typeface="+mn-ea"/>
                          <a:cs typeface="+mn-cs"/>
                        </a:rPr>
                        <a:t>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buNone/>
                      </a:pPr>
                      <a:r>
                        <a:rPr lang="en-GB" sz="1100" kern="1200">
                          <a:solidFill>
                            <a:schemeClr val="tx1">
                              <a:lumMod val="75000"/>
                              <a:lumOff val="25000"/>
                            </a:schemeClr>
                          </a:solidFill>
                          <a:latin typeface="+mn-lt"/>
                          <a:ea typeface="+mn-ea"/>
                          <a:cs typeface="+mn-cs"/>
                        </a:rPr>
                        <a:t>10%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buNone/>
                      </a:pPr>
                      <a:r>
                        <a:rPr lang="en-GB" sz="1100" kern="1200">
                          <a:solidFill>
                            <a:schemeClr val="tx1">
                              <a:lumMod val="75000"/>
                              <a:lumOff val="25000"/>
                            </a:schemeClr>
                          </a:solidFill>
                          <a:latin typeface="+mn-lt"/>
                          <a:ea typeface="+mn-ea"/>
                          <a:cs typeface="+mn-cs"/>
                        </a:rPr>
                        <a:t>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buNone/>
                      </a:pPr>
                      <a:r>
                        <a:rPr lang="en-GB" sz="1100" kern="1200">
                          <a:solidFill>
                            <a:schemeClr val="tx1">
                              <a:lumMod val="75000"/>
                              <a:lumOff val="25000"/>
                            </a:schemeClr>
                          </a:solidFill>
                          <a:latin typeface="+mn-lt"/>
                          <a:ea typeface="+mn-ea"/>
                          <a:cs typeface="+mn-cs"/>
                        </a:rPr>
                        <a:t>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buNone/>
                      </a:pPr>
                      <a:r>
                        <a:rPr lang="en-GB" sz="1100" kern="1200">
                          <a:solidFill>
                            <a:schemeClr val="tx1">
                              <a:lumMod val="75000"/>
                              <a:lumOff val="25000"/>
                            </a:schemeClr>
                          </a:solidFill>
                          <a:latin typeface="+mn-lt"/>
                          <a:ea typeface="+mn-ea"/>
                          <a:cs typeface="+mn-cs"/>
                        </a:rPr>
                        <a:t>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buNone/>
                      </a:pPr>
                      <a:r>
                        <a:rPr lang="en-GB" sz="1100" kern="1200">
                          <a:solidFill>
                            <a:schemeClr val="tx1">
                              <a:lumMod val="75000"/>
                              <a:lumOff val="25000"/>
                            </a:schemeClr>
                          </a:solidFill>
                          <a:latin typeface="+mn-lt"/>
                          <a:ea typeface="+mn-ea"/>
                          <a:cs typeface="+mn-cs"/>
                        </a:rPr>
                        <a:t>10%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buNone/>
                      </a:pPr>
                      <a:r>
                        <a:rPr lang="en-GB" sz="1100" kern="1200">
                          <a:solidFill>
                            <a:schemeClr val="tx1">
                              <a:lumMod val="75000"/>
                              <a:lumOff val="25000"/>
                            </a:schemeClr>
                          </a:solidFill>
                          <a:latin typeface="+mn-lt"/>
                          <a:ea typeface="+mn-ea"/>
                          <a:cs typeface="+mn-cs"/>
                        </a:rPr>
                        <a:t>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buNone/>
                      </a:pPr>
                      <a:r>
                        <a:rPr lang="en-GB" sz="1100" kern="1200">
                          <a:solidFill>
                            <a:schemeClr val="tx1">
                              <a:lumMod val="75000"/>
                              <a:lumOff val="25000"/>
                            </a:schemeClr>
                          </a:solidFill>
                          <a:latin typeface="+mn-lt"/>
                          <a:ea typeface="+mn-ea"/>
                          <a:cs typeface="+mn-cs"/>
                        </a:rPr>
                        <a:t>10%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extLst>
                  <a:ext uri="{0D108BD9-81ED-4DB2-BD59-A6C34878D82A}">
                    <a16:rowId xmlns:a16="http://schemas.microsoft.com/office/drawing/2014/main" val="2582112682"/>
                  </a:ext>
                </a:extLst>
              </a:tr>
              <a:tr h="294833">
                <a:tc>
                  <a:txBody>
                    <a:bodyPr/>
                    <a:lstStyle/>
                    <a:p>
                      <a:r>
                        <a:rPr lang="en-GB" sz="1100">
                          <a:solidFill>
                            <a:schemeClr val="tx1">
                              <a:lumMod val="75000"/>
                              <a:lumOff val="25000"/>
                            </a:schemeClr>
                          </a:solidFill>
                        </a:rPr>
                        <a:t>I don’t want to say</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buNone/>
                      </a:pPr>
                      <a:r>
                        <a:rPr lang="en-GB" sz="1100" kern="1200">
                          <a:solidFill>
                            <a:schemeClr val="tx1">
                              <a:lumMod val="75000"/>
                              <a:lumOff val="25000"/>
                            </a:schemeClr>
                          </a:solidFill>
                          <a:latin typeface="+mn-lt"/>
                          <a:ea typeface="+mn-ea"/>
                          <a:cs typeface="+mn-cs"/>
                        </a:rPr>
                        <a:t>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buNone/>
                      </a:pPr>
                      <a:r>
                        <a:rPr lang="en-GB" sz="1100" kern="1200">
                          <a:solidFill>
                            <a:schemeClr val="tx1">
                              <a:lumMod val="75000"/>
                              <a:lumOff val="25000"/>
                            </a:schemeClr>
                          </a:solidFill>
                          <a:latin typeface="+mn-lt"/>
                          <a:ea typeface="+mn-ea"/>
                          <a:cs typeface="+mn-cs"/>
                        </a:rPr>
                        <a:t>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buNone/>
                      </a:pPr>
                      <a:r>
                        <a:rPr lang="en-GB" sz="1100" kern="1200">
                          <a:solidFill>
                            <a:schemeClr val="tx1">
                              <a:lumMod val="75000"/>
                              <a:lumOff val="25000"/>
                            </a:schemeClr>
                          </a:solidFill>
                          <a:latin typeface="+mn-lt"/>
                          <a:ea typeface="+mn-ea"/>
                          <a:cs typeface="+mn-cs"/>
                        </a:rPr>
                        <a:t>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buNone/>
                      </a:pPr>
                      <a:r>
                        <a:rPr lang="en-GB" sz="1100" kern="1200">
                          <a:solidFill>
                            <a:schemeClr val="tx1">
                              <a:lumMod val="75000"/>
                              <a:lumOff val="25000"/>
                            </a:schemeClr>
                          </a:solidFill>
                          <a:latin typeface="+mn-lt"/>
                          <a:ea typeface="+mn-ea"/>
                          <a:cs typeface="+mn-cs"/>
                        </a:rPr>
                        <a:t>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buNone/>
                      </a:pPr>
                      <a:r>
                        <a:rPr lang="en-GB" sz="1100" kern="1200">
                          <a:solidFill>
                            <a:schemeClr val="tx1">
                              <a:lumMod val="75000"/>
                              <a:lumOff val="25000"/>
                            </a:schemeClr>
                          </a:solidFill>
                          <a:latin typeface="+mn-lt"/>
                          <a:ea typeface="+mn-ea"/>
                          <a:cs typeface="+mn-cs"/>
                        </a:rPr>
                        <a:t>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buNone/>
                      </a:pPr>
                      <a:r>
                        <a:rPr lang="en-GB" sz="1100" kern="1200">
                          <a:solidFill>
                            <a:schemeClr val="tx1">
                              <a:lumMod val="75000"/>
                              <a:lumOff val="25000"/>
                            </a:schemeClr>
                          </a:solidFill>
                          <a:latin typeface="+mn-lt"/>
                          <a:ea typeface="+mn-ea"/>
                          <a:cs typeface="+mn-cs"/>
                        </a:rPr>
                        <a:t>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buNone/>
                      </a:pPr>
                      <a:r>
                        <a:rPr lang="en-GB" sz="1100" kern="1200">
                          <a:solidFill>
                            <a:schemeClr val="tx1">
                              <a:lumMod val="75000"/>
                              <a:lumOff val="25000"/>
                            </a:schemeClr>
                          </a:solidFill>
                          <a:latin typeface="+mn-lt"/>
                          <a:ea typeface="+mn-ea"/>
                          <a:cs typeface="+mn-cs"/>
                        </a:rPr>
                        <a:t>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buNone/>
                      </a:pPr>
                      <a:r>
                        <a:rPr lang="en-GB" sz="1100" kern="1200">
                          <a:solidFill>
                            <a:schemeClr val="tx1">
                              <a:lumMod val="75000"/>
                              <a:lumOff val="25000"/>
                            </a:schemeClr>
                          </a:solidFill>
                          <a:latin typeface="+mn-lt"/>
                          <a:ea typeface="+mn-ea"/>
                          <a:cs typeface="+mn-cs"/>
                        </a:rPr>
                        <a:t>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buNone/>
                      </a:pPr>
                      <a:r>
                        <a:rPr lang="en-GB" sz="1100" kern="1200">
                          <a:solidFill>
                            <a:schemeClr val="tx1">
                              <a:lumMod val="75000"/>
                              <a:lumOff val="25000"/>
                            </a:schemeClr>
                          </a:solidFill>
                          <a:latin typeface="+mn-lt"/>
                          <a:ea typeface="+mn-ea"/>
                          <a:cs typeface="+mn-cs"/>
                        </a:rPr>
                        <a:t>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buNone/>
                      </a:pPr>
                      <a:r>
                        <a:rPr lang="en-GB" sz="1100" kern="1200">
                          <a:solidFill>
                            <a:schemeClr val="tx1">
                              <a:lumMod val="75000"/>
                              <a:lumOff val="25000"/>
                            </a:schemeClr>
                          </a:solidFill>
                          <a:latin typeface="+mn-lt"/>
                          <a:ea typeface="+mn-ea"/>
                          <a:cs typeface="+mn-cs"/>
                        </a:rPr>
                        <a:t>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buNone/>
                      </a:pPr>
                      <a:r>
                        <a:rPr lang="en-GB" sz="1100" kern="1200">
                          <a:solidFill>
                            <a:schemeClr val="tx1">
                              <a:lumMod val="75000"/>
                              <a:lumOff val="25000"/>
                            </a:schemeClr>
                          </a:solidFill>
                          <a:latin typeface="+mn-lt"/>
                          <a:ea typeface="+mn-ea"/>
                          <a:cs typeface="+mn-cs"/>
                        </a:rPr>
                        <a:t>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buNone/>
                      </a:pPr>
                      <a:r>
                        <a:rPr lang="en-GB" sz="1100" kern="1200">
                          <a:solidFill>
                            <a:schemeClr val="tx1">
                              <a:lumMod val="75000"/>
                              <a:lumOff val="25000"/>
                            </a:schemeClr>
                          </a:solidFill>
                          <a:latin typeface="+mn-lt"/>
                          <a:ea typeface="+mn-ea"/>
                          <a:cs typeface="+mn-cs"/>
                        </a:rPr>
                        <a:t>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buNone/>
                      </a:pPr>
                      <a:r>
                        <a:rPr lang="en-GB" sz="1100" kern="1200">
                          <a:solidFill>
                            <a:schemeClr val="tx1">
                              <a:lumMod val="75000"/>
                              <a:lumOff val="25000"/>
                            </a:schemeClr>
                          </a:solidFill>
                          <a:latin typeface="+mn-lt"/>
                          <a:ea typeface="+mn-ea"/>
                          <a:cs typeface="+mn-cs"/>
                        </a:rPr>
                        <a:t>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extLst>
                  <a:ext uri="{0D108BD9-81ED-4DB2-BD59-A6C34878D82A}">
                    <a16:rowId xmlns:a16="http://schemas.microsoft.com/office/drawing/2014/main" val="896304877"/>
                  </a:ext>
                </a:extLst>
              </a:tr>
            </a:tbl>
          </a:graphicData>
        </a:graphic>
      </p:graphicFrame>
      <p:sp>
        <p:nvSpPr>
          <p:cNvPr id="8" name="Title 1"/>
          <p:cNvSpPr>
            <a:spLocks noGrp="1"/>
          </p:cNvSpPr>
          <p:nvPr>
            <p:ph type="title"/>
          </p:nvPr>
        </p:nvSpPr>
        <p:spPr>
          <a:xfrm>
            <a:off x="180000" y="179999"/>
            <a:ext cx="11633841" cy="1132985"/>
          </a:xfrm>
        </p:spPr>
        <p:txBody>
          <a:bodyPr vert="horz" lIns="91440" tIns="45720" rIns="91440" bIns="45720" rtlCol="0" anchor="t">
            <a:noAutofit/>
          </a:bodyPr>
          <a:lstStyle/>
          <a:p>
            <a:r>
              <a:rPr lang="en-GB" sz="1600"/>
              <a:t>Overall, 21% have met someone in real life whom they first met online. Pupils that are meeting people in ‘real life after chatting online’ are mostly meeting people of the same age (76%) although there is more variability for LGBTQ pupils.</a:t>
            </a:r>
          </a:p>
        </p:txBody>
      </p:sp>
      <p:sp>
        <p:nvSpPr>
          <p:cNvPr id="10" name="Rectangle 9"/>
          <p:cNvSpPr/>
          <p:nvPr/>
        </p:nvSpPr>
        <p:spPr>
          <a:xfrm>
            <a:off x="9946640" y="6368627"/>
            <a:ext cx="1686560" cy="492926"/>
          </a:xfrm>
          <a:prstGeom prst="rect">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a:t>Technology and being online</a:t>
            </a:r>
          </a:p>
        </p:txBody>
      </p:sp>
      <p:sp>
        <p:nvSpPr>
          <p:cNvPr id="7" name="TextBox 6"/>
          <p:cNvSpPr txBox="1"/>
          <p:nvPr/>
        </p:nvSpPr>
        <p:spPr>
          <a:xfrm>
            <a:off x="183019" y="6299088"/>
            <a:ext cx="10227733" cy="400110"/>
          </a:xfrm>
          <a:prstGeom prst="rect">
            <a:avLst/>
          </a:prstGeom>
          <a:noFill/>
        </p:spPr>
        <p:txBody>
          <a:bodyPr wrap="square" rtlCol="0" anchor="b" anchorCtr="0">
            <a:spAutoFit/>
          </a:bodyPr>
          <a:lstStyle/>
          <a:p>
            <a:r>
              <a:rPr lang="en-GB" sz="1000">
                <a:solidFill>
                  <a:srgbClr val="002060"/>
                </a:solidFill>
              </a:rPr>
              <a:t>Q: Have you ever met someone in real life whom you first met online?</a:t>
            </a:r>
            <a:r>
              <a:rPr lang="en-GB" sz="1000" i="1">
                <a:solidFill>
                  <a:srgbClr val="002060"/>
                </a:solidFill>
              </a:rPr>
              <a:t> </a:t>
            </a:r>
          </a:p>
          <a:p>
            <a:r>
              <a:rPr lang="en-GB" sz="1000">
                <a:solidFill>
                  <a:srgbClr val="002060"/>
                </a:solidFill>
              </a:rPr>
              <a:t>Q: Were they…?</a:t>
            </a:r>
            <a:endParaRPr lang="en-GB" sz="1000" i="1">
              <a:solidFill>
                <a:srgbClr val="002060"/>
              </a:solidFill>
            </a:endParaRPr>
          </a:p>
        </p:txBody>
      </p:sp>
    </p:spTree>
    <p:extLst>
      <p:ext uri="{BB962C8B-B14F-4D97-AF65-F5344CB8AC3E}">
        <p14:creationId xmlns:p14="http://schemas.microsoft.com/office/powerpoint/2010/main" val="2743006512"/>
      </p:ext>
    </p:extLst>
  </p:cSld>
  <p:clrMapOvr>
    <a:masterClrMapping/>
  </p:clrMapOvr>
</p:sld>
</file>

<file path=ppt/slides/slide1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80000" y="180000"/>
            <a:ext cx="11642037" cy="900000"/>
          </a:xfrm>
        </p:spPr>
        <p:txBody>
          <a:bodyPr vert="horz" lIns="91440" tIns="45720" rIns="91440" bIns="45720" rtlCol="0" anchor="t" anchorCtr="0">
            <a:normAutofit/>
          </a:bodyPr>
          <a:lstStyle/>
          <a:p>
            <a:r>
              <a:rPr lang="en-GB" sz="1600"/>
              <a:t>96% of all pupils have been told how to stay safe online. 71% were told by parents/carers and 64% by their school. Pupils with English as a 2</a:t>
            </a:r>
            <a:r>
              <a:rPr lang="en-GB" sz="1600" baseline="30000"/>
              <a:t>nd</a:t>
            </a:r>
            <a:r>
              <a:rPr lang="en-GB" sz="1600"/>
              <a:t> language are the group least likely to have ben told by parents/carers. </a:t>
            </a:r>
          </a:p>
        </p:txBody>
      </p:sp>
      <p:graphicFrame>
        <p:nvGraphicFramePr>
          <p:cNvPr id="16" name="Chart 15"/>
          <p:cNvGraphicFramePr/>
          <p:nvPr/>
        </p:nvGraphicFramePr>
        <p:xfrm>
          <a:off x="1326656" y="1261100"/>
          <a:ext cx="4293399" cy="2687134"/>
        </p:xfrm>
        <a:graphic>
          <a:graphicData uri="http://schemas.openxmlformats.org/drawingml/2006/chart">
            <c:chart xmlns:c="http://schemas.openxmlformats.org/drawingml/2006/chart" xmlns:r="http://schemas.openxmlformats.org/officeDocument/2006/relationships" r:id="rId3"/>
          </a:graphicData>
        </a:graphic>
      </p:graphicFrame>
      <p:sp>
        <p:nvSpPr>
          <p:cNvPr id="6" name="TextBox 5"/>
          <p:cNvSpPr txBox="1"/>
          <p:nvPr/>
        </p:nvSpPr>
        <p:spPr>
          <a:xfrm>
            <a:off x="183018" y="6368627"/>
            <a:ext cx="10227733" cy="400110"/>
          </a:xfrm>
          <a:prstGeom prst="rect">
            <a:avLst/>
          </a:prstGeom>
          <a:noFill/>
        </p:spPr>
        <p:txBody>
          <a:bodyPr wrap="square" rtlCol="0" anchor="b" anchorCtr="0">
            <a:spAutoFit/>
          </a:bodyPr>
          <a:lstStyle/>
          <a:p>
            <a:r>
              <a:rPr lang="en-GB" sz="1000">
                <a:solidFill>
                  <a:srgbClr val="002060"/>
                </a:solidFill>
              </a:rPr>
              <a:t>Q: Have you ever been told how to stay safe while being online? </a:t>
            </a:r>
            <a:r>
              <a:rPr lang="en-GB" sz="1000" i="1">
                <a:solidFill>
                  <a:srgbClr val="002060"/>
                </a:solidFill>
              </a:rPr>
              <a:t>Please note: responses changed for 2024.</a:t>
            </a:r>
            <a:r>
              <a:rPr lang="en-GB" sz="1000">
                <a:solidFill>
                  <a:srgbClr val="002060"/>
                </a:solidFill>
              </a:rPr>
              <a:t> </a:t>
            </a:r>
          </a:p>
          <a:p>
            <a:r>
              <a:rPr lang="en-GB" sz="1000" i="1">
                <a:solidFill>
                  <a:srgbClr val="002060"/>
                </a:solidFill>
              </a:rPr>
              <a:t>Base: All valid respondents, 2024 n=1,170, 2025 n=1,546. </a:t>
            </a:r>
          </a:p>
        </p:txBody>
      </p:sp>
      <p:graphicFrame>
        <p:nvGraphicFramePr>
          <p:cNvPr id="12" name="Table 11"/>
          <p:cNvGraphicFramePr>
            <a:graphicFrameLocks noGrp="1"/>
          </p:cNvGraphicFramePr>
          <p:nvPr>
            <p:extLst>
              <p:ext uri="{D42A27DB-BD31-4B8C-83A1-F6EECF244321}">
                <p14:modId xmlns:p14="http://schemas.microsoft.com/office/powerpoint/2010/main" val="3523162101"/>
              </p:ext>
            </p:extLst>
          </p:nvPr>
        </p:nvGraphicFramePr>
        <p:xfrm>
          <a:off x="4180114" y="1040356"/>
          <a:ext cx="7453088" cy="2504982"/>
        </p:xfrm>
        <a:graphic>
          <a:graphicData uri="http://schemas.openxmlformats.org/drawingml/2006/table">
            <a:tbl>
              <a:tblPr firstRow="1" bandRow="1">
                <a:tableStyleId>{5940675A-B579-460E-94D1-54222C63F5DA}</a:tableStyleId>
              </a:tblPr>
              <a:tblGrid>
                <a:gridCol w="1670180">
                  <a:extLst>
                    <a:ext uri="{9D8B030D-6E8A-4147-A177-3AD203B41FA5}">
                      <a16:colId xmlns:a16="http://schemas.microsoft.com/office/drawing/2014/main" val="20000"/>
                    </a:ext>
                  </a:extLst>
                </a:gridCol>
                <a:gridCol w="963818">
                  <a:extLst>
                    <a:ext uri="{9D8B030D-6E8A-4147-A177-3AD203B41FA5}">
                      <a16:colId xmlns:a16="http://schemas.microsoft.com/office/drawing/2014/main" val="20001"/>
                    </a:ext>
                  </a:extLst>
                </a:gridCol>
                <a:gridCol w="963818">
                  <a:extLst>
                    <a:ext uri="{9D8B030D-6E8A-4147-A177-3AD203B41FA5}">
                      <a16:colId xmlns:a16="http://schemas.microsoft.com/office/drawing/2014/main" val="20002"/>
                    </a:ext>
                  </a:extLst>
                </a:gridCol>
                <a:gridCol w="963818">
                  <a:extLst>
                    <a:ext uri="{9D8B030D-6E8A-4147-A177-3AD203B41FA5}">
                      <a16:colId xmlns:a16="http://schemas.microsoft.com/office/drawing/2014/main" val="20003"/>
                    </a:ext>
                  </a:extLst>
                </a:gridCol>
                <a:gridCol w="963818">
                  <a:extLst>
                    <a:ext uri="{9D8B030D-6E8A-4147-A177-3AD203B41FA5}">
                      <a16:colId xmlns:a16="http://schemas.microsoft.com/office/drawing/2014/main" val="20004"/>
                    </a:ext>
                  </a:extLst>
                </a:gridCol>
                <a:gridCol w="963818">
                  <a:extLst>
                    <a:ext uri="{9D8B030D-6E8A-4147-A177-3AD203B41FA5}">
                      <a16:colId xmlns:a16="http://schemas.microsoft.com/office/drawing/2014/main" val="20005"/>
                    </a:ext>
                  </a:extLst>
                </a:gridCol>
                <a:gridCol w="963818">
                  <a:extLst>
                    <a:ext uri="{9D8B030D-6E8A-4147-A177-3AD203B41FA5}">
                      <a16:colId xmlns:a16="http://schemas.microsoft.com/office/drawing/2014/main" val="20006"/>
                    </a:ext>
                  </a:extLst>
                </a:gridCol>
              </a:tblGrid>
              <a:tr h="617621">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i="1">
                          <a:solidFill>
                            <a:schemeClr val="tx1">
                              <a:lumMod val="75000"/>
                              <a:lumOff val="25000"/>
                            </a:schemeClr>
                          </a:solidFill>
                        </a:rPr>
                        <a:t>2025 Survey</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GB" sz="1100" i="1">
                        <a:solidFill>
                          <a:schemeClr val="tx1">
                            <a:lumMod val="75000"/>
                            <a:lumOff val="25000"/>
                          </a:schemeClr>
                        </a:solidFill>
                      </a:endParaRP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All Secondary</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Year 8</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Year 10</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Boys</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Girls</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FSM</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70481">
                <a:tc>
                  <a:txBody>
                    <a:bodyPr/>
                    <a:lstStyle/>
                    <a:p>
                      <a:r>
                        <a:rPr lang="en-GB" sz="1100" i="1">
                          <a:solidFill>
                            <a:schemeClr val="tx1">
                              <a:lumMod val="75000"/>
                              <a:lumOff val="25000"/>
                            </a:schemeClr>
                          </a:solidFill>
                        </a:rPr>
                        <a:t>Base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1546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962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584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720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775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329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396000">
                <a:tc>
                  <a:txBody>
                    <a:bodyPr/>
                    <a:lstStyle/>
                    <a:p>
                      <a:r>
                        <a:rPr lang="en-GB" sz="1100">
                          <a:solidFill>
                            <a:schemeClr val="tx1">
                              <a:lumMod val="75000"/>
                              <a:lumOff val="25000"/>
                            </a:schemeClr>
                          </a:solidFill>
                        </a:rPr>
                        <a:t>Yes, by parents/carers</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kern="1200">
                          <a:solidFill>
                            <a:schemeClr val="tx1">
                              <a:lumMod val="75000"/>
                              <a:lumOff val="25000"/>
                            </a:schemeClr>
                          </a:solidFill>
                          <a:latin typeface="+mn-lt"/>
                          <a:ea typeface="+mn-ea"/>
                          <a:cs typeface="+mn-cs"/>
                        </a:rPr>
                        <a:t>71%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kern="1200">
                          <a:solidFill>
                            <a:schemeClr val="tx1">
                              <a:lumMod val="75000"/>
                              <a:lumOff val="25000"/>
                            </a:schemeClr>
                          </a:solidFill>
                          <a:latin typeface="+mn-lt"/>
                          <a:ea typeface="+mn-ea"/>
                          <a:cs typeface="+mn-cs"/>
                        </a:rPr>
                        <a:t>72%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kern="1200">
                          <a:solidFill>
                            <a:schemeClr val="tx1">
                              <a:lumMod val="75000"/>
                              <a:lumOff val="25000"/>
                            </a:schemeClr>
                          </a:solidFill>
                          <a:latin typeface="+mn-lt"/>
                          <a:ea typeface="+mn-ea"/>
                          <a:cs typeface="+mn-cs"/>
                        </a:rPr>
                        <a:t>69%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kern="1200">
                          <a:solidFill>
                            <a:schemeClr val="tx1">
                              <a:lumMod val="75000"/>
                              <a:lumOff val="25000"/>
                            </a:schemeClr>
                          </a:solidFill>
                          <a:latin typeface="+mn-lt"/>
                          <a:ea typeface="+mn-ea"/>
                          <a:cs typeface="+mn-cs"/>
                        </a:rPr>
                        <a:t>67%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kern="1200">
                          <a:solidFill>
                            <a:schemeClr val="tx1">
                              <a:lumMod val="75000"/>
                              <a:lumOff val="25000"/>
                            </a:schemeClr>
                          </a:solidFill>
                          <a:latin typeface="+mn-lt"/>
                          <a:ea typeface="+mn-ea"/>
                          <a:cs typeface="+mn-cs"/>
                        </a:rPr>
                        <a:t>76%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kern="1200">
                          <a:solidFill>
                            <a:schemeClr val="tx1">
                              <a:lumMod val="75000"/>
                              <a:lumOff val="25000"/>
                            </a:schemeClr>
                          </a:solidFill>
                          <a:latin typeface="+mn-lt"/>
                          <a:ea typeface="+mn-ea"/>
                          <a:cs typeface="+mn-cs"/>
                        </a:rPr>
                        <a:t>72%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396000">
                <a:tc>
                  <a:txBody>
                    <a:bodyPr/>
                    <a:lstStyle/>
                    <a:p>
                      <a:r>
                        <a:rPr lang="en-GB" sz="1100">
                          <a:solidFill>
                            <a:schemeClr val="tx1">
                              <a:lumMod val="75000"/>
                              <a:lumOff val="25000"/>
                            </a:schemeClr>
                          </a:solidFill>
                        </a:rPr>
                        <a:t>Yes, by school</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kern="1200">
                          <a:solidFill>
                            <a:schemeClr val="tx1">
                              <a:lumMod val="75000"/>
                              <a:lumOff val="25000"/>
                            </a:schemeClr>
                          </a:solidFill>
                          <a:latin typeface="+mn-lt"/>
                          <a:ea typeface="+mn-ea"/>
                          <a:cs typeface="+mn-cs"/>
                        </a:rPr>
                        <a:t>64%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kern="1200">
                          <a:solidFill>
                            <a:schemeClr val="tx1">
                              <a:lumMod val="75000"/>
                              <a:lumOff val="25000"/>
                            </a:schemeClr>
                          </a:solidFill>
                          <a:latin typeface="+mn-lt"/>
                          <a:ea typeface="+mn-ea"/>
                          <a:cs typeface="+mn-cs"/>
                        </a:rPr>
                        <a:t>63%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kern="1200">
                          <a:solidFill>
                            <a:schemeClr val="tx1">
                              <a:lumMod val="75000"/>
                              <a:lumOff val="25000"/>
                            </a:schemeClr>
                          </a:solidFill>
                          <a:latin typeface="+mn-lt"/>
                          <a:ea typeface="+mn-ea"/>
                          <a:cs typeface="+mn-cs"/>
                        </a:rPr>
                        <a:t>64%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kern="1200">
                          <a:solidFill>
                            <a:schemeClr val="tx1">
                              <a:lumMod val="75000"/>
                              <a:lumOff val="25000"/>
                            </a:schemeClr>
                          </a:solidFill>
                          <a:latin typeface="+mn-lt"/>
                          <a:ea typeface="+mn-ea"/>
                          <a:cs typeface="+mn-cs"/>
                        </a:rPr>
                        <a:t>62%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kern="1200">
                          <a:solidFill>
                            <a:schemeClr val="tx1">
                              <a:lumMod val="75000"/>
                              <a:lumOff val="25000"/>
                            </a:schemeClr>
                          </a:solidFill>
                          <a:latin typeface="+mn-lt"/>
                          <a:ea typeface="+mn-ea"/>
                          <a:cs typeface="+mn-cs"/>
                        </a:rPr>
                        <a:t>66%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kern="1200">
                          <a:solidFill>
                            <a:schemeClr val="tx1">
                              <a:lumMod val="75000"/>
                              <a:lumOff val="25000"/>
                            </a:schemeClr>
                          </a:solidFill>
                          <a:latin typeface="+mn-lt"/>
                          <a:ea typeface="+mn-ea"/>
                          <a:cs typeface="+mn-cs"/>
                        </a:rPr>
                        <a:t>57%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396000">
                <a:tc>
                  <a:txBody>
                    <a:bodyPr/>
                    <a:lstStyle/>
                    <a:p>
                      <a:r>
                        <a:rPr lang="en-GB" sz="1100">
                          <a:solidFill>
                            <a:schemeClr val="tx1">
                              <a:lumMod val="75000"/>
                              <a:lumOff val="25000"/>
                            </a:schemeClr>
                          </a:solidFill>
                        </a:rPr>
                        <a:t>Yes, I found information online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kern="1200">
                          <a:solidFill>
                            <a:schemeClr val="tx1">
                              <a:lumMod val="75000"/>
                              <a:lumOff val="25000"/>
                            </a:schemeClr>
                          </a:solidFill>
                          <a:latin typeface="+mn-lt"/>
                          <a:ea typeface="+mn-ea"/>
                          <a:cs typeface="+mn-cs"/>
                        </a:rPr>
                        <a:t>10%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kern="1200">
                          <a:solidFill>
                            <a:schemeClr val="tx1">
                              <a:lumMod val="75000"/>
                              <a:lumOff val="25000"/>
                            </a:schemeClr>
                          </a:solidFill>
                          <a:latin typeface="+mn-lt"/>
                          <a:ea typeface="+mn-ea"/>
                          <a:cs typeface="+mn-cs"/>
                        </a:rPr>
                        <a:t>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kern="1200">
                          <a:solidFill>
                            <a:schemeClr val="tx1">
                              <a:lumMod val="75000"/>
                              <a:lumOff val="25000"/>
                            </a:schemeClr>
                          </a:solidFill>
                          <a:latin typeface="+mn-lt"/>
                          <a:ea typeface="+mn-ea"/>
                          <a:cs typeface="+mn-cs"/>
                        </a:rPr>
                        <a:t>12%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kern="1200">
                          <a:solidFill>
                            <a:schemeClr val="tx1">
                              <a:lumMod val="75000"/>
                              <a:lumOff val="25000"/>
                            </a:schemeClr>
                          </a:solidFill>
                          <a:latin typeface="+mn-lt"/>
                          <a:ea typeface="+mn-ea"/>
                          <a:cs typeface="+mn-cs"/>
                        </a:rPr>
                        <a:t>13%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kern="1200">
                          <a:solidFill>
                            <a:schemeClr val="tx1">
                              <a:lumMod val="75000"/>
                              <a:lumOff val="25000"/>
                            </a:schemeClr>
                          </a:solidFill>
                          <a:latin typeface="+mn-lt"/>
                          <a:ea typeface="+mn-ea"/>
                          <a:cs typeface="+mn-cs"/>
                        </a:rPr>
                        <a:t>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kern="1200">
                          <a:solidFill>
                            <a:schemeClr val="tx1">
                              <a:lumMod val="75000"/>
                              <a:lumOff val="25000"/>
                            </a:schemeClr>
                          </a:solidFill>
                          <a:latin typeface="+mn-lt"/>
                          <a:ea typeface="+mn-ea"/>
                          <a:cs typeface="+mn-cs"/>
                        </a:rPr>
                        <a:t>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2943120923"/>
                  </a:ext>
                </a:extLst>
              </a:tr>
              <a:tr h="396000">
                <a:tc>
                  <a:txBody>
                    <a:bodyPr/>
                    <a:lstStyle/>
                    <a:p>
                      <a:r>
                        <a:rPr lang="en-GB" sz="1100">
                          <a:solidFill>
                            <a:schemeClr val="tx1">
                              <a:lumMod val="75000"/>
                              <a:lumOff val="25000"/>
                            </a:schemeClr>
                          </a:solidFill>
                        </a:rPr>
                        <a:t>No</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kern="1200">
                          <a:solidFill>
                            <a:schemeClr val="tx1">
                              <a:lumMod val="75000"/>
                              <a:lumOff val="25000"/>
                            </a:schemeClr>
                          </a:solidFill>
                          <a:latin typeface="+mn-lt"/>
                          <a:ea typeface="+mn-ea"/>
                          <a:cs typeface="+mn-cs"/>
                        </a:rPr>
                        <a:t>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kern="1200">
                          <a:solidFill>
                            <a:schemeClr val="tx1">
                              <a:lumMod val="75000"/>
                              <a:lumOff val="25000"/>
                            </a:schemeClr>
                          </a:solidFill>
                          <a:latin typeface="+mn-lt"/>
                          <a:ea typeface="+mn-ea"/>
                          <a:cs typeface="+mn-cs"/>
                        </a:rPr>
                        <a:t>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kern="1200">
                          <a:solidFill>
                            <a:schemeClr val="tx1">
                              <a:lumMod val="75000"/>
                              <a:lumOff val="25000"/>
                            </a:schemeClr>
                          </a:solidFill>
                          <a:latin typeface="+mn-lt"/>
                          <a:ea typeface="+mn-ea"/>
                          <a:cs typeface="+mn-cs"/>
                        </a:rPr>
                        <a:t>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kern="1200">
                          <a:solidFill>
                            <a:schemeClr val="tx1">
                              <a:lumMod val="75000"/>
                              <a:lumOff val="25000"/>
                            </a:schemeClr>
                          </a:solidFill>
                          <a:latin typeface="+mn-lt"/>
                          <a:ea typeface="+mn-ea"/>
                          <a:cs typeface="+mn-cs"/>
                        </a:rPr>
                        <a:t>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kern="1200">
                          <a:solidFill>
                            <a:schemeClr val="tx1">
                              <a:lumMod val="75000"/>
                              <a:lumOff val="25000"/>
                            </a:schemeClr>
                          </a:solidFill>
                          <a:latin typeface="+mn-lt"/>
                          <a:ea typeface="+mn-ea"/>
                          <a:cs typeface="+mn-cs"/>
                        </a:rPr>
                        <a:t>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kern="1200">
                          <a:solidFill>
                            <a:schemeClr val="tx1">
                              <a:lumMod val="75000"/>
                              <a:lumOff val="25000"/>
                            </a:schemeClr>
                          </a:solidFill>
                          <a:latin typeface="+mn-lt"/>
                          <a:ea typeface="+mn-ea"/>
                          <a:cs typeface="+mn-cs"/>
                        </a:rPr>
                        <a:t>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3991868808"/>
                  </a:ext>
                </a:extLst>
              </a:tr>
            </a:tbl>
          </a:graphicData>
        </a:graphic>
      </p:graphicFrame>
      <p:graphicFrame>
        <p:nvGraphicFramePr>
          <p:cNvPr id="9" name="Table 8">
            <a:extLst>
              <a:ext uri="{FF2B5EF4-FFF2-40B4-BE49-F238E27FC236}">
                <a16:creationId xmlns:a16="http://schemas.microsoft.com/office/drawing/2014/main" id="{06F37E6E-C0D1-44D1-B718-8F990B187ED1}"/>
              </a:ext>
            </a:extLst>
          </p:cNvPr>
          <p:cNvGraphicFramePr>
            <a:graphicFrameLocks noGrp="1"/>
          </p:cNvGraphicFramePr>
          <p:nvPr>
            <p:extLst>
              <p:ext uri="{D42A27DB-BD31-4B8C-83A1-F6EECF244321}">
                <p14:modId xmlns:p14="http://schemas.microsoft.com/office/powerpoint/2010/main" val="3199935488"/>
              </p:ext>
            </p:extLst>
          </p:nvPr>
        </p:nvGraphicFramePr>
        <p:xfrm>
          <a:off x="4180116" y="3637514"/>
          <a:ext cx="7453080" cy="2502885"/>
        </p:xfrm>
        <a:graphic>
          <a:graphicData uri="http://schemas.openxmlformats.org/drawingml/2006/table">
            <a:tbl>
              <a:tblPr firstRow="1" bandRow="1">
                <a:tableStyleId>{5940675A-B579-460E-94D1-54222C63F5DA}</a:tableStyleId>
              </a:tblPr>
              <a:tblGrid>
                <a:gridCol w="1688839">
                  <a:extLst>
                    <a:ext uri="{9D8B030D-6E8A-4147-A177-3AD203B41FA5}">
                      <a16:colId xmlns:a16="http://schemas.microsoft.com/office/drawing/2014/main" val="20000"/>
                    </a:ext>
                  </a:extLst>
                </a:gridCol>
                <a:gridCol w="823463">
                  <a:extLst>
                    <a:ext uri="{9D8B030D-6E8A-4147-A177-3AD203B41FA5}">
                      <a16:colId xmlns:a16="http://schemas.microsoft.com/office/drawing/2014/main" val="20001"/>
                    </a:ext>
                  </a:extLst>
                </a:gridCol>
                <a:gridCol w="823463">
                  <a:extLst>
                    <a:ext uri="{9D8B030D-6E8A-4147-A177-3AD203B41FA5}">
                      <a16:colId xmlns:a16="http://schemas.microsoft.com/office/drawing/2014/main" val="20002"/>
                    </a:ext>
                  </a:extLst>
                </a:gridCol>
                <a:gridCol w="823463">
                  <a:extLst>
                    <a:ext uri="{9D8B030D-6E8A-4147-A177-3AD203B41FA5}">
                      <a16:colId xmlns:a16="http://schemas.microsoft.com/office/drawing/2014/main" val="20003"/>
                    </a:ext>
                  </a:extLst>
                </a:gridCol>
                <a:gridCol w="823463">
                  <a:extLst>
                    <a:ext uri="{9D8B030D-6E8A-4147-A177-3AD203B41FA5}">
                      <a16:colId xmlns:a16="http://schemas.microsoft.com/office/drawing/2014/main" val="20004"/>
                    </a:ext>
                  </a:extLst>
                </a:gridCol>
                <a:gridCol w="823463">
                  <a:extLst>
                    <a:ext uri="{9D8B030D-6E8A-4147-A177-3AD203B41FA5}">
                      <a16:colId xmlns:a16="http://schemas.microsoft.com/office/drawing/2014/main" val="20005"/>
                    </a:ext>
                  </a:extLst>
                </a:gridCol>
                <a:gridCol w="823463">
                  <a:extLst>
                    <a:ext uri="{9D8B030D-6E8A-4147-A177-3AD203B41FA5}">
                      <a16:colId xmlns:a16="http://schemas.microsoft.com/office/drawing/2014/main" val="20006"/>
                    </a:ext>
                  </a:extLst>
                </a:gridCol>
                <a:gridCol w="823463">
                  <a:extLst>
                    <a:ext uri="{9D8B030D-6E8A-4147-A177-3AD203B41FA5}">
                      <a16:colId xmlns:a16="http://schemas.microsoft.com/office/drawing/2014/main" val="3549515780"/>
                    </a:ext>
                  </a:extLst>
                </a:gridCol>
              </a:tblGrid>
              <a:tr h="40486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i="1">
                          <a:solidFill>
                            <a:schemeClr val="tx1">
                              <a:lumMod val="75000"/>
                              <a:lumOff val="25000"/>
                            </a:schemeClr>
                          </a:solidFill>
                        </a:rPr>
                        <a:t>2025 Survey</a:t>
                      </a:r>
                    </a:p>
                    <a:p>
                      <a:endParaRPr lang="en-GB" sz="1100">
                        <a:solidFill>
                          <a:schemeClr val="tx1">
                            <a:lumMod val="75000"/>
                            <a:lumOff val="25000"/>
                          </a:schemeClr>
                        </a:solidFill>
                      </a:endParaRP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SEN</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Have a disability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Young carers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Ethnicity:</a:t>
                      </a:r>
                      <a:r>
                        <a:rPr lang="en-GB" sz="1100" b="1" baseline="0">
                          <a:solidFill>
                            <a:schemeClr val="tx1">
                              <a:lumMod val="75000"/>
                              <a:lumOff val="25000"/>
                            </a:schemeClr>
                          </a:solidFill>
                        </a:rPr>
                        <a:t> </a:t>
                      </a:r>
                      <a:r>
                        <a:rPr lang="en-GB" sz="1100" b="1">
                          <a:solidFill>
                            <a:schemeClr val="tx1">
                              <a:lumMod val="75000"/>
                              <a:lumOff val="25000"/>
                            </a:schemeClr>
                          </a:solidFill>
                        </a:rPr>
                        <a:t>White</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Ethnic Minority Groups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Eng 2</a:t>
                      </a:r>
                      <a:r>
                        <a:rPr lang="en-GB" sz="1100" b="1" baseline="30000">
                          <a:solidFill>
                            <a:schemeClr val="tx1">
                              <a:lumMod val="75000"/>
                              <a:lumOff val="25000"/>
                            </a:schemeClr>
                          </a:solidFill>
                        </a:rPr>
                        <a:t>nd</a:t>
                      </a:r>
                      <a:r>
                        <a:rPr lang="en-GB" sz="1100" b="1">
                          <a:solidFill>
                            <a:schemeClr val="tx1">
                              <a:lumMod val="75000"/>
                              <a:lumOff val="25000"/>
                            </a:schemeClr>
                          </a:solidFill>
                        </a:rPr>
                        <a:t> Lang</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LGBTQ</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91645">
                <a:tc>
                  <a:txBody>
                    <a:bodyPr/>
                    <a:lstStyle/>
                    <a:p>
                      <a:r>
                        <a:rPr lang="en-GB" sz="1100" i="1">
                          <a:solidFill>
                            <a:schemeClr val="tx1">
                              <a:lumMod val="75000"/>
                              <a:lumOff val="25000"/>
                            </a:schemeClr>
                          </a:solidFill>
                        </a:rPr>
                        <a:t>Base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191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309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87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1341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154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120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178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396000">
                <a:tc>
                  <a:txBody>
                    <a:bodyPr/>
                    <a:lstStyle/>
                    <a:p>
                      <a:pPr marL="0" algn="l" defTabSz="914400" rtl="0" eaLnBrk="1" latinLnBrk="0" hangingPunct="1"/>
                      <a:r>
                        <a:rPr lang="en-GB" sz="1100" kern="1200">
                          <a:solidFill>
                            <a:schemeClr val="tx1">
                              <a:lumMod val="75000"/>
                              <a:lumOff val="25000"/>
                            </a:schemeClr>
                          </a:solidFill>
                          <a:latin typeface="+mn-lt"/>
                          <a:ea typeface="+mn-ea"/>
                          <a:cs typeface="+mn-cs"/>
                        </a:rPr>
                        <a:t>Yes, by parents/carers</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kern="1200">
                          <a:solidFill>
                            <a:schemeClr val="tx1">
                              <a:lumMod val="75000"/>
                              <a:lumOff val="25000"/>
                            </a:schemeClr>
                          </a:solidFill>
                          <a:latin typeface="+mn-lt"/>
                          <a:ea typeface="+mn-ea"/>
                          <a:cs typeface="+mn-cs"/>
                        </a:rPr>
                        <a:t>64%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kern="1200">
                          <a:solidFill>
                            <a:schemeClr val="tx1">
                              <a:lumMod val="75000"/>
                              <a:lumOff val="25000"/>
                            </a:schemeClr>
                          </a:solidFill>
                          <a:latin typeface="+mn-lt"/>
                          <a:ea typeface="+mn-ea"/>
                          <a:cs typeface="+mn-cs"/>
                        </a:rPr>
                        <a:t>64%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kern="1200">
                          <a:solidFill>
                            <a:schemeClr val="tx1">
                              <a:lumMod val="75000"/>
                              <a:lumOff val="25000"/>
                            </a:schemeClr>
                          </a:solidFill>
                          <a:latin typeface="+mn-lt"/>
                          <a:ea typeface="+mn-ea"/>
                          <a:cs typeface="+mn-cs"/>
                        </a:rPr>
                        <a:t>68%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kern="1200">
                          <a:solidFill>
                            <a:schemeClr val="tx1">
                              <a:lumMod val="75000"/>
                              <a:lumOff val="25000"/>
                            </a:schemeClr>
                          </a:solidFill>
                          <a:latin typeface="+mn-lt"/>
                          <a:ea typeface="+mn-ea"/>
                          <a:cs typeface="+mn-cs"/>
                        </a:rPr>
                        <a:t>73%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kern="1200">
                          <a:solidFill>
                            <a:schemeClr val="tx1">
                              <a:lumMod val="75000"/>
                              <a:lumOff val="25000"/>
                            </a:schemeClr>
                          </a:solidFill>
                          <a:latin typeface="+mn-lt"/>
                          <a:ea typeface="+mn-ea"/>
                          <a:cs typeface="+mn-cs"/>
                        </a:rPr>
                        <a:t>64%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kern="1200">
                          <a:solidFill>
                            <a:schemeClr val="tx1">
                              <a:lumMod val="75000"/>
                              <a:lumOff val="25000"/>
                            </a:schemeClr>
                          </a:solidFill>
                          <a:latin typeface="+mn-lt"/>
                          <a:ea typeface="+mn-ea"/>
                          <a:cs typeface="+mn-cs"/>
                        </a:rPr>
                        <a:t>58%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kern="1200">
                          <a:solidFill>
                            <a:schemeClr val="tx1">
                              <a:lumMod val="75000"/>
                              <a:lumOff val="25000"/>
                            </a:schemeClr>
                          </a:solidFill>
                          <a:latin typeface="+mn-lt"/>
                          <a:ea typeface="+mn-ea"/>
                          <a:cs typeface="+mn-cs"/>
                        </a:rPr>
                        <a:t>60%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396000">
                <a:tc>
                  <a:txBody>
                    <a:bodyPr/>
                    <a:lstStyle/>
                    <a:p>
                      <a:pPr marL="0" algn="l" defTabSz="914400" rtl="0" eaLnBrk="1" latinLnBrk="0" hangingPunct="1"/>
                      <a:r>
                        <a:rPr lang="en-GB" sz="1100" kern="1200">
                          <a:solidFill>
                            <a:schemeClr val="tx1">
                              <a:lumMod val="75000"/>
                              <a:lumOff val="25000"/>
                            </a:schemeClr>
                          </a:solidFill>
                          <a:latin typeface="+mn-lt"/>
                          <a:ea typeface="+mn-ea"/>
                          <a:cs typeface="+mn-cs"/>
                        </a:rPr>
                        <a:t>Yes, by school</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kern="1200">
                          <a:solidFill>
                            <a:schemeClr val="tx1">
                              <a:lumMod val="75000"/>
                              <a:lumOff val="25000"/>
                            </a:schemeClr>
                          </a:solidFill>
                          <a:latin typeface="+mn-lt"/>
                          <a:ea typeface="+mn-ea"/>
                          <a:cs typeface="+mn-cs"/>
                        </a:rPr>
                        <a:t>57%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kern="1200">
                          <a:solidFill>
                            <a:schemeClr val="tx1">
                              <a:lumMod val="75000"/>
                              <a:lumOff val="25000"/>
                            </a:schemeClr>
                          </a:solidFill>
                          <a:latin typeface="+mn-lt"/>
                          <a:ea typeface="+mn-ea"/>
                          <a:cs typeface="+mn-cs"/>
                        </a:rPr>
                        <a:t>61%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kern="1200">
                          <a:solidFill>
                            <a:schemeClr val="tx1">
                              <a:lumMod val="75000"/>
                              <a:lumOff val="25000"/>
                            </a:schemeClr>
                          </a:solidFill>
                          <a:latin typeface="+mn-lt"/>
                          <a:ea typeface="+mn-ea"/>
                          <a:cs typeface="+mn-cs"/>
                        </a:rPr>
                        <a:t>53%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kern="1200">
                          <a:solidFill>
                            <a:schemeClr val="tx1">
                              <a:lumMod val="75000"/>
                              <a:lumOff val="25000"/>
                            </a:schemeClr>
                          </a:solidFill>
                          <a:latin typeface="+mn-lt"/>
                          <a:ea typeface="+mn-ea"/>
                          <a:cs typeface="+mn-cs"/>
                        </a:rPr>
                        <a:t>63%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kern="1200">
                          <a:solidFill>
                            <a:schemeClr val="tx1">
                              <a:lumMod val="75000"/>
                              <a:lumOff val="25000"/>
                            </a:schemeClr>
                          </a:solidFill>
                          <a:latin typeface="+mn-lt"/>
                          <a:ea typeface="+mn-ea"/>
                          <a:cs typeface="+mn-cs"/>
                        </a:rPr>
                        <a:t>69%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kern="1200">
                          <a:solidFill>
                            <a:schemeClr val="tx1">
                              <a:lumMod val="75000"/>
                              <a:lumOff val="25000"/>
                            </a:schemeClr>
                          </a:solidFill>
                          <a:latin typeface="+mn-lt"/>
                          <a:ea typeface="+mn-ea"/>
                          <a:cs typeface="+mn-cs"/>
                        </a:rPr>
                        <a:t>69%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kern="1200">
                          <a:solidFill>
                            <a:schemeClr val="tx1">
                              <a:lumMod val="75000"/>
                              <a:lumOff val="25000"/>
                            </a:schemeClr>
                          </a:solidFill>
                          <a:latin typeface="+mn-lt"/>
                          <a:ea typeface="+mn-ea"/>
                          <a:cs typeface="+mn-cs"/>
                        </a:rPr>
                        <a:t>62%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396000">
                <a:tc>
                  <a:txBody>
                    <a:bodyPr/>
                    <a:lstStyle/>
                    <a:p>
                      <a:pPr marL="0" algn="l" defTabSz="914400" rtl="0" eaLnBrk="1" latinLnBrk="0" hangingPunct="1"/>
                      <a:r>
                        <a:rPr lang="en-GB" sz="1100" kern="1200">
                          <a:solidFill>
                            <a:schemeClr val="tx1">
                              <a:lumMod val="75000"/>
                              <a:lumOff val="25000"/>
                            </a:schemeClr>
                          </a:solidFill>
                          <a:latin typeface="+mn-lt"/>
                          <a:ea typeface="+mn-ea"/>
                          <a:cs typeface="+mn-cs"/>
                        </a:rPr>
                        <a:t>Yes, I found information online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kern="1200">
                          <a:solidFill>
                            <a:schemeClr val="tx1">
                              <a:lumMod val="75000"/>
                              <a:lumOff val="25000"/>
                            </a:schemeClr>
                          </a:solidFill>
                          <a:latin typeface="+mn-lt"/>
                          <a:ea typeface="+mn-ea"/>
                          <a:cs typeface="+mn-cs"/>
                        </a:rPr>
                        <a:t>12%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kern="1200">
                          <a:solidFill>
                            <a:schemeClr val="tx1">
                              <a:lumMod val="75000"/>
                              <a:lumOff val="25000"/>
                            </a:schemeClr>
                          </a:solidFill>
                          <a:latin typeface="+mn-lt"/>
                          <a:ea typeface="+mn-ea"/>
                          <a:cs typeface="+mn-cs"/>
                        </a:rPr>
                        <a:t>10%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kern="1200">
                          <a:solidFill>
                            <a:schemeClr val="tx1">
                              <a:lumMod val="75000"/>
                              <a:lumOff val="25000"/>
                            </a:schemeClr>
                          </a:solidFill>
                          <a:latin typeface="+mn-lt"/>
                          <a:ea typeface="+mn-ea"/>
                          <a:cs typeface="+mn-cs"/>
                        </a:rPr>
                        <a:t>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kern="1200">
                          <a:solidFill>
                            <a:schemeClr val="tx1">
                              <a:lumMod val="75000"/>
                              <a:lumOff val="25000"/>
                            </a:schemeClr>
                          </a:solidFill>
                          <a:latin typeface="+mn-lt"/>
                          <a:ea typeface="+mn-ea"/>
                          <a:cs typeface="+mn-cs"/>
                        </a:rPr>
                        <a:t>10%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kern="1200">
                          <a:solidFill>
                            <a:schemeClr val="tx1">
                              <a:lumMod val="75000"/>
                              <a:lumOff val="25000"/>
                            </a:schemeClr>
                          </a:solidFill>
                          <a:latin typeface="+mn-lt"/>
                          <a:ea typeface="+mn-ea"/>
                          <a:cs typeface="+mn-cs"/>
                        </a:rPr>
                        <a:t>14%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kern="1200">
                          <a:solidFill>
                            <a:schemeClr val="tx1">
                              <a:lumMod val="75000"/>
                              <a:lumOff val="25000"/>
                            </a:schemeClr>
                          </a:solidFill>
                          <a:latin typeface="+mn-lt"/>
                          <a:ea typeface="+mn-ea"/>
                          <a:cs typeface="+mn-cs"/>
                        </a:rPr>
                        <a:t>18%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kern="1200">
                          <a:solidFill>
                            <a:schemeClr val="tx1">
                              <a:lumMod val="75000"/>
                              <a:lumOff val="25000"/>
                            </a:schemeClr>
                          </a:solidFill>
                          <a:latin typeface="+mn-lt"/>
                          <a:ea typeface="+mn-ea"/>
                          <a:cs typeface="+mn-cs"/>
                        </a:rPr>
                        <a:t>11%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2712229786"/>
                  </a:ext>
                </a:extLst>
              </a:tr>
              <a:tr h="396000">
                <a:tc>
                  <a:txBody>
                    <a:bodyPr/>
                    <a:lstStyle/>
                    <a:p>
                      <a:pPr marL="0" algn="l" defTabSz="914400" rtl="0" eaLnBrk="1" latinLnBrk="0" hangingPunct="1"/>
                      <a:r>
                        <a:rPr lang="en-GB" sz="1100" kern="1200">
                          <a:solidFill>
                            <a:schemeClr val="tx1">
                              <a:lumMod val="75000"/>
                              <a:lumOff val="25000"/>
                            </a:schemeClr>
                          </a:solidFill>
                          <a:latin typeface="+mn-lt"/>
                          <a:ea typeface="+mn-ea"/>
                          <a:cs typeface="+mn-cs"/>
                        </a:rPr>
                        <a:t>No</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kern="1200">
                          <a:solidFill>
                            <a:schemeClr val="tx1">
                              <a:lumMod val="75000"/>
                              <a:lumOff val="25000"/>
                            </a:schemeClr>
                          </a:solidFill>
                          <a:latin typeface="+mn-lt"/>
                          <a:ea typeface="+mn-ea"/>
                          <a:cs typeface="+mn-cs"/>
                        </a:rPr>
                        <a:t>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kern="1200">
                          <a:solidFill>
                            <a:schemeClr val="tx1">
                              <a:lumMod val="75000"/>
                              <a:lumOff val="25000"/>
                            </a:schemeClr>
                          </a:solidFill>
                          <a:latin typeface="+mn-lt"/>
                          <a:ea typeface="+mn-ea"/>
                          <a:cs typeface="+mn-cs"/>
                        </a:rPr>
                        <a:t>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kern="1200">
                          <a:solidFill>
                            <a:schemeClr val="tx1">
                              <a:lumMod val="75000"/>
                              <a:lumOff val="25000"/>
                            </a:schemeClr>
                          </a:solidFill>
                          <a:latin typeface="+mn-lt"/>
                          <a:ea typeface="+mn-ea"/>
                          <a:cs typeface="+mn-cs"/>
                        </a:rPr>
                        <a:t>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kern="1200">
                          <a:solidFill>
                            <a:schemeClr val="tx1">
                              <a:lumMod val="75000"/>
                              <a:lumOff val="25000"/>
                            </a:schemeClr>
                          </a:solidFill>
                          <a:latin typeface="+mn-lt"/>
                          <a:ea typeface="+mn-ea"/>
                          <a:cs typeface="+mn-cs"/>
                        </a:rPr>
                        <a:t>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kern="1200">
                          <a:solidFill>
                            <a:schemeClr val="tx1">
                              <a:lumMod val="75000"/>
                              <a:lumOff val="25000"/>
                            </a:schemeClr>
                          </a:solidFill>
                          <a:latin typeface="+mn-lt"/>
                          <a:ea typeface="+mn-ea"/>
                          <a:cs typeface="+mn-cs"/>
                        </a:rPr>
                        <a:t>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kern="1200">
                          <a:solidFill>
                            <a:schemeClr val="tx1">
                              <a:lumMod val="75000"/>
                              <a:lumOff val="25000"/>
                            </a:schemeClr>
                          </a:solidFill>
                          <a:latin typeface="+mn-lt"/>
                          <a:ea typeface="+mn-ea"/>
                          <a:cs typeface="+mn-cs"/>
                        </a:rPr>
                        <a:t>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kern="1200">
                          <a:solidFill>
                            <a:schemeClr val="tx1">
                              <a:lumMod val="75000"/>
                              <a:lumOff val="25000"/>
                            </a:schemeClr>
                          </a:solidFill>
                          <a:latin typeface="+mn-lt"/>
                          <a:ea typeface="+mn-ea"/>
                          <a:cs typeface="+mn-cs"/>
                        </a:rPr>
                        <a:t>10%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970167978"/>
                  </a:ext>
                </a:extLst>
              </a:tr>
            </a:tbl>
          </a:graphicData>
        </a:graphic>
      </p:graphicFrame>
      <p:graphicFrame>
        <p:nvGraphicFramePr>
          <p:cNvPr id="10" name="Chart 9">
            <a:extLst>
              <a:ext uri="{FF2B5EF4-FFF2-40B4-BE49-F238E27FC236}">
                <a16:creationId xmlns:a16="http://schemas.microsoft.com/office/drawing/2014/main" id="{339A21C9-9F14-414C-BACE-2AF766473801}"/>
              </a:ext>
            </a:extLst>
          </p:cNvPr>
          <p:cNvGraphicFramePr/>
          <p:nvPr>
            <p:extLst>
              <p:ext uri="{D42A27DB-BD31-4B8C-83A1-F6EECF244321}">
                <p14:modId xmlns:p14="http://schemas.microsoft.com/office/powerpoint/2010/main" val="759699132"/>
              </p:ext>
            </p:extLst>
          </p:nvPr>
        </p:nvGraphicFramePr>
        <p:xfrm>
          <a:off x="34449" y="1030854"/>
          <a:ext cx="3980550" cy="3908509"/>
        </p:xfrm>
        <a:graphic>
          <a:graphicData uri="http://schemas.openxmlformats.org/drawingml/2006/chart">
            <c:chart xmlns:c="http://schemas.openxmlformats.org/drawingml/2006/chart" xmlns:r="http://schemas.openxmlformats.org/officeDocument/2006/relationships" r:id="rId4"/>
          </a:graphicData>
        </a:graphic>
      </p:graphicFrame>
      <p:sp>
        <p:nvSpPr>
          <p:cNvPr id="4" name="Rectangle 3">
            <a:extLst>
              <a:ext uri="{FF2B5EF4-FFF2-40B4-BE49-F238E27FC236}">
                <a16:creationId xmlns:a16="http://schemas.microsoft.com/office/drawing/2014/main" id="{3A674A0C-A551-5EC5-24BA-85AD8B80D0DD}"/>
              </a:ext>
            </a:extLst>
          </p:cNvPr>
          <p:cNvSpPr/>
          <p:nvPr/>
        </p:nvSpPr>
        <p:spPr>
          <a:xfrm>
            <a:off x="9946640" y="6368627"/>
            <a:ext cx="1686560" cy="492926"/>
          </a:xfrm>
          <a:prstGeom prst="rect">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a:t>Technology and being online</a:t>
            </a:r>
          </a:p>
        </p:txBody>
      </p:sp>
      <p:sp>
        <p:nvSpPr>
          <p:cNvPr id="3" name="TextBox 2">
            <a:extLst>
              <a:ext uri="{FF2B5EF4-FFF2-40B4-BE49-F238E27FC236}">
                <a16:creationId xmlns:a16="http://schemas.microsoft.com/office/drawing/2014/main" id="{49F46417-53A5-9EB1-977E-4168BE76F164}"/>
              </a:ext>
            </a:extLst>
          </p:cNvPr>
          <p:cNvSpPr txBox="1"/>
          <p:nvPr/>
        </p:nvSpPr>
        <p:spPr>
          <a:xfrm>
            <a:off x="395570" y="5054332"/>
            <a:ext cx="3701988" cy="430887"/>
          </a:xfrm>
          <a:prstGeom prst="rect">
            <a:avLst/>
          </a:prstGeom>
          <a:noFill/>
        </p:spPr>
        <p:txBody>
          <a:bodyPr wrap="square" rtlCol="0">
            <a:spAutoFit/>
          </a:bodyPr>
          <a:lstStyle/>
          <a:p>
            <a:r>
              <a:rPr lang="en-GB" sz="1100">
                <a:solidFill>
                  <a:schemeClr val="tx1">
                    <a:lumMod val="75000"/>
                    <a:lumOff val="25000"/>
                  </a:schemeClr>
                </a:solidFill>
              </a:rPr>
              <a:t>This question has been asked in previous years but with the options ‘Yes’ or ‘No’. In 2023 91% answered ‘Yes’. </a:t>
            </a:r>
          </a:p>
        </p:txBody>
      </p:sp>
    </p:spTree>
    <p:extLst>
      <p:ext uri="{BB962C8B-B14F-4D97-AF65-F5344CB8AC3E}">
        <p14:creationId xmlns:p14="http://schemas.microsoft.com/office/powerpoint/2010/main" val="2298556846"/>
      </p:ext>
    </p:extLst>
  </p:cSld>
  <p:clrMapOvr>
    <a:masterClrMapping/>
  </p:clrMapOvr>
</p:sld>
</file>

<file path=ppt/slides/slide1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80000" y="180000"/>
            <a:ext cx="11704181" cy="900000"/>
          </a:xfrm>
        </p:spPr>
        <p:txBody>
          <a:bodyPr vert="horz" lIns="91440" tIns="45720" rIns="91440" bIns="45720" rtlCol="0" anchor="t" anchorCtr="0">
            <a:normAutofit/>
          </a:bodyPr>
          <a:lstStyle/>
          <a:p>
            <a:r>
              <a:rPr lang="en-GB" sz="1600"/>
              <a:t>55% of pupils say they always follow advice about staying safe online. 30% have seen adult content and half of all pupils have lied about their age to look at a website or play a game. CEOP button knowledge has decreased over the last three years.</a:t>
            </a:r>
          </a:p>
        </p:txBody>
      </p:sp>
      <p:sp>
        <p:nvSpPr>
          <p:cNvPr id="9" name="TextBox 8"/>
          <p:cNvSpPr txBox="1"/>
          <p:nvPr/>
        </p:nvSpPr>
        <p:spPr>
          <a:xfrm>
            <a:off x="183019" y="5989973"/>
            <a:ext cx="10227733" cy="861774"/>
          </a:xfrm>
          <a:prstGeom prst="rect">
            <a:avLst/>
          </a:prstGeom>
          <a:noFill/>
        </p:spPr>
        <p:txBody>
          <a:bodyPr wrap="square" rtlCol="0" anchor="b" anchorCtr="0">
            <a:spAutoFit/>
          </a:bodyPr>
          <a:lstStyle/>
          <a:p>
            <a:r>
              <a:rPr lang="en-GB" sz="1000">
                <a:solidFill>
                  <a:srgbClr val="002060"/>
                </a:solidFill>
              </a:rPr>
              <a:t>Q: Do you know what the CEOP button is for?</a:t>
            </a:r>
          </a:p>
          <a:p>
            <a:r>
              <a:rPr lang="en-GB" sz="1000">
                <a:solidFill>
                  <a:srgbClr val="002060"/>
                </a:solidFill>
              </a:rPr>
              <a:t>(</a:t>
            </a:r>
            <a:r>
              <a:rPr lang="en-GB" sz="1000" i="1">
                <a:solidFill>
                  <a:srgbClr val="002060"/>
                </a:solidFill>
              </a:rPr>
              <a:t>Base: All valid respondents, 2023 n=1,057, 2024 n=1,170, 2025 n=1,546)</a:t>
            </a:r>
          </a:p>
          <a:p>
            <a:r>
              <a:rPr lang="en-GB" sz="1000">
                <a:solidFill>
                  <a:srgbClr val="002060"/>
                </a:solidFill>
              </a:rPr>
              <a:t>Q: Do you always follow the advice you have been given about staying safe online? </a:t>
            </a:r>
          </a:p>
          <a:p>
            <a:r>
              <a:rPr lang="en-GB" sz="1000" i="1">
                <a:solidFill>
                  <a:srgbClr val="002060"/>
                </a:solidFill>
              </a:rPr>
              <a:t>(Base: All those who had advice, 2023 n=963, 2024 n=1,127, 2025 n=1,478) </a:t>
            </a:r>
          </a:p>
          <a:p>
            <a:r>
              <a:rPr lang="en-GB" sz="1000">
                <a:solidFill>
                  <a:srgbClr val="002060"/>
                </a:solidFill>
              </a:rPr>
              <a:t>Q: Have you ever seen pictures online that were for adults only? </a:t>
            </a:r>
          </a:p>
        </p:txBody>
      </p:sp>
      <p:sp>
        <p:nvSpPr>
          <p:cNvPr id="13" name="Rectangle 12"/>
          <p:cNvSpPr/>
          <p:nvPr/>
        </p:nvSpPr>
        <p:spPr>
          <a:xfrm>
            <a:off x="9946640" y="6368627"/>
            <a:ext cx="1686560" cy="492926"/>
          </a:xfrm>
          <a:prstGeom prst="rect">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a:t>Technology and being online</a:t>
            </a:r>
          </a:p>
        </p:txBody>
      </p:sp>
      <p:sp>
        <p:nvSpPr>
          <p:cNvPr id="16" name="TextBox 15"/>
          <p:cNvSpPr txBox="1"/>
          <p:nvPr/>
        </p:nvSpPr>
        <p:spPr>
          <a:xfrm>
            <a:off x="5899355" y="6168572"/>
            <a:ext cx="3984479" cy="707886"/>
          </a:xfrm>
          <a:prstGeom prst="rect">
            <a:avLst/>
          </a:prstGeom>
          <a:noFill/>
        </p:spPr>
        <p:txBody>
          <a:bodyPr wrap="square" rtlCol="0" anchor="b" anchorCtr="0">
            <a:spAutoFit/>
          </a:bodyPr>
          <a:lstStyle/>
          <a:p>
            <a:r>
              <a:rPr lang="en-GB" sz="1000">
                <a:solidFill>
                  <a:srgbClr val="002060"/>
                </a:solidFill>
                <a:latin typeface="Calibri" panose="020F0502020204030204" pitchFamily="34" charset="0"/>
              </a:rPr>
              <a:t>Q: Have you ever lied about your age to look at a website or play a game?</a:t>
            </a:r>
          </a:p>
          <a:p>
            <a:r>
              <a:rPr lang="en-GB" sz="1000">
                <a:solidFill>
                  <a:srgbClr val="002060"/>
                </a:solidFill>
                <a:latin typeface="Calibri" panose="020F0502020204030204" pitchFamily="34" charset="0"/>
              </a:rPr>
              <a:t>Q: Have you ever seen anything online that you found worrying or nasty in some way that you didn’t like?</a:t>
            </a:r>
          </a:p>
          <a:p>
            <a:r>
              <a:rPr lang="en-GB" sz="1000">
                <a:solidFill>
                  <a:srgbClr val="002060"/>
                </a:solidFill>
                <a:latin typeface="Calibri" panose="020F0502020204030204" pitchFamily="34" charset="0"/>
              </a:rPr>
              <a:t>(</a:t>
            </a:r>
            <a:r>
              <a:rPr lang="en-GB" sz="1000" i="1">
                <a:solidFill>
                  <a:srgbClr val="002060"/>
                </a:solidFill>
                <a:latin typeface="Calibri" panose="020F0502020204030204" pitchFamily="34" charset="0"/>
              </a:rPr>
              <a:t>Base: All valid respondents, 2023 n=1,057, 2024 n=1,170, 2025 n=1,546)</a:t>
            </a:r>
          </a:p>
        </p:txBody>
      </p:sp>
      <p:graphicFrame>
        <p:nvGraphicFramePr>
          <p:cNvPr id="22" name="Chart 21">
            <a:extLst>
              <a:ext uri="{FF2B5EF4-FFF2-40B4-BE49-F238E27FC236}">
                <a16:creationId xmlns:a16="http://schemas.microsoft.com/office/drawing/2014/main" id="{3CE3BE3C-12B4-4080-B8BE-E2104602E49D}"/>
              </a:ext>
            </a:extLst>
          </p:cNvPr>
          <p:cNvGraphicFramePr/>
          <p:nvPr>
            <p:extLst>
              <p:ext uri="{D42A27DB-BD31-4B8C-83A1-F6EECF244321}">
                <p14:modId xmlns:p14="http://schemas.microsoft.com/office/powerpoint/2010/main" val="1220271824"/>
              </p:ext>
            </p:extLst>
          </p:nvPr>
        </p:nvGraphicFramePr>
        <p:xfrm>
          <a:off x="2141795" y="3320752"/>
          <a:ext cx="3375016" cy="2664875"/>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29" name="Chart 28">
            <a:extLst>
              <a:ext uri="{FF2B5EF4-FFF2-40B4-BE49-F238E27FC236}">
                <a16:creationId xmlns:a16="http://schemas.microsoft.com/office/drawing/2014/main" id="{1C9BD1A9-D55C-479E-A0A6-1682BB884743}"/>
              </a:ext>
            </a:extLst>
          </p:cNvPr>
          <p:cNvGraphicFramePr/>
          <p:nvPr>
            <p:extLst>
              <p:ext uri="{D42A27DB-BD31-4B8C-83A1-F6EECF244321}">
                <p14:modId xmlns:p14="http://schemas.microsoft.com/office/powerpoint/2010/main" val="37857647"/>
              </p:ext>
            </p:extLst>
          </p:nvPr>
        </p:nvGraphicFramePr>
        <p:xfrm>
          <a:off x="183601" y="732620"/>
          <a:ext cx="3375016" cy="2448669"/>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31" name="Chart 30">
            <a:extLst>
              <a:ext uri="{FF2B5EF4-FFF2-40B4-BE49-F238E27FC236}">
                <a16:creationId xmlns:a16="http://schemas.microsoft.com/office/drawing/2014/main" id="{816B1F22-8CEE-497B-BF6A-0D73A7B4AFB6}"/>
              </a:ext>
            </a:extLst>
          </p:cNvPr>
          <p:cNvGraphicFramePr/>
          <p:nvPr>
            <p:extLst>
              <p:ext uri="{D42A27DB-BD31-4B8C-83A1-F6EECF244321}">
                <p14:modId xmlns:p14="http://schemas.microsoft.com/office/powerpoint/2010/main" val="3594182138"/>
              </p:ext>
            </p:extLst>
          </p:nvPr>
        </p:nvGraphicFramePr>
        <p:xfrm>
          <a:off x="4099038" y="751716"/>
          <a:ext cx="3324322" cy="2435470"/>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32" name="Chart 31">
            <a:extLst>
              <a:ext uri="{FF2B5EF4-FFF2-40B4-BE49-F238E27FC236}">
                <a16:creationId xmlns:a16="http://schemas.microsoft.com/office/drawing/2014/main" id="{3AC3CF32-945B-4EE0-A310-8F3229224C4C}"/>
              </a:ext>
            </a:extLst>
          </p:cNvPr>
          <p:cNvGraphicFramePr/>
          <p:nvPr>
            <p:extLst>
              <p:ext uri="{D42A27DB-BD31-4B8C-83A1-F6EECF244321}">
                <p14:modId xmlns:p14="http://schemas.microsoft.com/office/powerpoint/2010/main" val="1066480727"/>
              </p:ext>
            </p:extLst>
          </p:nvPr>
        </p:nvGraphicFramePr>
        <p:xfrm>
          <a:off x="7963780" y="747130"/>
          <a:ext cx="3202983" cy="2434159"/>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33" name="Chart 32">
            <a:extLst>
              <a:ext uri="{FF2B5EF4-FFF2-40B4-BE49-F238E27FC236}">
                <a16:creationId xmlns:a16="http://schemas.microsoft.com/office/drawing/2014/main" id="{2F88D931-F828-48D8-A8E0-73BECEDF92BE}"/>
              </a:ext>
            </a:extLst>
          </p:cNvPr>
          <p:cNvGraphicFramePr/>
          <p:nvPr>
            <p:extLst>
              <p:ext uri="{D42A27DB-BD31-4B8C-83A1-F6EECF244321}">
                <p14:modId xmlns:p14="http://schemas.microsoft.com/office/powerpoint/2010/main" val="1568017825"/>
              </p:ext>
            </p:extLst>
          </p:nvPr>
        </p:nvGraphicFramePr>
        <p:xfrm>
          <a:off x="6240949" y="3320752"/>
          <a:ext cx="3324322" cy="2652212"/>
        </p:xfrm>
        <a:graphic>
          <a:graphicData uri="http://schemas.openxmlformats.org/drawingml/2006/chart">
            <c:chart xmlns:c="http://schemas.openxmlformats.org/drawingml/2006/chart" xmlns:r="http://schemas.openxmlformats.org/officeDocument/2006/relationships" r:id="rId6"/>
          </a:graphicData>
        </a:graphic>
      </p:graphicFrame>
    </p:spTree>
    <p:extLst>
      <p:ext uri="{BB962C8B-B14F-4D97-AF65-F5344CB8AC3E}">
        <p14:creationId xmlns:p14="http://schemas.microsoft.com/office/powerpoint/2010/main" val="2276620689"/>
      </p:ext>
    </p:extLst>
  </p:cSld>
  <p:clrMapOvr>
    <a:masterClrMapping/>
  </p:clrMapOvr>
</p:sld>
</file>

<file path=ppt/slides/slide1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1"/>
          <p:cNvSpPr>
            <a:spLocks noGrp="1"/>
          </p:cNvSpPr>
          <p:nvPr>
            <p:ph type="title"/>
          </p:nvPr>
        </p:nvSpPr>
        <p:spPr>
          <a:xfrm>
            <a:off x="180000" y="180000"/>
            <a:ext cx="11677548" cy="900000"/>
          </a:xfrm>
        </p:spPr>
        <p:txBody>
          <a:bodyPr vert="horz" lIns="91440" tIns="45720" rIns="91440" bIns="45720" rtlCol="0" anchor="t">
            <a:noAutofit/>
          </a:bodyPr>
          <a:lstStyle/>
          <a:p>
            <a:r>
              <a:rPr lang="en-GB" sz="1600"/>
              <a:t>Year 10s and Young carers (36% and 37% respectively) are the cohorts most likely to have seen adult-only pictures online, compared to 30% on average. Young carers (38%) and LGBTQ pupils (35%) are the groups most likely to see worrying and nasty things online.</a:t>
            </a:r>
          </a:p>
        </p:txBody>
      </p:sp>
      <p:graphicFrame>
        <p:nvGraphicFramePr>
          <p:cNvPr id="6" name="Table 5"/>
          <p:cNvGraphicFramePr>
            <a:graphicFrameLocks noGrp="1"/>
          </p:cNvGraphicFramePr>
          <p:nvPr>
            <p:extLst>
              <p:ext uri="{D42A27DB-BD31-4B8C-83A1-F6EECF244321}">
                <p14:modId xmlns:p14="http://schemas.microsoft.com/office/powerpoint/2010/main" val="1130041798"/>
              </p:ext>
            </p:extLst>
          </p:nvPr>
        </p:nvGraphicFramePr>
        <p:xfrm>
          <a:off x="360001" y="1476764"/>
          <a:ext cx="11273204" cy="3348307"/>
        </p:xfrm>
        <a:graphic>
          <a:graphicData uri="http://schemas.openxmlformats.org/drawingml/2006/table">
            <a:tbl>
              <a:tblPr firstRow="1" bandRow="1">
                <a:tableStyleId>{5940675A-B579-460E-94D1-54222C63F5DA}</a:tableStyleId>
              </a:tblPr>
              <a:tblGrid>
                <a:gridCol w="2478570">
                  <a:extLst>
                    <a:ext uri="{9D8B030D-6E8A-4147-A177-3AD203B41FA5}">
                      <a16:colId xmlns:a16="http://schemas.microsoft.com/office/drawing/2014/main" val="20000"/>
                    </a:ext>
                  </a:extLst>
                </a:gridCol>
                <a:gridCol w="296456">
                  <a:extLst>
                    <a:ext uri="{9D8B030D-6E8A-4147-A177-3AD203B41FA5}">
                      <a16:colId xmlns:a16="http://schemas.microsoft.com/office/drawing/2014/main" val="20001"/>
                    </a:ext>
                  </a:extLst>
                </a:gridCol>
                <a:gridCol w="741648">
                  <a:extLst>
                    <a:ext uri="{9D8B030D-6E8A-4147-A177-3AD203B41FA5}">
                      <a16:colId xmlns:a16="http://schemas.microsoft.com/office/drawing/2014/main" val="20002"/>
                    </a:ext>
                  </a:extLst>
                </a:gridCol>
                <a:gridCol w="565764">
                  <a:extLst>
                    <a:ext uri="{9D8B030D-6E8A-4147-A177-3AD203B41FA5}">
                      <a16:colId xmlns:a16="http://schemas.microsoft.com/office/drawing/2014/main" val="20003"/>
                    </a:ext>
                  </a:extLst>
                </a:gridCol>
                <a:gridCol w="653706">
                  <a:extLst>
                    <a:ext uri="{9D8B030D-6E8A-4147-A177-3AD203B41FA5}">
                      <a16:colId xmlns:a16="http://schemas.microsoft.com/office/drawing/2014/main" val="20004"/>
                    </a:ext>
                  </a:extLst>
                </a:gridCol>
                <a:gridCol w="653706">
                  <a:extLst>
                    <a:ext uri="{9D8B030D-6E8A-4147-A177-3AD203B41FA5}">
                      <a16:colId xmlns:a16="http://schemas.microsoft.com/office/drawing/2014/main" val="20005"/>
                    </a:ext>
                  </a:extLst>
                </a:gridCol>
                <a:gridCol w="653706">
                  <a:extLst>
                    <a:ext uri="{9D8B030D-6E8A-4147-A177-3AD203B41FA5}">
                      <a16:colId xmlns:a16="http://schemas.microsoft.com/office/drawing/2014/main" val="20006"/>
                    </a:ext>
                  </a:extLst>
                </a:gridCol>
                <a:gridCol w="653706">
                  <a:extLst>
                    <a:ext uri="{9D8B030D-6E8A-4147-A177-3AD203B41FA5}">
                      <a16:colId xmlns:a16="http://schemas.microsoft.com/office/drawing/2014/main" val="727964412"/>
                    </a:ext>
                  </a:extLst>
                </a:gridCol>
                <a:gridCol w="653706">
                  <a:extLst>
                    <a:ext uri="{9D8B030D-6E8A-4147-A177-3AD203B41FA5}">
                      <a16:colId xmlns:a16="http://schemas.microsoft.com/office/drawing/2014/main" val="20007"/>
                    </a:ext>
                  </a:extLst>
                </a:gridCol>
                <a:gridCol w="653706">
                  <a:extLst>
                    <a:ext uri="{9D8B030D-6E8A-4147-A177-3AD203B41FA5}">
                      <a16:colId xmlns:a16="http://schemas.microsoft.com/office/drawing/2014/main" val="3894551821"/>
                    </a:ext>
                  </a:extLst>
                </a:gridCol>
                <a:gridCol w="653706">
                  <a:extLst>
                    <a:ext uri="{9D8B030D-6E8A-4147-A177-3AD203B41FA5}">
                      <a16:colId xmlns:a16="http://schemas.microsoft.com/office/drawing/2014/main" val="1846909551"/>
                    </a:ext>
                  </a:extLst>
                </a:gridCol>
                <a:gridCol w="653706">
                  <a:extLst>
                    <a:ext uri="{9D8B030D-6E8A-4147-A177-3AD203B41FA5}">
                      <a16:colId xmlns:a16="http://schemas.microsoft.com/office/drawing/2014/main" val="109430302"/>
                    </a:ext>
                  </a:extLst>
                </a:gridCol>
                <a:gridCol w="653706">
                  <a:extLst>
                    <a:ext uri="{9D8B030D-6E8A-4147-A177-3AD203B41FA5}">
                      <a16:colId xmlns:a16="http://schemas.microsoft.com/office/drawing/2014/main" val="1904605949"/>
                    </a:ext>
                  </a:extLst>
                </a:gridCol>
                <a:gridCol w="684049">
                  <a:extLst>
                    <a:ext uri="{9D8B030D-6E8A-4147-A177-3AD203B41FA5}">
                      <a16:colId xmlns:a16="http://schemas.microsoft.com/office/drawing/2014/main" val="975463870"/>
                    </a:ext>
                  </a:extLst>
                </a:gridCol>
                <a:gridCol w="623363">
                  <a:extLst>
                    <a:ext uri="{9D8B030D-6E8A-4147-A177-3AD203B41FA5}">
                      <a16:colId xmlns:a16="http://schemas.microsoft.com/office/drawing/2014/main" val="2416241317"/>
                    </a:ext>
                  </a:extLst>
                </a:gridCol>
              </a:tblGrid>
              <a:tr h="642588">
                <a:tc gridSpan="2">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i="1">
                          <a:solidFill>
                            <a:schemeClr val="tx1">
                              <a:lumMod val="75000"/>
                              <a:lumOff val="25000"/>
                            </a:schemeClr>
                          </a:solidFill>
                        </a:rPr>
                        <a:t>2025 Survey</a:t>
                      </a:r>
                    </a:p>
                    <a:p>
                      <a:endParaRPr lang="en-GB" sz="1100">
                        <a:solidFill>
                          <a:schemeClr val="tx1">
                            <a:lumMod val="75000"/>
                            <a:lumOff val="25000"/>
                          </a:schemeClr>
                        </a:solidFill>
                      </a:endParaRP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hMerge="1">
                  <a:txBody>
                    <a:bodyPr/>
                    <a:lstStyle/>
                    <a:p>
                      <a:endParaRPr lang="en-GB" sz="1200">
                        <a:solidFill>
                          <a:schemeClr val="tx1">
                            <a:lumMod val="75000"/>
                            <a:lumOff val="25000"/>
                          </a:schemeClr>
                        </a:solidFill>
                      </a:endParaRP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All Secondary</a:t>
                      </a:r>
                    </a:p>
                  </a:txBody>
                  <a:tcPr marL="45720" marR="4572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Year 8</a:t>
                      </a:r>
                    </a:p>
                  </a:txBody>
                  <a:tcPr marL="45720" marR="4572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Year 10</a:t>
                      </a:r>
                    </a:p>
                  </a:txBody>
                  <a:tcPr marL="45720" marR="4572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Boys</a:t>
                      </a:r>
                    </a:p>
                  </a:txBody>
                  <a:tcPr marL="45720" marR="4572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Girls</a:t>
                      </a:r>
                    </a:p>
                  </a:txBody>
                  <a:tcPr marL="45720" marR="4572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FSM</a:t>
                      </a:r>
                    </a:p>
                  </a:txBody>
                  <a:tcPr marL="45720" marR="4572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SEN</a:t>
                      </a:r>
                    </a:p>
                  </a:txBody>
                  <a:tcPr marL="45720" marR="4572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Have a disability</a:t>
                      </a:r>
                    </a:p>
                  </a:txBody>
                  <a:tcPr marL="45720" marR="4572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Young carers</a:t>
                      </a:r>
                    </a:p>
                  </a:txBody>
                  <a:tcPr marL="45720" marR="4572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Ethnicity:</a:t>
                      </a:r>
                      <a:r>
                        <a:rPr lang="en-GB" sz="1100" b="1" baseline="0">
                          <a:solidFill>
                            <a:schemeClr val="tx1">
                              <a:lumMod val="75000"/>
                              <a:lumOff val="25000"/>
                            </a:schemeClr>
                          </a:solidFill>
                        </a:rPr>
                        <a:t> </a:t>
                      </a:r>
                      <a:r>
                        <a:rPr lang="en-GB" sz="1100" b="1">
                          <a:solidFill>
                            <a:schemeClr val="tx1">
                              <a:lumMod val="75000"/>
                              <a:lumOff val="25000"/>
                            </a:schemeClr>
                          </a:solidFill>
                        </a:rPr>
                        <a:t>White</a:t>
                      </a:r>
                    </a:p>
                  </a:txBody>
                  <a:tcPr marL="45720" marR="4572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Ethnic minority Groups</a:t>
                      </a:r>
                    </a:p>
                  </a:txBody>
                  <a:tcPr marL="45720" marR="4572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Eng 2</a:t>
                      </a:r>
                      <a:r>
                        <a:rPr lang="en-GB" sz="1100" b="1" baseline="30000">
                          <a:solidFill>
                            <a:schemeClr val="tx1">
                              <a:lumMod val="75000"/>
                              <a:lumOff val="25000"/>
                            </a:schemeClr>
                          </a:solidFill>
                        </a:rPr>
                        <a:t>nd</a:t>
                      </a:r>
                      <a:r>
                        <a:rPr lang="en-GB" sz="1100" b="1">
                          <a:solidFill>
                            <a:schemeClr val="tx1">
                              <a:lumMod val="75000"/>
                              <a:lumOff val="25000"/>
                            </a:schemeClr>
                          </a:solidFill>
                        </a:rPr>
                        <a:t> Lang</a:t>
                      </a:r>
                    </a:p>
                  </a:txBody>
                  <a:tcPr marL="45720" marR="4572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LGBTQ</a:t>
                      </a:r>
                    </a:p>
                  </a:txBody>
                  <a:tcPr marL="45720" marR="4572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75395">
                <a:tc gridSpan="2">
                  <a:txBody>
                    <a:bodyPr/>
                    <a:lstStyle/>
                    <a:p>
                      <a:r>
                        <a:rPr lang="en-GB" sz="1100" i="1">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hMerge="1">
                  <a:txBody>
                    <a:bodyPr/>
                    <a:lstStyle/>
                    <a:p>
                      <a:endParaRPr lang="en-GB" sz="1200" i="1">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1546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962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584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720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775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329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191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309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87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1341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154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120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178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458991">
                <a:tc>
                  <a:txBody>
                    <a:bodyPr/>
                    <a:lstStyle/>
                    <a:p>
                      <a:pPr marL="0" algn="l" defTabSz="914400" rtl="0" eaLnBrk="1" latinLnBrk="0" hangingPunct="1"/>
                      <a:r>
                        <a:rPr lang="en-GB" sz="1100" kern="1200">
                          <a:solidFill>
                            <a:schemeClr val="tx1">
                              <a:lumMod val="75000"/>
                              <a:lumOff val="25000"/>
                            </a:schemeClr>
                          </a:solidFill>
                          <a:latin typeface="+mn-lt"/>
                          <a:ea typeface="+mn-ea"/>
                          <a:cs typeface="+mn-cs"/>
                        </a:rPr>
                        <a:t>Do you always follow the advice you have been given about staying safe online? (*) – Yes always</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2400">
                          <a:solidFill>
                            <a:schemeClr val="tx1">
                              <a:lumMod val="75000"/>
                              <a:lumOff val="25000"/>
                            </a:schemeClr>
                          </a:solidFill>
                          <a:sym typeface="Wingdings" panose="05000000000000000000" pitchFamily="2" charset="2"/>
                        </a:rPr>
                        <a:t></a:t>
                      </a:r>
                      <a:endParaRPr lang="en-GB" sz="240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a:r>
                        <a:rPr lang="en-GB" sz="1100">
                          <a:solidFill>
                            <a:schemeClr val="tx1">
                              <a:lumMod val="75000"/>
                              <a:lumOff val="25000"/>
                            </a:schemeClr>
                          </a:solidFill>
                          <a:latin typeface="+mn-lt"/>
                        </a:rPr>
                        <a:t>55%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latin typeface="+mn-lt"/>
                        </a:rPr>
                        <a:t>57%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latin typeface="+mn-lt"/>
                        </a:rPr>
                        <a:t>52%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100" kern="1200">
                          <a:solidFill>
                            <a:schemeClr val="tx1">
                              <a:lumMod val="75000"/>
                              <a:lumOff val="25000"/>
                            </a:schemeClr>
                          </a:solidFill>
                          <a:latin typeface="+mn-lt"/>
                          <a:ea typeface="+mn-ea"/>
                          <a:cs typeface="+mn-cs"/>
                        </a:rPr>
                        <a:t>53%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100" kern="1200">
                          <a:solidFill>
                            <a:schemeClr val="tx1">
                              <a:lumMod val="75000"/>
                              <a:lumOff val="25000"/>
                            </a:schemeClr>
                          </a:solidFill>
                          <a:latin typeface="+mn-lt"/>
                          <a:ea typeface="+mn-ea"/>
                          <a:cs typeface="+mn-cs"/>
                        </a:rPr>
                        <a:t>58%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a:r>
                        <a:rPr lang="en-GB" sz="1100">
                          <a:solidFill>
                            <a:schemeClr val="tx1">
                              <a:lumMod val="75000"/>
                              <a:lumOff val="25000"/>
                            </a:schemeClr>
                          </a:solidFill>
                          <a:latin typeface="+mn-lt"/>
                        </a:rPr>
                        <a:t>58%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latin typeface="+mn-lt"/>
                        </a:rPr>
                        <a:t>51%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latin typeface="+mn-lt"/>
                        </a:rPr>
                        <a:t>52%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latin typeface="+mn-lt"/>
                        </a:rPr>
                        <a:t>51%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latin typeface="+mn-lt"/>
                        </a:rPr>
                        <a:t>55%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latin typeface="+mn-lt"/>
                        </a:rPr>
                        <a:t>56%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latin typeface="+mn-lt"/>
                        </a:rPr>
                        <a:t>46%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latin typeface="+mn-lt"/>
                        </a:rPr>
                        <a:t>44%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458991">
                <a:tc>
                  <a:txBody>
                    <a:bodyPr/>
                    <a:lstStyle/>
                    <a:p>
                      <a:pPr marL="0" algn="l" defTabSz="914400" rtl="0" eaLnBrk="1" latinLnBrk="0" hangingPunct="1"/>
                      <a:r>
                        <a:rPr lang="en-GB" sz="1100" kern="1200">
                          <a:solidFill>
                            <a:schemeClr val="tx1">
                              <a:lumMod val="75000"/>
                              <a:lumOff val="25000"/>
                            </a:schemeClr>
                          </a:solidFill>
                          <a:latin typeface="+mn-lt"/>
                          <a:ea typeface="+mn-ea"/>
                          <a:cs typeface="+mn-cs"/>
                        </a:rPr>
                        <a:t>Do you</a:t>
                      </a:r>
                      <a:r>
                        <a:rPr lang="en-GB" sz="1100" kern="1200" baseline="0">
                          <a:solidFill>
                            <a:schemeClr val="tx1">
                              <a:lumMod val="75000"/>
                              <a:lumOff val="25000"/>
                            </a:schemeClr>
                          </a:solidFill>
                          <a:latin typeface="+mn-lt"/>
                          <a:ea typeface="+mn-ea"/>
                          <a:cs typeface="+mn-cs"/>
                        </a:rPr>
                        <a:t> know what the CEOP button is for?</a:t>
                      </a:r>
                      <a:endParaRPr lang="en-GB" sz="1100" kern="1200">
                        <a:solidFill>
                          <a:schemeClr val="tx1">
                            <a:lumMod val="75000"/>
                            <a:lumOff val="25000"/>
                          </a:schemeClr>
                        </a:solidFill>
                        <a:latin typeface="+mn-lt"/>
                        <a:ea typeface="+mn-ea"/>
                        <a:cs typeface="+mn-cs"/>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2400">
                          <a:solidFill>
                            <a:schemeClr val="tx1">
                              <a:lumMod val="75000"/>
                              <a:lumOff val="25000"/>
                            </a:schemeClr>
                          </a:solidFill>
                          <a:sym typeface="Wingdings" panose="05000000000000000000" pitchFamily="2" charset="2"/>
                        </a:rPr>
                        <a:t></a:t>
                      </a:r>
                      <a:endParaRPr lang="en-GB" sz="240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a:r>
                        <a:rPr lang="en-GB" sz="1100">
                          <a:solidFill>
                            <a:schemeClr val="tx1">
                              <a:lumMod val="75000"/>
                              <a:lumOff val="25000"/>
                            </a:schemeClr>
                          </a:solidFill>
                          <a:latin typeface="+mn-lt"/>
                        </a:rPr>
                        <a:t>23%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latin typeface="+mn-lt"/>
                        </a:rPr>
                        <a:t>17%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latin typeface="+mn-lt"/>
                        </a:rPr>
                        <a:t>33%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100" kern="1200">
                          <a:solidFill>
                            <a:schemeClr val="tx1">
                              <a:lumMod val="75000"/>
                              <a:lumOff val="25000"/>
                            </a:schemeClr>
                          </a:solidFill>
                          <a:latin typeface="+mn-lt"/>
                          <a:ea typeface="+mn-ea"/>
                          <a:cs typeface="+mn-cs"/>
                        </a:rPr>
                        <a:t>26%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100" kern="1200">
                          <a:solidFill>
                            <a:schemeClr val="tx1">
                              <a:lumMod val="75000"/>
                              <a:lumOff val="25000"/>
                            </a:schemeClr>
                          </a:solidFill>
                          <a:latin typeface="+mn-lt"/>
                          <a:ea typeface="+mn-ea"/>
                          <a:cs typeface="+mn-cs"/>
                        </a:rPr>
                        <a:t>21%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a:r>
                        <a:rPr lang="en-GB" sz="1100">
                          <a:solidFill>
                            <a:schemeClr val="tx1">
                              <a:lumMod val="75000"/>
                              <a:lumOff val="25000"/>
                            </a:schemeClr>
                          </a:solidFill>
                          <a:latin typeface="+mn-lt"/>
                        </a:rPr>
                        <a:t>24%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latin typeface="+mn-lt"/>
                        </a:rPr>
                        <a:t>23%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latin typeface="+mn-lt"/>
                        </a:rPr>
                        <a:t>24%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latin typeface="+mn-lt"/>
                        </a:rPr>
                        <a:t>23%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latin typeface="+mn-lt"/>
                        </a:rPr>
                        <a:t>23%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latin typeface="+mn-lt"/>
                        </a:rPr>
                        <a:t>29%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latin typeface="+mn-lt"/>
                        </a:rPr>
                        <a:t>28%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latin typeface="+mn-lt"/>
                        </a:rPr>
                        <a:t>26%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r h="458991">
                <a:tc>
                  <a:txBody>
                    <a:bodyPr/>
                    <a:lstStyle/>
                    <a:p>
                      <a:pPr marL="0" algn="l" defTabSz="914400" rtl="0" eaLnBrk="1" latinLnBrk="0" hangingPunct="1"/>
                      <a:r>
                        <a:rPr lang="en-GB" sz="1100" kern="1200">
                          <a:solidFill>
                            <a:schemeClr val="tx1">
                              <a:lumMod val="75000"/>
                              <a:lumOff val="25000"/>
                            </a:schemeClr>
                          </a:solidFill>
                          <a:latin typeface="+mn-lt"/>
                          <a:ea typeface="+mn-ea"/>
                          <a:cs typeface="+mn-cs"/>
                        </a:rPr>
                        <a:t>Have you ever seen pictures online that were for adults</a:t>
                      </a:r>
                      <a:r>
                        <a:rPr lang="en-GB" sz="1100" kern="1200" baseline="0">
                          <a:solidFill>
                            <a:schemeClr val="tx1">
                              <a:lumMod val="75000"/>
                              <a:lumOff val="25000"/>
                            </a:schemeClr>
                          </a:solidFill>
                          <a:latin typeface="+mn-lt"/>
                          <a:ea typeface="+mn-ea"/>
                          <a:cs typeface="+mn-cs"/>
                        </a:rPr>
                        <a:t> only? </a:t>
                      </a:r>
                      <a:endParaRPr lang="en-GB" sz="1100" kern="1200">
                        <a:solidFill>
                          <a:schemeClr val="tx1">
                            <a:lumMod val="75000"/>
                            <a:lumOff val="25000"/>
                          </a:schemeClr>
                        </a:solidFill>
                        <a:latin typeface="+mn-lt"/>
                        <a:ea typeface="+mn-ea"/>
                        <a:cs typeface="+mn-cs"/>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2400">
                          <a:sym typeface="Wingdings" panose="05000000000000000000" pitchFamily="2" charset="2"/>
                        </a:rPr>
                        <a:t></a:t>
                      </a:r>
                      <a:endParaRPr lang="en-GB" sz="2400"/>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latin typeface="+mn-lt"/>
                        </a:rPr>
                        <a:t>30%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latin typeface="+mn-lt"/>
                        </a:rPr>
                        <a:t>26%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latin typeface="+mn-lt"/>
                        </a:rPr>
                        <a:t>36%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100" kern="1200">
                          <a:solidFill>
                            <a:schemeClr val="tx1">
                              <a:lumMod val="75000"/>
                              <a:lumOff val="25000"/>
                            </a:schemeClr>
                          </a:solidFill>
                          <a:latin typeface="+mn-lt"/>
                          <a:ea typeface="+mn-ea"/>
                          <a:cs typeface="+mn-cs"/>
                        </a:rPr>
                        <a:t>31%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100" kern="1200">
                          <a:solidFill>
                            <a:schemeClr val="tx1">
                              <a:lumMod val="75000"/>
                              <a:lumOff val="25000"/>
                            </a:schemeClr>
                          </a:solidFill>
                          <a:latin typeface="+mn-lt"/>
                          <a:ea typeface="+mn-ea"/>
                          <a:cs typeface="+mn-cs"/>
                        </a:rPr>
                        <a:t>28%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a:r>
                        <a:rPr lang="en-GB" sz="1100">
                          <a:solidFill>
                            <a:schemeClr val="tx1">
                              <a:lumMod val="75000"/>
                              <a:lumOff val="25000"/>
                            </a:schemeClr>
                          </a:solidFill>
                          <a:latin typeface="+mn-lt"/>
                        </a:rPr>
                        <a:t>28%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latin typeface="+mn-lt"/>
                        </a:rPr>
                        <a:t>32%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latin typeface="+mn-lt"/>
                        </a:rPr>
                        <a:t>36%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latin typeface="+mn-lt"/>
                        </a:rPr>
                        <a:t>41%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latin typeface="+mn-lt"/>
                        </a:rPr>
                        <a:t>30%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latin typeface="+mn-lt"/>
                        </a:rPr>
                        <a:t>33%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latin typeface="+mn-lt"/>
                        </a:rPr>
                        <a:t>33%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latin typeface="+mn-lt"/>
                        </a:rPr>
                        <a:t>37%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5"/>
                  </a:ext>
                </a:extLst>
              </a:tr>
              <a:tr h="458991">
                <a:tc>
                  <a:txBody>
                    <a:bodyPr/>
                    <a:lstStyle/>
                    <a:p>
                      <a:r>
                        <a:rPr lang="en-GB" sz="1100">
                          <a:solidFill>
                            <a:schemeClr val="tx1">
                              <a:lumMod val="75000"/>
                              <a:lumOff val="25000"/>
                            </a:schemeClr>
                          </a:solidFill>
                        </a:rPr>
                        <a:t>Have you</a:t>
                      </a:r>
                      <a:r>
                        <a:rPr lang="en-GB" sz="1100" baseline="0">
                          <a:solidFill>
                            <a:schemeClr val="tx1">
                              <a:lumMod val="75000"/>
                              <a:lumOff val="25000"/>
                            </a:schemeClr>
                          </a:solidFill>
                        </a:rPr>
                        <a:t> ever lied about your age to look at a website or play a game? </a:t>
                      </a:r>
                      <a:endParaRPr lang="en-GB" sz="110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2400">
                          <a:sym typeface="Wingdings" panose="05000000000000000000" pitchFamily="2" charset="2"/>
                        </a:rPr>
                        <a:t></a:t>
                      </a:r>
                      <a:endParaRPr lang="en-GB" sz="2400"/>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a:r>
                        <a:rPr lang="en-GB" sz="1100">
                          <a:solidFill>
                            <a:schemeClr val="tx1">
                              <a:lumMod val="75000"/>
                              <a:lumOff val="25000"/>
                            </a:schemeClr>
                          </a:solidFill>
                          <a:latin typeface="+mn-lt"/>
                        </a:rPr>
                        <a:t>50%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latin typeface="+mn-lt"/>
                        </a:rPr>
                        <a:t>50%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latin typeface="+mn-lt"/>
                        </a:rPr>
                        <a:t>51%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100" kern="1200">
                          <a:solidFill>
                            <a:schemeClr val="tx1">
                              <a:lumMod val="75000"/>
                              <a:lumOff val="25000"/>
                            </a:schemeClr>
                          </a:solidFill>
                          <a:latin typeface="+mn-lt"/>
                          <a:ea typeface="+mn-ea"/>
                          <a:cs typeface="+mn-cs"/>
                        </a:rPr>
                        <a:t>55%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100" kern="1200">
                          <a:solidFill>
                            <a:schemeClr val="tx1">
                              <a:lumMod val="75000"/>
                              <a:lumOff val="25000"/>
                            </a:schemeClr>
                          </a:solidFill>
                          <a:latin typeface="+mn-lt"/>
                          <a:ea typeface="+mn-ea"/>
                          <a:cs typeface="+mn-cs"/>
                        </a:rPr>
                        <a:t>45%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a:r>
                        <a:rPr lang="en-GB" sz="1100">
                          <a:solidFill>
                            <a:schemeClr val="tx1">
                              <a:lumMod val="75000"/>
                              <a:lumOff val="25000"/>
                            </a:schemeClr>
                          </a:solidFill>
                          <a:latin typeface="+mn-lt"/>
                        </a:rPr>
                        <a:t>47%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latin typeface="+mn-lt"/>
                        </a:rPr>
                        <a:t>46%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latin typeface="+mn-lt"/>
                        </a:rPr>
                        <a:t>51%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latin typeface="+mn-lt"/>
                        </a:rPr>
                        <a:t>57%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latin typeface="+mn-lt"/>
                        </a:rPr>
                        <a:t>51%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latin typeface="+mn-lt"/>
                        </a:rPr>
                        <a:t>51%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latin typeface="+mn-lt"/>
                        </a:rPr>
                        <a:t>54%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latin typeface="+mn-lt"/>
                        </a:rPr>
                        <a:t>61%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6"/>
                  </a:ext>
                </a:extLst>
              </a:tr>
              <a:tr h="458991">
                <a:tc>
                  <a:txBody>
                    <a:bodyPr/>
                    <a:lstStyle/>
                    <a:p>
                      <a:r>
                        <a:rPr lang="en-GB" sz="1100">
                          <a:solidFill>
                            <a:schemeClr val="tx1">
                              <a:lumMod val="75000"/>
                              <a:lumOff val="25000"/>
                            </a:schemeClr>
                          </a:solidFill>
                        </a:rPr>
                        <a:t>Have you ever seen anything online that you found worrying or nasty?</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2400">
                          <a:sym typeface="Wingdings" panose="05000000000000000000" pitchFamily="2" charset="2"/>
                        </a:rPr>
                        <a:t></a:t>
                      </a:r>
                      <a:endParaRPr lang="en-GB" sz="2400"/>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latin typeface="+mn-lt"/>
                        </a:rPr>
                        <a:t>28%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latin typeface="+mn-lt"/>
                        </a:rPr>
                        <a:t>25%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latin typeface="+mn-lt"/>
                        </a:rPr>
                        <a:t>33%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100" kern="1200">
                          <a:solidFill>
                            <a:schemeClr val="tx1">
                              <a:lumMod val="75000"/>
                              <a:lumOff val="25000"/>
                            </a:schemeClr>
                          </a:solidFill>
                          <a:latin typeface="+mn-lt"/>
                          <a:ea typeface="+mn-ea"/>
                          <a:cs typeface="+mn-cs"/>
                        </a:rPr>
                        <a:t>26%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100" kern="1200">
                          <a:solidFill>
                            <a:schemeClr val="tx1">
                              <a:lumMod val="75000"/>
                              <a:lumOff val="25000"/>
                            </a:schemeClr>
                          </a:solidFill>
                          <a:latin typeface="+mn-lt"/>
                          <a:ea typeface="+mn-ea"/>
                          <a:cs typeface="+mn-cs"/>
                        </a:rPr>
                        <a:t>29%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a:r>
                        <a:rPr lang="en-GB" sz="1100">
                          <a:solidFill>
                            <a:schemeClr val="tx1">
                              <a:lumMod val="75000"/>
                              <a:lumOff val="25000"/>
                            </a:schemeClr>
                          </a:solidFill>
                          <a:latin typeface="+mn-lt"/>
                        </a:rPr>
                        <a:t>29%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latin typeface="+mn-lt"/>
                        </a:rPr>
                        <a:t>32%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latin typeface="+mn-lt"/>
                        </a:rPr>
                        <a:t>33%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latin typeface="+mn-lt"/>
                        </a:rPr>
                        <a:t>38%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latin typeface="+mn-lt"/>
                        </a:rPr>
                        <a:t>28%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latin typeface="+mn-lt"/>
                        </a:rPr>
                        <a:t>31%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latin typeface="+mn-lt"/>
                        </a:rPr>
                        <a:t>33%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latin typeface="+mn-lt"/>
                        </a:rPr>
                        <a:t>35%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7"/>
                  </a:ext>
                </a:extLst>
              </a:tr>
            </a:tbl>
          </a:graphicData>
        </a:graphic>
      </p:graphicFrame>
      <p:sp>
        <p:nvSpPr>
          <p:cNvPr id="10" name="Rectangle 9"/>
          <p:cNvSpPr/>
          <p:nvPr/>
        </p:nvSpPr>
        <p:spPr>
          <a:xfrm>
            <a:off x="9946640" y="6368627"/>
            <a:ext cx="1686560" cy="492926"/>
          </a:xfrm>
          <a:prstGeom prst="rect">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a:t>Technology and being online</a:t>
            </a:r>
          </a:p>
        </p:txBody>
      </p:sp>
      <p:sp>
        <p:nvSpPr>
          <p:cNvPr id="11" name="TextBox 10"/>
          <p:cNvSpPr txBox="1"/>
          <p:nvPr/>
        </p:nvSpPr>
        <p:spPr>
          <a:xfrm>
            <a:off x="360000" y="4945300"/>
            <a:ext cx="11273200" cy="276999"/>
          </a:xfrm>
          <a:prstGeom prst="rect">
            <a:avLst/>
          </a:prstGeom>
          <a:solidFill>
            <a:schemeClr val="accent4">
              <a:lumMod val="20000"/>
              <a:lumOff val="80000"/>
            </a:schemeClr>
          </a:solidFill>
        </p:spPr>
        <p:txBody>
          <a:bodyPr wrap="square" rtlCol="0">
            <a:spAutoFit/>
          </a:bodyPr>
          <a:lstStyle/>
          <a:p>
            <a:r>
              <a:rPr lang="en-GB" sz="1200">
                <a:solidFill>
                  <a:schemeClr val="tx1">
                    <a:lumMod val="75000"/>
                    <a:lumOff val="25000"/>
                  </a:schemeClr>
                </a:solidFill>
              </a:rPr>
              <a:t>Proportion of pupils answered ‘Yes’</a:t>
            </a:r>
          </a:p>
        </p:txBody>
      </p:sp>
      <p:sp>
        <p:nvSpPr>
          <p:cNvPr id="9" name="TextBox 8">
            <a:extLst>
              <a:ext uri="{FF2B5EF4-FFF2-40B4-BE49-F238E27FC236}">
                <a16:creationId xmlns:a16="http://schemas.microsoft.com/office/drawing/2014/main" id="{9770F688-310F-469A-B5F1-4F76498138F9}"/>
              </a:ext>
            </a:extLst>
          </p:cNvPr>
          <p:cNvSpPr txBox="1"/>
          <p:nvPr/>
        </p:nvSpPr>
        <p:spPr>
          <a:xfrm>
            <a:off x="192851" y="6140428"/>
            <a:ext cx="10227733" cy="553998"/>
          </a:xfrm>
          <a:prstGeom prst="rect">
            <a:avLst/>
          </a:prstGeom>
          <a:noFill/>
        </p:spPr>
        <p:txBody>
          <a:bodyPr wrap="square" rtlCol="0" anchor="b" anchorCtr="0">
            <a:spAutoFit/>
          </a:bodyPr>
          <a:lstStyle/>
          <a:p>
            <a:r>
              <a:rPr lang="en-GB" sz="1000">
                <a:solidFill>
                  <a:srgbClr val="002060"/>
                </a:solidFill>
              </a:rPr>
              <a:t>Q: Have you ever been told how to stay safe while being online? </a:t>
            </a:r>
          </a:p>
          <a:p>
            <a:r>
              <a:rPr lang="en-GB" sz="1000">
                <a:solidFill>
                  <a:srgbClr val="002060"/>
                </a:solidFill>
              </a:rPr>
              <a:t>Q: Do you always follow the advice you have been given about staying safe online? </a:t>
            </a:r>
          </a:p>
          <a:p>
            <a:r>
              <a:rPr lang="en-GB" sz="1000">
                <a:solidFill>
                  <a:srgbClr val="002060"/>
                </a:solidFill>
              </a:rPr>
              <a:t>Q: Do you know what the CEOP button is for?</a:t>
            </a:r>
          </a:p>
        </p:txBody>
      </p:sp>
      <p:sp>
        <p:nvSpPr>
          <p:cNvPr id="14" name="TextBox 13">
            <a:extLst>
              <a:ext uri="{FF2B5EF4-FFF2-40B4-BE49-F238E27FC236}">
                <a16:creationId xmlns:a16="http://schemas.microsoft.com/office/drawing/2014/main" id="{38FBD592-223E-42E9-AC37-87D34AB32C60}"/>
              </a:ext>
            </a:extLst>
          </p:cNvPr>
          <p:cNvSpPr txBox="1"/>
          <p:nvPr/>
        </p:nvSpPr>
        <p:spPr>
          <a:xfrm>
            <a:off x="5899355" y="5991595"/>
            <a:ext cx="3984479" cy="707886"/>
          </a:xfrm>
          <a:prstGeom prst="rect">
            <a:avLst/>
          </a:prstGeom>
          <a:noFill/>
        </p:spPr>
        <p:txBody>
          <a:bodyPr wrap="square" rtlCol="0" anchor="b" anchorCtr="0">
            <a:spAutoFit/>
          </a:bodyPr>
          <a:lstStyle/>
          <a:p>
            <a:r>
              <a:rPr lang="en-GB" sz="1000">
                <a:solidFill>
                  <a:srgbClr val="002060"/>
                </a:solidFill>
                <a:latin typeface="Calibri" panose="020F0502020204030204" pitchFamily="34" charset="0"/>
              </a:rPr>
              <a:t>Q: Have you ever seen pictures online that were for adults only? </a:t>
            </a:r>
          </a:p>
          <a:p>
            <a:r>
              <a:rPr lang="en-GB" sz="1000">
                <a:solidFill>
                  <a:srgbClr val="002060"/>
                </a:solidFill>
                <a:latin typeface="Calibri" panose="020F0502020204030204" pitchFamily="34" charset="0"/>
              </a:rPr>
              <a:t>Q: Have you ever lied about your age to look at a website or play a game?</a:t>
            </a:r>
          </a:p>
          <a:p>
            <a:r>
              <a:rPr lang="en-GB" sz="1000">
                <a:solidFill>
                  <a:srgbClr val="002060"/>
                </a:solidFill>
                <a:latin typeface="Calibri" panose="020F0502020204030204" pitchFamily="34" charset="0"/>
              </a:rPr>
              <a:t>Q: Have you ever seen anything online that you found worrying or nasty in some way that you didn’t like?</a:t>
            </a:r>
          </a:p>
        </p:txBody>
      </p:sp>
      <p:sp>
        <p:nvSpPr>
          <p:cNvPr id="15" name="TextBox 14">
            <a:extLst>
              <a:ext uri="{FF2B5EF4-FFF2-40B4-BE49-F238E27FC236}">
                <a16:creationId xmlns:a16="http://schemas.microsoft.com/office/drawing/2014/main" id="{3EEA5D7D-456A-448F-8FF1-69F3F7A16CEA}"/>
              </a:ext>
            </a:extLst>
          </p:cNvPr>
          <p:cNvSpPr txBox="1"/>
          <p:nvPr/>
        </p:nvSpPr>
        <p:spPr>
          <a:xfrm>
            <a:off x="180000" y="6611779"/>
            <a:ext cx="10227733" cy="246221"/>
          </a:xfrm>
          <a:prstGeom prst="rect">
            <a:avLst/>
          </a:prstGeom>
          <a:noFill/>
        </p:spPr>
        <p:txBody>
          <a:bodyPr wrap="square" rtlCol="0" anchor="b" anchorCtr="0">
            <a:spAutoFit/>
          </a:bodyPr>
          <a:lstStyle/>
          <a:p>
            <a:r>
              <a:rPr lang="en-GB" sz="1000">
                <a:solidFill>
                  <a:srgbClr val="002060"/>
                </a:solidFill>
                <a:latin typeface="Calibri" panose="020F0502020204030204" pitchFamily="34" charset="0"/>
              </a:rPr>
              <a:t>(*) – Question base: Those who have been told how to stay safe online, n=1,478 / 917 / 561 / 673 / 762 / 314 / 176 / 392 / 81 / 1,288 / 144 / 114 / 160.</a:t>
            </a:r>
            <a:endParaRPr lang="en-GB" sz="1000" i="1">
              <a:solidFill>
                <a:srgbClr val="002060"/>
              </a:solidFill>
              <a:latin typeface="Calibri" panose="020F0502020204030204" pitchFamily="34" charset="0"/>
            </a:endParaRPr>
          </a:p>
        </p:txBody>
      </p:sp>
    </p:spTree>
    <p:extLst>
      <p:ext uri="{BB962C8B-B14F-4D97-AF65-F5344CB8AC3E}">
        <p14:creationId xmlns:p14="http://schemas.microsoft.com/office/powerpoint/2010/main" val="2699980714"/>
      </p:ext>
    </p:extLst>
  </p:cSld>
  <p:clrMapOvr>
    <a:masterClrMapping/>
  </p:clrMapOvr>
</p:sld>
</file>

<file path=ppt/slides/slide1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80000" y="180000"/>
            <a:ext cx="11704181" cy="900000"/>
          </a:xfrm>
        </p:spPr>
        <p:txBody>
          <a:bodyPr vert="horz" lIns="91440" tIns="45720" rIns="91440" bIns="45720" rtlCol="0" anchor="t" anchorCtr="0">
            <a:normAutofit/>
          </a:bodyPr>
          <a:lstStyle/>
          <a:p>
            <a:r>
              <a:rPr lang="en-GB" sz="1600"/>
              <a:t>21% of pupils have received a sexting image, a figure which has decreased over the last five years and the lowest t has ever been.</a:t>
            </a:r>
          </a:p>
        </p:txBody>
      </p:sp>
      <p:sp>
        <p:nvSpPr>
          <p:cNvPr id="9" name="TextBox 8"/>
          <p:cNvSpPr txBox="1"/>
          <p:nvPr/>
        </p:nvSpPr>
        <p:spPr>
          <a:xfrm>
            <a:off x="183019" y="6143861"/>
            <a:ext cx="10227733" cy="707886"/>
          </a:xfrm>
          <a:prstGeom prst="rect">
            <a:avLst/>
          </a:prstGeom>
          <a:noFill/>
        </p:spPr>
        <p:txBody>
          <a:bodyPr wrap="square" rtlCol="0" anchor="b" anchorCtr="0">
            <a:spAutoFit/>
          </a:bodyPr>
          <a:lstStyle/>
          <a:p>
            <a:r>
              <a:rPr lang="en-GB" sz="1000" dirty="0">
                <a:solidFill>
                  <a:srgbClr val="002060"/>
                </a:solidFill>
              </a:rPr>
              <a:t>Q: Have you ever sent nude/semi naked images of yourself (“sexting”)?</a:t>
            </a:r>
          </a:p>
          <a:p>
            <a:r>
              <a:rPr lang="en-GB" sz="1000" dirty="0">
                <a:solidFill>
                  <a:srgbClr val="002060"/>
                </a:solidFill>
              </a:rPr>
              <a:t>Q: Has someone who knows you ever sent or posted online nude or semi naked images of you, either real or a deepfake? </a:t>
            </a:r>
            <a:r>
              <a:rPr lang="en-GB" sz="1000" i="1" dirty="0">
                <a:solidFill>
                  <a:srgbClr val="002060"/>
                </a:solidFill>
              </a:rPr>
              <a:t>Question altered 2024.</a:t>
            </a:r>
            <a:endParaRPr lang="en-GB" sz="1000" dirty="0">
              <a:solidFill>
                <a:srgbClr val="002060"/>
              </a:solidFill>
            </a:endParaRPr>
          </a:p>
          <a:p>
            <a:r>
              <a:rPr lang="en-GB" sz="1000" dirty="0">
                <a:solidFill>
                  <a:srgbClr val="002060"/>
                </a:solidFill>
              </a:rPr>
              <a:t>Q: Have you ever received nude/semi naked  (‘sexting’) images?</a:t>
            </a:r>
          </a:p>
          <a:p>
            <a:r>
              <a:rPr lang="en-GB" sz="1000" i="1" dirty="0">
                <a:solidFill>
                  <a:srgbClr val="002060"/>
                </a:solidFill>
              </a:rPr>
              <a:t>Base: All valid respondents, 2023 n=1,057, 2024 n=1,170, 2025 n=1,546. </a:t>
            </a:r>
          </a:p>
        </p:txBody>
      </p:sp>
      <p:sp>
        <p:nvSpPr>
          <p:cNvPr id="13" name="Rectangle 12"/>
          <p:cNvSpPr/>
          <p:nvPr/>
        </p:nvSpPr>
        <p:spPr>
          <a:xfrm>
            <a:off x="9946640" y="6368627"/>
            <a:ext cx="1686560" cy="492926"/>
          </a:xfrm>
          <a:prstGeom prst="rect">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a:t>Technology and being online</a:t>
            </a:r>
          </a:p>
        </p:txBody>
      </p:sp>
      <p:graphicFrame>
        <p:nvGraphicFramePr>
          <p:cNvPr id="20" name="Chart 19"/>
          <p:cNvGraphicFramePr/>
          <p:nvPr>
            <p:extLst>
              <p:ext uri="{D42A27DB-BD31-4B8C-83A1-F6EECF244321}">
                <p14:modId xmlns:p14="http://schemas.microsoft.com/office/powerpoint/2010/main" val="3160807678"/>
              </p:ext>
            </p:extLst>
          </p:nvPr>
        </p:nvGraphicFramePr>
        <p:xfrm>
          <a:off x="7385075" y="1122225"/>
          <a:ext cx="4499106" cy="3243119"/>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8" name="Chart 7">
            <a:extLst>
              <a:ext uri="{FF2B5EF4-FFF2-40B4-BE49-F238E27FC236}">
                <a16:creationId xmlns:a16="http://schemas.microsoft.com/office/drawing/2014/main" id="{96B64892-4FA0-48AD-BA73-248CCED4B495}"/>
              </a:ext>
            </a:extLst>
          </p:cNvPr>
          <p:cNvGraphicFramePr/>
          <p:nvPr>
            <p:extLst>
              <p:ext uri="{D42A27DB-BD31-4B8C-83A1-F6EECF244321}">
                <p14:modId xmlns:p14="http://schemas.microsoft.com/office/powerpoint/2010/main" val="1093314500"/>
              </p:ext>
            </p:extLst>
          </p:nvPr>
        </p:nvGraphicFramePr>
        <p:xfrm>
          <a:off x="375031" y="1159689"/>
          <a:ext cx="3219508" cy="3194118"/>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11" name="Chart 10">
            <a:extLst>
              <a:ext uri="{FF2B5EF4-FFF2-40B4-BE49-F238E27FC236}">
                <a16:creationId xmlns:a16="http://schemas.microsoft.com/office/drawing/2014/main" id="{B7868D0A-7857-476B-BAA6-D575F5DCEC30}"/>
              </a:ext>
            </a:extLst>
          </p:cNvPr>
          <p:cNvGraphicFramePr/>
          <p:nvPr>
            <p:extLst>
              <p:ext uri="{D42A27DB-BD31-4B8C-83A1-F6EECF244321}">
                <p14:modId xmlns:p14="http://schemas.microsoft.com/office/powerpoint/2010/main" val="3801206612"/>
              </p:ext>
            </p:extLst>
          </p:nvPr>
        </p:nvGraphicFramePr>
        <p:xfrm>
          <a:off x="3727476" y="1171226"/>
          <a:ext cx="3524662" cy="3194118"/>
        </p:xfrm>
        <a:graphic>
          <a:graphicData uri="http://schemas.openxmlformats.org/drawingml/2006/chart">
            <c:chart xmlns:c="http://schemas.openxmlformats.org/drawingml/2006/chart" xmlns:r="http://schemas.openxmlformats.org/officeDocument/2006/relationships" r:id="rId4"/>
          </a:graphicData>
        </a:graphic>
      </p:graphicFrame>
      <p:sp>
        <p:nvSpPr>
          <p:cNvPr id="4" name="TextBox 3">
            <a:extLst>
              <a:ext uri="{FF2B5EF4-FFF2-40B4-BE49-F238E27FC236}">
                <a16:creationId xmlns:a16="http://schemas.microsoft.com/office/drawing/2014/main" id="{C68B8F81-BD39-382C-42F2-25D927A24E23}"/>
              </a:ext>
            </a:extLst>
          </p:cNvPr>
          <p:cNvSpPr txBox="1"/>
          <p:nvPr/>
        </p:nvSpPr>
        <p:spPr>
          <a:xfrm>
            <a:off x="3727476" y="4456570"/>
            <a:ext cx="3701988" cy="415498"/>
          </a:xfrm>
          <a:prstGeom prst="rect">
            <a:avLst/>
          </a:prstGeom>
          <a:noFill/>
        </p:spPr>
        <p:txBody>
          <a:bodyPr wrap="square" rtlCol="0">
            <a:spAutoFit/>
          </a:bodyPr>
          <a:lstStyle/>
          <a:p>
            <a:r>
              <a:rPr lang="en-GB" sz="1000">
                <a:solidFill>
                  <a:schemeClr val="tx1">
                    <a:lumMod val="75000"/>
                    <a:lumOff val="25000"/>
                  </a:schemeClr>
                </a:solidFill>
              </a:rPr>
              <a:t>*This questions has been asked in previous years but with the options ‘Yes’ or ‘No’. In 2023, 5% answered ‘Yes’. </a:t>
            </a:r>
          </a:p>
        </p:txBody>
      </p:sp>
    </p:spTree>
    <p:extLst>
      <p:ext uri="{BB962C8B-B14F-4D97-AF65-F5344CB8AC3E}">
        <p14:creationId xmlns:p14="http://schemas.microsoft.com/office/powerpoint/2010/main" val="360020018"/>
      </p:ext>
    </p:extLst>
  </p:cSld>
  <p:clrMapOvr>
    <a:masterClrMapping/>
  </p:clrMapOvr>
</p:sld>
</file>

<file path=ppt/slides/slide1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1"/>
          <p:cNvSpPr>
            <a:spLocks noGrp="1"/>
          </p:cNvSpPr>
          <p:nvPr>
            <p:ph type="title"/>
          </p:nvPr>
        </p:nvSpPr>
        <p:spPr>
          <a:xfrm>
            <a:off x="180000" y="180000"/>
            <a:ext cx="11677548" cy="900000"/>
          </a:xfrm>
        </p:spPr>
        <p:txBody>
          <a:bodyPr vert="horz" lIns="91440" tIns="45720" rIns="91440" bIns="45720" rtlCol="0" anchor="t">
            <a:noAutofit/>
          </a:bodyPr>
          <a:lstStyle/>
          <a:p>
            <a:r>
              <a:rPr lang="en-GB" sz="1600"/>
              <a:t>Year 10s are more likely to have sent and received sexting images overall than Year 8s. Girls are more likely than boys to receive images from someone they didn’t know. </a:t>
            </a:r>
          </a:p>
        </p:txBody>
      </p:sp>
      <p:graphicFrame>
        <p:nvGraphicFramePr>
          <p:cNvPr id="6" name="Table 5"/>
          <p:cNvGraphicFramePr>
            <a:graphicFrameLocks noGrp="1"/>
          </p:cNvGraphicFramePr>
          <p:nvPr>
            <p:extLst>
              <p:ext uri="{D42A27DB-BD31-4B8C-83A1-F6EECF244321}">
                <p14:modId xmlns:p14="http://schemas.microsoft.com/office/powerpoint/2010/main" val="1938558423"/>
              </p:ext>
            </p:extLst>
          </p:nvPr>
        </p:nvGraphicFramePr>
        <p:xfrm>
          <a:off x="202685" y="1033124"/>
          <a:ext cx="11430515" cy="4181033"/>
        </p:xfrm>
        <a:graphic>
          <a:graphicData uri="http://schemas.openxmlformats.org/drawingml/2006/table">
            <a:tbl>
              <a:tblPr firstRow="1" bandRow="1">
                <a:tableStyleId>{5940675A-B579-460E-94D1-54222C63F5DA}</a:tableStyleId>
              </a:tblPr>
              <a:tblGrid>
                <a:gridCol w="2447495">
                  <a:extLst>
                    <a:ext uri="{9D8B030D-6E8A-4147-A177-3AD203B41FA5}">
                      <a16:colId xmlns:a16="http://schemas.microsoft.com/office/drawing/2014/main" val="20000"/>
                    </a:ext>
                  </a:extLst>
                </a:gridCol>
                <a:gridCol w="507711">
                  <a:extLst>
                    <a:ext uri="{9D8B030D-6E8A-4147-A177-3AD203B41FA5}">
                      <a16:colId xmlns:a16="http://schemas.microsoft.com/office/drawing/2014/main" val="20001"/>
                    </a:ext>
                  </a:extLst>
                </a:gridCol>
                <a:gridCol w="855908">
                  <a:extLst>
                    <a:ext uri="{9D8B030D-6E8A-4147-A177-3AD203B41FA5}">
                      <a16:colId xmlns:a16="http://schemas.microsoft.com/office/drawing/2014/main" val="20002"/>
                    </a:ext>
                  </a:extLst>
                </a:gridCol>
                <a:gridCol w="661073">
                  <a:extLst>
                    <a:ext uri="{9D8B030D-6E8A-4147-A177-3AD203B41FA5}">
                      <a16:colId xmlns:a16="http://schemas.microsoft.com/office/drawing/2014/main" val="20003"/>
                    </a:ext>
                  </a:extLst>
                </a:gridCol>
                <a:gridCol w="626330">
                  <a:extLst>
                    <a:ext uri="{9D8B030D-6E8A-4147-A177-3AD203B41FA5}">
                      <a16:colId xmlns:a16="http://schemas.microsoft.com/office/drawing/2014/main" val="20004"/>
                    </a:ext>
                  </a:extLst>
                </a:gridCol>
                <a:gridCol w="582835">
                  <a:extLst>
                    <a:ext uri="{9D8B030D-6E8A-4147-A177-3AD203B41FA5}">
                      <a16:colId xmlns:a16="http://schemas.microsoft.com/office/drawing/2014/main" val="20005"/>
                    </a:ext>
                  </a:extLst>
                </a:gridCol>
                <a:gridCol w="530640">
                  <a:extLst>
                    <a:ext uri="{9D8B030D-6E8A-4147-A177-3AD203B41FA5}">
                      <a16:colId xmlns:a16="http://schemas.microsoft.com/office/drawing/2014/main" val="20006"/>
                    </a:ext>
                  </a:extLst>
                </a:gridCol>
                <a:gridCol w="556737">
                  <a:extLst>
                    <a:ext uri="{9D8B030D-6E8A-4147-A177-3AD203B41FA5}">
                      <a16:colId xmlns:a16="http://schemas.microsoft.com/office/drawing/2014/main" val="2763770145"/>
                    </a:ext>
                  </a:extLst>
                </a:gridCol>
                <a:gridCol w="556737">
                  <a:extLst>
                    <a:ext uri="{9D8B030D-6E8A-4147-A177-3AD203B41FA5}">
                      <a16:colId xmlns:a16="http://schemas.microsoft.com/office/drawing/2014/main" val="20007"/>
                    </a:ext>
                  </a:extLst>
                </a:gridCol>
                <a:gridCol w="794751">
                  <a:extLst>
                    <a:ext uri="{9D8B030D-6E8A-4147-A177-3AD203B41FA5}">
                      <a16:colId xmlns:a16="http://schemas.microsoft.com/office/drawing/2014/main" val="3017961444"/>
                    </a:ext>
                  </a:extLst>
                </a:gridCol>
                <a:gridCol w="579405">
                  <a:extLst>
                    <a:ext uri="{9D8B030D-6E8A-4147-A177-3AD203B41FA5}">
                      <a16:colId xmlns:a16="http://schemas.microsoft.com/office/drawing/2014/main" val="377172640"/>
                    </a:ext>
                  </a:extLst>
                </a:gridCol>
                <a:gridCol w="780733">
                  <a:extLst>
                    <a:ext uri="{9D8B030D-6E8A-4147-A177-3AD203B41FA5}">
                      <a16:colId xmlns:a16="http://schemas.microsoft.com/office/drawing/2014/main" val="1308834470"/>
                    </a:ext>
                  </a:extLst>
                </a:gridCol>
                <a:gridCol w="739502">
                  <a:extLst>
                    <a:ext uri="{9D8B030D-6E8A-4147-A177-3AD203B41FA5}">
                      <a16:colId xmlns:a16="http://schemas.microsoft.com/office/drawing/2014/main" val="110736090"/>
                    </a:ext>
                  </a:extLst>
                </a:gridCol>
                <a:gridCol w="584328">
                  <a:extLst>
                    <a:ext uri="{9D8B030D-6E8A-4147-A177-3AD203B41FA5}">
                      <a16:colId xmlns:a16="http://schemas.microsoft.com/office/drawing/2014/main" val="431784938"/>
                    </a:ext>
                  </a:extLst>
                </a:gridCol>
                <a:gridCol w="626330">
                  <a:extLst>
                    <a:ext uri="{9D8B030D-6E8A-4147-A177-3AD203B41FA5}">
                      <a16:colId xmlns:a16="http://schemas.microsoft.com/office/drawing/2014/main" val="133315530"/>
                    </a:ext>
                  </a:extLst>
                </a:gridCol>
              </a:tblGrid>
              <a:tr h="158474">
                <a:tc gridSpan="2">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i="1">
                          <a:solidFill>
                            <a:schemeClr val="tx1">
                              <a:lumMod val="75000"/>
                              <a:lumOff val="25000"/>
                            </a:schemeClr>
                          </a:solidFill>
                        </a:rPr>
                        <a:t>2025 Survey</a:t>
                      </a:r>
                    </a:p>
                    <a:p>
                      <a:endParaRPr lang="en-GB" sz="1100">
                        <a:solidFill>
                          <a:schemeClr val="tx1">
                            <a:lumMod val="75000"/>
                            <a:lumOff val="25000"/>
                          </a:schemeClr>
                        </a:solidFill>
                      </a:endParaRP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hMerge="1">
                  <a:txBody>
                    <a:bodyPr/>
                    <a:lstStyle/>
                    <a:p>
                      <a:endParaRPr lang="en-GB" sz="1200">
                        <a:solidFill>
                          <a:schemeClr val="tx1">
                            <a:lumMod val="75000"/>
                            <a:lumOff val="25000"/>
                          </a:schemeClr>
                        </a:solidFill>
                      </a:endParaRP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All Secondary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Year 8</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Year 10</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Boys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Girls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FSM</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SEN</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Have a disability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Young carers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Ethnicity:</a:t>
                      </a:r>
                      <a:r>
                        <a:rPr lang="en-GB" sz="1100" b="1" baseline="0">
                          <a:solidFill>
                            <a:schemeClr val="tx1">
                              <a:lumMod val="75000"/>
                              <a:lumOff val="25000"/>
                            </a:schemeClr>
                          </a:solidFill>
                        </a:rPr>
                        <a:t> </a:t>
                      </a:r>
                      <a:r>
                        <a:rPr lang="en-GB" sz="1100" b="1">
                          <a:solidFill>
                            <a:schemeClr val="tx1">
                              <a:lumMod val="75000"/>
                              <a:lumOff val="25000"/>
                            </a:schemeClr>
                          </a:solidFill>
                        </a:rPr>
                        <a:t>White</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Ethnic Minority Groups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Eng 2</a:t>
                      </a:r>
                      <a:r>
                        <a:rPr lang="en-GB" sz="1100" b="1" baseline="30000">
                          <a:solidFill>
                            <a:schemeClr val="tx1">
                              <a:lumMod val="75000"/>
                              <a:lumOff val="25000"/>
                            </a:schemeClr>
                          </a:solidFill>
                        </a:rPr>
                        <a:t>nd</a:t>
                      </a:r>
                      <a:r>
                        <a:rPr lang="en-GB" sz="1100" b="1">
                          <a:solidFill>
                            <a:schemeClr val="tx1">
                              <a:lumMod val="75000"/>
                              <a:lumOff val="25000"/>
                            </a:schemeClr>
                          </a:solidFill>
                        </a:rPr>
                        <a:t> Lang</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LGBTQ</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94833">
                <a:tc gridSpan="2">
                  <a:txBody>
                    <a:bodyPr/>
                    <a:lstStyle/>
                    <a:p>
                      <a:r>
                        <a:rPr lang="en-GB" sz="1100" i="1">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hMerge="1">
                  <a:txBody>
                    <a:bodyPr/>
                    <a:lstStyle/>
                    <a:p>
                      <a:endParaRPr lang="en-GB" sz="1200" i="1">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1546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962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584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720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775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329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191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309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87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1341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154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120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178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294833">
                <a:tc>
                  <a:txBody>
                    <a:bodyPr/>
                    <a:lstStyle/>
                    <a:p>
                      <a:pPr marL="0" algn="l" defTabSz="914400" rtl="0" eaLnBrk="1" latinLnBrk="0" hangingPunct="1"/>
                      <a:r>
                        <a:rPr lang="en-GB" sz="1100" kern="1200">
                          <a:solidFill>
                            <a:schemeClr val="tx1">
                              <a:lumMod val="75000"/>
                              <a:lumOff val="25000"/>
                            </a:schemeClr>
                          </a:solidFill>
                          <a:latin typeface="+mn-lt"/>
                          <a:ea typeface="+mn-ea"/>
                          <a:cs typeface="+mn-cs"/>
                        </a:rPr>
                        <a:t>Have you ever sent nude/semi naked images of yourself (“sexting”)?</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2400">
                          <a:sym typeface="Wingdings" panose="05000000000000000000" pitchFamily="2" charset="2"/>
                        </a:rPr>
                        <a:t></a:t>
                      </a:r>
                      <a:endParaRPr lang="en-GB" sz="2400"/>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a:r>
                        <a:rPr lang="en-GB" sz="1100">
                          <a:solidFill>
                            <a:schemeClr val="tx1">
                              <a:lumMod val="75000"/>
                              <a:lumOff val="25000"/>
                            </a:schemeClr>
                          </a:solidFill>
                        </a:rPr>
                        <a:t>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a:r>
                        <a:rPr lang="en-GB" sz="1100">
                          <a:solidFill>
                            <a:schemeClr val="tx1">
                              <a:lumMod val="75000"/>
                              <a:lumOff val="25000"/>
                            </a:schemeClr>
                          </a:solidFill>
                        </a:rPr>
                        <a:t>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latinLnBrk="0" hangingPunct="1"/>
                      <a:r>
                        <a:rPr lang="en-GB" sz="1100" kern="1200">
                          <a:solidFill>
                            <a:schemeClr val="tx1">
                              <a:lumMod val="75000"/>
                              <a:lumOff val="25000"/>
                            </a:schemeClr>
                          </a:solidFill>
                          <a:latin typeface="+mn-lt"/>
                          <a:ea typeface="+mn-ea"/>
                          <a:cs typeface="+mn-cs"/>
                        </a:rPr>
                        <a:t>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latinLnBrk="0" hangingPunct="1"/>
                      <a:r>
                        <a:rPr lang="en-GB" sz="1100" kern="1200">
                          <a:solidFill>
                            <a:schemeClr val="tx1">
                              <a:lumMod val="75000"/>
                              <a:lumOff val="25000"/>
                            </a:schemeClr>
                          </a:solidFill>
                          <a:latin typeface="+mn-lt"/>
                          <a:ea typeface="+mn-ea"/>
                          <a:cs typeface="+mn-cs"/>
                        </a:rPr>
                        <a:t>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a:r>
                        <a:rPr lang="en-GB" sz="1100">
                          <a:solidFill>
                            <a:schemeClr val="tx1">
                              <a:lumMod val="75000"/>
                              <a:lumOff val="25000"/>
                            </a:schemeClr>
                          </a:solidFill>
                        </a:rPr>
                        <a:t>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a:r>
                        <a:rPr lang="en-GB" sz="1100">
                          <a:solidFill>
                            <a:schemeClr val="tx1">
                              <a:lumMod val="75000"/>
                              <a:lumOff val="25000"/>
                            </a:schemeClr>
                          </a:solidFill>
                        </a:rPr>
                        <a:t>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a:r>
                        <a:rPr lang="en-GB" sz="1100">
                          <a:solidFill>
                            <a:schemeClr val="tx1">
                              <a:lumMod val="75000"/>
                              <a:lumOff val="25000"/>
                            </a:schemeClr>
                          </a:solidFill>
                        </a:rPr>
                        <a:t>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a:r>
                        <a:rPr lang="en-GB" sz="1100">
                          <a:solidFill>
                            <a:schemeClr val="tx1">
                              <a:lumMod val="75000"/>
                              <a:lumOff val="25000"/>
                            </a:schemeClr>
                          </a:solidFill>
                        </a:rPr>
                        <a:t>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a:r>
                        <a:rPr lang="en-GB" sz="1100">
                          <a:solidFill>
                            <a:schemeClr val="tx1">
                              <a:lumMod val="75000"/>
                              <a:lumOff val="25000"/>
                            </a:schemeClr>
                          </a:solidFill>
                        </a:rPr>
                        <a:t>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a:r>
                        <a:rPr lang="en-GB" sz="1100">
                          <a:solidFill>
                            <a:schemeClr val="tx1">
                              <a:lumMod val="75000"/>
                              <a:lumOff val="25000"/>
                            </a:schemeClr>
                          </a:solidFill>
                        </a:rPr>
                        <a:t>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a:r>
                        <a:rPr lang="en-GB" sz="1100">
                          <a:solidFill>
                            <a:schemeClr val="tx1">
                              <a:lumMod val="75000"/>
                              <a:lumOff val="25000"/>
                            </a:schemeClr>
                          </a:solidFill>
                        </a:rPr>
                        <a:t>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10%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294833">
                <a:tc>
                  <a:txBody>
                    <a:bodyPr/>
                    <a:lstStyle/>
                    <a:p>
                      <a:pPr marL="0" algn="l" defTabSz="914400" rtl="0" eaLnBrk="1" latinLnBrk="0" hangingPunct="1"/>
                      <a:r>
                        <a:rPr lang="en-GB" sz="1100" kern="1200">
                          <a:solidFill>
                            <a:schemeClr val="tx1">
                              <a:lumMod val="75000"/>
                              <a:lumOff val="25000"/>
                            </a:schemeClr>
                          </a:solidFill>
                          <a:latin typeface="+mn-lt"/>
                          <a:ea typeface="+mn-ea"/>
                          <a:cs typeface="+mn-cs"/>
                        </a:rPr>
                        <a:t>Has someone who knows you ever sent or posted online ‘sexting’ images of you? - Real</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2400">
                          <a:sym typeface="Wingdings" panose="05000000000000000000" pitchFamily="2" charset="2"/>
                        </a:rPr>
                        <a:t></a:t>
                      </a:r>
                      <a:endParaRPr lang="en-GB" sz="2400"/>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a:r>
                        <a:rPr lang="en-GB" sz="1100">
                          <a:solidFill>
                            <a:schemeClr val="tx1">
                              <a:lumMod val="75000"/>
                              <a:lumOff val="25000"/>
                            </a:schemeClr>
                          </a:solidFill>
                        </a:rPr>
                        <a:t>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100" kern="1200">
                          <a:solidFill>
                            <a:schemeClr val="tx1">
                              <a:lumMod val="75000"/>
                              <a:lumOff val="25000"/>
                            </a:schemeClr>
                          </a:solidFill>
                          <a:latin typeface="+mn-lt"/>
                          <a:ea typeface="+mn-ea"/>
                          <a:cs typeface="+mn-cs"/>
                        </a:rPr>
                        <a:t>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100" kern="1200">
                          <a:solidFill>
                            <a:schemeClr val="tx1">
                              <a:lumMod val="75000"/>
                              <a:lumOff val="25000"/>
                            </a:schemeClr>
                          </a:solidFill>
                          <a:latin typeface="+mn-lt"/>
                          <a:ea typeface="+mn-ea"/>
                          <a:cs typeface="+mn-cs"/>
                        </a:rPr>
                        <a:t>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a:r>
                        <a:rPr lang="en-GB" sz="1100">
                          <a:solidFill>
                            <a:schemeClr val="tx1">
                              <a:lumMod val="75000"/>
                              <a:lumOff val="25000"/>
                            </a:schemeClr>
                          </a:solidFill>
                        </a:rPr>
                        <a:t>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294833">
                <a:tc>
                  <a:txBody>
                    <a:bodyPr/>
                    <a:lstStyle/>
                    <a:p>
                      <a:pPr marL="0" algn="l" defTabSz="914400" rtl="0" eaLnBrk="1" latinLnBrk="0" hangingPunct="1"/>
                      <a:r>
                        <a:rPr lang="en-GB" sz="1100" kern="1200">
                          <a:solidFill>
                            <a:schemeClr val="tx1">
                              <a:lumMod val="75000"/>
                              <a:lumOff val="25000"/>
                            </a:schemeClr>
                          </a:solidFill>
                          <a:latin typeface="+mn-lt"/>
                          <a:ea typeface="+mn-ea"/>
                          <a:cs typeface="+mn-cs"/>
                        </a:rPr>
                        <a:t>Has someone who knows you ever sent or posted online ‘sexting’ images of you? - Deepfake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2400">
                          <a:sym typeface="Wingdings" panose="05000000000000000000" pitchFamily="2" charset="2"/>
                        </a:rPr>
                        <a:t></a:t>
                      </a:r>
                      <a:endParaRPr lang="en-GB" sz="2400"/>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a:r>
                        <a:rPr lang="en-GB" sz="1100">
                          <a:solidFill>
                            <a:schemeClr val="tx1">
                              <a:lumMod val="75000"/>
                              <a:lumOff val="25000"/>
                            </a:schemeClr>
                          </a:solidFill>
                        </a:rPr>
                        <a:t>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100" kern="1200">
                          <a:solidFill>
                            <a:schemeClr val="tx1">
                              <a:lumMod val="75000"/>
                              <a:lumOff val="25000"/>
                            </a:schemeClr>
                          </a:solidFill>
                          <a:latin typeface="+mn-lt"/>
                          <a:ea typeface="+mn-ea"/>
                          <a:cs typeface="+mn-cs"/>
                        </a:rPr>
                        <a:t>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100" kern="1200">
                          <a:solidFill>
                            <a:schemeClr val="tx1">
                              <a:lumMod val="75000"/>
                              <a:lumOff val="25000"/>
                            </a:schemeClr>
                          </a:solidFill>
                          <a:latin typeface="+mn-lt"/>
                          <a:ea typeface="+mn-ea"/>
                          <a:cs typeface="+mn-cs"/>
                        </a:rPr>
                        <a:t>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a:r>
                        <a:rPr lang="en-GB" sz="1100">
                          <a:solidFill>
                            <a:schemeClr val="tx1">
                              <a:lumMod val="75000"/>
                              <a:lumOff val="25000"/>
                            </a:schemeClr>
                          </a:solidFill>
                        </a:rPr>
                        <a:t>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3694910819"/>
                  </a:ext>
                </a:extLst>
              </a:tr>
              <a:tr h="294833">
                <a:tc>
                  <a:txBody>
                    <a:bodyPr/>
                    <a:lstStyle/>
                    <a:p>
                      <a:pPr marL="0" algn="l" defTabSz="914400" rtl="0" eaLnBrk="1" latinLnBrk="0" hangingPunct="1"/>
                      <a:r>
                        <a:rPr lang="en-GB" sz="1100" kern="1200">
                          <a:solidFill>
                            <a:schemeClr val="tx1">
                              <a:lumMod val="75000"/>
                              <a:lumOff val="25000"/>
                            </a:schemeClr>
                          </a:solidFill>
                          <a:latin typeface="+mn-lt"/>
                          <a:ea typeface="+mn-ea"/>
                          <a:cs typeface="+mn-cs"/>
                        </a:rPr>
                        <a:t>Have you ever received ‘sexting’ images? – From</a:t>
                      </a:r>
                      <a:r>
                        <a:rPr lang="en-GB" sz="1100" kern="1200" baseline="0">
                          <a:solidFill>
                            <a:schemeClr val="tx1">
                              <a:lumMod val="75000"/>
                              <a:lumOff val="25000"/>
                            </a:schemeClr>
                          </a:solidFill>
                          <a:latin typeface="+mn-lt"/>
                          <a:ea typeface="+mn-ea"/>
                          <a:cs typeface="+mn-cs"/>
                        </a:rPr>
                        <a:t> someone part of the image(s).</a:t>
                      </a:r>
                      <a:endParaRPr lang="en-GB" sz="1100" kern="1200">
                        <a:solidFill>
                          <a:schemeClr val="tx1">
                            <a:lumMod val="75000"/>
                            <a:lumOff val="25000"/>
                          </a:schemeClr>
                        </a:solidFill>
                        <a:latin typeface="+mn-lt"/>
                        <a:ea typeface="+mn-ea"/>
                        <a:cs typeface="+mn-cs"/>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2400">
                          <a:sym typeface="Wingdings" panose="05000000000000000000" pitchFamily="2" charset="2"/>
                        </a:rPr>
                        <a:t></a:t>
                      </a:r>
                      <a:endParaRPr lang="en-GB" sz="2400"/>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bg2">
                              <a:lumMod val="25000"/>
                            </a:schemeClr>
                          </a:solidFill>
                          <a:effectLst/>
                          <a:latin typeface="Calibri" panose="020F0502020204030204" pitchFamily="34" charset="0"/>
                        </a:rPr>
                        <a:t>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bg2">
                              <a:lumMod val="25000"/>
                            </a:schemeClr>
                          </a:solidFill>
                          <a:effectLst/>
                          <a:latin typeface="Calibri" panose="020F0502020204030204" pitchFamily="34" charset="0"/>
                        </a:rPr>
                        <a:t>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bg2">
                              <a:lumMod val="25000"/>
                            </a:schemeClr>
                          </a:solidFill>
                          <a:effectLst/>
                          <a:latin typeface="Calibri" panose="020F0502020204030204" pitchFamily="34" charset="0"/>
                        </a:rPr>
                        <a:t>14%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bg2">
                              <a:lumMod val="25000"/>
                            </a:schemeClr>
                          </a:solidFill>
                          <a:effectLst/>
                          <a:latin typeface="Calibri" panose="020F0502020204030204" pitchFamily="34" charset="0"/>
                        </a:rPr>
                        <a:t>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bg2">
                              <a:lumMod val="25000"/>
                            </a:schemeClr>
                          </a:solidFill>
                          <a:effectLst/>
                          <a:latin typeface="Calibri" panose="020F0502020204030204" pitchFamily="34" charset="0"/>
                        </a:rPr>
                        <a:t>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a:solidFill>
                            <a:schemeClr val="bg2">
                              <a:lumMod val="25000"/>
                            </a:schemeClr>
                          </a:solidFill>
                          <a:effectLst/>
                          <a:latin typeface="Calibri" panose="020F0502020204030204" pitchFamily="34" charset="0"/>
                        </a:rPr>
                        <a:t>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bg2">
                              <a:lumMod val="25000"/>
                            </a:schemeClr>
                          </a:solidFill>
                          <a:effectLst/>
                          <a:latin typeface="Calibri" panose="020F0502020204030204" pitchFamily="34" charset="0"/>
                        </a:rPr>
                        <a:t>12%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bg2">
                              <a:lumMod val="25000"/>
                            </a:schemeClr>
                          </a:solidFill>
                          <a:effectLst/>
                          <a:latin typeface="Calibri" panose="020F0502020204030204" pitchFamily="34" charset="0"/>
                        </a:rPr>
                        <a:t>10%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bg2">
                              <a:lumMod val="25000"/>
                            </a:schemeClr>
                          </a:solidFill>
                          <a:effectLst/>
                          <a:latin typeface="Calibri" panose="020F0502020204030204" pitchFamily="34" charset="0"/>
                        </a:rPr>
                        <a:t>13%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bg2">
                              <a:lumMod val="25000"/>
                            </a:schemeClr>
                          </a:solidFill>
                          <a:effectLst/>
                          <a:latin typeface="Calibri" panose="020F0502020204030204" pitchFamily="34" charset="0"/>
                        </a:rPr>
                        <a:t>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bg2">
                              <a:lumMod val="25000"/>
                            </a:schemeClr>
                          </a:solidFill>
                          <a:effectLst/>
                          <a:latin typeface="Calibri" panose="020F0502020204030204" pitchFamily="34" charset="0"/>
                        </a:rPr>
                        <a:t>14%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bg2">
                              <a:lumMod val="25000"/>
                            </a:schemeClr>
                          </a:solidFill>
                          <a:effectLst/>
                          <a:latin typeface="Calibri" panose="020F0502020204030204" pitchFamily="34" charset="0"/>
                        </a:rPr>
                        <a:t>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bg2">
                              <a:lumMod val="25000"/>
                            </a:schemeClr>
                          </a:solidFill>
                          <a:effectLst/>
                          <a:latin typeface="Calibri" panose="020F0502020204030204" pitchFamily="34" charset="0"/>
                        </a:rPr>
                        <a:t>13%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r h="29483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kern="1200">
                          <a:solidFill>
                            <a:schemeClr val="tx1">
                              <a:lumMod val="75000"/>
                              <a:lumOff val="25000"/>
                            </a:schemeClr>
                          </a:solidFill>
                          <a:latin typeface="+mn-lt"/>
                          <a:ea typeface="+mn-ea"/>
                          <a:cs typeface="+mn-cs"/>
                        </a:rPr>
                        <a:t>Have you ever received ‘sexting’ images? – From</a:t>
                      </a:r>
                      <a:r>
                        <a:rPr lang="en-GB" sz="1100" kern="1200" baseline="0">
                          <a:solidFill>
                            <a:schemeClr val="tx1">
                              <a:lumMod val="75000"/>
                              <a:lumOff val="25000"/>
                            </a:schemeClr>
                          </a:solidFill>
                          <a:latin typeface="+mn-lt"/>
                          <a:ea typeface="+mn-ea"/>
                          <a:cs typeface="+mn-cs"/>
                        </a:rPr>
                        <a:t> someone not part of the image(s).</a:t>
                      </a:r>
                      <a:endParaRPr lang="en-GB" sz="1100" kern="1200">
                        <a:solidFill>
                          <a:schemeClr val="tx1">
                            <a:lumMod val="75000"/>
                            <a:lumOff val="25000"/>
                          </a:schemeClr>
                        </a:solidFill>
                        <a:latin typeface="+mn-lt"/>
                        <a:ea typeface="+mn-ea"/>
                        <a:cs typeface="+mn-cs"/>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2400">
                          <a:sym typeface="Wingdings" panose="05000000000000000000" pitchFamily="2" charset="2"/>
                        </a:rPr>
                        <a:t></a:t>
                      </a:r>
                      <a:endParaRPr lang="en-GB" sz="2400"/>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bg2">
                              <a:lumMod val="25000"/>
                            </a:schemeClr>
                          </a:solidFill>
                          <a:effectLst/>
                          <a:latin typeface="Calibri" panose="020F0502020204030204" pitchFamily="34" charset="0"/>
                        </a:rPr>
                        <a:t>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bg2">
                              <a:lumMod val="25000"/>
                            </a:schemeClr>
                          </a:solidFill>
                          <a:effectLst/>
                          <a:latin typeface="Calibri" panose="020F0502020204030204" pitchFamily="34" charset="0"/>
                        </a:rPr>
                        <a:t>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bg2">
                              <a:lumMod val="25000"/>
                            </a:schemeClr>
                          </a:solidFill>
                          <a:effectLst/>
                          <a:latin typeface="Calibri" panose="020F0502020204030204" pitchFamily="34" charset="0"/>
                        </a:rPr>
                        <a:t>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bg2">
                              <a:lumMod val="25000"/>
                            </a:schemeClr>
                          </a:solidFill>
                          <a:effectLst/>
                          <a:latin typeface="Calibri" panose="020F0502020204030204" pitchFamily="34" charset="0"/>
                        </a:rPr>
                        <a:t>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bg2">
                              <a:lumMod val="25000"/>
                            </a:schemeClr>
                          </a:solidFill>
                          <a:effectLst/>
                          <a:latin typeface="Calibri" panose="020F0502020204030204" pitchFamily="34" charset="0"/>
                        </a:rPr>
                        <a:t>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a:solidFill>
                            <a:schemeClr val="bg2">
                              <a:lumMod val="25000"/>
                            </a:schemeClr>
                          </a:solidFill>
                          <a:effectLst/>
                          <a:latin typeface="Calibri" panose="020F0502020204030204" pitchFamily="34" charset="0"/>
                        </a:rPr>
                        <a:t>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bg2">
                              <a:lumMod val="25000"/>
                            </a:schemeClr>
                          </a:solidFill>
                          <a:effectLst/>
                          <a:latin typeface="Calibri" panose="020F0502020204030204" pitchFamily="34" charset="0"/>
                        </a:rPr>
                        <a:t>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bg2">
                              <a:lumMod val="25000"/>
                            </a:schemeClr>
                          </a:solidFill>
                          <a:effectLst/>
                          <a:latin typeface="Calibri" panose="020F0502020204030204" pitchFamily="34" charset="0"/>
                        </a:rPr>
                        <a:t>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bg2">
                              <a:lumMod val="25000"/>
                            </a:schemeClr>
                          </a:solidFill>
                          <a:effectLst/>
                          <a:latin typeface="Calibri" panose="020F0502020204030204" pitchFamily="34" charset="0"/>
                        </a:rPr>
                        <a:t>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bg2">
                              <a:lumMod val="25000"/>
                            </a:schemeClr>
                          </a:solidFill>
                          <a:effectLst/>
                          <a:latin typeface="Calibri" panose="020F0502020204030204" pitchFamily="34" charset="0"/>
                        </a:rPr>
                        <a:t>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bg2">
                              <a:lumMod val="25000"/>
                            </a:schemeClr>
                          </a:solidFill>
                          <a:effectLst/>
                          <a:latin typeface="Calibri" panose="020F0502020204030204" pitchFamily="34" charset="0"/>
                        </a:rPr>
                        <a:t>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bg2">
                              <a:lumMod val="25000"/>
                            </a:schemeClr>
                          </a:solidFill>
                          <a:effectLst/>
                          <a:latin typeface="Calibri" panose="020F0502020204030204" pitchFamily="34" charset="0"/>
                        </a:rPr>
                        <a:t>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bg2">
                              <a:lumMod val="25000"/>
                            </a:schemeClr>
                          </a:solidFill>
                          <a:effectLst/>
                          <a:latin typeface="Calibri" panose="020F0502020204030204" pitchFamily="34" charset="0"/>
                        </a:rPr>
                        <a:t>11%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5"/>
                  </a:ext>
                </a:extLst>
              </a:tr>
              <a:tr h="29483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kern="1200">
                          <a:solidFill>
                            <a:schemeClr val="tx1">
                              <a:lumMod val="75000"/>
                              <a:lumOff val="25000"/>
                            </a:schemeClr>
                          </a:solidFill>
                          <a:latin typeface="+mn-lt"/>
                          <a:ea typeface="+mn-ea"/>
                          <a:cs typeface="+mn-cs"/>
                        </a:rPr>
                        <a:t>Have you ever received ‘sexting’ images? – From someone I didn’t know</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2400">
                          <a:sym typeface="Wingdings" panose="05000000000000000000" pitchFamily="2" charset="2"/>
                        </a:rPr>
                        <a:t></a:t>
                      </a:r>
                      <a:endParaRPr lang="en-GB" sz="2400"/>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bg2">
                              <a:lumMod val="25000"/>
                            </a:schemeClr>
                          </a:solidFill>
                          <a:effectLst/>
                          <a:latin typeface="Calibri" panose="020F0502020204030204" pitchFamily="34" charset="0"/>
                        </a:rPr>
                        <a:t>13%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bg2">
                              <a:lumMod val="25000"/>
                            </a:schemeClr>
                          </a:solidFill>
                          <a:effectLst/>
                          <a:latin typeface="Calibri" panose="020F0502020204030204" pitchFamily="34" charset="0"/>
                        </a:rPr>
                        <a:t>12%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bg2">
                              <a:lumMod val="25000"/>
                            </a:schemeClr>
                          </a:solidFill>
                          <a:effectLst/>
                          <a:latin typeface="Calibri" panose="020F0502020204030204" pitchFamily="34" charset="0"/>
                        </a:rPr>
                        <a:t>15%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bg2">
                              <a:lumMod val="25000"/>
                            </a:schemeClr>
                          </a:solidFill>
                          <a:effectLst/>
                          <a:latin typeface="Calibri" panose="020F0502020204030204" pitchFamily="34" charset="0"/>
                        </a:rPr>
                        <a:t>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bg2">
                              <a:lumMod val="25000"/>
                            </a:schemeClr>
                          </a:solidFill>
                          <a:effectLst/>
                          <a:latin typeface="Calibri" panose="020F0502020204030204" pitchFamily="34" charset="0"/>
                        </a:rPr>
                        <a:t>16%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a:solidFill>
                            <a:schemeClr val="bg2">
                              <a:lumMod val="25000"/>
                            </a:schemeClr>
                          </a:solidFill>
                          <a:effectLst/>
                          <a:latin typeface="Calibri" panose="020F0502020204030204" pitchFamily="34" charset="0"/>
                        </a:rPr>
                        <a:t>17%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bg2">
                              <a:lumMod val="25000"/>
                            </a:schemeClr>
                          </a:solidFill>
                          <a:effectLst/>
                          <a:latin typeface="Calibri" panose="020F0502020204030204" pitchFamily="34" charset="0"/>
                        </a:rPr>
                        <a:t>13%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bg2">
                              <a:lumMod val="25000"/>
                            </a:schemeClr>
                          </a:solidFill>
                          <a:effectLst/>
                          <a:latin typeface="Calibri" panose="020F0502020204030204" pitchFamily="34" charset="0"/>
                        </a:rPr>
                        <a:t>18%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bg2">
                              <a:lumMod val="25000"/>
                            </a:schemeClr>
                          </a:solidFill>
                          <a:effectLst/>
                          <a:latin typeface="Calibri" panose="020F0502020204030204" pitchFamily="34" charset="0"/>
                        </a:rPr>
                        <a:t>22%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bg2">
                              <a:lumMod val="25000"/>
                            </a:schemeClr>
                          </a:solidFill>
                          <a:effectLst/>
                          <a:latin typeface="Calibri" panose="020F0502020204030204" pitchFamily="34" charset="0"/>
                        </a:rPr>
                        <a:t>13%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bg2">
                              <a:lumMod val="25000"/>
                            </a:schemeClr>
                          </a:solidFill>
                          <a:effectLst/>
                          <a:latin typeface="Calibri" panose="020F0502020204030204" pitchFamily="34" charset="0"/>
                        </a:rPr>
                        <a:t>17%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bg2">
                              <a:lumMod val="25000"/>
                            </a:schemeClr>
                          </a:solidFill>
                          <a:effectLst/>
                          <a:latin typeface="Calibri" panose="020F0502020204030204" pitchFamily="34" charset="0"/>
                        </a:rPr>
                        <a:t>16%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bg2">
                              <a:lumMod val="25000"/>
                            </a:schemeClr>
                          </a:solidFill>
                          <a:effectLst/>
                          <a:latin typeface="Calibri" panose="020F0502020204030204" pitchFamily="34" charset="0"/>
                        </a:rPr>
                        <a:t>20%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2509489002"/>
                  </a:ext>
                </a:extLst>
              </a:tr>
            </a:tbl>
          </a:graphicData>
        </a:graphic>
      </p:graphicFrame>
      <p:sp>
        <p:nvSpPr>
          <p:cNvPr id="10" name="Rectangle 9"/>
          <p:cNvSpPr/>
          <p:nvPr/>
        </p:nvSpPr>
        <p:spPr>
          <a:xfrm>
            <a:off x="9946640" y="6368627"/>
            <a:ext cx="1686560" cy="492926"/>
          </a:xfrm>
          <a:prstGeom prst="rect">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a:t>Technology and being online</a:t>
            </a:r>
          </a:p>
        </p:txBody>
      </p:sp>
      <p:sp>
        <p:nvSpPr>
          <p:cNvPr id="11" name="TextBox 10"/>
          <p:cNvSpPr txBox="1"/>
          <p:nvPr/>
        </p:nvSpPr>
        <p:spPr>
          <a:xfrm>
            <a:off x="180000" y="5365500"/>
            <a:ext cx="11453200" cy="276999"/>
          </a:xfrm>
          <a:prstGeom prst="rect">
            <a:avLst/>
          </a:prstGeom>
          <a:solidFill>
            <a:schemeClr val="accent4">
              <a:lumMod val="20000"/>
              <a:lumOff val="80000"/>
            </a:schemeClr>
          </a:solidFill>
        </p:spPr>
        <p:txBody>
          <a:bodyPr wrap="square" rtlCol="0">
            <a:spAutoFit/>
          </a:bodyPr>
          <a:lstStyle/>
          <a:p>
            <a:r>
              <a:rPr lang="en-GB" sz="1200">
                <a:solidFill>
                  <a:schemeClr val="tx1">
                    <a:lumMod val="75000"/>
                    <a:lumOff val="25000"/>
                  </a:schemeClr>
                </a:solidFill>
              </a:rPr>
              <a:t>Proportion of pupils answered ‘Yes’</a:t>
            </a:r>
          </a:p>
        </p:txBody>
      </p:sp>
      <p:sp>
        <p:nvSpPr>
          <p:cNvPr id="9" name="TextBox 8"/>
          <p:cNvSpPr txBox="1"/>
          <p:nvPr/>
        </p:nvSpPr>
        <p:spPr>
          <a:xfrm>
            <a:off x="183019" y="6278699"/>
            <a:ext cx="10227733" cy="553998"/>
          </a:xfrm>
          <a:prstGeom prst="rect">
            <a:avLst/>
          </a:prstGeom>
          <a:noFill/>
        </p:spPr>
        <p:txBody>
          <a:bodyPr wrap="square" rtlCol="0" anchor="b" anchorCtr="0">
            <a:spAutoFit/>
          </a:bodyPr>
          <a:lstStyle/>
          <a:p>
            <a:r>
              <a:rPr lang="en-GB" sz="1000">
                <a:solidFill>
                  <a:srgbClr val="002060"/>
                </a:solidFill>
              </a:rPr>
              <a:t>Q: Have you ever sent nude/semi naked images of yourself (“sexting”)?</a:t>
            </a:r>
          </a:p>
          <a:p>
            <a:r>
              <a:rPr lang="en-GB" sz="1000">
                <a:solidFill>
                  <a:srgbClr val="002060"/>
                </a:solidFill>
              </a:rPr>
              <a:t>Q: Has someone who knows you ever sent or posted online ‘sexting’ images of you? </a:t>
            </a:r>
          </a:p>
          <a:p>
            <a:r>
              <a:rPr lang="en-GB" sz="1000">
                <a:solidFill>
                  <a:srgbClr val="002060"/>
                </a:solidFill>
              </a:rPr>
              <a:t>Q: Have you ever received ‘sexting’ images?</a:t>
            </a:r>
          </a:p>
        </p:txBody>
      </p:sp>
    </p:spTree>
    <p:extLst>
      <p:ext uri="{BB962C8B-B14F-4D97-AF65-F5344CB8AC3E}">
        <p14:creationId xmlns:p14="http://schemas.microsoft.com/office/powerpoint/2010/main" val="1414139469"/>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vert="horz" lIns="91440" tIns="45720" rIns="91440" bIns="45720" rtlCol="0" anchor="ctr">
            <a:normAutofit/>
          </a:bodyPr>
          <a:lstStyle/>
          <a:p>
            <a:r>
              <a:rPr lang="en-GB" sz="2400"/>
              <a:t>Acknowledgements</a:t>
            </a:r>
          </a:p>
        </p:txBody>
      </p:sp>
      <p:sp>
        <p:nvSpPr>
          <p:cNvPr id="3" name="Content Placeholder 2"/>
          <p:cNvSpPr>
            <a:spLocks noGrp="1"/>
          </p:cNvSpPr>
          <p:nvPr>
            <p:ph idx="1"/>
          </p:nvPr>
        </p:nvSpPr>
        <p:spPr>
          <a:xfrm>
            <a:off x="183019" y="834244"/>
            <a:ext cx="10569776" cy="5678068"/>
          </a:xfrm>
        </p:spPr>
        <p:txBody>
          <a:bodyPr>
            <a:noAutofit/>
          </a:bodyPr>
          <a:lstStyle/>
          <a:p>
            <a:pPr>
              <a:lnSpc>
                <a:spcPct val="110000"/>
              </a:lnSpc>
            </a:pPr>
            <a:endParaRPr lang="en-GB" sz="1400">
              <a:solidFill>
                <a:srgbClr val="404040"/>
              </a:solidFill>
            </a:endParaRPr>
          </a:p>
          <a:p>
            <a:pPr marL="0" indent="0">
              <a:lnSpc>
                <a:spcPct val="100000"/>
              </a:lnSpc>
              <a:spcBef>
                <a:spcPts val="600"/>
              </a:spcBef>
              <a:spcAft>
                <a:spcPts val="600"/>
              </a:spcAft>
              <a:buNone/>
            </a:pPr>
            <a:r>
              <a:rPr lang="en-GB" sz="1400">
                <a:solidFill>
                  <a:srgbClr val="404040"/>
                </a:solidFill>
              </a:rPr>
              <a:t>PFA Research is pleased to provide this report, which contains the analysis and findings from the Doncaster Pupils Lifestyle Survey 2025 for secondary schools. We trust that the information will be helpful in future planning and support for improving the lives, health and wellbeing of young people and their families in Doncaster. </a:t>
            </a:r>
          </a:p>
          <a:p>
            <a:pPr marL="0" indent="0">
              <a:lnSpc>
                <a:spcPct val="100000"/>
              </a:lnSpc>
              <a:spcBef>
                <a:spcPts val="600"/>
              </a:spcBef>
              <a:spcAft>
                <a:spcPts val="600"/>
              </a:spcAft>
              <a:buNone/>
            </a:pPr>
            <a:r>
              <a:rPr lang="en-GB" sz="1400">
                <a:solidFill>
                  <a:srgbClr val="404040"/>
                </a:solidFill>
              </a:rPr>
              <a:t>We would like to take this opportunity to thank the Public Health Improvement Team, and especially Laura Booth, Katie Gillan, Sarah Atkinson, Victoria Shackleton and Saima Nazir, for their expert guidance and steer of the research, and their genuine support for a collaborative partnership in developing the survey and helping to bring schools on board.</a:t>
            </a:r>
          </a:p>
          <a:p>
            <a:pPr marL="0" indent="0">
              <a:lnSpc>
                <a:spcPct val="100000"/>
              </a:lnSpc>
              <a:spcBef>
                <a:spcPts val="600"/>
              </a:spcBef>
              <a:spcAft>
                <a:spcPts val="600"/>
              </a:spcAft>
              <a:buNone/>
            </a:pPr>
            <a:r>
              <a:rPr lang="en-GB" sz="1400">
                <a:solidFill>
                  <a:srgbClr val="404040"/>
                </a:solidFill>
              </a:rPr>
              <a:t>We also thank all the participating schools, their teachers and staff who have made it possible for pupils to take part in the survey. Special thanks go to pupils who completed the surveys in good faith and with honesty, and let us capture their experiences, opinions and thoughts. We hope we have helped to make your voices heard.</a:t>
            </a:r>
          </a:p>
        </p:txBody>
      </p:sp>
      <p:pic>
        <p:nvPicPr>
          <p:cNvPr id="4" name="Picture 3"/>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73765" y="5900726"/>
            <a:ext cx="2318453" cy="957274"/>
          </a:xfrm>
          <a:prstGeom prst="rect">
            <a:avLst/>
          </a:prstGeom>
        </p:spPr>
      </p:pic>
    </p:spTree>
    <p:extLst>
      <p:ext uri="{BB962C8B-B14F-4D97-AF65-F5344CB8AC3E}">
        <p14:creationId xmlns:p14="http://schemas.microsoft.com/office/powerpoint/2010/main" val="3054077988"/>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vert="horz" lIns="91440" tIns="45720" rIns="91440" bIns="45720" rtlCol="0" anchor="ctr">
            <a:normAutofit/>
          </a:bodyPr>
          <a:lstStyle/>
          <a:p>
            <a:r>
              <a:rPr lang="en-GB" sz="2400"/>
              <a:t>Executive Summary (16)</a:t>
            </a:r>
          </a:p>
        </p:txBody>
      </p:sp>
      <p:sp>
        <p:nvSpPr>
          <p:cNvPr id="3" name="Content Placeholder 2"/>
          <p:cNvSpPr>
            <a:spLocks noGrp="1"/>
          </p:cNvSpPr>
          <p:nvPr>
            <p:ph idx="1"/>
          </p:nvPr>
        </p:nvSpPr>
        <p:spPr>
          <a:xfrm>
            <a:off x="183018" y="834244"/>
            <a:ext cx="11556698" cy="5678068"/>
          </a:xfrm>
        </p:spPr>
        <p:txBody>
          <a:bodyPr>
            <a:noAutofit/>
          </a:bodyPr>
          <a:lstStyle/>
          <a:p>
            <a:pPr marL="0" indent="0">
              <a:lnSpc>
                <a:spcPct val="100000"/>
              </a:lnSpc>
              <a:spcBef>
                <a:spcPts val="600"/>
              </a:spcBef>
              <a:spcAft>
                <a:spcPts val="600"/>
              </a:spcAft>
              <a:buNone/>
            </a:pPr>
            <a:r>
              <a:rPr lang="en-GB" sz="1600" b="1" dirty="0">
                <a:solidFill>
                  <a:srgbClr val="FFC000"/>
                </a:solidFill>
                <a:latin typeface="+mn-lt"/>
              </a:rPr>
              <a:t>Your community and activities</a:t>
            </a:r>
          </a:p>
          <a:p>
            <a:pPr>
              <a:lnSpc>
                <a:spcPct val="100000"/>
              </a:lnSpc>
              <a:spcBef>
                <a:spcPts val="600"/>
              </a:spcBef>
              <a:spcAft>
                <a:spcPts val="600"/>
              </a:spcAft>
            </a:pPr>
            <a:r>
              <a:rPr lang="en-US" sz="1400" dirty="0">
                <a:solidFill>
                  <a:schemeClr val="tx1">
                    <a:lumMod val="75000"/>
                    <a:lumOff val="25000"/>
                  </a:schemeClr>
                </a:solidFill>
                <a:latin typeface="+mn-lt"/>
              </a:rPr>
              <a:t>42% of pupils feel they can get involved in the local community, and 40% of pupils feel able to share their ideas for making things better for people at school.</a:t>
            </a:r>
          </a:p>
          <a:p>
            <a:pPr>
              <a:lnSpc>
                <a:spcPct val="100000"/>
              </a:lnSpc>
              <a:spcBef>
                <a:spcPts val="600"/>
              </a:spcBef>
              <a:spcAft>
                <a:spcPts val="600"/>
              </a:spcAft>
            </a:pPr>
            <a:r>
              <a:rPr lang="en-US" sz="1400" dirty="0">
                <a:solidFill>
                  <a:schemeClr val="tx1">
                    <a:lumMod val="75000"/>
                    <a:lumOff val="25000"/>
                  </a:schemeClr>
                </a:solidFill>
                <a:latin typeface="+mn-lt"/>
              </a:rPr>
              <a:t>51% of all pupils would like to stay in full-time education at the end of year 11, </a:t>
            </a:r>
            <a:r>
              <a:rPr lang="en-GB" sz="1400" dirty="0">
                <a:solidFill>
                  <a:schemeClr val="tx1">
                    <a:lumMod val="75000"/>
                    <a:lumOff val="25000"/>
                  </a:schemeClr>
                </a:solidFill>
                <a:latin typeface="+mn-lt"/>
              </a:rPr>
              <a:t>a sizeable increase on last year and returning to a level last seen in 2022. 15% of pupils feel unsure about what they will do. </a:t>
            </a:r>
            <a:endParaRPr lang="en-US" sz="1400" dirty="0">
              <a:solidFill>
                <a:schemeClr val="tx1">
                  <a:lumMod val="75000"/>
                  <a:lumOff val="25000"/>
                </a:schemeClr>
              </a:solidFill>
              <a:latin typeface="+mn-lt"/>
            </a:endParaRPr>
          </a:p>
          <a:p>
            <a:pPr>
              <a:lnSpc>
                <a:spcPct val="100000"/>
              </a:lnSpc>
              <a:spcBef>
                <a:spcPts val="600"/>
              </a:spcBef>
              <a:spcAft>
                <a:spcPts val="600"/>
              </a:spcAft>
            </a:pPr>
            <a:r>
              <a:rPr lang="en-GB" sz="1400" dirty="0">
                <a:solidFill>
                  <a:schemeClr val="tx1">
                    <a:lumMod val="75000"/>
                    <a:lumOff val="25000"/>
                  </a:schemeClr>
                </a:solidFill>
                <a:latin typeface="+mn-lt"/>
              </a:rPr>
              <a:t>Overall, most pupils feel positive about the things they have planned for the future. 88% agree or strongly agree that they have things they want to achieve, 68% feel able to pursue what they want to do once they leave school and 62% feel excited about the future. LGBTQ pupils are the group least likely to feel able to pursue their goals and feel excited about the future.</a:t>
            </a:r>
          </a:p>
          <a:p>
            <a:pPr marL="0" indent="0">
              <a:lnSpc>
                <a:spcPct val="100000"/>
              </a:lnSpc>
              <a:spcBef>
                <a:spcPts val="600"/>
              </a:spcBef>
              <a:spcAft>
                <a:spcPts val="600"/>
              </a:spcAft>
              <a:buNone/>
            </a:pPr>
            <a:r>
              <a:rPr lang="en-GB" sz="1600" b="1" dirty="0">
                <a:solidFill>
                  <a:srgbClr val="FF0000"/>
                </a:solidFill>
                <a:latin typeface="+mn-lt"/>
              </a:rPr>
              <a:t>Technology and being online</a:t>
            </a:r>
          </a:p>
          <a:p>
            <a:pPr>
              <a:lnSpc>
                <a:spcPct val="100000"/>
              </a:lnSpc>
              <a:spcBef>
                <a:spcPts val="600"/>
              </a:spcBef>
              <a:spcAft>
                <a:spcPts val="600"/>
              </a:spcAft>
            </a:pPr>
            <a:r>
              <a:rPr lang="en-GB" sz="1400" dirty="0">
                <a:solidFill>
                  <a:schemeClr val="tx1">
                    <a:lumMod val="75000"/>
                    <a:lumOff val="25000"/>
                  </a:schemeClr>
                </a:solidFill>
                <a:latin typeface="+mn-lt"/>
              </a:rPr>
              <a:t>48% of pupils don’t think that screen time has any negative effects on them, with boys much more likely to think so than girls (54% v. 44% respectively). 34% of pupils believe that there are negative effects to their sleep and 21% believe there are negative effects to time with family. </a:t>
            </a:r>
            <a:r>
              <a:rPr lang="en-US" sz="1400" dirty="0">
                <a:solidFill>
                  <a:schemeClr val="tx1">
                    <a:lumMod val="75000"/>
                    <a:lumOff val="25000"/>
                  </a:schemeClr>
                </a:solidFill>
                <a:latin typeface="+mn-lt"/>
              </a:rPr>
              <a:t>20% believe there are negative effects to their schoolwork.</a:t>
            </a:r>
          </a:p>
          <a:p>
            <a:pPr>
              <a:lnSpc>
                <a:spcPct val="100000"/>
              </a:lnSpc>
              <a:spcBef>
                <a:spcPts val="600"/>
              </a:spcBef>
              <a:spcAft>
                <a:spcPts val="600"/>
              </a:spcAft>
            </a:pPr>
            <a:r>
              <a:rPr lang="en-US" sz="1400" dirty="0">
                <a:solidFill>
                  <a:schemeClr val="tx1">
                    <a:lumMod val="75000"/>
                    <a:lumOff val="25000"/>
                  </a:schemeClr>
                </a:solidFill>
                <a:latin typeface="+mn-lt"/>
              </a:rPr>
              <a:t>Almost all pupils </a:t>
            </a:r>
            <a:r>
              <a:rPr lang="en-US" sz="1400" dirty="0">
                <a:solidFill>
                  <a:schemeClr val="tx1">
                    <a:lumMod val="75000"/>
                    <a:lumOff val="25000"/>
                  </a:schemeClr>
                </a:solidFill>
              </a:rPr>
              <a:t>(94%)</a:t>
            </a:r>
            <a:r>
              <a:rPr lang="en-US" sz="1400" dirty="0">
                <a:solidFill>
                  <a:schemeClr val="tx1">
                    <a:lumMod val="75000"/>
                    <a:lumOff val="25000"/>
                  </a:schemeClr>
                </a:solidFill>
                <a:latin typeface="+mn-lt"/>
              </a:rPr>
              <a:t> have their own mobile phone to use at home. Last year there was a drop in pupils who have their own smart TV, laptop or tablet, and this year they have increased again. </a:t>
            </a:r>
          </a:p>
          <a:p>
            <a:pPr>
              <a:lnSpc>
                <a:spcPct val="100000"/>
              </a:lnSpc>
              <a:spcBef>
                <a:spcPts val="600"/>
              </a:spcBef>
              <a:spcAft>
                <a:spcPts val="600"/>
              </a:spcAft>
            </a:pPr>
            <a:r>
              <a:rPr lang="en-GB" sz="1400" dirty="0">
                <a:solidFill>
                  <a:schemeClr val="tx1">
                    <a:lumMod val="75000"/>
                    <a:lumOff val="25000"/>
                  </a:schemeClr>
                </a:solidFill>
                <a:latin typeface="+mn-lt"/>
              </a:rPr>
              <a:t>77% of pupils say that their parents/carers will help them if something online bothers them, and a further 68% say parents/carers will explain why some sites are appropriate or inappropriate. Parents/carers knowing passwords has increased steadily over the last few years. </a:t>
            </a:r>
          </a:p>
          <a:p>
            <a:pPr>
              <a:lnSpc>
                <a:spcPct val="100000"/>
              </a:lnSpc>
              <a:spcBef>
                <a:spcPts val="600"/>
              </a:spcBef>
              <a:spcAft>
                <a:spcPts val="600"/>
              </a:spcAft>
            </a:pPr>
            <a:r>
              <a:rPr lang="en-US" sz="1400" dirty="0">
                <a:solidFill>
                  <a:schemeClr val="tx1">
                    <a:lumMod val="75000"/>
                    <a:lumOff val="25000"/>
                  </a:schemeClr>
                </a:solidFill>
                <a:latin typeface="+mn-lt"/>
              </a:rPr>
              <a:t>98% of all pupils have an account or profile on social media. Most commonly used are WhatsApp (85%), TikTok (82%) and Roblox (82%). Roblox has seen a large increase over the last three years with Instagram, Facebook and X dropping off. </a:t>
            </a:r>
          </a:p>
        </p:txBody>
      </p:sp>
    </p:spTree>
    <p:extLst>
      <p:ext uri="{BB962C8B-B14F-4D97-AF65-F5344CB8AC3E}">
        <p14:creationId xmlns:p14="http://schemas.microsoft.com/office/powerpoint/2010/main" val="2784259099"/>
      </p:ext>
    </p:extLst>
  </p:cSld>
  <p:clrMapOvr>
    <a:masterClrMapping/>
  </p:clrMapOvr>
  <p:extLst>
    <p:ext uri="{6950BFC3-D8DA-4A85-94F7-54DA5524770B}">
      <p188:commentRel xmlns:p188="http://schemas.microsoft.com/office/powerpoint/2018/8/main" r:id="rId3"/>
    </p:ext>
  </p:extLst>
</p:sld>
</file>

<file path=ppt/slides/slide2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79999" y="180000"/>
            <a:ext cx="11727297" cy="900000"/>
          </a:xfrm>
        </p:spPr>
        <p:txBody>
          <a:bodyPr vert="horz" lIns="91440" tIns="45720" rIns="91440" bIns="45720" rtlCol="0" anchor="t" anchorCtr="0">
            <a:normAutofit/>
          </a:bodyPr>
          <a:lstStyle/>
          <a:p>
            <a:r>
              <a:rPr lang="en-GB" sz="1600" dirty="0"/>
              <a:t>Having received ‘sexting’ images, half (49%) of the pupils blocked the sender and 33% deleted the images after receiving it. 28% do nothing but this has decreased over the last four years.</a:t>
            </a:r>
          </a:p>
        </p:txBody>
      </p:sp>
      <p:graphicFrame>
        <p:nvGraphicFramePr>
          <p:cNvPr id="16" name="Chart 15"/>
          <p:cNvGraphicFramePr/>
          <p:nvPr/>
        </p:nvGraphicFramePr>
        <p:xfrm>
          <a:off x="1326656" y="1261100"/>
          <a:ext cx="4293399" cy="2687134"/>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15" name="Chart 14"/>
          <p:cNvGraphicFramePr/>
          <p:nvPr>
            <p:extLst>
              <p:ext uri="{D42A27DB-BD31-4B8C-83A1-F6EECF244321}">
                <p14:modId xmlns:p14="http://schemas.microsoft.com/office/powerpoint/2010/main" val="4201698539"/>
              </p:ext>
            </p:extLst>
          </p:nvPr>
        </p:nvGraphicFramePr>
        <p:xfrm>
          <a:off x="183600" y="957119"/>
          <a:ext cx="9564834" cy="5007662"/>
        </p:xfrm>
        <a:graphic>
          <a:graphicData uri="http://schemas.openxmlformats.org/drawingml/2006/chart">
            <c:chart xmlns:c="http://schemas.openxmlformats.org/drawingml/2006/chart" xmlns:r="http://schemas.openxmlformats.org/officeDocument/2006/relationships" r:id="rId4"/>
          </a:graphicData>
        </a:graphic>
      </p:graphicFrame>
      <p:sp>
        <p:nvSpPr>
          <p:cNvPr id="6" name="TextBox 5"/>
          <p:cNvSpPr txBox="1"/>
          <p:nvPr/>
        </p:nvSpPr>
        <p:spPr>
          <a:xfrm>
            <a:off x="183019" y="6368400"/>
            <a:ext cx="10227733" cy="400110"/>
          </a:xfrm>
          <a:prstGeom prst="rect">
            <a:avLst/>
          </a:prstGeom>
          <a:noFill/>
        </p:spPr>
        <p:txBody>
          <a:bodyPr wrap="square" rtlCol="0" anchor="b" anchorCtr="0">
            <a:spAutoFit/>
          </a:bodyPr>
          <a:lstStyle/>
          <a:p>
            <a:r>
              <a:rPr lang="en-GB" sz="1000">
                <a:solidFill>
                  <a:srgbClr val="002060"/>
                </a:solidFill>
              </a:rPr>
              <a:t>Q: What did you do? [Having received ‘sexting’ images.]</a:t>
            </a:r>
          </a:p>
          <a:p>
            <a:r>
              <a:rPr lang="en-GB" sz="1000" i="1">
                <a:solidFill>
                  <a:srgbClr val="002060"/>
                </a:solidFill>
              </a:rPr>
              <a:t>Base: Those who had received a sexting image, 2023 n=332, 2024 n=310, 2025 n=325.</a:t>
            </a:r>
          </a:p>
        </p:txBody>
      </p:sp>
      <p:sp>
        <p:nvSpPr>
          <p:cNvPr id="9" name="Rectangle 8"/>
          <p:cNvSpPr/>
          <p:nvPr/>
        </p:nvSpPr>
        <p:spPr>
          <a:xfrm>
            <a:off x="9946640" y="6368627"/>
            <a:ext cx="1686560" cy="492926"/>
          </a:xfrm>
          <a:prstGeom prst="rect">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a:t>Technology and being online</a:t>
            </a:r>
          </a:p>
        </p:txBody>
      </p:sp>
    </p:spTree>
    <p:extLst>
      <p:ext uri="{BB962C8B-B14F-4D97-AF65-F5344CB8AC3E}">
        <p14:creationId xmlns:p14="http://schemas.microsoft.com/office/powerpoint/2010/main" val="3934949927"/>
      </p:ext>
    </p:extLst>
  </p:cSld>
  <p:clrMapOvr>
    <a:masterClrMapping/>
  </p:clrMapOvr>
</p:sld>
</file>

<file path=ppt/slides/slide2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1"/>
          <p:cNvSpPr>
            <a:spLocks noGrp="1"/>
          </p:cNvSpPr>
          <p:nvPr>
            <p:ph type="title"/>
          </p:nvPr>
        </p:nvSpPr>
        <p:spPr>
          <a:xfrm>
            <a:off x="183019" y="180000"/>
            <a:ext cx="11677548" cy="900000"/>
          </a:xfrm>
        </p:spPr>
        <p:txBody>
          <a:bodyPr vert="horz" lIns="91440" tIns="45720" rIns="91440" bIns="45720" rtlCol="0" anchor="t">
            <a:noAutofit/>
          </a:bodyPr>
          <a:lstStyle/>
          <a:p>
            <a:r>
              <a:rPr lang="en-GB" sz="1600"/>
              <a:t>Girls are much more likely to block the sender of sexting images than Boys, who are the more likely to do nothing.</a:t>
            </a:r>
          </a:p>
        </p:txBody>
      </p:sp>
      <p:graphicFrame>
        <p:nvGraphicFramePr>
          <p:cNvPr id="6" name="Table 5"/>
          <p:cNvGraphicFramePr>
            <a:graphicFrameLocks noGrp="1"/>
          </p:cNvGraphicFramePr>
          <p:nvPr>
            <p:extLst>
              <p:ext uri="{D42A27DB-BD31-4B8C-83A1-F6EECF244321}">
                <p14:modId xmlns:p14="http://schemas.microsoft.com/office/powerpoint/2010/main" val="232326901"/>
              </p:ext>
            </p:extLst>
          </p:nvPr>
        </p:nvGraphicFramePr>
        <p:xfrm>
          <a:off x="360000" y="961200"/>
          <a:ext cx="11273201" cy="4132356"/>
        </p:xfrm>
        <a:graphic>
          <a:graphicData uri="http://schemas.openxmlformats.org/drawingml/2006/table">
            <a:tbl>
              <a:tblPr firstRow="1" bandRow="1">
                <a:tableStyleId>{5940675A-B579-460E-94D1-54222C63F5DA}</a:tableStyleId>
              </a:tblPr>
              <a:tblGrid>
                <a:gridCol w="3095482">
                  <a:extLst>
                    <a:ext uri="{9D8B030D-6E8A-4147-A177-3AD203B41FA5}">
                      <a16:colId xmlns:a16="http://schemas.microsoft.com/office/drawing/2014/main" val="20000"/>
                    </a:ext>
                  </a:extLst>
                </a:gridCol>
                <a:gridCol w="875095">
                  <a:extLst>
                    <a:ext uri="{9D8B030D-6E8A-4147-A177-3AD203B41FA5}">
                      <a16:colId xmlns:a16="http://schemas.microsoft.com/office/drawing/2014/main" val="20002"/>
                    </a:ext>
                  </a:extLst>
                </a:gridCol>
                <a:gridCol w="499197">
                  <a:extLst>
                    <a:ext uri="{9D8B030D-6E8A-4147-A177-3AD203B41FA5}">
                      <a16:colId xmlns:a16="http://schemas.microsoft.com/office/drawing/2014/main" val="20003"/>
                    </a:ext>
                  </a:extLst>
                </a:gridCol>
                <a:gridCol w="499197">
                  <a:extLst>
                    <a:ext uri="{9D8B030D-6E8A-4147-A177-3AD203B41FA5}">
                      <a16:colId xmlns:a16="http://schemas.microsoft.com/office/drawing/2014/main" val="20004"/>
                    </a:ext>
                  </a:extLst>
                </a:gridCol>
                <a:gridCol w="499197">
                  <a:extLst>
                    <a:ext uri="{9D8B030D-6E8A-4147-A177-3AD203B41FA5}">
                      <a16:colId xmlns:a16="http://schemas.microsoft.com/office/drawing/2014/main" val="20005"/>
                    </a:ext>
                  </a:extLst>
                </a:gridCol>
                <a:gridCol w="476937">
                  <a:extLst>
                    <a:ext uri="{9D8B030D-6E8A-4147-A177-3AD203B41FA5}">
                      <a16:colId xmlns:a16="http://schemas.microsoft.com/office/drawing/2014/main" val="20006"/>
                    </a:ext>
                  </a:extLst>
                </a:gridCol>
                <a:gridCol w="521457">
                  <a:extLst>
                    <a:ext uri="{9D8B030D-6E8A-4147-A177-3AD203B41FA5}">
                      <a16:colId xmlns:a16="http://schemas.microsoft.com/office/drawing/2014/main" val="20007"/>
                    </a:ext>
                  </a:extLst>
                </a:gridCol>
                <a:gridCol w="499197">
                  <a:extLst>
                    <a:ext uri="{9D8B030D-6E8A-4147-A177-3AD203B41FA5}">
                      <a16:colId xmlns:a16="http://schemas.microsoft.com/office/drawing/2014/main" val="20008"/>
                    </a:ext>
                  </a:extLst>
                </a:gridCol>
                <a:gridCol w="754863">
                  <a:extLst>
                    <a:ext uri="{9D8B030D-6E8A-4147-A177-3AD203B41FA5}">
                      <a16:colId xmlns:a16="http://schemas.microsoft.com/office/drawing/2014/main" val="20009"/>
                    </a:ext>
                  </a:extLst>
                </a:gridCol>
                <a:gridCol w="566135">
                  <a:extLst>
                    <a:ext uri="{9D8B030D-6E8A-4147-A177-3AD203B41FA5}">
                      <a16:colId xmlns:a16="http://schemas.microsoft.com/office/drawing/2014/main" val="20010"/>
                    </a:ext>
                  </a:extLst>
                </a:gridCol>
                <a:gridCol w="759413">
                  <a:extLst>
                    <a:ext uri="{9D8B030D-6E8A-4147-A177-3AD203B41FA5}">
                      <a16:colId xmlns:a16="http://schemas.microsoft.com/office/drawing/2014/main" val="20011"/>
                    </a:ext>
                  </a:extLst>
                </a:gridCol>
                <a:gridCol w="748815">
                  <a:extLst>
                    <a:ext uri="{9D8B030D-6E8A-4147-A177-3AD203B41FA5}">
                      <a16:colId xmlns:a16="http://schemas.microsoft.com/office/drawing/2014/main" val="20012"/>
                    </a:ext>
                  </a:extLst>
                </a:gridCol>
                <a:gridCol w="783417">
                  <a:extLst>
                    <a:ext uri="{9D8B030D-6E8A-4147-A177-3AD203B41FA5}">
                      <a16:colId xmlns:a16="http://schemas.microsoft.com/office/drawing/2014/main" val="451470724"/>
                    </a:ext>
                  </a:extLst>
                </a:gridCol>
                <a:gridCol w="694799">
                  <a:extLst>
                    <a:ext uri="{9D8B030D-6E8A-4147-A177-3AD203B41FA5}">
                      <a16:colId xmlns:a16="http://schemas.microsoft.com/office/drawing/2014/main" val="1503511059"/>
                    </a:ext>
                  </a:extLst>
                </a:gridCol>
              </a:tblGrid>
              <a:tr h="158474">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i="1">
                          <a:solidFill>
                            <a:schemeClr val="tx1">
                              <a:lumMod val="75000"/>
                              <a:lumOff val="25000"/>
                            </a:schemeClr>
                          </a:solidFill>
                        </a:rPr>
                        <a:t>2025 Survey</a:t>
                      </a:r>
                    </a:p>
                    <a:p>
                      <a:endParaRPr lang="en-GB" sz="1100" b="1">
                        <a:solidFill>
                          <a:srgbClr val="002060"/>
                        </a:solidFill>
                      </a:endParaRP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All Secondary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Year 8</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Year 10</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Boys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Girls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FSM</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SEN</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Have a disability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Young carers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Ethnicity:</a:t>
                      </a:r>
                      <a:r>
                        <a:rPr lang="en-GB" sz="1100" b="1" baseline="0">
                          <a:solidFill>
                            <a:schemeClr val="tx1">
                              <a:lumMod val="75000"/>
                              <a:lumOff val="25000"/>
                            </a:schemeClr>
                          </a:solidFill>
                        </a:rPr>
                        <a:t> </a:t>
                      </a:r>
                      <a:r>
                        <a:rPr lang="en-GB" sz="1100" b="1">
                          <a:solidFill>
                            <a:schemeClr val="tx1">
                              <a:lumMod val="75000"/>
                              <a:lumOff val="25000"/>
                            </a:schemeClr>
                          </a:solidFill>
                        </a:rPr>
                        <a:t>White</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Ethnic Minority Groups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Eng 2</a:t>
                      </a:r>
                      <a:r>
                        <a:rPr lang="en-GB" sz="1100" b="1" baseline="30000">
                          <a:solidFill>
                            <a:schemeClr val="tx1">
                              <a:lumMod val="75000"/>
                              <a:lumOff val="25000"/>
                            </a:schemeClr>
                          </a:solidFill>
                        </a:rPr>
                        <a:t>nd</a:t>
                      </a:r>
                      <a:r>
                        <a:rPr lang="en-GB" sz="1100" b="1">
                          <a:solidFill>
                            <a:schemeClr val="tx1">
                              <a:lumMod val="75000"/>
                              <a:lumOff val="25000"/>
                            </a:schemeClr>
                          </a:solidFill>
                        </a:rPr>
                        <a:t> Lang</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LGBTQ</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94833">
                <a:tc>
                  <a:txBody>
                    <a:bodyPr/>
                    <a:lstStyle/>
                    <a:p>
                      <a:r>
                        <a:rPr lang="en-GB" sz="1100" i="1">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325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164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161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114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189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84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54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88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27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271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47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31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54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294833">
                <a:tc>
                  <a:txBody>
                    <a:bodyPr/>
                    <a:lstStyle/>
                    <a:p>
                      <a:r>
                        <a:rPr lang="en-GB" sz="1100">
                          <a:solidFill>
                            <a:schemeClr val="tx1">
                              <a:lumMod val="75000"/>
                              <a:lumOff val="25000"/>
                            </a:schemeClr>
                          </a:solidFill>
                        </a:rPr>
                        <a:t>Blocked sender</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49%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56%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41%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32%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59%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49%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37%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45%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56%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51%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36%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48%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37%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294833">
                <a:tc>
                  <a:txBody>
                    <a:bodyPr/>
                    <a:lstStyle/>
                    <a:p>
                      <a:r>
                        <a:rPr lang="en-GB" sz="1100">
                          <a:solidFill>
                            <a:schemeClr val="tx1">
                              <a:lumMod val="75000"/>
                              <a:lumOff val="25000"/>
                            </a:schemeClr>
                          </a:solidFill>
                        </a:rPr>
                        <a:t>Deleted the images</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33%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37%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29%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28%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34%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36%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19%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34%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41%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34%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26%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35%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30%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294833">
                <a:tc>
                  <a:txBody>
                    <a:bodyPr/>
                    <a:lstStyle/>
                    <a:p>
                      <a:r>
                        <a:rPr lang="en-GB" sz="1100">
                          <a:solidFill>
                            <a:schemeClr val="tx1">
                              <a:lumMod val="75000"/>
                              <a:lumOff val="25000"/>
                            </a:schemeClr>
                          </a:solidFill>
                        </a:rPr>
                        <a:t>Reported them on a website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19%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26%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13%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18%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19%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19%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19%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23%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30%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20%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17%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29%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22%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r h="294833">
                <a:tc>
                  <a:txBody>
                    <a:bodyPr/>
                    <a:lstStyle/>
                    <a:p>
                      <a:r>
                        <a:rPr lang="en-GB" sz="1100">
                          <a:solidFill>
                            <a:schemeClr val="tx1">
                              <a:lumMod val="75000"/>
                              <a:lumOff val="25000"/>
                            </a:schemeClr>
                          </a:solidFill>
                        </a:rPr>
                        <a:t>Told a responsible adult</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13%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19%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15%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13%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18%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11%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11%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15%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13%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13%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16%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5"/>
                  </a:ext>
                </a:extLst>
              </a:tr>
              <a:tr h="29483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a:solidFill>
                            <a:schemeClr val="tx1">
                              <a:lumMod val="75000"/>
                              <a:lumOff val="25000"/>
                            </a:schemeClr>
                          </a:solidFill>
                        </a:rPr>
                        <a:t>Took a screenshot</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12%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10%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15%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10%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13%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10%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17%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6"/>
                  </a:ext>
                </a:extLst>
              </a:tr>
              <a:tr h="29483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a:solidFill>
                            <a:schemeClr val="tx1">
                              <a:lumMod val="75000"/>
                              <a:lumOff val="25000"/>
                            </a:schemeClr>
                          </a:solidFill>
                        </a:rPr>
                        <a:t>Showed someone else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13%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13%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13%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10%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11%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7"/>
                  </a:ext>
                </a:extLst>
              </a:tr>
              <a:tr h="29483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a:solidFill>
                            <a:schemeClr val="tx1">
                              <a:lumMod val="75000"/>
                              <a:lumOff val="25000"/>
                            </a:schemeClr>
                          </a:solidFill>
                        </a:rPr>
                        <a:t>Informed the person in the picture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10%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10%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11%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12%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10%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13%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15%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3015297786"/>
                  </a:ext>
                </a:extLst>
              </a:tr>
              <a:tr h="294833">
                <a:tc>
                  <a:txBody>
                    <a:bodyPr/>
                    <a:lstStyle/>
                    <a:p>
                      <a:r>
                        <a:rPr lang="en-GB" sz="1100">
                          <a:solidFill>
                            <a:schemeClr val="tx1">
                              <a:lumMod val="75000"/>
                              <a:lumOff val="25000"/>
                            </a:schemeClr>
                          </a:solidFill>
                        </a:rPr>
                        <a:t>Sent them on to someone else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13%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10%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11%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4197953585"/>
                  </a:ext>
                </a:extLst>
              </a:tr>
              <a:tr h="294833">
                <a:tc>
                  <a:txBody>
                    <a:bodyPr/>
                    <a:lstStyle/>
                    <a:p>
                      <a:r>
                        <a:rPr lang="en-GB" sz="1100">
                          <a:solidFill>
                            <a:schemeClr val="tx1">
                              <a:lumMod val="75000"/>
                              <a:lumOff val="25000"/>
                            </a:schemeClr>
                          </a:solidFill>
                        </a:rPr>
                        <a:t>Shared them on social media</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3789124004"/>
                  </a:ext>
                </a:extLst>
              </a:tr>
              <a:tr h="294833">
                <a:tc>
                  <a:txBody>
                    <a:bodyPr/>
                    <a:lstStyle/>
                    <a:p>
                      <a:r>
                        <a:rPr lang="en-GB" sz="1100">
                          <a:solidFill>
                            <a:schemeClr val="tx1">
                              <a:lumMod val="75000"/>
                              <a:lumOff val="25000"/>
                            </a:schemeClr>
                          </a:solidFill>
                        </a:rPr>
                        <a:t>I did something else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bg2">
                              <a:lumMod val="25000"/>
                            </a:schemeClr>
                          </a:solidFill>
                          <a:latin typeface="+mn-lt"/>
                        </a:rPr>
                        <a:t>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bg2">
                              <a:lumMod val="25000"/>
                            </a:schemeClr>
                          </a:solidFill>
                          <a:latin typeface="+mn-lt"/>
                        </a:rPr>
                        <a:t>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bg2">
                              <a:lumMod val="25000"/>
                            </a:schemeClr>
                          </a:solidFill>
                          <a:latin typeface="+mn-lt"/>
                        </a:rPr>
                        <a:t>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100" kern="1200">
                          <a:solidFill>
                            <a:schemeClr val="bg2">
                              <a:lumMod val="25000"/>
                            </a:schemeClr>
                          </a:solidFill>
                          <a:latin typeface="+mn-lt"/>
                          <a:ea typeface="+mn-ea"/>
                          <a:cs typeface="+mn-cs"/>
                        </a:rPr>
                        <a:t>11%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100" kern="1200">
                          <a:solidFill>
                            <a:schemeClr val="bg2">
                              <a:lumMod val="25000"/>
                            </a:schemeClr>
                          </a:solidFill>
                          <a:latin typeface="+mn-lt"/>
                          <a:ea typeface="+mn-ea"/>
                          <a:cs typeface="+mn-cs"/>
                        </a:rPr>
                        <a:t>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a:r>
                        <a:rPr lang="en-GB" sz="1100">
                          <a:solidFill>
                            <a:schemeClr val="bg2">
                              <a:lumMod val="25000"/>
                            </a:schemeClr>
                          </a:solidFill>
                          <a:latin typeface="+mn-lt"/>
                        </a:rPr>
                        <a:t>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bg2">
                              <a:lumMod val="25000"/>
                            </a:schemeClr>
                          </a:solidFill>
                          <a:latin typeface="+mn-lt"/>
                        </a:rPr>
                        <a:t>11%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bg2">
                              <a:lumMod val="25000"/>
                            </a:schemeClr>
                          </a:solidFill>
                          <a:latin typeface="+mn-lt"/>
                        </a:rPr>
                        <a:t>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a:r>
                        <a:rPr lang="en-GB" sz="1100">
                          <a:solidFill>
                            <a:schemeClr val="bg2">
                              <a:lumMod val="25000"/>
                            </a:schemeClr>
                          </a:solidFill>
                          <a:latin typeface="+mn-lt"/>
                        </a:rPr>
                        <a:t>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bg2">
                              <a:lumMod val="25000"/>
                            </a:schemeClr>
                          </a:solidFill>
                          <a:latin typeface="+mn-lt"/>
                        </a:rPr>
                        <a:t>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bg2">
                              <a:lumMod val="25000"/>
                            </a:schemeClr>
                          </a:solidFill>
                          <a:latin typeface="+mn-lt"/>
                        </a:rPr>
                        <a:t>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bg2">
                              <a:lumMod val="25000"/>
                            </a:schemeClr>
                          </a:solidFill>
                          <a:latin typeface="+mn-lt"/>
                        </a:rPr>
                        <a:t>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bg2">
                              <a:lumMod val="25000"/>
                            </a:schemeClr>
                          </a:solidFill>
                          <a:latin typeface="+mn-lt"/>
                        </a:rPr>
                        <a:t>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357761443"/>
                  </a:ext>
                </a:extLst>
              </a:tr>
              <a:tr h="294833">
                <a:tc>
                  <a:txBody>
                    <a:bodyPr/>
                    <a:lstStyle/>
                    <a:p>
                      <a:r>
                        <a:rPr lang="en-GB" sz="1100">
                          <a:solidFill>
                            <a:schemeClr val="tx1">
                              <a:lumMod val="75000"/>
                              <a:lumOff val="25000"/>
                            </a:schemeClr>
                          </a:solidFill>
                        </a:rPr>
                        <a:t>I did nothing</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bg2">
                              <a:lumMod val="25000"/>
                            </a:schemeClr>
                          </a:solidFill>
                          <a:latin typeface="+mn-lt"/>
                        </a:rPr>
                        <a:t>28%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bg2">
                              <a:lumMod val="25000"/>
                            </a:schemeClr>
                          </a:solidFill>
                          <a:latin typeface="+mn-lt"/>
                        </a:rPr>
                        <a:t>23%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bg2">
                              <a:lumMod val="25000"/>
                            </a:schemeClr>
                          </a:solidFill>
                          <a:latin typeface="+mn-lt"/>
                        </a:rPr>
                        <a:t>34%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100" kern="1200">
                          <a:solidFill>
                            <a:schemeClr val="bg2">
                              <a:lumMod val="25000"/>
                            </a:schemeClr>
                          </a:solidFill>
                          <a:latin typeface="+mn-lt"/>
                          <a:ea typeface="+mn-ea"/>
                          <a:cs typeface="+mn-cs"/>
                        </a:rPr>
                        <a:t>36%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100" kern="1200">
                          <a:solidFill>
                            <a:schemeClr val="bg2">
                              <a:lumMod val="25000"/>
                            </a:schemeClr>
                          </a:solidFill>
                          <a:latin typeface="+mn-lt"/>
                          <a:ea typeface="+mn-ea"/>
                          <a:cs typeface="+mn-cs"/>
                        </a:rPr>
                        <a:t>23%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a:r>
                        <a:rPr lang="en-GB" sz="1100">
                          <a:solidFill>
                            <a:schemeClr val="bg2">
                              <a:lumMod val="25000"/>
                            </a:schemeClr>
                          </a:solidFill>
                          <a:latin typeface="+mn-lt"/>
                        </a:rPr>
                        <a:t>24%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bg2">
                              <a:lumMod val="25000"/>
                            </a:schemeClr>
                          </a:solidFill>
                          <a:latin typeface="+mn-lt"/>
                        </a:rPr>
                        <a:t>30%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bg2">
                              <a:lumMod val="25000"/>
                            </a:schemeClr>
                          </a:solidFill>
                          <a:latin typeface="+mn-lt"/>
                        </a:rPr>
                        <a:t>25%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a:r>
                        <a:rPr lang="en-GB" sz="1100">
                          <a:solidFill>
                            <a:schemeClr val="bg2">
                              <a:lumMod val="25000"/>
                            </a:schemeClr>
                          </a:solidFill>
                          <a:latin typeface="+mn-lt"/>
                        </a:rPr>
                        <a:t>37%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bg2">
                              <a:lumMod val="25000"/>
                            </a:schemeClr>
                          </a:solidFill>
                          <a:latin typeface="+mn-lt"/>
                        </a:rPr>
                        <a:t>28%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bg2">
                              <a:lumMod val="25000"/>
                            </a:schemeClr>
                          </a:solidFill>
                          <a:latin typeface="+mn-lt"/>
                        </a:rPr>
                        <a:t>28%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bg2">
                              <a:lumMod val="25000"/>
                            </a:schemeClr>
                          </a:solidFill>
                          <a:latin typeface="+mn-lt"/>
                        </a:rPr>
                        <a:t>26%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bg2">
                              <a:lumMod val="25000"/>
                            </a:schemeClr>
                          </a:solidFill>
                          <a:latin typeface="+mn-lt"/>
                        </a:rPr>
                        <a:t>30%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401495418"/>
                  </a:ext>
                </a:extLst>
              </a:tr>
            </a:tbl>
          </a:graphicData>
        </a:graphic>
      </p:graphicFrame>
      <p:sp>
        <p:nvSpPr>
          <p:cNvPr id="10" name="Rectangle 9"/>
          <p:cNvSpPr/>
          <p:nvPr/>
        </p:nvSpPr>
        <p:spPr>
          <a:xfrm>
            <a:off x="9946640" y="6368627"/>
            <a:ext cx="1686560" cy="492926"/>
          </a:xfrm>
          <a:prstGeom prst="rect">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a:t>Technology and being online</a:t>
            </a:r>
          </a:p>
        </p:txBody>
      </p:sp>
      <p:sp>
        <p:nvSpPr>
          <p:cNvPr id="11" name="TextBox 10"/>
          <p:cNvSpPr txBox="1"/>
          <p:nvPr/>
        </p:nvSpPr>
        <p:spPr>
          <a:xfrm>
            <a:off x="330503" y="5172194"/>
            <a:ext cx="11302697" cy="276999"/>
          </a:xfrm>
          <a:prstGeom prst="rect">
            <a:avLst/>
          </a:prstGeom>
          <a:solidFill>
            <a:schemeClr val="accent4">
              <a:lumMod val="20000"/>
              <a:lumOff val="80000"/>
            </a:schemeClr>
          </a:solidFill>
        </p:spPr>
        <p:txBody>
          <a:bodyPr wrap="square" rtlCol="0">
            <a:spAutoFit/>
          </a:bodyPr>
          <a:lstStyle/>
          <a:p>
            <a:r>
              <a:rPr lang="en-GB" sz="1200">
                <a:solidFill>
                  <a:schemeClr val="tx1">
                    <a:lumMod val="75000"/>
                    <a:lumOff val="25000"/>
                  </a:schemeClr>
                </a:solidFill>
              </a:rPr>
              <a:t>Proportion of pupils answered ‘Yes’</a:t>
            </a:r>
          </a:p>
        </p:txBody>
      </p:sp>
      <p:sp>
        <p:nvSpPr>
          <p:cNvPr id="12" name="TextBox 11">
            <a:extLst>
              <a:ext uri="{FF2B5EF4-FFF2-40B4-BE49-F238E27FC236}">
                <a16:creationId xmlns:a16="http://schemas.microsoft.com/office/drawing/2014/main" id="{A958A10A-24B6-4E08-8C2B-5582A1CB7D47}"/>
              </a:ext>
            </a:extLst>
          </p:cNvPr>
          <p:cNvSpPr txBox="1"/>
          <p:nvPr/>
        </p:nvSpPr>
        <p:spPr>
          <a:xfrm>
            <a:off x="183019" y="6522289"/>
            <a:ext cx="10227733" cy="246221"/>
          </a:xfrm>
          <a:prstGeom prst="rect">
            <a:avLst/>
          </a:prstGeom>
          <a:noFill/>
        </p:spPr>
        <p:txBody>
          <a:bodyPr wrap="square" rtlCol="0" anchor="b" anchorCtr="0">
            <a:spAutoFit/>
          </a:bodyPr>
          <a:lstStyle/>
          <a:p>
            <a:r>
              <a:rPr lang="en-GB" sz="1000">
                <a:solidFill>
                  <a:srgbClr val="002060"/>
                </a:solidFill>
              </a:rPr>
              <a:t>Q: What did you do? [Having received ‘sexting’ images.]</a:t>
            </a:r>
            <a:endParaRPr lang="en-GB" sz="1000" i="1">
              <a:solidFill>
                <a:srgbClr val="002060"/>
              </a:solidFill>
            </a:endParaRPr>
          </a:p>
        </p:txBody>
      </p:sp>
    </p:spTree>
    <p:extLst>
      <p:ext uri="{BB962C8B-B14F-4D97-AF65-F5344CB8AC3E}">
        <p14:creationId xmlns:p14="http://schemas.microsoft.com/office/powerpoint/2010/main" val="259592862"/>
      </p:ext>
    </p:extLst>
  </p:cSld>
  <p:clrMapOvr>
    <a:masterClrMapping/>
  </p:clrMapOvr>
</p:sld>
</file>

<file path=ppt/slides/slide2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83019" y="100488"/>
            <a:ext cx="11615404" cy="900000"/>
          </a:xfrm>
        </p:spPr>
        <p:txBody>
          <a:bodyPr vert="horz" lIns="91440" tIns="45720" rIns="91440" bIns="45720" rtlCol="0" anchor="t" anchorCtr="0">
            <a:normAutofit/>
          </a:bodyPr>
          <a:lstStyle/>
          <a:p>
            <a:r>
              <a:rPr lang="en-GB" sz="1600"/>
              <a:t>11% of pupils have used services for young people in Doncaster in the last 12 months, with LGBTQ pupils the group most likely to have done so (21%) and girls more likely than boys.</a:t>
            </a:r>
          </a:p>
        </p:txBody>
      </p:sp>
      <p:sp>
        <p:nvSpPr>
          <p:cNvPr id="9" name="TextBox 8"/>
          <p:cNvSpPr txBox="1"/>
          <p:nvPr/>
        </p:nvSpPr>
        <p:spPr>
          <a:xfrm>
            <a:off x="183019" y="6460883"/>
            <a:ext cx="7072546" cy="400110"/>
          </a:xfrm>
          <a:prstGeom prst="rect">
            <a:avLst/>
          </a:prstGeom>
          <a:noFill/>
        </p:spPr>
        <p:txBody>
          <a:bodyPr wrap="square" rtlCol="0" anchor="b" anchorCtr="0">
            <a:spAutoFit/>
          </a:bodyPr>
          <a:lstStyle/>
          <a:p>
            <a:r>
              <a:rPr lang="en-GB" sz="1000">
                <a:solidFill>
                  <a:srgbClr val="002060"/>
                </a:solidFill>
              </a:rPr>
              <a:t>Q: Do you think you used any service for young people in Doncaster, in the last 12 months? </a:t>
            </a:r>
          </a:p>
          <a:p>
            <a:r>
              <a:rPr lang="en-GB" sz="1000" i="1">
                <a:solidFill>
                  <a:srgbClr val="002060"/>
                </a:solidFill>
              </a:rPr>
              <a:t>Questions added for 2023. Base: All valid respondents, 2023 n=1,057, 2024 n=1,170, 2025 n=1,546. </a:t>
            </a:r>
          </a:p>
        </p:txBody>
      </p:sp>
      <p:graphicFrame>
        <p:nvGraphicFramePr>
          <p:cNvPr id="10" name="Table 9"/>
          <p:cNvGraphicFramePr>
            <a:graphicFrameLocks noGrp="1"/>
          </p:cNvGraphicFramePr>
          <p:nvPr>
            <p:extLst>
              <p:ext uri="{D42A27DB-BD31-4B8C-83A1-F6EECF244321}">
                <p14:modId xmlns:p14="http://schemas.microsoft.com/office/powerpoint/2010/main" val="3171106393"/>
              </p:ext>
            </p:extLst>
          </p:nvPr>
        </p:nvGraphicFramePr>
        <p:xfrm>
          <a:off x="5216590" y="1194784"/>
          <a:ext cx="6411358" cy="1515632"/>
        </p:xfrm>
        <a:graphic>
          <a:graphicData uri="http://schemas.openxmlformats.org/drawingml/2006/table">
            <a:tbl>
              <a:tblPr firstRow="1" bandRow="1">
                <a:tableStyleId>{5940675A-B579-460E-94D1-54222C63F5DA}</a:tableStyleId>
              </a:tblPr>
              <a:tblGrid>
                <a:gridCol w="1781581">
                  <a:extLst>
                    <a:ext uri="{9D8B030D-6E8A-4147-A177-3AD203B41FA5}">
                      <a16:colId xmlns:a16="http://schemas.microsoft.com/office/drawing/2014/main" val="20000"/>
                    </a:ext>
                  </a:extLst>
                </a:gridCol>
                <a:gridCol w="920066">
                  <a:extLst>
                    <a:ext uri="{9D8B030D-6E8A-4147-A177-3AD203B41FA5}">
                      <a16:colId xmlns:a16="http://schemas.microsoft.com/office/drawing/2014/main" val="20001"/>
                    </a:ext>
                  </a:extLst>
                </a:gridCol>
                <a:gridCol w="623195">
                  <a:extLst>
                    <a:ext uri="{9D8B030D-6E8A-4147-A177-3AD203B41FA5}">
                      <a16:colId xmlns:a16="http://schemas.microsoft.com/office/drawing/2014/main" val="20002"/>
                    </a:ext>
                  </a:extLst>
                </a:gridCol>
                <a:gridCol w="771629">
                  <a:extLst>
                    <a:ext uri="{9D8B030D-6E8A-4147-A177-3AD203B41FA5}">
                      <a16:colId xmlns:a16="http://schemas.microsoft.com/office/drawing/2014/main" val="20003"/>
                    </a:ext>
                  </a:extLst>
                </a:gridCol>
                <a:gridCol w="771629">
                  <a:extLst>
                    <a:ext uri="{9D8B030D-6E8A-4147-A177-3AD203B41FA5}">
                      <a16:colId xmlns:a16="http://schemas.microsoft.com/office/drawing/2014/main" val="20004"/>
                    </a:ext>
                  </a:extLst>
                </a:gridCol>
                <a:gridCol w="771629">
                  <a:extLst>
                    <a:ext uri="{9D8B030D-6E8A-4147-A177-3AD203B41FA5}">
                      <a16:colId xmlns:a16="http://schemas.microsoft.com/office/drawing/2014/main" val="20005"/>
                    </a:ext>
                  </a:extLst>
                </a:gridCol>
                <a:gridCol w="771629">
                  <a:extLst>
                    <a:ext uri="{9D8B030D-6E8A-4147-A177-3AD203B41FA5}">
                      <a16:colId xmlns:a16="http://schemas.microsoft.com/office/drawing/2014/main" val="20006"/>
                    </a:ext>
                  </a:extLst>
                </a:gridCol>
              </a:tblGrid>
              <a:tr h="41491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a:solidFill>
                            <a:schemeClr val="tx1">
                              <a:lumMod val="75000"/>
                              <a:lumOff val="25000"/>
                            </a:schemeClr>
                          </a:solidFill>
                        </a:rPr>
                        <a:t>2025 Survey</a:t>
                      </a:r>
                    </a:p>
                    <a:p>
                      <a:endParaRPr lang="en-GB" sz="1100">
                        <a:solidFill>
                          <a:schemeClr val="tx1">
                            <a:lumMod val="75000"/>
                            <a:lumOff val="25000"/>
                          </a:schemeClr>
                        </a:solidFill>
                      </a:endParaRP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All secondary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Year 8</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Year 10</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Boys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Girls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FSM</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48950">
                <a:tc>
                  <a:txBody>
                    <a:bodyPr/>
                    <a:lstStyle/>
                    <a:p>
                      <a:r>
                        <a:rPr lang="en-GB" sz="1100" i="1">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1546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962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584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720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775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329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414916">
                <a:tc>
                  <a:txBody>
                    <a:bodyPr/>
                    <a:lstStyle/>
                    <a:p>
                      <a:r>
                        <a:rPr lang="en-GB" sz="1100">
                          <a:solidFill>
                            <a:schemeClr val="tx1">
                              <a:lumMod val="75000"/>
                              <a:lumOff val="25000"/>
                            </a:schemeClr>
                          </a:solidFill>
                        </a:rPr>
                        <a:t>Yes</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11%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10%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13%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13%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12%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414916">
                <a:tc>
                  <a:txBody>
                    <a:bodyPr/>
                    <a:lstStyle/>
                    <a:p>
                      <a:r>
                        <a:rPr lang="en-GB" sz="1100">
                          <a:solidFill>
                            <a:schemeClr val="tx1">
                              <a:lumMod val="75000"/>
                              <a:lumOff val="25000"/>
                            </a:schemeClr>
                          </a:solidFill>
                        </a:rPr>
                        <a:t>No</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89%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90%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87%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92%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87%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88%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bl>
          </a:graphicData>
        </a:graphic>
      </p:graphicFrame>
      <p:graphicFrame>
        <p:nvGraphicFramePr>
          <p:cNvPr id="11" name="Table 10"/>
          <p:cNvGraphicFramePr>
            <a:graphicFrameLocks noGrp="1"/>
          </p:cNvGraphicFramePr>
          <p:nvPr>
            <p:extLst>
              <p:ext uri="{D42A27DB-BD31-4B8C-83A1-F6EECF244321}">
                <p14:modId xmlns:p14="http://schemas.microsoft.com/office/powerpoint/2010/main" val="325434360"/>
              </p:ext>
            </p:extLst>
          </p:nvPr>
        </p:nvGraphicFramePr>
        <p:xfrm>
          <a:off x="5216588" y="2889049"/>
          <a:ext cx="6411359" cy="1683272"/>
        </p:xfrm>
        <a:graphic>
          <a:graphicData uri="http://schemas.openxmlformats.org/drawingml/2006/table">
            <a:tbl>
              <a:tblPr firstRow="1" bandRow="1">
                <a:tableStyleId>{5940675A-B579-460E-94D1-54222C63F5DA}</a:tableStyleId>
              </a:tblPr>
              <a:tblGrid>
                <a:gridCol w="1478132">
                  <a:extLst>
                    <a:ext uri="{9D8B030D-6E8A-4147-A177-3AD203B41FA5}">
                      <a16:colId xmlns:a16="http://schemas.microsoft.com/office/drawing/2014/main" val="20000"/>
                    </a:ext>
                  </a:extLst>
                </a:gridCol>
                <a:gridCol w="694708">
                  <a:extLst>
                    <a:ext uri="{9D8B030D-6E8A-4147-A177-3AD203B41FA5}">
                      <a16:colId xmlns:a16="http://schemas.microsoft.com/office/drawing/2014/main" val="20001"/>
                    </a:ext>
                  </a:extLst>
                </a:gridCol>
                <a:gridCol w="777658">
                  <a:extLst>
                    <a:ext uri="{9D8B030D-6E8A-4147-A177-3AD203B41FA5}">
                      <a16:colId xmlns:a16="http://schemas.microsoft.com/office/drawing/2014/main" val="20002"/>
                    </a:ext>
                  </a:extLst>
                </a:gridCol>
                <a:gridCol w="663602">
                  <a:extLst>
                    <a:ext uri="{9D8B030D-6E8A-4147-A177-3AD203B41FA5}">
                      <a16:colId xmlns:a16="http://schemas.microsoft.com/office/drawing/2014/main" val="20003"/>
                    </a:ext>
                  </a:extLst>
                </a:gridCol>
                <a:gridCol w="802063">
                  <a:extLst>
                    <a:ext uri="{9D8B030D-6E8A-4147-A177-3AD203B41FA5}">
                      <a16:colId xmlns:a16="http://schemas.microsoft.com/office/drawing/2014/main" val="20004"/>
                    </a:ext>
                  </a:extLst>
                </a:gridCol>
                <a:gridCol w="753254">
                  <a:extLst>
                    <a:ext uri="{9D8B030D-6E8A-4147-A177-3AD203B41FA5}">
                      <a16:colId xmlns:a16="http://schemas.microsoft.com/office/drawing/2014/main" val="20005"/>
                    </a:ext>
                  </a:extLst>
                </a:gridCol>
                <a:gridCol w="604520">
                  <a:extLst>
                    <a:ext uri="{9D8B030D-6E8A-4147-A177-3AD203B41FA5}">
                      <a16:colId xmlns:a16="http://schemas.microsoft.com/office/drawing/2014/main" val="20006"/>
                    </a:ext>
                  </a:extLst>
                </a:gridCol>
                <a:gridCol w="637422">
                  <a:extLst>
                    <a:ext uri="{9D8B030D-6E8A-4147-A177-3AD203B41FA5}">
                      <a16:colId xmlns:a16="http://schemas.microsoft.com/office/drawing/2014/main" val="2481073122"/>
                    </a:ext>
                  </a:extLst>
                </a:gridCol>
              </a:tblGrid>
              <a:tr h="41491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a:solidFill>
                            <a:schemeClr val="tx1">
                              <a:lumMod val="75000"/>
                              <a:lumOff val="25000"/>
                            </a:schemeClr>
                          </a:solidFill>
                        </a:rPr>
                        <a:t>2025 Survey</a:t>
                      </a:r>
                    </a:p>
                    <a:p>
                      <a:endParaRPr lang="en-GB" sz="1100">
                        <a:solidFill>
                          <a:schemeClr val="tx1">
                            <a:lumMod val="75000"/>
                            <a:lumOff val="25000"/>
                          </a:schemeClr>
                        </a:solidFill>
                      </a:endParaRP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SEN</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Have a disability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Young carers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Ethnicity:</a:t>
                      </a:r>
                      <a:r>
                        <a:rPr lang="en-GB" sz="1100" b="1" baseline="0">
                          <a:solidFill>
                            <a:schemeClr val="tx1">
                              <a:lumMod val="75000"/>
                              <a:lumOff val="25000"/>
                            </a:schemeClr>
                          </a:solidFill>
                        </a:rPr>
                        <a:t> </a:t>
                      </a:r>
                      <a:r>
                        <a:rPr lang="en-GB" sz="1100" b="1">
                          <a:solidFill>
                            <a:schemeClr val="tx1">
                              <a:lumMod val="75000"/>
                              <a:lumOff val="25000"/>
                            </a:schemeClr>
                          </a:solidFill>
                        </a:rPr>
                        <a:t>White</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Ethnic Minority Groups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Eng 2nd Lang</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LGBTQ</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48950">
                <a:tc>
                  <a:txBody>
                    <a:bodyPr/>
                    <a:lstStyle/>
                    <a:p>
                      <a:r>
                        <a:rPr lang="en-GB" sz="1100" i="1">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191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309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87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1341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154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120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178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414916">
                <a:tc>
                  <a:txBody>
                    <a:bodyPr/>
                    <a:lstStyle/>
                    <a:p>
                      <a:r>
                        <a:rPr lang="en-GB" sz="1100">
                          <a:solidFill>
                            <a:schemeClr val="tx1">
                              <a:lumMod val="75000"/>
                              <a:lumOff val="25000"/>
                            </a:schemeClr>
                          </a:solidFill>
                        </a:rPr>
                        <a:t>Yes</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17%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16%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17%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12%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21%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414916">
                <a:tc>
                  <a:txBody>
                    <a:bodyPr/>
                    <a:lstStyle/>
                    <a:p>
                      <a:r>
                        <a:rPr lang="en-GB" sz="1100">
                          <a:solidFill>
                            <a:schemeClr val="tx1">
                              <a:lumMod val="75000"/>
                              <a:lumOff val="25000"/>
                            </a:schemeClr>
                          </a:solidFill>
                        </a:rPr>
                        <a:t>No</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83%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84%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83%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88%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92%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93%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79%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bl>
          </a:graphicData>
        </a:graphic>
      </p:graphicFrame>
      <p:graphicFrame>
        <p:nvGraphicFramePr>
          <p:cNvPr id="4" name="Chart 3">
            <a:extLst>
              <a:ext uri="{FF2B5EF4-FFF2-40B4-BE49-F238E27FC236}">
                <a16:creationId xmlns:a16="http://schemas.microsoft.com/office/drawing/2014/main" id="{068837DF-CBD5-16C5-B673-8A99B5C9F7B8}"/>
              </a:ext>
            </a:extLst>
          </p:cNvPr>
          <p:cNvGraphicFramePr/>
          <p:nvPr>
            <p:extLst>
              <p:ext uri="{D42A27DB-BD31-4B8C-83A1-F6EECF244321}">
                <p14:modId xmlns:p14="http://schemas.microsoft.com/office/powerpoint/2010/main" val="4193729050"/>
              </p:ext>
            </p:extLst>
          </p:nvPr>
        </p:nvGraphicFramePr>
        <p:xfrm>
          <a:off x="183019" y="1194784"/>
          <a:ext cx="4895876" cy="2916677"/>
        </p:xfrm>
        <a:graphic>
          <a:graphicData uri="http://schemas.openxmlformats.org/drawingml/2006/chart">
            <c:chart xmlns:c="http://schemas.openxmlformats.org/drawingml/2006/chart" xmlns:r="http://schemas.openxmlformats.org/officeDocument/2006/relationships" r:id="rId2"/>
          </a:graphicData>
        </a:graphic>
      </p:graphicFrame>
      <p:sp>
        <p:nvSpPr>
          <p:cNvPr id="3" name="Rectangle 2">
            <a:extLst>
              <a:ext uri="{FF2B5EF4-FFF2-40B4-BE49-F238E27FC236}">
                <a16:creationId xmlns:a16="http://schemas.microsoft.com/office/drawing/2014/main" id="{01BC5812-FB0F-ACEF-5778-E4DCF5563289}"/>
              </a:ext>
            </a:extLst>
          </p:cNvPr>
          <p:cNvSpPr/>
          <p:nvPr/>
        </p:nvSpPr>
        <p:spPr>
          <a:xfrm>
            <a:off x="9941387" y="6373884"/>
            <a:ext cx="1686560" cy="492926"/>
          </a:xfrm>
          <a:prstGeom prst="rect">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a:t>Technology and being online</a:t>
            </a:r>
          </a:p>
        </p:txBody>
      </p:sp>
    </p:spTree>
    <p:extLst>
      <p:ext uri="{BB962C8B-B14F-4D97-AF65-F5344CB8AC3E}">
        <p14:creationId xmlns:p14="http://schemas.microsoft.com/office/powerpoint/2010/main" val="3953799165"/>
      </p:ext>
    </p:extLst>
  </p:cSld>
  <p:clrMapOvr>
    <a:masterClrMapping/>
  </p:clrMapOvr>
</p:sld>
</file>

<file path=ppt/slides/slide2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83019" y="100488"/>
            <a:ext cx="11615404" cy="900000"/>
          </a:xfrm>
        </p:spPr>
        <p:txBody>
          <a:bodyPr vert="horz" lIns="91440" tIns="45720" rIns="91440" bIns="45720" rtlCol="0" anchor="t" anchorCtr="0">
            <a:normAutofit/>
          </a:bodyPr>
          <a:lstStyle/>
          <a:p>
            <a:r>
              <a:rPr lang="en-GB" sz="1600"/>
              <a:t>Nearly half of those say the service they accessed was ‘all good’ with Year 8 more likely to think so than Year 10, however it is difficult to draw too many conclusions due to small sample sizes across all cohorts.</a:t>
            </a:r>
          </a:p>
        </p:txBody>
      </p:sp>
      <p:graphicFrame>
        <p:nvGraphicFramePr>
          <p:cNvPr id="8" name="Chart 7"/>
          <p:cNvGraphicFramePr/>
          <p:nvPr>
            <p:extLst>
              <p:ext uri="{D42A27DB-BD31-4B8C-83A1-F6EECF244321}">
                <p14:modId xmlns:p14="http://schemas.microsoft.com/office/powerpoint/2010/main" val="536409629"/>
              </p:ext>
            </p:extLst>
          </p:nvPr>
        </p:nvGraphicFramePr>
        <p:xfrm>
          <a:off x="320713" y="1178584"/>
          <a:ext cx="4895877" cy="2703129"/>
        </p:xfrm>
        <a:graphic>
          <a:graphicData uri="http://schemas.openxmlformats.org/drawingml/2006/chart">
            <c:chart xmlns:c="http://schemas.openxmlformats.org/drawingml/2006/chart" xmlns:r="http://schemas.openxmlformats.org/officeDocument/2006/relationships" r:id="rId2"/>
          </a:graphicData>
        </a:graphic>
      </p:graphicFrame>
      <p:sp>
        <p:nvSpPr>
          <p:cNvPr id="9" name="TextBox 8"/>
          <p:cNvSpPr txBox="1"/>
          <p:nvPr/>
        </p:nvSpPr>
        <p:spPr>
          <a:xfrm>
            <a:off x="183019" y="6306995"/>
            <a:ext cx="7072546" cy="553998"/>
          </a:xfrm>
          <a:prstGeom prst="rect">
            <a:avLst/>
          </a:prstGeom>
          <a:noFill/>
        </p:spPr>
        <p:txBody>
          <a:bodyPr wrap="square" rtlCol="0" anchor="b" anchorCtr="0">
            <a:spAutoFit/>
          </a:bodyPr>
          <a:lstStyle/>
          <a:p>
            <a:r>
              <a:rPr lang="en-GB" sz="1000">
                <a:solidFill>
                  <a:srgbClr val="002060"/>
                </a:solidFill>
              </a:rPr>
              <a:t>Q. When you’ve accessed these services how would you describe your experiences?</a:t>
            </a:r>
          </a:p>
          <a:p>
            <a:r>
              <a:rPr lang="en-GB" sz="1000">
                <a:solidFill>
                  <a:srgbClr val="002060"/>
                </a:solidFill>
              </a:rPr>
              <a:t>Q: If you would like to tell us about your experience (good or bad), please use the space below.</a:t>
            </a:r>
          </a:p>
          <a:p>
            <a:r>
              <a:rPr lang="en-GB" sz="1000" i="1">
                <a:solidFill>
                  <a:srgbClr val="002060"/>
                </a:solidFill>
              </a:rPr>
              <a:t>Questions added for 2023. Base: All valid respondents, n=172. </a:t>
            </a:r>
          </a:p>
        </p:txBody>
      </p:sp>
      <p:graphicFrame>
        <p:nvGraphicFramePr>
          <p:cNvPr id="10" name="Table 9"/>
          <p:cNvGraphicFramePr>
            <a:graphicFrameLocks noGrp="1"/>
          </p:cNvGraphicFramePr>
          <p:nvPr>
            <p:extLst>
              <p:ext uri="{D42A27DB-BD31-4B8C-83A1-F6EECF244321}">
                <p14:modId xmlns:p14="http://schemas.microsoft.com/office/powerpoint/2010/main" val="2319979420"/>
              </p:ext>
            </p:extLst>
          </p:nvPr>
        </p:nvGraphicFramePr>
        <p:xfrm>
          <a:off x="5216590" y="1194784"/>
          <a:ext cx="6411358" cy="1722120"/>
        </p:xfrm>
        <a:graphic>
          <a:graphicData uri="http://schemas.openxmlformats.org/drawingml/2006/table">
            <a:tbl>
              <a:tblPr firstRow="1" bandRow="1">
                <a:tableStyleId>{5940675A-B579-460E-94D1-54222C63F5DA}</a:tableStyleId>
              </a:tblPr>
              <a:tblGrid>
                <a:gridCol w="1781581">
                  <a:extLst>
                    <a:ext uri="{9D8B030D-6E8A-4147-A177-3AD203B41FA5}">
                      <a16:colId xmlns:a16="http://schemas.microsoft.com/office/drawing/2014/main" val="20000"/>
                    </a:ext>
                  </a:extLst>
                </a:gridCol>
                <a:gridCol w="888960">
                  <a:extLst>
                    <a:ext uri="{9D8B030D-6E8A-4147-A177-3AD203B41FA5}">
                      <a16:colId xmlns:a16="http://schemas.microsoft.com/office/drawing/2014/main" val="20001"/>
                    </a:ext>
                  </a:extLst>
                </a:gridCol>
                <a:gridCol w="654301">
                  <a:extLst>
                    <a:ext uri="{9D8B030D-6E8A-4147-A177-3AD203B41FA5}">
                      <a16:colId xmlns:a16="http://schemas.microsoft.com/office/drawing/2014/main" val="20002"/>
                    </a:ext>
                  </a:extLst>
                </a:gridCol>
                <a:gridCol w="771629">
                  <a:extLst>
                    <a:ext uri="{9D8B030D-6E8A-4147-A177-3AD203B41FA5}">
                      <a16:colId xmlns:a16="http://schemas.microsoft.com/office/drawing/2014/main" val="20003"/>
                    </a:ext>
                  </a:extLst>
                </a:gridCol>
                <a:gridCol w="771629">
                  <a:extLst>
                    <a:ext uri="{9D8B030D-6E8A-4147-A177-3AD203B41FA5}">
                      <a16:colId xmlns:a16="http://schemas.microsoft.com/office/drawing/2014/main" val="20004"/>
                    </a:ext>
                  </a:extLst>
                </a:gridCol>
                <a:gridCol w="771629">
                  <a:extLst>
                    <a:ext uri="{9D8B030D-6E8A-4147-A177-3AD203B41FA5}">
                      <a16:colId xmlns:a16="http://schemas.microsoft.com/office/drawing/2014/main" val="20005"/>
                    </a:ext>
                  </a:extLst>
                </a:gridCol>
                <a:gridCol w="771629">
                  <a:extLst>
                    <a:ext uri="{9D8B030D-6E8A-4147-A177-3AD203B41FA5}">
                      <a16:colId xmlns:a16="http://schemas.microsoft.com/office/drawing/2014/main" val="20006"/>
                    </a:ext>
                  </a:extLst>
                </a:gridCol>
              </a:tblGrid>
              <a:tr h="41491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a:solidFill>
                            <a:schemeClr val="tx1">
                              <a:lumMod val="75000"/>
                              <a:lumOff val="25000"/>
                            </a:schemeClr>
                          </a:solidFill>
                        </a:rPr>
                        <a:t>2025 Survey</a:t>
                      </a:r>
                    </a:p>
                    <a:p>
                      <a:endParaRPr lang="en-GB" sz="1100">
                        <a:solidFill>
                          <a:schemeClr val="tx1">
                            <a:lumMod val="75000"/>
                            <a:lumOff val="25000"/>
                          </a:schemeClr>
                        </a:solidFill>
                      </a:endParaRP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All secondary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Year 8</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Year 10</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Boys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Girls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FSM</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48950">
                <a:tc>
                  <a:txBody>
                    <a:bodyPr/>
                    <a:lstStyle/>
                    <a:p>
                      <a:r>
                        <a:rPr lang="en-GB" sz="1100" i="1">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172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98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74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58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104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40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207458">
                <a:tc>
                  <a:txBody>
                    <a:bodyPr/>
                    <a:lstStyle/>
                    <a:p>
                      <a:r>
                        <a:rPr lang="en-GB" sz="1100">
                          <a:solidFill>
                            <a:schemeClr val="tx1">
                              <a:lumMod val="75000"/>
                              <a:lumOff val="25000"/>
                            </a:schemeClr>
                          </a:solidFill>
                        </a:rPr>
                        <a:t>All good</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b="0" i="0" u="none" strike="noStrike" kern="1200">
                          <a:solidFill>
                            <a:schemeClr val="tx1">
                              <a:lumMod val="75000"/>
                              <a:lumOff val="25000"/>
                            </a:schemeClr>
                          </a:solidFill>
                          <a:effectLst/>
                          <a:latin typeface="Calibri" panose="020F0502020204030204" pitchFamily="34" charset="0"/>
                          <a:ea typeface="+mn-ea"/>
                          <a:cs typeface="+mn-cs"/>
                        </a:rPr>
                        <a:t>47%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b="0" i="0" u="none" strike="noStrike" kern="1200">
                          <a:solidFill>
                            <a:schemeClr val="tx1">
                              <a:lumMod val="75000"/>
                              <a:lumOff val="25000"/>
                            </a:schemeClr>
                          </a:solidFill>
                          <a:effectLst/>
                          <a:latin typeface="Calibri" panose="020F0502020204030204" pitchFamily="34" charset="0"/>
                          <a:ea typeface="+mn-ea"/>
                          <a:cs typeface="+mn-cs"/>
                        </a:rPr>
                        <a:t>48%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b="0" i="0" u="none" strike="noStrike" kern="1200">
                          <a:solidFill>
                            <a:schemeClr val="tx1">
                              <a:lumMod val="75000"/>
                              <a:lumOff val="25000"/>
                            </a:schemeClr>
                          </a:solidFill>
                          <a:effectLst/>
                          <a:latin typeface="Calibri" panose="020F0502020204030204" pitchFamily="34" charset="0"/>
                          <a:ea typeface="+mn-ea"/>
                          <a:cs typeface="+mn-cs"/>
                        </a:rPr>
                        <a:t>45%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b="0" i="0" u="none" strike="noStrike" kern="1200">
                          <a:solidFill>
                            <a:schemeClr val="tx1">
                              <a:lumMod val="75000"/>
                              <a:lumOff val="25000"/>
                            </a:schemeClr>
                          </a:solidFill>
                          <a:effectLst/>
                          <a:latin typeface="Calibri" panose="020F0502020204030204" pitchFamily="34" charset="0"/>
                          <a:ea typeface="+mn-ea"/>
                          <a:cs typeface="+mn-cs"/>
                        </a:rPr>
                        <a:t>55%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b="0" i="0" u="none" strike="noStrike" kern="1200">
                          <a:solidFill>
                            <a:schemeClr val="tx1">
                              <a:lumMod val="75000"/>
                              <a:lumOff val="25000"/>
                            </a:schemeClr>
                          </a:solidFill>
                          <a:effectLst/>
                          <a:latin typeface="Calibri" panose="020F0502020204030204" pitchFamily="34" charset="0"/>
                          <a:ea typeface="+mn-ea"/>
                          <a:cs typeface="+mn-cs"/>
                        </a:rPr>
                        <a:t>41%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b="0" i="0" u="none" strike="noStrike" kern="1200">
                          <a:solidFill>
                            <a:schemeClr val="tx1">
                              <a:lumMod val="75000"/>
                              <a:lumOff val="25000"/>
                            </a:schemeClr>
                          </a:solidFill>
                          <a:effectLst/>
                          <a:latin typeface="Calibri" panose="020F0502020204030204" pitchFamily="34" charset="0"/>
                          <a:ea typeface="+mn-ea"/>
                          <a:cs typeface="+mn-cs"/>
                        </a:rPr>
                        <a:t>55%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207458">
                <a:tc>
                  <a:txBody>
                    <a:bodyPr/>
                    <a:lstStyle/>
                    <a:p>
                      <a:r>
                        <a:rPr lang="en-US" sz="1100">
                          <a:solidFill>
                            <a:schemeClr val="tx1">
                              <a:lumMod val="75000"/>
                              <a:lumOff val="25000"/>
                            </a:schemeClr>
                          </a:solidFill>
                        </a:rPr>
                        <a:t>Most good, some bad</a:t>
                      </a:r>
                      <a:endParaRPr lang="en-GB" sz="110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b="0" i="0" u="none" strike="noStrike" kern="1200">
                          <a:solidFill>
                            <a:schemeClr val="tx1">
                              <a:lumMod val="75000"/>
                              <a:lumOff val="25000"/>
                            </a:schemeClr>
                          </a:solidFill>
                          <a:effectLst/>
                          <a:latin typeface="Calibri" panose="020F0502020204030204" pitchFamily="34" charset="0"/>
                          <a:ea typeface="+mn-ea"/>
                          <a:cs typeface="+mn-cs"/>
                        </a:rPr>
                        <a:t>30%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b="0" i="0" u="none" strike="noStrike" kern="1200">
                          <a:solidFill>
                            <a:schemeClr val="tx1">
                              <a:lumMod val="75000"/>
                              <a:lumOff val="25000"/>
                            </a:schemeClr>
                          </a:solidFill>
                          <a:effectLst/>
                          <a:latin typeface="Calibri" panose="020F0502020204030204" pitchFamily="34" charset="0"/>
                          <a:ea typeface="+mn-ea"/>
                          <a:cs typeface="+mn-cs"/>
                        </a:rPr>
                        <a:t>29%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b="0" i="0" u="none" strike="noStrike" kern="1200">
                          <a:solidFill>
                            <a:schemeClr val="tx1">
                              <a:lumMod val="75000"/>
                              <a:lumOff val="25000"/>
                            </a:schemeClr>
                          </a:solidFill>
                          <a:effectLst/>
                          <a:latin typeface="Calibri" panose="020F0502020204030204" pitchFamily="34" charset="0"/>
                          <a:ea typeface="+mn-ea"/>
                          <a:cs typeface="+mn-cs"/>
                        </a:rPr>
                        <a:t>31%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b="0" i="0" u="none" strike="noStrike" kern="1200">
                          <a:solidFill>
                            <a:schemeClr val="tx1">
                              <a:lumMod val="75000"/>
                              <a:lumOff val="25000"/>
                            </a:schemeClr>
                          </a:solidFill>
                          <a:effectLst/>
                          <a:latin typeface="Calibri" panose="020F0502020204030204" pitchFamily="34" charset="0"/>
                          <a:ea typeface="+mn-ea"/>
                          <a:cs typeface="+mn-cs"/>
                        </a:rPr>
                        <a:t>26%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b="0" i="0" u="none" strike="noStrike" kern="1200">
                          <a:solidFill>
                            <a:schemeClr val="tx1">
                              <a:lumMod val="75000"/>
                              <a:lumOff val="25000"/>
                            </a:schemeClr>
                          </a:solidFill>
                          <a:effectLst/>
                          <a:latin typeface="Calibri" panose="020F0502020204030204" pitchFamily="34" charset="0"/>
                          <a:ea typeface="+mn-ea"/>
                          <a:cs typeface="+mn-cs"/>
                        </a:rPr>
                        <a:t>34%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b="0" i="0" u="none" strike="noStrike" kern="1200">
                          <a:solidFill>
                            <a:schemeClr val="tx1">
                              <a:lumMod val="75000"/>
                              <a:lumOff val="25000"/>
                            </a:schemeClr>
                          </a:solidFill>
                          <a:effectLst/>
                          <a:latin typeface="Calibri" panose="020F0502020204030204" pitchFamily="34" charset="0"/>
                          <a:ea typeface="+mn-ea"/>
                          <a:cs typeface="+mn-cs"/>
                        </a:rPr>
                        <a:t>13%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3384448216"/>
                  </a:ext>
                </a:extLst>
              </a:tr>
              <a:tr h="207458">
                <a:tc>
                  <a:txBody>
                    <a:bodyPr/>
                    <a:lstStyle/>
                    <a:p>
                      <a:r>
                        <a:rPr lang="en-GB" sz="1100">
                          <a:solidFill>
                            <a:schemeClr val="tx1">
                              <a:lumMod val="75000"/>
                              <a:lumOff val="25000"/>
                            </a:schemeClr>
                          </a:solidFill>
                        </a:rPr>
                        <a:t>Some good but most bad</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b="0" i="0" u="none" strike="noStrike" kern="1200">
                          <a:solidFill>
                            <a:schemeClr val="tx1">
                              <a:lumMod val="75000"/>
                              <a:lumOff val="25000"/>
                            </a:schemeClr>
                          </a:solidFill>
                          <a:effectLst/>
                          <a:latin typeface="Calibri" panose="020F0502020204030204" pitchFamily="34" charset="0"/>
                          <a:ea typeface="+mn-ea"/>
                          <a:cs typeface="+mn-cs"/>
                        </a:rPr>
                        <a:t>17%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b="0" i="0" u="none" strike="noStrike" kern="1200">
                          <a:solidFill>
                            <a:schemeClr val="tx1">
                              <a:lumMod val="75000"/>
                              <a:lumOff val="25000"/>
                            </a:schemeClr>
                          </a:solidFill>
                          <a:effectLst/>
                          <a:latin typeface="Calibri" panose="020F0502020204030204" pitchFamily="34" charset="0"/>
                          <a:ea typeface="+mn-ea"/>
                          <a:cs typeface="+mn-cs"/>
                        </a:rPr>
                        <a:t>13%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b="0" i="0" u="none" strike="noStrike" kern="1200">
                          <a:solidFill>
                            <a:schemeClr val="tx1">
                              <a:lumMod val="75000"/>
                              <a:lumOff val="25000"/>
                            </a:schemeClr>
                          </a:solidFill>
                          <a:effectLst/>
                          <a:latin typeface="Calibri" panose="020F0502020204030204" pitchFamily="34" charset="0"/>
                          <a:ea typeface="+mn-ea"/>
                          <a:cs typeface="+mn-cs"/>
                        </a:rPr>
                        <a:t>22%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b="0" i="0" u="none" strike="noStrike" kern="1200">
                          <a:solidFill>
                            <a:schemeClr val="tx1">
                              <a:lumMod val="75000"/>
                              <a:lumOff val="25000"/>
                            </a:schemeClr>
                          </a:solidFill>
                          <a:effectLst/>
                          <a:latin typeface="Calibri" panose="020F0502020204030204" pitchFamily="34" charset="0"/>
                          <a:ea typeface="+mn-ea"/>
                          <a:cs typeface="+mn-cs"/>
                        </a:rPr>
                        <a:t>12%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b="0" i="0" u="none" strike="noStrike" kern="1200">
                          <a:solidFill>
                            <a:schemeClr val="tx1">
                              <a:lumMod val="75000"/>
                              <a:lumOff val="25000"/>
                            </a:schemeClr>
                          </a:solidFill>
                          <a:effectLst/>
                          <a:latin typeface="Calibri" panose="020F0502020204030204" pitchFamily="34" charset="0"/>
                          <a:ea typeface="+mn-ea"/>
                          <a:cs typeface="+mn-cs"/>
                        </a:rPr>
                        <a:t>17%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b="0" i="0" u="none" strike="noStrike" kern="1200">
                          <a:solidFill>
                            <a:schemeClr val="tx1">
                              <a:lumMod val="75000"/>
                              <a:lumOff val="25000"/>
                            </a:schemeClr>
                          </a:solidFill>
                          <a:effectLst/>
                          <a:latin typeface="Calibri" panose="020F0502020204030204" pitchFamily="34" charset="0"/>
                          <a:ea typeface="+mn-ea"/>
                          <a:cs typeface="+mn-cs"/>
                        </a:rPr>
                        <a:t>23%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207458">
                <a:tc>
                  <a:txBody>
                    <a:bodyPr/>
                    <a:lstStyle/>
                    <a:p>
                      <a:r>
                        <a:rPr lang="en-US" sz="1100">
                          <a:solidFill>
                            <a:schemeClr val="tx1">
                              <a:lumMod val="75000"/>
                              <a:lumOff val="25000"/>
                            </a:schemeClr>
                          </a:solidFill>
                        </a:rPr>
                        <a:t>All bad</a:t>
                      </a:r>
                      <a:endParaRPr lang="en-GB" sz="110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b="0" i="0" u="none" strike="noStrike" kern="1200">
                          <a:solidFill>
                            <a:schemeClr val="tx1">
                              <a:lumMod val="75000"/>
                              <a:lumOff val="25000"/>
                            </a:schemeClr>
                          </a:solidFill>
                          <a:effectLst/>
                          <a:latin typeface="Calibri" panose="020F0502020204030204" pitchFamily="34" charset="0"/>
                          <a:ea typeface="+mn-ea"/>
                          <a:cs typeface="+mn-cs"/>
                        </a:rPr>
                        <a:t>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b="0" i="0" u="none" strike="noStrike" kern="1200">
                          <a:solidFill>
                            <a:schemeClr val="tx1">
                              <a:lumMod val="75000"/>
                              <a:lumOff val="25000"/>
                            </a:schemeClr>
                          </a:solidFill>
                          <a:effectLst/>
                          <a:latin typeface="Calibri" panose="020F0502020204030204" pitchFamily="34" charset="0"/>
                          <a:ea typeface="+mn-ea"/>
                          <a:cs typeface="+mn-cs"/>
                        </a:rPr>
                        <a:t>10%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b="0" i="0" u="none" strike="noStrike" kern="1200">
                          <a:solidFill>
                            <a:schemeClr val="tx1">
                              <a:lumMod val="75000"/>
                              <a:lumOff val="25000"/>
                            </a:schemeClr>
                          </a:solidFill>
                          <a:effectLst/>
                          <a:latin typeface="Calibri" panose="020F0502020204030204" pitchFamily="34" charset="0"/>
                          <a:ea typeface="+mn-ea"/>
                          <a:cs typeface="+mn-cs"/>
                        </a:rPr>
                        <a:t>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b="0" i="0" u="none" strike="noStrike" kern="1200">
                          <a:solidFill>
                            <a:schemeClr val="tx1">
                              <a:lumMod val="75000"/>
                              <a:lumOff val="25000"/>
                            </a:schemeClr>
                          </a:solidFill>
                          <a:effectLst/>
                          <a:latin typeface="Calibri" panose="020F0502020204030204" pitchFamily="34" charset="0"/>
                          <a:ea typeface="+mn-ea"/>
                          <a:cs typeface="+mn-cs"/>
                        </a:rPr>
                        <a:t>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b="0" i="0" u="none" strike="noStrike" kern="1200">
                          <a:solidFill>
                            <a:schemeClr val="tx1">
                              <a:lumMod val="75000"/>
                              <a:lumOff val="25000"/>
                            </a:schemeClr>
                          </a:solidFill>
                          <a:effectLst/>
                          <a:latin typeface="Calibri" panose="020F0502020204030204" pitchFamily="34" charset="0"/>
                          <a:ea typeface="+mn-ea"/>
                          <a:cs typeface="+mn-cs"/>
                        </a:rPr>
                        <a:t>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b="0" i="0" u="none" strike="noStrike" kern="1200">
                          <a:solidFill>
                            <a:schemeClr val="tx1">
                              <a:lumMod val="75000"/>
                              <a:lumOff val="25000"/>
                            </a:schemeClr>
                          </a:solidFill>
                          <a:effectLst/>
                          <a:latin typeface="Calibri" panose="020F0502020204030204" pitchFamily="34" charset="0"/>
                          <a:ea typeface="+mn-ea"/>
                          <a:cs typeface="+mn-cs"/>
                        </a:rPr>
                        <a:t>10%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4053359"/>
                  </a:ext>
                </a:extLst>
              </a:tr>
            </a:tbl>
          </a:graphicData>
        </a:graphic>
      </p:graphicFrame>
      <p:graphicFrame>
        <p:nvGraphicFramePr>
          <p:cNvPr id="11" name="Table 10"/>
          <p:cNvGraphicFramePr>
            <a:graphicFrameLocks noGrp="1"/>
          </p:cNvGraphicFramePr>
          <p:nvPr>
            <p:extLst>
              <p:ext uri="{D42A27DB-BD31-4B8C-83A1-F6EECF244321}">
                <p14:modId xmlns:p14="http://schemas.microsoft.com/office/powerpoint/2010/main" val="3615834763"/>
              </p:ext>
            </p:extLst>
          </p:nvPr>
        </p:nvGraphicFramePr>
        <p:xfrm>
          <a:off x="5216590" y="3031916"/>
          <a:ext cx="6411357" cy="1889760"/>
        </p:xfrm>
        <a:graphic>
          <a:graphicData uri="http://schemas.openxmlformats.org/drawingml/2006/table">
            <a:tbl>
              <a:tblPr firstRow="1" bandRow="1">
                <a:tableStyleId>{5940675A-B579-460E-94D1-54222C63F5DA}</a:tableStyleId>
              </a:tblPr>
              <a:tblGrid>
                <a:gridCol w="1604455">
                  <a:extLst>
                    <a:ext uri="{9D8B030D-6E8A-4147-A177-3AD203B41FA5}">
                      <a16:colId xmlns:a16="http://schemas.microsoft.com/office/drawing/2014/main" val="20000"/>
                    </a:ext>
                  </a:extLst>
                </a:gridCol>
                <a:gridCol w="589123">
                  <a:extLst>
                    <a:ext uri="{9D8B030D-6E8A-4147-A177-3AD203B41FA5}">
                      <a16:colId xmlns:a16="http://schemas.microsoft.com/office/drawing/2014/main" val="20001"/>
                    </a:ext>
                  </a:extLst>
                </a:gridCol>
                <a:gridCol w="788027">
                  <a:extLst>
                    <a:ext uri="{9D8B030D-6E8A-4147-A177-3AD203B41FA5}">
                      <a16:colId xmlns:a16="http://schemas.microsoft.com/office/drawing/2014/main" val="20002"/>
                    </a:ext>
                  </a:extLst>
                </a:gridCol>
                <a:gridCol w="632495">
                  <a:extLst>
                    <a:ext uri="{9D8B030D-6E8A-4147-A177-3AD203B41FA5}">
                      <a16:colId xmlns:a16="http://schemas.microsoft.com/office/drawing/2014/main" val="20003"/>
                    </a:ext>
                  </a:extLst>
                </a:gridCol>
                <a:gridCol w="802062">
                  <a:extLst>
                    <a:ext uri="{9D8B030D-6E8A-4147-A177-3AD203B41FA5}">
                      <a16:colId xmlns:a16="http://schemas.microsoft.com/office/drawing/2014/main" val="20004"/>
                    </a:ext>
                  </a:extLst>
                </a:gridCol>
                <a:gridCol w="753254">
                  <a:extLst>
                    <a:ext uri="{9D8B030D-6E8A-4147-A177-3AD203B41FA5}">
                      <a16:colId xmlns:a16="http://schemas.microsoft.com/office/drawing/2014/main" val="20005"/>
                    </a:ext>
                  </a:extLst>
                </a:gridCol>
                <a:gridCol w="604520">
                  <a:extLst>
                    <a:ext uri="{9D8B030D-6E8A-4147-A177-3AD203B41FA5}">
                      <a16:colId xmlns:a16="http://schemas.microsoft.com/office/drawing/2014/main" val="20006"/>
                    </a:ext>
                  </a:extLst>
                </a:gridCol>
                <a:gridCol w="637421">
                  <a:extLst>
                    <a:ext uri="{9D8B030D-6E8A-4147-A177-3AD203B41FA5}">
                      <a16:colId xmlns:a16="http://schemas.microsoft.com/office/drawing/2014/main" val="2481073122"/>
                    </a:ext>
                  </a:extLst>
                </a:gridCol>
              </a:tblGrid>
              <a:tr h="41491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a:solidFill>
                            <a:schemeClr val="tx1">
                              <a:lumMod val="75000"/>
                              <a:lumOff val="25000"/>
                            </a:schemeClr>
                          </a:solidFill>
                        </a:rPr>
                        <a:t>2025 Survey</a:t>
                      </a:r>
                    </a:p>
                    <a:p>
                      <a:endParaRPr lang="en-GB" sz="1100">
                        <a:solidFill>
                          <a:schemeClr val="tx1">
                            <a:lumMod val="75000"/>
                            <a:lumOff val="25000"/>
                          </a:schemeClr>
                        </a:solidFill>
                      </a:endParaRP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SEN</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Have a disability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Young carers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Ethnicity:</a:t>
                      </a:r>
                      <a:r>
                        <a:rPr lang="en-GB" sz="1100" b="1" baseline="0">
                          <a:solidFill>
                            <a:schemeClr val="tx1">
                              <a:lumMod val="75000"/>
                              <a:lumOff val="25000"/>
                            </a:schemeClr>
                          </a:solidFill>
                        </a:rPr>
                        <a:t> </a:t>
                      </a:r>
                      <a:r>
                        <a:rPr lang="en-GB" sz="1100" b="1">
                          <a:solidFill>
                            <a:schemeClr val="tx1">
                              <a:lumMod val="75000"/>
                              <a:lumOff val="25000"/>
                            </a:schemeClr>
                          </a:solidFill>
                        </a:rPr>
                        <a:t>White</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Ethnic Minority Groups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Eng 2nd Lang</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LGBTQ</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48950">
                <a:tc>
                  <a:txBody>
                    <a:bodyPr/>
                    <a:lstStyle/>
                    <a:p>
                      <a:r>
                        <a:rPr lang="en-GB" sz="1100" i="1">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32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50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15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156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12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37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207458">
                <a:tc>
                  <a:txBody>
                    <a:bodyPr/>
                    <a:lstStyle/>
                    <a:p>
                      <a:r>
                        <a:rPr lang="en-GB" sz="1100">
                          <a:solidFill>
                            <a:schemeClr val="tx1">
                              <a:lumMod val="75000"/>
                              <a:lumOff val="25000"/>
                            </a:schemeClr>
                          </a:solidFill>
                        </a:rPr>
                        <a:t>All good</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b="0" i="0" u="none" strike="noStrike" kern="1200">
                          <a:solidFill>
                            <a:schemeClr val="tx1">
                              <a:lumMod val="75000"/>
                              <a:lumOff val="25000"/>
                            </a:schemeClr>
                          </a:solidFill>
                          <a:effectLst/>
                          <a:latin typeface="Calibri" panose="020F0502020204030204" pitchFamily="34" charset="0"/>
                          <a:ea typeface="+mn-ea"/>
                          <a:cs typeface="+mn-cs"/>
                        </a:rPr>
                        <a:t>47%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b="0" i="0" u="none" strike="noStrike" kern="1200">
                          <a:solidFill>
                            <a:schemeClr val="tx1">
                              <a:lumMod val="75000"/>
                              <a:lumOff val="25000"/>
                            </a:schemeClr>
                          </a:solidFill>
                          <a:effectLst/>
                          <a:latin typeface="Calibri" panose="020F0502020204030204" pitchFamily="34" charset="0"/>
                          <a:ea typeface="+mn-ea"/>
                          <a:cs typeface="+mn-cs"/>
                        </a:rPr>
                        <a:t>48%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b="0" i="0" u="none" strike="noStrike" kern="1200">
                          <a:solidFill>
                            <a:schemeClr val="tx1">
                              <a:lumMod val="75000"/>
                              <a:lumOff val="25000"/>
                            </a:schemeClr>
                          </a:solidFill>
                          <a:effectLst/>
                          <a:latin typeface="Calibri" panose="020F0502020204030204" pitchFamily="34" charset="0"/>
                          <a:ea typeface="+mn-ea"/>
                          <a:cs typeface="+mn-cs"/>
                        </a:rPr>
                        <a:t>33%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b="0" i="0" u="none" strike="noStrike" kern="1200">
                          <a:solidFill>
                            <a:schemeClr val="tx1">
                              <a:lumMod val="75000"/>
                              <a:lumOff val="25000"/>
                            </a:schemeClr>
                          </a:solidFill>
                          <a:effectLst/>
                          <a:latin typeface="Calibri" panose="020F0502020204030204" pitchFamily="34" charset="0"/>
                          <a:ea typeface="+mn-ea"/>
                          <a:cs typeface="+mn-cs"/>
                        </a:rPr>
                        <a:t>47%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b="0" i="0" u="none" strike="noStrike" kern="1200">
                          <a:solidFill>
                            <a:schemeClr val="tx1">
                              <a:lumMod val="75000"/>
                              <a:lumOff val="25000"/>
                            </a:schemeClr>
                          </a:solidFill>
                          <a:effectLst/>
                          <a:latin typeface="Calibri" panose="020F0502020204030204" pitchFamily="34" charset="0"/>
                          <a:ea typeface="+mn-ea"/>
                          <a:cs typeface="+mn-cs"/>
                        </a:rPr>
                        <a:t>42%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b="0" i="0" u="none" strike="noStrike" kern="1200">
                          <a:solidFill>
                            <a:schemeClr val="tx1">
                              <a:lumMod val="75000"/>
                              <a:lumOff val="25000"/>
                            </a:schemeClr>
                          </a:solidFill>
                          <a:effectLst/>
                          <a:latin typeface="Calibri" panose="020F0502020204030204" pitchFamily="34" charset="0"/>
                          <a:ea typeface="+mn-ea"/>
                          <a:cs typeface="+mn-cs"/>
                        </a:rPr>
                        <a:t>25%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b="0" i="0" u="none" strike="noStrike" kern="1200">
                          <a:solidFill>
                            <a:schemeClr val="tx1">
                              <a:lumMod val="75000"/>
                              <a:lumOff val="25000"/>
                            </a:schemeClr>
                          </a:solidFill>
                          <a:effectLst/>
                          <a:latin typeface="Calibri" panose="020F0502020204030204" pitchFamily="34" charset="0"/>
                          <a:ea typeface="+mn-ea"/>
                          <a:cs typeface="+mn-cs"/>
                        </a:rPr>
                        <a:t>49%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207458">
                <a:tc>
                  <a:txBody>
                    <a:bodyPr/>
                    <a:lstStyle/>
                    <a:p>
                      <a:r>
                        <a:rPr lang="en-US" sz="1100">
                          <a:solidFill>
                            <a:schemeClr val="tx1">
                              <a:lumMod val="75000"/>
                              <a:lumOff val="25000"/>
                            </a:schemeClr>
                          </a:solidFill>
                        </a:rPr>
                        <a:t>Most good, some bad</a:t>
                      </a:r>
                      <a:endParaRPr lang="en-GB" sz="110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b="0" i="0" u="none" strike="noStrike" kern="1200">
                          <a:solidFill>
                            <a:schemeClr val="tx1">
                              <a:lumMod val="75000"/>
                              <a:lumOff val="25000"/>
                            </a:schemeClr>
                          </a:solidFill>
                          <a:effectLst/>
                          <a:latin typeface="Calibri" panose="020F0502020204030204" pitchFamily="34" charset="0"/>
                          <a:ea typeface="+mn-ea"/>
                          <a:cs typeface="+mn-cs"/>
                        </a:rPr>
                        <a:t>38%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b="0" i="0" u="none" strike="noStrike" kern="1200">
                          <a:solidFill>
                            <a:schemeClr val="tx1">
                              <a:lumMod val="75000"/>
                              <a:lumOff val="25000"/>
                            </a:schemeClr>
                          </a:solidFill>
                          <a:effectLst/>
                          <a:latin typeface="Calibri" panose="020F0502020204030204" pitchFamily="34" charset="0"/>
                          <a:ea typeface="+mn-ea"/>
                          <a:cs typeface="+mn-cs"/>
                        </a:rPr>
                        <a:t>28%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b="0" i="0" u="none" strike="noStrike" kern="1200">
                          <a:solidFill>
                            <a:schemeClr val="tx1">
                              <a:lumMod val="75000"/>
                              <a:lumOff val="25000"/>
                            </a:schemeClr>
                          </a:solidFill>
                          <a:effectLst/>
                          <a:latin typeface="Calibri" panose="020F0502020204030204" pitchFamily="34" charset="0"/>
                          <a:ea typeface="+mn-ea"/>
                          <a:cs typeface="+mn-cs"/>
                        </a:rPr>
                        <a:t>33%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b="0" i="0" u="none" strike="noStrike" kern="1200">
                          <a:solidFill>
                            <a:schemeClr val="tx1">
                              <a:lumMod val="75000"/>
                              <a:lumOff val="25000"/>
                            </a:schemeClr>
                          </a:solidFill>
                          <a:effectLst/>
                          <a:latin typeface="Calibri" panose="020F0502020204030204" pitchFamily="34" charset="0"/>
                          <a:ea typeface="+mn-ea"/>
                          <a:cs typeface="+mn-cs"/>
                        </a:rPr>
                        <a:t>29%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b="0" i="0" u="none" strike="noStrike" kern="1200">
                          <a:solidFill>
                            <a:schemeClr val="tx1">
                              <a:lumMod val="75000"/>
                              <a:lumOff val="25000"/>
                            </a:schemeClr>
                          </a:solidFill>
                          <a:effectLst/>
                          <a:latin typeface="Calibri" panose="020F0502020204030204" pitchFamily="34" charset="0"/>
                          <a:ea typeface="+mn-ea"/>
                          <a:cs typeface="+mn-cs"/>
                        </a:rPr>
                        <a:t>33%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b="0" i="0" u="none" strike="noStrike" kern="1200">
                          <a:solidFill>
                            <a:schemeClr val="tx1">
                              <a:lumMod val="75000"/>
                              <a:lumOff val="25000"/>
                            </a:schemeClr>
                          </a:solidFill>
                          <a:effectLst/>
                          <a:latin typeface="Calibri" panose="020F0502020204030204" pitchFamily="34" charset="0"/>
                          <a:ea typeface="+mn-ea"/>
                          <a:cs typeface="+mn-cs"/>
                        </a:rPr>
                        <a:t>13%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b="0" i="0" u="none" strike="noStrike" kern="1200">
                          <a:solidFill>
                            <a:schemeClr val="tx1">
                              <a:lumMod val="75000"/>
                              <a:lumOff val="25000"/>
                            </a:schemeClr>
                          </a:solidFill>
                          <a:effectLst/>
                          <a:latin typeface="Calibri" panose="020F0502020204030204" pitchFamily="34" charset="0"/>
                          <a:ea typeface="+mn-ea"/>
                          <a:cs typeface="+mn-cs"/>
                        </a:rPr>
                        <a:t>30%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3662508474"/>
                  </a:ext>
                </a:extLst>
              </a:tr>
              <a:tr h="207458">
                <a:tc>
                  <a:txBody>
                    <a:bodyPr/>
                    <a:lstStyle/>
                    <a:p>
                      <a:r>
                        <a:rPr lang="en-GB" sz="1100">
                          <a:solidFill>
                            <a:schemeClr val="tx1">
                              <a:lumMod val="75000"/>
                              <a:lumOff val="25000"/>
                            </a:schemeClr>
                          </a:solidFill>
                        </a:rPr>
                        <a:t>Some good but most bad</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b="0" i="0" u="none" strike="noStrike" kern="1200">
                          <a:solidFill>
                            <a:schemeClr val="tx1">
                              <a:lumMod val="75000"/>
                              <a:lumOff val="25000"/>
                            </a:schemeClr>
                          </a:solidFill>
                          <a:effectLst/>
                          <a:latin typeface="Calibri" panose="020F0502020204030204" pitchFamily="34" charset="0"/>
                          <a:ea typeface="+mn-ea"/>
                          <a:cs typeface="+mn-cs"/>
                        </a:rPr>
                        <a:t>13%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b="0" i="0" u="none" strike="noStrike" kern="1200">
                          <a:solidFill>
                            <a:schemeClr val="tx1">
                              <a:lumMod val="75000"/>
                              <a:lumOff val="25000"/>
                            </a:schemeClr>
                          </a:solidFill>
                          <a:effectLst/>
                          <a:latin typeface="Calibri" panose="020F0502020204030204" pitchFamily="34" charset="0"/>
                          <a:ea typeface="+mn-ea"/>
                          <a:cs typeface="+mn-cs"/>
                        </a:rPr>
                        <a:t>18%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b="0" i="0" u="none" strike="noStrike" kern="1200">
                          <a:solidFill>
                            <a:schemeClr val="tx1">
                              <a:lumMod val="75000"/>
                              <a:lumOff val="25000"/>
                            </a:schemeClr>
                          </a:solidFill>
                          <a:effectLst/>
                          <a:latin typeface="Calibri" panose="020F0502020204030204" pitchFamily="34" charset="0"/>
                          <a:ea typeface="+mn-ea"/>
                          <a:cs typeface="+mn-cs"/>
                        </a:rPr>
                        <a:t>27%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b="0" i="0" u="none" strike="noStrike" kern="1200">
                          <a:solidFill>
                            <a:schemeClr val="tx1">
                              <a:lumMod val="75000"/>
                              <a:lumOff val="25000"/>
                            </a:schemeClr>
                          </a:solidFill>
                          <a:effectLst/>
                          <a:latin typeface="Calibri" panose="020F0502020204030204" pitchFamily="34" charset="0"/>
                          <a:ea typeface="+mn-ea"/>
                          <a:cs typeface="+mn-cs"/>
                        </a:rPr>
                        <a:t>17%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b="0" i="0" u="none" strike="noStrike" kern="1200">
                          <a:solidFill>
                            <a:schemeClr val="tx1">
                              <a:lumMod val="75000"/>
                              <a:lumOff val="25000"/>
                            </a:schemeClr>
                          </a:solidFill>
                          <a:effectLst/>
                          <a:latin typeface="Calibri" panose="020F0502020204030204" pitchFamily="34" charset="0"/>
                          <a:ea typeface="+mn-ea"/>
                          <a:cs typeface="+mn-cs"/>
                        </a:rPr>
                        <a:t>17%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b="0" i="0" u="none" strike="noStrike" kern="1200">
                          <a:solidFill>
                            <a:schemeClr val="tx1">
                              <a:lumMod val="75000"/>
                              <a:lumOff val="25000"/>
                            </a:schemeClr>
                          </a:solidFill>
                          <a:effectLst/>
                          <a:latin typeface="Calibri" panose="020F0502020204030204" pitchFamily="34" charset="0"/>
                          <a:ea typeface="+mn-ea"/>
                          <a:cs typeface="+mn-cs"/>
                        </a:rPr>
                        <a:t>50%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b="0" i="0" u="none" strike="noStrike" kern="1200">
                          <a:solidFill>
                            <a:schemeClr val="tx1">
                              <a:lumMod val="75000"/>
                              <a:lumOff val="25000"/>
                            </a:schemeClr>
                          </a:solidFill>
                          <a:effectLst/>
                          <a:latin typeface="Calibri" panose="020F0502020204030204" pitchFamily="34" charset="0"/>
                          <a:ea typeface="+mn-ea"/>
                          <a:cs typeface="+mn-cs"/>
                        </a:rPr>
                        <a:t>11%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207458">
                <a:tc>
                  <a:txBody>
                    <a:bodyPr/>
                    <a:lstStyle/>
                    <a:p>
                      <a:r>
                        <a:rPr lang="en-US" sz="1100">
                          <a:solidFill>
                            <a:schemeClr val="tx1">
                              <a:lumMod val="75000"/>
                              <a:lumOff val="25000"/>
                            </a:schemeClr>
                          </a:solidFill>
                        </a:rPr>
                        <a:t>All bad</a:t>
                      </a:r>
                      <a:endParaRPr lang="en-GB" sz="110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b="0" i="0" u="none" strike="noStrike" kern="1200">
                          <a:solidFill>
                            <a:schemeClr val="tx1">
                              <a:lumMod val="75000"/>
                              <a:lumOff val="25000"/>
                            </a:schemeClr>
                          </a:solidFill>
                          <a:effectLst/>
                          <a:latin typeface="Calibri" panose="020F0502020204030204" pitchFamily="34" charset="0"/>
                          <a:ea typeface="+mn-ea"/>
                          <a:cs typeface="+mn-cs"/>
                        </a:rPr>
                        <a:t>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b="0" i="0" u="none" strike="noStrike" kern="1200">
                          <a:solidFill>
                            <a:schemeClr val="tx1">
                              <a:lumMod val="75000"/>
                              <a:lumOff val="25000"/>
                            </a:schemeClr>
                          </a:solidFill>
                          <a:effectLst/>
                          <a:latin typeface="Calibri" panose="020F0502020204030204" pitchFamily="34" charset="0"/>
                          <a:ea typeface="+mn-ea"/>
                          <a:cs typeface="+mn-cs"/>
                        </a:rPr>
                        <a:t>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b="0" i="0" u="none" strike="noStrike" kern="1200">
                          <a:solidFill>
                            <a:schemeClr val="tx1">
                              <a:lumMod val="75000"/>
                              <a:lumOff val="25000"/>
                            </a:schemeClr>
                          </a:solidFill>
                          <a:effectLst/>
                          <a:latin typeface="Calibri" panose="020F0502020204030204" pitchFamily="34" charset="0"/>
                          <a:ea typeface="+mn-ea"/>
                          <a:cs typeface="+mn-cs"/>
                        </a:rPr>
                        <a:t>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b="0" i="0" u="none" strike="noStrike" kern="1200">
                          <a:solidFill>
                            <a:schemeClr val="tx1">
                              <a:lumMod val="75000"/>
                              <a:lumOff val="25000"/>
                            </a:schemeClr>
                          </a:solidFill>
                          <a:effectLst/>
                          <a:latin typeface="Calibri" panose="020F0502020204030204" pitchFamily="34" charset="0"/>
                          <a:ea typeface="+mn-ea"/>
                          <a:cs typeface="+mn-cs"/>
                        </a:rPr>
                        <a:t>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b="0" i="0" u="none" strike="noStrike" kern="1200">
                          <a:solidFill>
                            <a:schemeClr val="tx1">
                              <a:lumMod val="75000"/>
                              <a:lumOff val="25000"/>
                            </a:schemeClr>
                          </a:solidFill>
                          <a:effectLst/>
                          <a:latin typeface="Calibri" panose="020F0502020204030204" pitchFamily="34" charset="0"/>
                          <a:ea typeface="+mn-ea"/>
                          <a:cs typeface="+mn-cs"/>
                        </a:rPr>
                        <a:t>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b="0" i="0" u="none" strike="noStrike" kern="1200">
                          <a:solidFill>
                            <a:schemeClr val="tx1">
                              <a:lumMod val="75000"/>
                              <a:lumOff val="25000"/>
                            </a:schemeClr>
                          </a:solidFill>
                          <a:effectLst/>
                          <a:latin typeface="Calibri" panose="020F0502020204030204" pitchFamily="34" charset="0"/>
                          <a:ea typeface="+mn-ea"/>
                          <a:cs typeface="+mn-cs"/>
                        </a:rPr>
                        <a:t>13%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b="0" i="0" u="none" strike="noStrike" kern="1200">
                          <a:solidFill>
                            <a:schemeClr val="tx1">
                              <a:lumMod val="75000"/>
                              <a:lumOff val="25000"/>
                            </a:schemeClr>
                          </a:solidFill>
                          <a:effectLst/>
                          <a:latin typeface="Calibri" panose="020F0502020204030204" pitchFamily="34" charset="0"/>
                          <a:ea typeface="+mn-ea"/>
                          <a:cs typeface="+mn-cs"/>
                        </a:rPr>
                        <a:t>11%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2676854976"/>
                  </a:ext>
                </a:extLst>
              </a:tr>
            </a:tbl>
          </a:graphicData>
        </a:graphic>
      </p:graphicFrame>
      <p:sp>
        <p:nvSpPr>
          <p:cNvPr id="3" name="Rectangle 2">
            <a:extLst>
              <a:ext uri="{FF2B5EF4-FFF2-40B4-BE49-F238E27FC236}">
                <a16:creationId xmlns:a16="http://schemas.microsoft.com/office/drawing/2014/main" id="{01BC5812-FB0F-ACEF-5778-E4DCF5563289}"/>
              </a:ext>
            </a:extLst>
          </p:cNvPr>
          <p:cNvSpPr/>
          <p:nvPr/>
        </p:nvSpPr>
        <p:spPr>
          <a:xfrm>
            <a:off x="9941387" y="6373884"/>
            <a:ext cx="1686560" cy="492926"/>
          </a:xfrm>
          <a:prstGeom prst="rect">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a:t>Technology and being online</a:t>
            </a:r>
          </a:p>
        </p:txBody>
      </p:sp>
    </p:spTree>
    <p:extLst>
      <p:ext uri="{BB962C8B-B14F-4D97-AF65-F5344CB8AC3E}">
        <p14:creationId xmlns:p14="http://schemas.microsoft.com/office/powerpoint/2010/main" val="4023405190"/>
      </p:ext>
    </p:extLst>
  </p:cSld>
  <p:clrMapOvr>
    <a:masterClrMapping/>
  </p:clrMapOvr>
</p:sld>
</file>

<file path=ppt/slides/slide2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2"/>
          <p:cNvPicPr>
            <a:picLocks noChangeAspect="1" noChangeArrowheads="1"/>
          </p:cNvPicPr>
          <p:nvPr/>
        </p:nvPicPr>
        <p:blipFill>
          <a:blip r:embed="rId3"/>
          <a:srcRect/>
          <a:stretch>
            <a:fillRect/>
          </a:stretch>
        </p:blipFill>
        <p:spPr bwMode="auto">
          <a:xfrm>
            <a:off x="9042400" y="3688396"/>
            <a:ext cx="3149600" cy="3169604"/>
          </a:xfrm>
          <a:prstGeom prst="rect">
            <a:avLst/>
          </a:prstGeom>
          <a:solidFill>
            <a:schemeClr val="bg1"/>
          </a:solidFill>
          <a:ln w="9525">
            <a:noFill/>
            <a:miter lim="800000"/>
            <a:headEnd/>
            <a:tailEnd/>
          </a:ln>
          <a:effectLst/>
        </p:spPr>
      </p:pic>
      <p:sp>
        <p:nvSpPr>
          <p:cNvPr id="4" name="Text Box 2"/>
          <p:cNvSpPr txBox="1"/>
          <p:nvPr/>
        </p:nvSpPr>
        <p:spPr>
          <a:xfrm>
            <a:off x="1368425" y="2504661"/>
            <a:ext cx="9619161" cy="1878154"/>
          </a:xfrm>
          <a:prstGeom prst="rect">
            <a:avLst/>
          </a:prstGeom>
          <a:noFill/>
          <a:ln>
            <a:noFill/>
          </a:ln>
          <a:effectLst/>
          <a:extLst>
            <a:ext uri="{C572A759-6A51-4108-AA02-DFA0A04FC94B}">
              <ma14:wrappingTextBoxFlag xmlns:wpc="http://schemas.microsoft.com/office/word/2010/wordprocessingCanvas" xmlns:mc="http://schemas.openxmlformats.org/markup-compatibility/2006" xmlns:m="http://schemas.openxmlformats.org/officeDocument/2006/math" xmlns:wp14="http://schemas.microsoft.com/office/word/2010/wordprocessingDrawing" xmlns:wp="http://schemas.openxmlformats.org/drawingml/2006/wordprocessingDrawing" xmlns:w14="http://schemas.microsoft.com/office/word/2010/wordml" xmlns:w15="http://schemas.microsoft.com/office/word/2012/wordml" xmlns:wpg="http://schemas.microsoft.com/office/word/2010/wordprocessingGroup" xmlns:wpi="http://schemas.microsoft.com/office/word/2010/wordprocessingInk" xmlns:wne="http://schemas.microsoft.com/office/word/2006/wordml" xmlns:wps="http://schemas.microsoft.com/office/word/2010/wordprocessingShape" xmlns:arto="http://schemas.microsoft.com/office/word/2006/arto" xmlns:mo="http://schemas.microsoft.com/office/mac/office/2008/main" xmlns:mv="urn:schemas-microsoft-com:mac:vml" xmlns:o="urn:schemas-microsoft-com:office:office" xmlns:v="urn:schemas-microsoft-com:vml" xmlns:w10="urn:schemas-microsoft-com:office:word" xmlns:w="http://schemas.openxmlformats.org/wordprocessingml/2006/main" xmlns:ma14="http://schemas.microsoft.com/office/mac/drawingml/2011/main" xmlns:lc="http://schemas.openxmlformats.org/drawingml/2006/lockedCanvas" xmlns=""/>
            </a:ext>
          </a:extLst>
        </p:spPr>
        <p:style>
          <a:lnRef idx="0">
            <a:schemeClr val="accent1"/>
          </a:lnRef>
          <a:fillRef idx="0">
            <a:schemeClr val="accent1"/>
          </a:fillRef>
          <a:effectRef idx="0">
            <a:schemeClr val="accent1"/>
          </a:effectRef>
          <a:fontRef idx="minor">
            <a:schemeClr val="dk1"/>
          </a:fontRef>
        </p:style>
        <p:txBody>
          <a:bodyPr rot="0" spcFirstLastPara="0" vert="horz" wrap="square" lIns="91440" tIns="45720" rIns="91440" bIns="45720" numCol="1" spcCol="0" rtlCol="0" fromWordArt="0" anchor="t" anchorCtr="0" forceAA="0" compatLnSpc="1">
            <a:prstTxWarp prst="textNoShape">
              <a:avLst/>
            </a:prstTxWarp>
            <a:noAutofit/>
          </a:bodyPr>
          <a:lstStyle/>
          <a:p>
            <a:pPr>
              <a:spcAft>
                <a:spcPts val="0"/>
              </a:spcAft>
            </a:pPr>
            <a:r>
              <a:rPr lang="en-GB" sz="3600">
                <a:solidFill>
                  <a:srgbClr val="00A98A"/>
                </a:solidFill>
                <a:ea typeface="MS Mincho" panose="02020609040205080304" pitchFamily="49" charset="-128"/>
                <a:cs typeface="DINPro-Medium" panose="020B0604020101020102" pitchFamily="34" charset="0"/>
              </a:rPr>
              <a:t>Conclusions </a:t>
            </a:r>
          </a:p>
        </p:txBody>
      </p:sp>
      <p:pic>
        <p:nvPicPr>
          <p:cNvPr id="3" name="Content Placeholder 3"/>
          <p:cNvPicPr>
            <a:picLocks noChangeAspect="1"/>
          </p:cNvPicPr>
          <p:nvPr/>
        </p:nvPicPr>
        <p:blipFill rotWithShape="1">
          <a:blip r:embed="rId4"/>
          <a:srcRect l="26837" r="68553" b="77143"/>
          <a:stretch/>
        </p:blipFill>
        <p:spPr>
          <a:xfrm>
            <a:off x="-15552" y="0"/>
            <a:ext cx="12207552" cy="1066801"/>
          </a:xfrm>
          <a:prstGeom prst="rect">
            <a:avLst/>
          </a:prstGeom>
          <a:solidFill>
            <a:srgbClr val="004376"/>
          </a:solidFill>
        </p:spPr>
      </p:pic>
      <p:pic>
        <p:nvPicPr>
          <p:cNvPr id="5" name="Picture 3"/>
          <p:cNvPicPr>
            <a:picLocks noChangeAspect="1" noChangeArrowheads="1"/>
          </p:cNvPicPr>
          <p:nvPr/>
        </p:nvPicPr>
        <p:blipFill>
          <a:blip r:embed="rId5"/>
          <a:srcRect/>
          <a:stretch>
            <a:fillRect/>
          </a:stretch>
        </p:blipFill>
        <p:spPr bwMode="auto">
          <a:xfrm>
            <a:off x="171450" y="192343"/>
            <a:ext cx="2393950" cy="692213"/>
          </a:xfrm>
          <a:prstGeom prst="rect">
            <a:avLst/>
          </a:prstGeom>
          <a:noFill/>
          <a:ln w="9525">
            <a:noFill/>
            <a:miter lim="800000"/>
            <a:headEnd/>
            <a:tailEnd/>
          </a:ln>
          <a:effectLst/>
        </p:spPr>
      </p:pic>
    </p:spTree>
    <p:extLst>
      <p:ext uri="{BB962C8B-B14F-4D97-AF65-F5344CB8AC3E}">
        <p14:creationId xmlns:p14="http://schemas.microsoft.com/office/powerpoint/2010/main" val="3279296124"/>
      </p:ext>
    </p:extLst>
  </p:cSld>
  <p:clrMapOvr>
    <a:masterClrMapping/>
  </p:clrMapOvr>
</p:sld>
</file>

<file path=ppt/slides/slide2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1"/>
          <p:cNvSpPr txBox="1">
            <a:spLocks/>
          </p:cNvSpPr>
          <p:nvPr/>
        </p:nvSpPr>
        <p:spPr>
          <a:xfrm>
            <a:off x="180000" y="120072"/>
            <a:ext cx="9900000" cy="900000"/>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rgbClr val="008E91"/>
                </a:solidFill>
                <a:latin typeface="Calibri" panose="020F0502020204030204" pitchFamily="34" charset="0"/>
                <a:ea typeface="+mj-ea"/>
                <a:cs typeface="DINPro" panose="020B0504020101020102" pitchFamily="34" charset="0"/>
              </a:defRPr>
            </a:lvl1pPr>
          </a:lstStyle>
          <a:p>
            <a:r>
              <a:rPr lang="en-GB" sz="2400"/>
              <a:t>Conclusions – Year 8 v. Year 10 (1)</a:t>
            </a:r>
          </a:p>
        </p:txBody>
      </p:sp>
      <p:sp>
        <p:nvSpPr>
          <p:cNvPr id="6" name="Content Placeholder 2"/>
          <p:cNvSpPr>
            <a:spLocks noGrp="1"/>
          </p:cNvSpPr>
          <p:nvPr>
            <p:ph idx="1"/>
          </p:nvPr>
        </p:nvSpPr>
        <p:spPr>
          <a:xfrm>
            <a:off x="180000" y="726708"/>
            <a:ext cx="11549884" cy="6006143"/>
          </a:xfrm>
        </p:spPr>
        <p:txBody>
          <a:bodyPr>
            <a:noAutofit/>
          </a:bodyPr>
          <a:lstStyle/>
          <a:p>
            <a:pPr marL="0" indent="0">
              <a:lnSpc>
                <a:spcPct val="100000"/>
              </a:lnSpc>
              <a:spcBef>
                <a:spcPts val="600"/>
              </a:spcBef>
              <a:spcAft>
                <a:spcPts val="600"/>
              </a:spcAft>
              <a:buNone/>
            </a:pPr>
            <a:r>
              <a:rPr lang="en-GB" sz="1400">
                <a:solidFill>
                  <a:schemeClr val="tx1">
                    <a:lumMod val="75000"/>
                    <a:lumOff val="25000"/>
                  </a:schemeClr>
                </a:solidFill>
                <a:latin typeface="+mn-lt"/>
              </a:rPr>
              <a:t>There are some subtle and some stronger difference when comparing data of Year 8s and Year 10s. Although some of those difference will be a reflection of developing maturity and programmed exposure to preparing for adulthood, for example an increased use of technology and coping with more complex relationships, other findings might not be as ‘easily’ explained. This section highlights differences across the year groups, but in absence of causality does not attempt to explain those differences.</a:t>
            </a:r>
          </a:p>
          <a:p>
            <a:pPr marL="0" indent="0">
              <a:lnSpc>
                <a:spcPct val="100000"/>
              </a:lnSpc>
              <a:spcBef>
                <a:spcPts val="600"/>
              </a:spcBef>
              <a:spcAft>
                <a:spcPts val="600"/>
              </a:spcAft>
              <a:buNone/>
            </a:pPr>
            <a:r>
              <a:rPr lang="en-GB" sz="1600" b="1">
                <a:solidFill>
                  <a:srgbClr val="00A79B"/>
                </a:solidFill>
                <a:latin typeface="+mn-lt"/>
              </a:rPr>
              <a:t>Healthy eating</a:t>
            </a:r>
            <a:r>
              <a:rPr lang="en-GB" sz="1400">
                <a:solidFill>
                  <a:srgbClr val="404040"/>
                </a:solidFill>
                <a:latin typeface="+mn-lt"/>
              </a:rPr>
              <a:t> </a:t>
            </a:r>
          </a:p>
          <a:p>
            <a:pPr>
              <a:lnSpc>
                <a:spcPct val="100000"/>
              </a:lnSpc>
              <a:spcBef>
                <a:spcPts val="600"/>
              </a:spcBef>
              <a:spcAft>
                <a:spcPts val="600"/>
              </a:spcAft>
            </a:pPr>
            <a:r>
              <a:rPr lang="en-GB" sz="1400">
                <a:solidFill>
                  <a:srgbClr val="404040"/>
                </a:solidFill>
                <a:latin typeface="+mn-lt"/>
              </a:rPr>
              <a:t>Year 10s are more likely to only have a drink or not have anything compared to Year 8s. </a:t>
            </a:r>
            <a:r>
              <a:rPr lang="en-US" sz="1400">
                <a:solidFill>
                  <a:srgbClr val="404040"/>
                </a:solidFill>
                <a:latin typeface="+mn-lt"/>
              </a:rPr>
              <a:t>Year 8s are more likely than Year 10s to have a school dinner for lunch (57% v. 52%). </a:t>
            </a:r>
          </a:p>
          <a:p>
            <a:pPr>
              <a:lnSpc>
                <a:spcPct val="100000"/>
              </a:lnSpc>
              <a:spcBef>
                <a:spcPts val="600"/>
              </a:spcBef>
              <a:spcAft>
                <a:spcPts val="600"/>
              </a:spcAft>
            </a:pPr>
            <a:r>
              <a:rPr lang="en-GB" sz="1400">
                <a:solidFill>
                  <a:srgbClr val="404040"/>
                </a:solidFill>
                <a:latin typeface="+mn-lt"/>
              </a:rPr>
              <a:t>Years 10s are more likely to say they can choose what they want to eat (59% v. 52%). At mealtimes, Year 10s are generally given more choice about how much they eat and overall, there are more rules in place for Year 8s at home (64%) compared to Year 10 pupils (51%).</a:t>
            </a:r>
          </a:p>
          <a:p>
            <a:pPr marL="0" indent="0">
              <a:lnSpc>
                <a:spcPct val="100000"/>
              </a:lnSpc>
              <a:spcBef>
                <a:spcPts val="600"/>
              </a:spcBef>
              <a:spcAft>
                <a:spcPts val="600"/>
              </a:spcAft>
              <a:buNone/>
            </a:pPr>
            <a:r>
              <a:rPr lang="en-GB" sz="1600" b="1">
                <a:solidFill>
                  <a:srgbClr val="92D050"/>
                </a:solidFill>
                <a:latin typeface="+mn-lt"/>
              </a:rPr>
              <a:t>Wellbeing</a:t>
            </a:r>
          </a:p>
          <a:p>
            <a:pPr>
              <a:lnSpc>
                <a:spcPct val="100000"/>
              </a:lnSpc>
              <a:spcBef>
                <a:spcPts val="600"/>
              </a:spcBef>
              <a:spcAft>
                <a:spcPts val="600"/>
              </a:spcAft>
            </a:pPr>
            <a:r>
              <a:rPr lang="en-GB" sz="1400">
                <a:solidFill>
                  <a:schemeClr val="tx1">
                    <a:lumMod val="85000"/>
                    <a:lumOff val="15000"/>
                  </a:schemeClr>
                </a:solidFill>
                <a:latin typeface="+mn-lt"/>
              </a:rPr>
              <a:t>67% of Year 8s and 30% of Year 10s remember being measured in Year 6. Amongst Year 8 pupils 21% said they were unhappy about it compared to 24% of Year 10 pupils. </a:t>
            </a:r>
          </a:p>
          <a:p>
            <a:pPr>
              <a:lnSpc>
                <a:spcPct val="100000"/>
              </a:lnSpc>
              <a:spcBef>
                <a:spcPts val="600"/>
              </a:spcBef>
              <a:spcAft>
                <a:spcPts val="600"/>
              </a:spcAft>
            </a:pPr>
            <a:r>
              <a:rPr lang="en-GB" sz="1400">
                <a:solidFill>
                  <a:schemeClr val="tx1">
                    <a:lumMod val="85000"/>
                    <a:lumOff val="15000"/>
                  </a:schemeClr>
                </a:solidFill>
                <a:latin typeface="+mn-lt"/>
              </a:rPr>
              <a:t>Year 8s are more likely to have had days off (56%) than Year 10s (54%) for reasons other than common illnesses. Year 10s are more likely to have days off for mental health (28%), not wanting to go (28%) compared to Year 8s (22% and 24%). </a:t>
            </a:r>
            <a:endParaRPr lang="en-GB" sz="1600">
              <a:solidFill>
                <a:schemeClr val="tx1">
                  <a:lumMod val="85000"/>
                  <a:lumOff val="15000"/>
                </a:schemeClr>
              </a:solidFill>
              <a:latin typeface="+mn-lt"/>
            </a:endParaRPr>
          </a:p>
          <a:p>
            <a:pPr marL="0" indent="0">
              <a:lnSpc>
                <a:spcPct val="100000"/>
              </a:lnSpc>
              <a:spcBef>
                <a:spcPts val="600"/>
              </a:spcBef>
              <a:spcAft>
                <a:spcPts val="600"/>
              </a:spcAft>
              <a:buNone/>
            </a:pPr>
            <a:r>
              <a:rPr lang="en-GB" sz="1600" b="1">
                <a:solidFill>
                  <a:schemeClr val="accent2"/>
                </a:solidFill>
                <a:latin typeface="+mn-lt"/>
              </a:rPr>
              <a:t>Physical activity </a:t>
            </a:r>
          </a:p>
          <a:p>
            <a:pPr>
              <a:lnSpc>
                <a:spcPct val="100000"/>
              </a:lnSpc>
              <a:spcBef>
                <a:spcPts val="600"/>
              </a:spcBef>
              <a:spcAft>
                <a:spcPts val="600"/>
              </a:spcAft>
            </a:pPr>
            <a:r>
              <a:rPr lang="en-GB" sz="1400">
                <a:solidFill>
                  <a:srgbClr val="404040"/>
                </a:solidFill>
                <a:latin typeface="+mn-lt"/>
              </a:rPr>
              <a:t>On average pupils are engaged in activities for 4.6 days per week, </a:t>
            </a:r>
            <a:r>
              <a:rPr lang="en-GB" sz="1400">
                <a:solidFill>
                  <a:srgbClr val="404040"/>
                </a:solidFill>
              </a:rPr>
              <a:t>Year 10s do slightly more physical activity in a week than Year 8s.</a:t>
            </a:r>
            <a:r>
              <a:rPr lang="en-GB" sz="1400">
                <a:solidFill>
                  <a:srgbClr val="404040"/>
                </a:solidFill>
                <a:latin typeface="+mn-lt"/>
              </a:rPr>
              <a:t> Year 8s exercise for 4.6 days a week and higher Year 10 4.8.</a:t>
            </a:r>
          </a:p>
          <a:p>
            <a:pPr>
              <a:lnSpc>
                <a:spcPct val="100000"/>
              </a:lnSpc>
              <a:spcBef>
                <a:spcPts val="600"/>
              </a:spcBef>
              <a:spcAft>
                <a:spcPts val="600"/>
              </a:spcAft>
            </a:pPr>
            <a:r>
              <a:rPr lang="en-US" sz="1400">
                <a:solidFill>
                  <a:srgbClr val="404040"/>
                </a:solidFill>
                <a:latin typeface="+mn-lt"/>
              </a:rPr>
              <a:t>For those that don’t enjoy physical activity, Year 8s are more likely than Year 10s to cite nearly every reason provided but especially ‘being outdoors in bad weather’ (52% v. 48%) and ‘having to be competitive’ (26% v. 22%). Year 10s were more likely to say they prefer doing other things. </a:t>
            </a:r>
            <a:endParaRPr lang="en-GB" sz="1400">
              <a:solidFill>
                <a:srgbClr val="404040"/>
              </a:solidFill>
              <a:latin typeface="+mn-lt"/>
            </a:endParaRPr>
          </a:p>
        </p:txBody>
      </p:sp>
    </p:spTree>
    <p:extLst>
      <p:ext uri="{BB962C8B-B14F-4D97-AF65-F5344CB8AC3E}">
        <p14:creationId xmlns:p14="http://schemas.microsoft.com/office/powerpoint/2010/main" val="1454005262"/>
      </p:ext>
    </p:extLst>
  </p:cSld>
  <p:clrMapOvr>
    <a:masterClrMapping/>
  </p:clrMapOvr>
</p:sld>
</file>

<file path=ppt/slides/slide2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1"/>
          <p:cNvSpPr txBox="1">
            <a:spLocks/>
          </p:cNvSpPr>
          <p:nvPr/>
        </p:nvSpPr>
        <p:spPr>
          <a:xfrm>
            <a:off x="180000" y="180000"/>
            <a:ext cx="9900000" cy="900000"/>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rgbClr val="008E91"/>
                </a:solidFill>
                <a:latin typeface="Calibri" panose="020F0502020204030204" pitchFamily="34" charset="0"/>
                <a:ea typeface="+mj-ea"/>
                <a:cs typeface="DINPro" panose="020B0504020101020102" pitchFamily="34" charset="0"/>
              </a:defRPr>
            </a:lvl1pPr>
          </a:lstStyle>
          <a:p>
            <a:r>
              <a:rPr lang="en-GB" sz="2400"/>
              <a:t>Conclusions – Year 8 v. Year 10 (2)</a:t>
            </a:r>
          </a:p>
        </p:txBody>
      </p:sp>
      <p:sp>
        <p:nvSpPr>
          <p:cNvPr id="6" name="Content Placeholder 2"/>
          <p:cNvSpPr>
            <a:spLocks noGrp="1"/>
          </p:cNvSpPr>
          <p:nvPr>
            <p:ph idx="1"/>
          </p:nvPr>
        </p:nvSpPr>
        <p:spPr>
          <a:xfrm>
            <a:off x="183019" y="834244"/>
            <a:ext cx="11438710" cy="5678068"/>
          </a:xfrm>
        </p:spPr>
        <p:txBody>
          <a:bodyPr>
            <a:noAutofit/>
          </a:bodyPr>
          <a:lstStyle/>
          <a:p>
            <a:pPr marL="0" indent="0">
              <a:lnSpc>
                <a:spcPct val="100000"/>
              </a:lnSpc>
              <a:spcBef>
                <a:spcPts val="600"/>
              </a:spcBef>
              <a:spcAft>
                <a:spcPts val="600"/>
              </a:spcAft>
              <a:buNone/>
            </a:pPr>
            <a:r>
              <a:rPr lang="en-GB" sz="1600" b="1" dirty="0">
                <a:solidFill>
                  <a:srgbClr val="00A8D1"/>
                </a:solidFill>
                <a:latin typeface="+mn-lt"/>
              </a:rPr>
              <a:t>Relationships</a:t>
            </a:r>
          </a:p>
          <a:p>
            <a:pPr>
              <a:lnSpc>
                <a:spcPct val="100000"/>
              </a:lnSpc>
              <a:spcBef>
                <a:spcPts val="600"/>
              </a:spcBef>
              <a:spcAft>
                <a:spcPts val="600"/>
              </a:spcAft>
            </a:pPr>
            <a:r>
              <a:rPr lang="en-GB" sz="1400" dirty="0">
                <a:solidFill>
                  <a:srgbClr val="404040"/>
                </a:solidFill>
                <a:latin typeface="+mn-lt"/>
              </a:rPr>
              <a:t>Bullying appears to decrease with age. 25% of pupils in Year 8 say they have been bullied within the last 12 months, compared to 20% of Year 10 pupils. </a:t>
            </a:r>
          </a:p>
          <a:p>
            <a:pPr>
              <a:lnSpc>
                <a:spcPct val="100000"/>
              </a:lnSpc>
              <a:spcBef>
                <a:spcPts val="600"/>
              </a:spcBef>
              <a:spcAft>
                <a:spcPts val="600"/>
              </a:spcAft>
            </a:pPr>
            <a:r>
              <a:rPr lang="en-GB" sz="1400" dirty="0">
                <a:solidFill>
                  <a:srgbClr val="404040"/>
                </a:solidFill>
                <a:latin typeface="+mn-lt"/>
              </a:rPr>
              <a:t>When pupils were asked why they were bullied, the main reason was the ‘the way you look’, which was slightly more common with Year 10s (56%) than Year 8s (44%). </a:t>
            </a:r>
            <a:r>
              <a:rPr lang="en-US" sz="1400" dirty="0">
                <a:solidFill>
                  <a:srgbClr val="404040"/>
                </a:solidFill>
                <a:latin typeface="+mn-lt"/>
              </a:rPr>
              <a:t>Being bullied for gender identity and being LGBTQ is cited as more of a reason for Year 10s than Year 8s. </a:t>
            </a:r>
          </a:p>
          <a:p>
            <a:pPr>
              <a:lnSpc>
                <a:spcPct val="100000"/>
              </a:lnSpc>
              <a:spcBef>
                <a:spcPts val="600"/>
              </a:spcBef>
              <a:spcAft>
                <a:spcPts val="600"/>
              </a:spcAft>
            </a:pPr>
            <a:r>
              <a:rPr lang="en-GB" sz="1400" dirty="0">
                <a:solidFill>
                  <a:srgbClr val="404040"/>
                </a:solidFill>
                <a:latin typeface="+mn-lt"/>
              </a:rPr>
              <a:t>46% of bullied Year 8s chose to tell their mum/dad/carer about it whereas this was an option for 38% of those in Year 10. </a:t>
            </a:r>
          </a:p>
          <a:p>
            <a:pPr>
              <a:lnSpc>
                <a:spcPct val="100000"/>
              </a:lnSpc>
              <a:spcBef>
                <a:spcPts val="600"/>
              </a:spcBef>
              <a:spcAft>
                <a:spcPts val="600"/>
              </a:spcAft>
            </a:pPr>
            <a:r>
              <a:rPr lang="en-GB" sz="1400" dirty="0">
                <a:solidFill>
                  <a:srgbClr val="404040"/>
                </a:solidFill>
                <a:latin typeface="+mn-lt"/>
              </a:rPr>
              <a:t>36% of pupils in Year 8 think their school is taking bullying seriously. This figure decreases to 31% for pupils across Year 10. </a:t>
            </a:r>
          </a:p>
          <a:p>
            <a:pPr>
              <a:lnSpc>
                <a:spcPct val="100000"/>
              </a:lnSpc>
              <a:spcBef>
                <a:spcPts val="600"/>
              </a:spcBef>
              <a:spcAft>
                <a:spcPts val="600"/>
              </a:spcAft>
            </a:pPr>
            <a:r>
              <a:rPr lang="en-GB" sz="1400" dirty="0">
                <a:solidFill>
                  <a:srgbClr val="404040"/>
                </a:solidFill>
                <a:latin typeface="+mn-lt"/>
              </a:rPr>
              <a:t>18% of Year 8s and 21% of Year 10s have experienced inappropriate comments, behaviours or unwanted attention of a sexual nature at school.</a:t>
            </a:r>
          </a:p>
          <a:p>
            <a:pPr>
              <a:lnSpc>
                <a:spcPct val="100000"/>
              </a:lnSpc>
              <a:spcBef>
                <a:spcPts val="600"/>
              </a:spcBef>
              <a:spcAft>
                <a:spcPts val="600"/>
              </a:spcAft>
            </a:pPr>
            <a:r>
              <a:rPr lang="en-GB" sz="1400" dirty="0">
                <a:solidFill>
                  <a:srgbClr val="404040"/>
                </a:solidFill>
                <a:latin typeface="+mn-lt"/>
              </a:rPr>
              <a:t>A similar proportion of pupils in each year group have been in controlling/abusive relationships. For those pupils who have been in a controlling and/or abusive relationship the proportion of those who think they know where to get help is consistent across the year groups, however 71% of Year 10s feel able to get help compared to 60% of Year 8s. </a:t>
            </a:r>
          </a:p>
          <a:p>
            <a:pPr>
              <a:lnSpc>
                <a:spcPct val="100000"/>
              </a:lnSpc>
              <a:spcBef>
                <a:spcPts val="600"/>
              </a:spcBef>
              <a:spcAft>
                <a:spcPts val="600"/>
              </a:spcAft>
            </a:pPr>
            <a:r>
              <a:rPr lang="en-GB" sz="1400" dirty="0">
                <a:solidFill>
                  <a:srgbClr val="404040"/>
                </a:solidFill>
                <a:latin typeface="+mn-lt"/>
              </a:rPr>
              <a:t>Year 10s have more awareness of all services relating to sexual health and relationships that we listed, compared to Year 8s. </a:t>
            </a:r>
          </a:p>
          <a:p>
            <a:pPr>
              <a:lnSpc>
                <a:spcPct val="100000"/>
              </a:lnSpc>
              <a:spcBef>
                <a:spcPts val="600"/>
              </a:spcBef>
              <a:spcAft>
                <a:spcPts val="600"/>
              </a:spcAft>
            </a:pPr>
            <a:r>
              <a:rPr lang="en-US" sz="1400" dirty="0">
                <a:solidFill>
                  <a:srgbClr val="404040"/>
                </a:solidFill>
                <a:latin typeface="+mn-lt"/>
              </a:rPr>
              <a:t>Compared to Year 8 pupils, Year 10s have a much better understanding around sexually transmitted infections and provided more decisive answers. </a:t>
            </a:r>
          </a:p>
          <a:p>
            <a:pPr>
              <a:lnSpc>
                <a:spcPct val="100000"/>
              </a:lnSpc>
              <a:spcBef>
                <a:spcPts val="600"/>
              </a:spcBef>
              <a:spcAft>
                <a:spcPts val="600"/>
              </a:spcAft>
            </a:pPr>
            <a:r>
              <a:rPr lang="en-US" sz="1400" dirty="0">
                <a:solidFill>
                  <a:srgbClr val="404040"/>
                </a:solidFill>
                <a:latin typeface="+mn-lt"/>
              </a:rPr>
              <a:t>Confidence in responding to questions around contraception and how to prevent STIs increases with age. Year 10s are more likely to respond to each statement given with the dichotomous true or false answer rather than ‘don’t know’. </a:t>
            </a:r>
          </a:p>
          <a:p>
            <a:pPr>
              <a:lnSpc>
                <a:spcPct val="100000"/>
              </a:lnSpc>
              <a:spcBef>
                <a:spcPts val="600"/>
              </a:spcBef>
              <a:spcAft>
                <a:spcPts val="600"/>
              </a:spcAft>
            </a:pPr>
            <a:endParaRPr lang="en-GB" sz="1400" dirty="0"/>
          </a:p>
        </p:txBody>
      </p:sp>
    </p:spTree>
    <p:extLst>
      <p:ext uri="{BB962C8B-B14F-4D97-AF65-F5344CB8AC3E}">
        <p14:creationId xmlns:p14="http://schemas.microsoft.com/office/powerpoint/2010/main" val="4032496510"/>
      </p:ext>
    </p:extLst>
  </p:cSld>
  <p:clrMapOvr>
    <a:masterClrMapping/>
  </p:clrMapOvr>
  <p:extLst>
    <p:ext uri="{6950BFC3-D8DA-4A85-94F7-54DA5524770B}">
      <p188:commentRel xmlns:p188="http://schemas.microsoft.com/office/powerpoint/2018/8/main" r:id="rId3"/>
    </p:ext>
  </p:extLst>
</p:sld>
</file>

<file path=ppt/slides/slide2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1"/>
          <p:cNvSpPr txBox="1">
            <a:spLocks/>
          </p:cNvSpPr>
          <p:nvPr/>
        </p:nvSpPr>
        <p:spPr>
          <a:xfrm>
            <a:off x="180000" y="180000"/>
            <a:ext cx="9900000" cy="900000"/>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rgbClr val="008E91"/>
                </a:solidFill>
                <a:latin typeface="Calibri" panose="020F0502020204030204" pitchFamily="34" charset="0"/>
                <a:ea typeface="+mj-ea"/>
                <a:cs typeface="DINPro" panose="020B0504020101020102" pitchFamily="34" charset="0"/>
              </a:defRPr>
            </a:lvl1pPr>
          </a:lstStyle>
          <a:p>
            <a:r>
              <a:rPr lang="en-GB" sz="2400"/>
              <a:t>Conclusions – Year 8 v. Year 10 (3)</a:t>
            </a:r>
          </a:p>
        </p:txBody>
      </p:sp>
      <p:sp>
        <p:nvSpPr>
          <p:cNvPr id="6" name="Content Placeholder 2"/>
          <p:cNvSpPr>
            <a:spLocks noGrp="1"/>
          </p:cNvSpPr>
          <p:nvPr>
            <p:ph idx="1"/>
          </p:nvPr>
        </p:nvSpPr>
        <p:spPr>
          <a:xfrm>
            <a:off x="183019" y="834244"/>
            <a:ext cx="11438710" cy="5678068"/>
          </a:xfrm>
        </p:spPr>
        <p:txBody>
          <a:bodyPr>
            <a:noAutofit/>
          </a:bodyPr>
          <a:lstStyle/>
          <a:p>
            <a:pPr>
              <a:lnSpc>
                <a:spcPct val="100000"/>
              </a:lnSpc>
              <a:spcBef>
                <a:spcPts val="600"/>
              </a:spcBef>
              <a:spcAft>
                <a:spcPts val="600"/>
              </a:spcAft>
            </a:pPr>
            <a:r>
              <a:rPr lang="en-GB" sz="1400">
                <a:solidFill>
                  <a:srgbClr val="404040"/>
                </a:solidFill>
                <a:latin typeface="+mn-lt"/>
              </a:rPr>
              <a:t>Overall, 29% of pupils have been shown how to use a condom correctly. For Year 8s it is 12%, increasing to 56% among Year 10s.</a:t>
            </a:r>
          </a:p>
          <a:p>
            <a:pPr>
              <a:lnSpc>
                <a:spcPct val="100000"/>
              </a:lnSpc>
              <a:spcBef>
                <a:spcPts val="600"/>
              </a:spcBef>
              <a:spcAft>
                <a:spcPts val="600"/>
              </a:spcAft>
            </a:pPr>
            <a:r>
              <a:rPr lang="en-GB" sz="1400">
                <a:solidFill>
                  <a:srgbClr val="404040"/>
                </a:solidFill>
                <a:latin typeface="+mn-lt"/>
              </a:rPr>
              <a:t>When asked to consider a series of statements about relationships Year 10s were more likely to agree/strongly agree with all statements than Year 8s.</a:t>
            </a:r>
          </a:p>
          <a:p>
            <a:pPr>
              <a:lnSpc>
                <a:spcPct val="100000"/>
              </a:lnSpc>
              <a:spcBef>
                <a:spcPts val="600"/>
              </a:spcBef>
              <a:spcAft>
                <a:spcPts val="600"/>
              </a:spcAft>
            </a:pPr>
            <a:r>
              <a:rPr lang="en-GB" sz="1400">
                <a:solidFill>
                  <a:srgbClr val="404040"/>
                </a:solidFill>
                <a:latin typeface="+mn-lt"/>
              </a:rPr>
              <a:t>14% of Year 10s are having sex/thinking about having sex or have had sex in the past and this drops to 3% amongst Year 8s. </a:t>
            </a:r>
          </a:p>
          <a:p>
            <a:pPr marL="0" indent="0">
              <a:lnSpc>
                <a:spcPct val="100000"/>
              </a:lnSpc>
              <a:spcBef>
                <a:spcPts val="600"/>
              </a:spcBef>
              <a:spcAft>
                <a:spcPts val="600"/>
              </a:spcAft>
              <a:buNone/>
            </a:pPr>
            <a:r>
              <a:rPr lang="en-GB" sz="1600" b="1">
                <a:solidFill>
                  <a:srgbClr val="7030A0"/>
                </a:solidFill>
                <a:latin typeface="+mn-lt"/>
              </a:rPr>
              <a:t>Emotional wellbeing</a:t>
            </a:r>
          </a:p>
          <a:p>
            <a:pPr>
              <a:lnSpc>
                <a:spcPct val="100000"/>
              </a:lnSpc>
              <a:spcBef>
                <a:spcPts val="600"/>
              </a:spcBef>
              <a:spcAft>
                <a:spcPts val="600"/>
              </a:spcAft>
            </a:pPr>
            <a:r>
              <a:rPr lang="en-GB" sz="1400">
                <a:solidFill>
                  <a:srgbClr val="404040"/>
                </a:solidFill>
                <a:latin typeface="+mn-lt"/>
              </a:rPr>
              <a:t>Resilience scores are similar for Year 8s and Year 10s, although Year 8s appear slightly more resilient; 17% of Year 8s scored High (26+) compared to 14% of Year 10s, 21% of Year 10s scored Medium-Low (20-22) compared to 19% Year 8s. </a:t>
            </a:r>
          </a:p>
          <a:p>
            <a:pPr>
              <a:lnSpc>
                <a:spcPct val="110000"/>
              </a:lnSpc>
            </a:pPr>
            <a:r>
              <a:rPr lang="en-GB" sz="1400">
                <a:solidFill>
                  <a:srgbClr val="404040"/>
                </a:solidFill>
                <a:latin typeface="+mn-lt"/>
              </a:rPr>
              <a:t>Although the sorts of things pupils worry about are common across the year groups, some things are more pronounced for those in Year 10; notably exams and tests (45% in Year 10 compared to 27% in Year 8) and relationships (18% in Year 10 compared to 9% in Year 8). </a:t>
            </a:r>
          </a:p>
          <a:p>
            <a:pPr>
              <a:lnSpc>
                <a:spcPct val="110000"/>
              </a:lnSpc>
            </a:pPr>
            <a:r>
              <a:rPr lang="en-GB" sz="1400">
                <a:solidFill>
                  <a:srgbClr val="404040"/>
                </a:solidFill>
                <a:latin typeface="+mn-lt"/>
              </a:rPr>
              <a:t>Concerns about bullying, both being bullied themselves and their friends being bullied, are higher for Years 8s (10% and 7%) than Year 10s (7% and 4%).</a:t>
            </a:r>
          </a:p>
          <a:p>
            <a:pPr>
              <a:lnSpc>
                <a:spcPct val="110000"/>
              </a:lnSpc>
            </a:pPr>
            <a:r>
              <a:rPr lang="en-GB" sz="1400">
                <a:solidFill>
                  <a:srgbClr val="404040"/>
                </a:solidFill>
                <a:latin typeface="+mn-lt"/>
              </a:rPr>
              <a:t>When faced with a problem that causes them worry and/or stress, year groups cope in similar ways. The top two answers for both demographics was to ‘keep busy by yourself’ and ‘sleep or rest more’. An explicitly harmful or potentially dangerous behaviour (e.g. drinking alcohol, smoking, vaping and/or self-harming) is cited by 14% of Year 8s and 16% of Year 10s. </a:t>
            </a:r>
          </a:p>
          <a:p>
            <a:pPr>
              <a:lnSpc>
                <a:spcPct val="110000"/>
              </a:lnSpc>
            </a:pPr>
            <a:endParaRPr lang="en-GB" sz="1400">
              <a:solidFill>
                <a:srgbClr val="404040"/>
              </a:solidFill>
            </a:endParaRPr>
          </a:p>
          <a:p>
            <a:pPr marL="0" indent="0">
              <a:lnSpc>
                <a:spcPct val="100000"/>
              </a:lnSpc>
              <a:spcBef>
                <a:spcPts val="600"/>
              </a:spcBef>
              <a:spcAft>
                <a:spcPts val="600"/>
              </a:spcAft>
              <a:buNone/>
            </a:pPr>
            <a:endParaRPr lang="en-GB" sz="1400"/>
          </a:p>
        </p:txBody>
      </p:sp>
    </p:spTree>
    <p:extLst>
      <p:ext uri="{BB962C8B-B14F-4D97-AF65-F5344CB8AC3E}">
        <p14:creationId xmlns:p14="http://schemas.microsoft.com/office/powerpoint/2010/main" val="2640597461"/>
      </p:ext>
    </p:extLst>
  </p:cSld>
  <p:clrMapOvr>
    <a:masterClrMapping/>
  </p:clrMapOvr>
</p:sld>
</file>

<file path=ppt/slides/slide2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1"/>
          <p:cNvSpPr txBox="1">
            <a:spLocks/>
          </p:cNvSpPr>
          <p:nvPr/>
        </p:nvSpPr>
        <p:spPr>
          <a:xfrm>
            <a:off x="180000" y="180000"/>
            <a:ext cx="9900000" cy="900000"/>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rgbClr val="008E91"/>
                </a:solidFill>
                <a:latin typeface="Calibri" panose="020F0502020204030204" pitchFamily="34" charset="0"/>
                <a:ea typeface="+mj-ea"/>
                <a:cs typeface="DINPro" panose="020B0504020101020102" pitchFamily="34" charset="0"/>
              </a:defRPr>
            </a:lvl1pPr>
          </a:lstStyle>
          <a:p>
            <a:r>
              <a:rPr lang="en-GB" sz="2400"/>
              <a:t>Conclusions – Year 8 v. Year 10 (4)</a:t>
            </a:r>
          </a:p>
        </p:txBody>
      </p:sp>
      <p:sp>
        <p:nvSpPr>
          <p:cNvPr id="6" name="Content Placeholder 2"/>
          <p:cNvSpPr>
            <a:spLocks noGrp="1"/>
          </p:cNvSpPr>
          <p:nvPr>
            <p:ph idx="1"/>
          </p:nvPr>
        </p:nvSpPr>
        <p:spPr>
          <a:xfrm>
            <a:off x="183019" y="834244"/>
            <a:ext cx="11507536" cy="5678068"/>
          </a:xfrm>
        </p:spPr>
        <p:txBody>
          <a:bodyPr>
            <a:noAutofit/>
          </a:bodyPr>
          <a:lstStyle/>
          <a:p>
            <a:pPr marL="0" indent="0">
              <a:lnSpc>
                <a:spcPct val="100000"/>
              </a:lnSpc>
              <a:spcBef>
                <a:spcPts val="600"/>
              </a:spcBef>
              <a:spcAft>
                <a:spcPts val="600"/>
              </a:spcAft>
              <a:buNone/>
            </a:pPr>
            <a:r>
              <a:rPr lang="en-GB" sz="1600" b="1" dirty="0">
                <a:solidFill>
                  <a:srgbClr val="C00000"/>
                </a:solidFill>
                <a:latin typeface="+mn-lt"/>
              </a:rPr>
              <a:t>Staying safe</a:t>
            </a:r>
          </a:p>
          <a:p>
            <a:pPr>
              <a:lnSpc>
                <a:spcPct val="110000"/>
              </a:lnSpc>
              <a:spcAft>
                <a:spcPts val="600"/>
              </a:spcAft>
            </a:pPr>
            <a:r>
              <a:rPr lang="en-US" sz="1400" dirty="0">
                <a:solidFill>
                  <a:schemeClr val="tx1">
                    <a:lumMod val="75000"/>
                    <a:lumOff val="25000"/>
                  </a:schemeClr>
                </a:solidFill>
              </a:rPr>
              <a:t>Knife awareness remains a minority but important issue: 23% of Year 8 and 25% of Year 10 pupils say they have seen someone use a knife to fight or threaten. A further 7% of Year 8 and 11% of Year 10 report knowing someone who has carried a knife, while around 5% in each year admit to carrying one themselves</a:t>
            </a:r>
            <a:r>
              <a:rPr lang="en-GB" sz="1400" dirty="0">
                <a:solidFill>
                  <a:srgbClr val="404040"/>
                </a:solidFill>
                <a:latin typeface="+mn-lt"/>
              </a:rPr>
              <a:t>.</a:t>
            </a:r>
          </a:p>
          <a:p>
            <a:pPr>
              <a:lnSpc>
                <a:spcPct val="110000"/>
              </a:lnSpc>
              <a:spcAft>
                <a:spcPts val="600"/>
              </a:spcAft>
            </a:pPr>
            <a:r>
              <a:rPr lang="en-GB" sz="1400" dirty="0">
                <a:solidFill>
                  <a:srgbClr val="404040"/>
                </a:solidFill>
                <a:latin typeface="+mn-lt"/>
              </a:rPr>
              <a:t>The feeling of safety across both year groups provoked similar responses when asked about safety at school, when travelling to and from school, in Doncaster town centre and during the day. However, with safety at school, Year 10s tended to feel safer than Year 8s (74% v. 69%), and with safety in Doncaster town centre, Year 8s tended to feel safer than Year 10s (29% v. 23%).</a:t>
            </a:r>
          </a:p>
          <a:p>
            <a:pPr>
              <a:lnSpc>
                <a:spcPct val="110000"/>
              </a:lnSpc>
              <a:spcAft>
                <a:spcPts val="600"/>
              </a:spcAft>
            </a:pPr>
            <a:r>
              <a:rPr lang="en-GB" sz="1400" dirty="0">
                <a:solidFill>
                  <a:srgbClr val="404040"/>
                </a:solidFill>
                <a:latin typeface="+mn-lt"/>
              </a:rPr>
              <a:t>The assumptions of peers having consumed alcohol is much higher than actual consumption. 62% of pupils in Year 8 believe at least some their peers have consumed alcohol in the last week and a further 44% think at least some of their </a:t>
            </a:r>
            <a:r>
              <a:rPr lang="en-GB" sz="1400" dirty="0">
                <a:solidFill>
                  <a:schemeClr val="tx1">
                    <a:lumMod val="75000"/>
                    <a:lumOff val="25000"/>
                  </a:schemeClr>
                </a:solidFill>
                <a:latin typeface="+mn-lt"/>
              </a:rPr>
              <a:t>peers have been drunk; 10% have actually consumed any alcohol within the last 7 days. For Year 10s these figures increase to 80% and 70% respectively, with </a:t>
            </a:r>
            <a:r>
              <a:rPr lang="en-US" sz="1400" dirty="0">
                <a:solidFill>
                  <a:schemeClr val="tx1">
                    <a:lumMod val="75000"/>
                    <a:lumOff val="25000"/>
                  </a:schemeClr>
                </a:solidFill>
                <a:latin typeface="+mn-lt"/>
              </a:rPr>
              <a:t>15% who have </a:t>
            </a:r>
            <a:r>
              <a:rPr lang="en-GB" sz="1400" dirty="0">
                <a:solidFill>
                  <a:schemeClr val="tx1">
                    <a:lumMod val="75000"/>
                    <a:lumOff val="25000"/>
                  </a:schemeClr>
                </a:solidFill>
                <a:latin typeface="+mn-lt"/>
              </a:rPr>
              <a:t>consumed any alcohol within </a:t>
            </a:r>
            <a:r>
              <a:rPr lang="en-GB" sz="1400" dirty="0">
                <a:solidFill>
                  <a:srgbClr val="404040"/>
                </a:solidFill>
                <a:latin typeface="+mn-lt"/>
              </a:rPr>
              <a:t>the last 7 days.</a:t>
            </a:r>
          </a:p>
          <a:p>
            <a:pPr>
              <a:lnSpc>
                <a:spcPct val="110000"/>
              </a:lnSpc>
              <a:spcAft>
                <a:spcPts val="600"/>
              </a:spcAft>
            </a:pPr>
            <a:r>
              <a:rPr lang="en-GB" sz="1400" dirty="0">
                <a:solidFill>
                  <a:srgbClr val="404040"/>
                </a:solidFill>
                <a:latin typeface="+mn-lt"/>
              </a:rPr>
              <a:t>64% of Year 10 and 63% of Years 8 pupils say that their parents drink alcohol: </a:t>
            </a:r>
            <a:r>
              <a:rPr lang="en-US" sz="1400" dirty="0">
                <a:solidFill>
                  <a:srgbClr val="404040"/>
                </a:solidFill>
                <a:latin typeface="+mn-lt"/>
              </a:rPr>
              <a:t>Year 10 pupils notice more of all listed alcohol related behaviour than Year 8s.</a:t>
            </a:r>
            <a:endParaRPr lang="en-GB" sz="1400" dirty="0">
              <a:solidFill>
                <a:srgbClr val="404040"/>
              </a:solidFill>
              <a:latin typeface="+mn-lt"/>
            </a:endParaRPr>
          </a:p>
          <a:p>
            <a:pPr>
              <a:lnSpc>
                <a:spcPct val="110000"/>
              </a:lnSpc>
              <a:spcAft>
                <a:spcPts val="600"/>
              </a:spcAft>
            </a:pPr>
            <a:r>
              <a:rPr lang="en-GB" sz="1400" dirty="0">
                <a:solidFill>
                  <a:srgbClr val="404040"/>
                </a:solidFill>
                <a:latin typeface="+mn-lt"/>
              </a:rPr>
              <a:t>41% of Year 8s believe that at least some of their peers have smoked a cigarette in the last 7 days compared to 64% of Year 10s that say the same. However, 93% of Year 8s say they have never smoked at all decreasing in Year 10s to 83%. </a:t>
            </a:r>
          </a:p>
          <a:p>
            <a:pPr>
              <a:lnSpc>
                <a:spcPct val="110000"/>
              </a:lnSpc>
              <a:spcAft>
                <a:spcPts val="600"/>
              </a:spcAft>
            </a:pPr>
            <a:r>
              <a:rPr lang="en-GB" sz="1400" dirty="0">
                <a:solidFill>
                  <a:srgbClr val="404040"/>
                </a:solidFill>
                <a:latin typeface="+mn-lt"/>
              </a:rPr>
              <a:t>Awareness of vapes is high across both year groups. 6% of pupils in Year 8 and 8% in Year 10 have not heard of them at all. 19% of Year 8s and 31% of Year 10s have at least tried e-cigarettes or regularly/occasionally use them. </a:t>
            </a:r>
          </a:p>
        </p:txBody>
      </p:sp>
    </p:spTree>
    <p:extLst>
      <p:ext uri="{BB962C8B-B14F-4D97-AF65-F5344CB8AC3E}">
        <p14:creationId xmlns:p14="http://schemas.microsoft.com/office/powerpoint/2010/main" val="700090412"/>
      </p:ext>
    </p:extLst>
  </p:cSld>
  <p:clrMapOvr>
    <a:masterClrMapping/>
  </p:clrMapOvr>
</p:sld>
</file>

<file path=ppt/slides/slide2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1"/>
          <p:cNvSpPr txBox="1">
            <a:spLocks/>
          </p:cNvSpPr>
          <p:nvPr/>
        </p:nvSpPr>
        <p:spPr>
          <a:xfrm>
            <a:off x="180000" y="180000"/>
            <a:ext cx="9900000" cy="900000"/>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rgbClr val="008E91"/>
                </a:solidFill>
                <a:latin typeface="Calibri" panose="020F0502020204030204" pitchFamily="34" charset="0"/>
                <a:ea typeface="+mj-ea"/>
                <a:cs typeface="DINPro" panose="020B0504020101020102" pitchFamily="34" charset="0"/>
              </a:defRPr>
            </a:lvl1pPr>
          </a:lstStyle>
          <a:p>
            <a:r>
              <a:rPr lang="en-GB" sz="2400"/>
              <a:t>Conclusions – Year 8 v. Year 10 (5)</a:t>
            </a:r>
          </a:p>
        </p:txBody>
      </p:sp>
      <p:sp>
        <p:nvSpPr>
          <p:cNvPr id="6" name="Content Placeholder 2"/>
          <p:cNvSpPr>
            <a:spLocks noGrp="1"/>
          </p:cNvSpPr>
          <p:nvPr>
            <p:ph idx="1"/>
          </p:nvPr>
        </p:nvSpPr>
        <p:spPr>
          <a:xfrm>
            <a:off x="183019" y="834244"/>
            <a:ext cx="10569776" cy="5678068"/>
          </a:xfrm>
        </p:spPr>
        <p:txBody>
          <a:bodyPr>
            <a:noAutofit/>
          </a:bodyPr>
          <a:lstStyle/>
          <a:p>
            <a:pPr>
              <a:lnSpc>
                <a:spcPct val="110000"/>
              </a:lnSpc>
            </a:pPr>
            <a:r>
              <a:rPr lang="en-US" sz="1400" dirty="0">
                <a:solidFill>
                  <a:srgbClr val="404040"/>
                </a:solidFill>
                <a:latin typeface="+mn-lt"/>
              </a:rPr>
              <a:t>12% of pupils know someone who takes drugs, a slight decrease compared to last year. Year 10s are more likely to know someone who takes drugs than the Year 8s (17% and 9% respectively). </a:t>
            </a:r>
          </a:p>
          <a:p>
            <a:pPr>
              <a:lnSpc>
                <a:spcPct val="110000"/>
              </a:lnSpc>
            </a:pPr>
            <a:r>
              <a:rPr lang="en-GB" sz="1400" dirty="0">
                <a:solidFill>
                  <a:srgbClr val="404040"/>
                </a:solidFill>
                <a:latin typeface="+mn-lt"/>
              </a:rPr>
              <a:t>Year 10s are more likely to believe that their peers have taken cannabis and nitrous oxide.</a:t>
            </a:r>
          </a:p>
          <a:p>
            <a:pPr>
              <a:lnSpc>
                <a:spcPct val="110000"/>
              </a:lnSpc>
            </a:pPr>
            <a:r>
              <a:rPr lang="en-GB" sz="1400" dirty="0">
                <a:solidFill>
                  <a:srgbClr val="404040"/>
                </a:solidFill>
                <a:latin typeface="+mn-lt"/>
              </a:rPr>
              <a:t>17% of Year 10s have ever been offered drugs compared to 8% of Year 8s. </a:t>
            </a:r>
          </a:p>
          <a:p>
            <a:pPr>
              <a:lnSpc>
                <a:spcPct val="110000"/>
              </a:lnSpc>
            </a:pPr>
            <a:r>
              <a:rPr lang="en-US" sz="1400" dirty="0">
                <a:solidFill>
                  <a:srgbClr val="404040"/>
                </a:solidFill>
                <a:latin typeface="+mn-lt"/>
              </a:rPr>
              <a:t>4% of pupils say they have taken drugs to get high, most of which are Year 10 pupils. 45% of pupils would know where to get information and support about alcohol or drugs. 52% of Year 10s are aware, higher than Year 8s at 40%.</a:t>
            </a:r>
          </a:p>
          <a:p>
            <a:pPr>
              <a:lnSpc>
                <a:spcPct val="110000"/>
              </a:lnSpc>
            </a:pPr>
            <a:r>
              <a:rPr lang="en-GB" sz="1400" dirty="0">
                <a:solidFill>
                  <a:srgbClr val="404040"/>
                </a:solidFill>
                <a:latin typeface="+mn-lt"/>
              </a:rPr>
              <a:t>When asked about gambling activities, more Year 10s believe that their peers have taken part in gambling in the last 7 days than Year 8s. When choosing different statements, such as playing gambling games online, betting with friends and buying lottery tickets, responses were similar across both year groups, however Year 8s are more likely to play arcade games for fun than Year 10s (27% v. 21%).</a:t>
            </a:r>
          </a:p>
          <a:p>
            <a:pPr marL="0" indent="0">
              <a:lnSpc>
                <a:spcPct val="110000"/>
              </a:lnSpc>
              <a:buNone/>
            </a:pPr>
            <a:r>
              <a:rPr lang="en-GB" sz="1600" b="1" dirty="0">
                <a:solidFill>
                  <a:schemeClr val="accent4"/>
                </a:solidFill>
                <a:latin typeface="+mn-lt"/>
              </a:rPr>
              <a:t>Community and activities: Ambitions, aspirations and environment</a:t>
            </a:r>
          </a:p>
          <a:p>
            <a:pPr>
              <a:lnSpc>
                <a:spcPct val="110000"/>
              </a:lnSpc>
              <a:spcAft>
                <a:spcPts val="600"/>
              </a:spcAft>
            </a:pPr>
            <a:r>
              <a:rPr lang="en-GB" sz="1400" dirty="0">
                <a:solidFill>
                  <a:schemeClr val="tx1">
                    <a:lumMod val="75000"/>
                    <a:lumOff val="25000"/>
                  </a:schemeClr>
                </a:solidFill>
                <a:latin typeface="+mn-lt"/>
              </a:rPr>
              <a:t>Around 40% of both Year 8s and Year 10s agreed when asked if they feel able to share ideas for making things better for people at school, similarly just over 40% for both age groups responded yes when asked about their ability to get involved in their local community outside of school. </a:t>
            </a:r>
          </a:p>
          <a:p>
            <a:pPr>
              <a:lnSpc>
                <a:spcPct val="110000"/>
              </a:lnSpc>
              <a:spcAft>
                <a:spcPts val="600"/>
              </a:spcAft>
            </a:pPr>
            <a:r>
              <a:rPr lang="en-GB" sz="1400" dirty="0">
                <a:solidFill>
                  <a:schemeClr val="tx1">
                    <a:lumMod val="75000"/>
                    <a:lumOff val="25000"/>
                  </a:schemeClr>
                </a:solidFill>
                <a:latin typeface="+mn-lt"/>
              </a:rPr>
              <a:t>The proportion of those wanting to continue in education after Year 11 is higher for Year 10s than Year 8s (56% v. 48%), whereas the ambition of finding a job as soon as they can increases from 9% for Year 10s to 15% for Year 8s. </a:t>
            </a:r>
          </a:p>
          <a:p>
            <a:pPr>
              <a:lnSpc>
                <a:spcPct val="110000"/>
              </a:lnSpc>
              <a:spcAft>
                <a:spcPts val="600"/>
              </a:spcAft>
            </a:pPr>
            <a:r>
              <a:rPr lang="en-GB" sz="1400" dirty="0">
                <a:solidFill>
                  <a:schemeClr val="tx1">
                    <a:lumMod val="75000"/>
                    <a:lumOff val="25000"/>
                  </a:schemeClr>
                </a:solidFill>
                <a:latin typeface="+mn-lt"/>
              </a:rPr>
              <a:t>Overall, across both year groups, pupils seem to have a positive outlook on their future. Over 80% for both groups have things they want to achieve, and over 60% feel able to pursue what they want to do after leaving school and be excited about the future.</a:t>
            </a:r>
            <a:endParaRPr lang="en-GB" sz="1400" dirty="0">
              <a:solidFill>
                <a:srgbClr val="404040"/>
              </a:solidFill>
              <a:latin typeface="+mn-lt"/>
            </a:endParaRPr>
          </a:p>
        </p:txBody>
      </p:sp>
    </p:spTree>
    <p:extLst>
      <p:ext uri="{BB962C8B-B14F-4D97-AF65-F5344CB8AC3E}">
        <p14:creationId xmlns:p14="http://schemas.microsoft.com/office/powerpoint/2010/main" val="1818659304"/>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vert="horz" lIns="91440" tIns="45720" rIns="91440" bIns="45720" rtlCol="0" anchor="ctr">
            <a:normAutofit/>
          </a:bodyPr>
          <a:lstStyle/>
          <a:p>
            <a:r>
              <a:rPr lang="en-GB" sz="2400"/>
              <a:t>Executive Summary (17)</a:t>
            </a:r>
          </a:p>
        </p:txBody>
      </p:sp>
      <p:sp>
        <p:nvSpPr>
          <p:cNvPr id="3" name="Content Placeholder 2"/>
          <p:cNvSpPr>
            <a:spLocks noGrp="1"/>
          </p:cNvSpPr>
          <p:nvPr>
            <p:ph idx="1"/>
          </p:nvPr>
        </p:nvSpPr>
        <p:spPr>
          <a:xfrm>
            <a:off x="183019" y="834244"/>
            <a:ext cx="11605858" cy="5678068"/>
          </a:xfrm>
        </p:spPr>
        <p:txBody>
          <a:bodyPr>
            <a:noAutofit/>
          </a:bodyPr>
          <a:lstStyle/>
          <a:p>
            <a:pPr marL="0" indent="0">
              <a:lnSpc>
                <a:spcPct val="100000"/>
              </a:lnSpc>
              <a:spcBef>
                <a:spcPts val="600"/>
              </a:spcBef>
              <a:spcAft>
                <a:spcPts val="600"/>
              </a:spcAft>
              <a:buNone/>
            </a:pPr>
            <a:r>
              <a:rPr lang="en-GB" sz="1600" b="1" dirty="0">
                <a:solidFill>
                  <a:srgbClr val="FF0000"/>
                </a:solidFill>
                <a:latin typeface="+mn-lt"/>
              </a:rPr>
              <a:t>Technology and being online (2)</a:t>
            </a:r>
            <a:endParaRPr lang="en-GB" sz="1400" dirty="0">
              <a:solidFill>
                <a:srgbClr val="404040"/>
              </a:solidFill>
              <a:latin typeface="+mn-lt"/>
            </a:endParaRPr>
          </a:p>
          <a:p>
            <a:pPr>
              <a:lnSpc>
                <a:spcPct val="100000"/>
              </a:lnSpc>
              <a:spcBef>
                <a:spcPts val="600"/>
              </a:spcBef>
              <a:spcAft>
                <a:spcPts val="600"/>
              </a:spcAft>
            </a:pPr>
            <a:r>
              <a:rPr lang="en-US" sz="1400" dirty="0">
                <a:solidFill>
                  <a:schemeClr val="tx1">
                    <a:lumMod val="75000"/>
                    <a:lumOff val="25000"/>
                  </a:schemeClr>
                </a:solidFill>
              </a:rPr>
              <a:t>For the majority of demographics, the top three platforms are the same. However, Year 10 pupils are more interested in snapchat, and boys are much more likely to have a games consoles account.</a:t>
            </a:r>
            <a:endParaRPr lang="en-GB" sz="1400" dirty="0">
              <a:solidFill>
                <a:schemeClr val="tx1">
                  <a:lumMod val="75000"/>
                  <a:lumOff val="25000"/>
                </a:schemeClr>
              </a:solidFill>
            </a:endParaRPr>
          </a:p>
          <a:p>
            <a:pPr>
              <a:lnSpc>
                <a:spcPct val="100000"/>
              </a:lnSpc>
              <a:spcBef>
                <a:spcPts val="600"/>
              </a:spcBef>
              <a:spcAft>
                <a:spcPts val="600"/>
              </a:spcAft>
            </a:pPr>
            <a:r>
              <a:rPr lang="en-GB" sz="1400" dirty="0">
                <a:solidFill>
                  <a:schemeClr val="tx1">
                    <a:lumMod val="75000"/>
                    <a:lumOff val="25000"/>
                  </a:schemeClr>
                </a:solidFill>
                <a:latin typeface="+mn-lt"/>
              </a:rPr>
              <a:t>21% of all secondary pupils have met someone in real life whom they first met online. Generally, </a:t>
            </a:r>
            <a:r>
              <a:rPr lang="en-US" sz="1400" dirty="0">
                <a:solidFill>
                  <a:schemeClr val="tx1">
                    <a:lumMod val="75000"/>
                    <a:lumOff val="25000"/>
                  </a:schemeClr>
                </a:solidFill>
                <a:latin typeface="+mn-lt"/>
              </a:rPr>
              <a:t>pupils that are meeting people in ‘real life after chatting online’ are meeting people of the same age (76%).</a:t>
            </a:r>
          </a:p>
          <a:p>
            <a:pPr>
              <a:lnSpc>
                <a:spcPct val="100000"/>
              </a:lnSpc>
              <a:spcBef>
                <a:spcPts val="600"/>
              </a:spcBef>
              <a:spcAft>
                <a:spcPts val="600"/>
              </a:spcAft>
            </a:pPr>
            <a:r>
              <a:rPr lang="en-GB" sz="1400" dirty="0">
                <a:solidFill>
                  <a:schemeClr val="tx1">
                    <a:lumMod val="75000"/>
                    <a:lumOff val="25000"/>
                  </a:schemeClr>
                </a:solidFill>
                <a:latin typeface="+mn-lt"/>
              </a:rPr>
              <a:t>96% of pupils have been told how to stay safe online, 71% were told by parents/carers and 64% by their school. Pupils with English as a second language are the group most likely to find the information online. </a:t>
            </a:r>
          </a:p>
          <a:p>
            <a:pPr>
              <a:lnSpc>
                <a:spcPct val="100000"/>
              </a:lnSpc>
              <a:spcBef>
                <a:spcPts val="600"/>
              </a:spcBef>
              <a:spcAft>
                <a:spcPts val="600"/>
              </a:spcAft>
            </a:pPr>
            <a:r>
              <a:rPr lang="en-US" sz="1400" dirty="0">
                <a:solidFill>
                  <a:schemeClr val="tx1">
                    <a:lumMod val="75000"/>
                    <a:lumOff val="25000"/>
                  </a:schemeClr>
                </a:solidFill>
                <a:latin typeface="+mn-lt"/>
              </a:rPr>
              <a:t>55% of pupils say they always follow advice about staying safe online. 30% have seen adult content and half of all pupils have lied about their age to look at a website or play a game</a:t>
            </a:r>
            <a:r>
              <a:rPr lang="en-GB" sz="1400" dirty="0">
                <a:solidFill>
                  <a:schemeClr val="tx1">
                    <a:lumMod val="75000"/>
                    <a:lumOff val="25000"/>
                  </a:schemeClr>
                </a:solidFill>
                <a:latin typeface="+mn-lt"/>
              </a:rPr>
              <a:t>. LGBTQ and Young carers (37% and 41% respectively) are the cohorts most likely to have seen adult-only pictures online.</a:t>
            </a:r>
          </a:p>
          <a:p>
            <a:pPr>
              <a:lnSpc>
                <a:spcPct val="100000"/>
              </a:lnSpc>
              <a:spcBef>
                <a:spcPts val="600"/>
              </a:spcBef>
              <a:spcAft>
                <a:spcPts val="600"/>
              </a:spcAft>
            </a:pPr>
            <a:r>
              <a:rPr lang="en-GB" sz="1400" dirty="0">
                <a:solidFill>
                  <a:schemeClr val="tx1">
                    <a:lumMod val="75000"/>
                    <a:lumOff val="25000"/>
                  </a:schemeClr>
                </a:solidFill>
                <a:latin typeface="+mn-lt"/>
              </a:rPr>
              <a:t>21% of pupils have received a sexting image. </a:t>
            </a:r>
          </a:p>
          <a:p>
            <a:pPr>
              <a:lnSpc>
                <a:spcPct val="100000"/>
              </a:lnSpc>
              <a:spcBef>
                <a:spcPts val="600"/>
              </a:spcBef>
              <a:spcAft>
                <a:spcPts val="600"/>
              </a:spcAft>
            </a:pPr>
            <a:r>
              <a:rPr lang="en-US" sz="1400" dirty="0">
                <a:solidFill>
                  <a:schemeClr val="tx1">
                    <a:lumMod val="75000"/>
                    <a:lumOff val="25000"/>
                  </a:schemeClr>
                </a:solidFill>
                <a:latin typeface="+mn-lt"/>
              </a:rPr>
              <a:t>For those that have received ‘sexting’ images, half (49%) of the pupils blocked the sender and 33% deleted the images after receiving them. Girls are much more likely to block the sender of sexting images than boys (59% and 32% respectively), and both boys and Young carers are the groups most likely to do nothing (36% and 37% respectively). </a:t>
            </a:r>
          </a:p>
          <a:p>
            <a:pPr>
              <a:lnSpc>
                <a:spcPct val="100000"/>
              </a:lnSpc>
              <a:spcBef>
                <a:spcPts val="600"/>
              </a:spcBef>
              <a:spcAft>
                <a:spcPts val="600"/>
              </a:spcAft>
            </a:pPr>
            <a:r>
              <a:rPr lang="en-US" sz="1400" dirty="0">
                <a:solidFill>
                  <a:schemeClr val="tx1">
                    <a:lumMod val="75000"/>
                    <a:lumOff val="25000"/>
                  </a:schemeClr>
                </a:solidFill>
                <a:latin typeface="+mn-lt"/>
              </a:rPr>
              <a:t>11% of pupils have used services for young people in Doncaster in the last 12 months, with LGBTQ pupils most likely to have done so (21%) and girls more likely than boys.</a:t>
            </a:r>
            <a:endParaRPr lang="en-GB" sz="1400" dirty="0">
              <a:solidFill>
                <a:schemeClr val="tx1">
                  <a:lumMod val="75000"/>
                  <a:lumOff val="25000"/>
                </a:schemeClr>
              </a:solidFill>
              <a:latin typeface="+mn-lt"/>
            </a:endParaRPr>
          </a:p>
        </p:txBody>
      </p:sp>
    </p:spTree>
    <p:extLst>
      <p:ext uri="{BB962C8B-B14F-4D97-AF65-F5344CB8AC3E}">
        <p14:creationId xmlns:p14="http://schemas.microsoft.com/office/powerpoint/2010/main" val="2883096238"/>
      </p:ext>
    </p:extLst>
  </p:cSld>
  <p:clrMapOvr>
    <a:masterClrMapping/>
  </p:clrMapOvr>
  <p:extLst>
    <p:ext uri="{6950BFC3-D8DA-4A85-94F7-54DA5524770B}">
      <p188:commentRel xmlns:p188="http://schemas.microsoft.com/office/powerpoint/2018/8/main" r:id="rId3"/>
    </p:ext>
  </p:extLst>
</p:sld>
</file>

<file path=ppt/slides/slide2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1"/>
          <p:cNvSpPr txBox="1">
            <a:spLocks/>
          </p:cNvSpPr>
          <p:nvPr/>
        </p:nvSpPr>
        <p:spPr>
          <a:xfrm>
            <a:off x="180000" y="180000"/>
            <a:ext cx="9900000" cy="900000"/>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rgbClr val="008E91"/>
                </a:solidFill>
                <a:latin typeface="Calibri" panose="020F0502020204030204" pitchFamily="34" charset="0"/>
                <a:ea typeface="+mj-ea"/>
                <a:cs typeface="DINPro" panose="020B0504020101020102" pitchFamily="34" charset="0"/>
              </a:defRPr>
            </a:lvl1pPr>
          </a:lstStyle>
          <a:p>
            <a:r>
              <a:rPr lang="en-GB" sz="2400"/>
              <a:t>Conclusions – Year 8 v. Year 10 (7)</a:t>
            </a:r>
          </a:p>
        </p:txBody>
      </p:sp>
      <p:sp>
        <p:nvSpPr>
          <p:cNvPr id="6" name="Content Placeholder 2"/>
          <p:cNvSpPr>
            <a:spLocks noGrp="1"/>
          </p:cNvSpPr>
          <p:nvPr>
            <p:ph idx="1"/>
          </p:nvPr>
        </p:nvSpPr>
        <p:spPr>
          <a:xfrm>
            <a:off x="183018" y="834244"/>
            <a:ext cx="11478039" cy="5678068"/>
          </a:xfrm>
        </p:spPr>
        <p:txBody>
          <a:bodyPr>
            <a:noAutofit/>
          </a:bodyPr>
          <a:lstStyle/>
          <a:p>
            <a:pPr marL="0" indent="0">
              <a:lnSpc>
                <a:spcPct val="100000"/>
              </a:lnSpc>
              <a:spcBef>
                <a:spcPts val="600"/>
              </a:spcBef>
              <a:spcAft>
                <a:spcPts val="600"/>
              </a:spcAft>
              <a:buNone/>
            </a:pPr>
            <a:r>
              <a:rPr lang="en-GB" sz="1600" b="1">
                <a:solidFill>
                  <a:srgbClr val="FF0000"/>
                </a:solidFill>
                <a:latin typeface="+mn-lt"/>
              </a:rPr>
              <a:t>Technology and being online</a:t>
            </a:r>
          </a:p>
          <a:p>
            <a:pPr>
              <a:lnSpc>
                <a:spcPct val="110000"/>
              </a:lnSpc>
              <a:spcAft>
                <a:spcPts val="600"/>
              </a:spcAft>
            </a:pPr>
            <a:r>
              <a:rPr lang="en-GB" sz="1400">
                <a:solidFill>
                  <a:schemeClr val="tx1">
                    <a:lumMod val="75000"/>
                    <a:lumOff val="25000"/>
                  </a:schemeClr>
                </a:solidFill>
                <a:latin typeface="+mn-lt"/>
              </a:rPr>
              <a:t>At least half of Year 8 and Year 10s are aware of any negative effects screen time may have on them, with 56% of Year 10s and 50% of Year 8s saying there are negative effects. Year 10s are more likely to say screen time has negative effects on their schoolwork and on their sleep than Year 8s. </a:t>
            </a:r>
          </a:p>
          <a:p>
            <a:pPr>
              <a:lnSpc>
                <a:spcPct val="110000"/>
              </a:lnSpc>
              <a:spcAft>
                <a:spcPts val="600"/>
              </a:spcAft>
            </a:pPr>
            <a:r>
              <a:rPr lang="en-GB" sz="1400">
                <a:solidFill>
                  <a:schemeClr val="tx1">
                    <a:lumMod val="75000"/>
                    <a:lumOff val="25000"/>
                  </a:schemeClr>
                </a:solidFill>
                <a:latin typeface="+mn-lt"/>
              </a:rPr>
              <a:t>More online responsibility comes with age, with more rules and support for Year 8 pupils than for Year 10s, such as parents/carers knowing passwords to sites and watching what their children are doing online.</a:t>
            </a:r>
          </a:p>
          <a:p>
            <a:pPr>
              <a:lnSpc>
                <a:spcPct val="110000"/>
              </a:lnSpc>
              <a:spcAft>
                <a:spcPts val="600"/>
              </a:spcAft>
            </a:pPr>
            <a:r>
              <a:rPr lang="en-GB" sz="1400">
                <a:solidFill>
                  <a:schemeClr val="tx1">
                    <a:lumMod val="75000"/>
                    <a:lumOff val="25000"/>
                  </a:schemeClr>
                </a:solidFill>
                <a:latin typeface="+mn-lt"/>
              </a:rPr>
              <a:t>The vast majority of pupils have an online and/or social media account, however more Year 10s have an Instagram and Facebook account than Year 8s, with Year 8s more engaged in Roblox than Year 10s.</a:t>
            </a:r>
          </a:p>
          <a:p>
            <a:pPr>
              <a:lnSpc>
                <a:spcPct val="110000"/>
              </a:lnSpc>
              <a:spcAft>
                <a:spcPts val="600"/>
              </a:spcAft>
            </a:pPr>
            <a:r>
              <a:rPr lang="en-GB" sz="1400">
                <a:solidFill>
                  <a:schemeClr val="tx1">
                    <a:lumMod val="75000"/>
                    <a:lumOff val="25000"/>
                  </a:schemeClr>
                </a:solidFill>
                <a:latin typeface="+mn-lt"/>
              </a:rPr>
              <a:t>Year 10s are more likely to have met people in real life after chatting online than Year 8s (25% v. 19%). </a:t>
            </a:r>
          </a:p>
          <a:p>
            <a:pPr>
              <a:lnSpc>
                <a:spcPct val="110000"/>
              </a:lnSpc>
              <a:spcAft>
                <a:spcPts val="600"/>
              </a:spcAft>
            </a:pPr>
            <a:r>
              <a:rPr lang="en-GB" sz="1400">
                <a:solidFill>
                  <a:schemeClr val="tx1">
                    <a:lumMod val="75000"/>
                    <a:lumOff val="25000"/>
                  </a:schemeClr>
                </a:solidFill>
                <a:latin typeface="+mn-lt"/>
              </a:rPr>
              <a:t>26% of Year 8 pupils have seen adult only images/video online and this increases to 36% amongst Year 10. A similar amount of Year 10s and Year 8s have lied about their age to access websites or games (50% v. 51% respectively) with Year 10s more likely to have seen something worrying or nasty online (33% v. 25%). </a:t>
            </a:r>
          </a:p>
          <a:p>
            <a:pPr>
              <a:lnSpc>
                <a:spcPct val="110000"/>
              </a:lnSpc>
              <a:spcAft>
                <a:spcPts val="600"/>
              </a:spcAft>
            </a:pPr>
            <a:r>
              <a:rPr lang="en-GB" sz="1400">
                <a:solidFill>
                  <a:schemeClr val="tx1">
                    <a:lumMod val="75000"/>
                    <a:lumOff val="25000"/>
                  </a:schemeClr>
                </a:solidFill>
                <a:latin typeface="+mn-lt"/>
              </a:rPr>
              <a:t>Year 10s are more likely to know what the CEOP button is for (33% v. 17% Year 8s). Year 10s are however, less likely to follow advice on staying safe (52% v. 57% for Year 8s).</a:t>
            </a:r>
          </a:p>
          <a:p>
            <a:pPr>
              <a:lnSpc>
                <a:spcPct val="110000"/>
              </a:lnSpc>
              <a:spcAft>
                <a:spcPts val="600"/>
              </a:spcAft>
            </a:pPr>
            <a:r>
              <a:rPr lang="en-GB" sz="1400">
                <a:solidFill>
                  <a:schemeClr val="tx1">
                    <a:lumMod val="75000"/>
                    <a:lumOff val="25000"/>
                  </a:schemeClr>
                </a:solidFill>
                <a:latin typeface="+mn-lt"/>
              </a:rPr>
              <a:t>Sexting is much prevalent amongst Year 10s than Year 8s. 5% of Year 10s v. 2% of Year 8s have sent an undressed/sexual image of themselves and 14% of Year 10s compared to 4% of Year 8s have received sexting images from someone who was in the image.</a:t>
            </a:r>
          </a:p>
          <a:p>
            <a:pPr>
              <a:lnSpc>
                <a:spcPct val="110000"/>
              </a:lnSpc>
              <a:spcAft>
                <a:spcPts val="600"/>
              </a:spcAft>
            </a:pPr>
            <a:r>
              <a:rPr lang="en-GB" sz="1400">
                <a:solidFill>
                  <a:schemeClr val="tx1">
                    <a:lumMod val="75000"/>
                    <a:lumOff val="25000"/>
                  </a:schemeClr>
                </a:solidFill>
                <a:latin typeface="+mn-lt"/>
              </a:rPr>
              <a:t>After receiving a sexting image, Year 10s are less likely to block, delete or report the issue. </a:t>
            </a:r>
          </a:p>
          <a:p>
            <a:pPr>
              <a:lnSpc>
                <a:spcPct val="110000"/>
              </a:lnSpc>
              <a:spcAft>
                <a:spcPts val="600"/>
              </a:spcAft>
            </a:pPr>
            <a:r>
              <a:rPr lang="en-GB" sz="1400">
                <a:solidFill>
                  <a:schemeClr val="tx1">
                    <a:lumMod val="75000"/>
                    <a:lumOff val="25000"/>
                  </a:schemeClr>
                </a:solidFill>
                <a:latin typeface="+mn-lt"/>
              </a:rPr>
              <a:t>10% of Year 8 pupils and 13% of Year 10 have </a:t>
            </a:r>
            <a:r>
              <a:rPr lang="en-US" sz="1400">
                <a:solidFill>
                  <a:schemeClr val="tx1">
                    <a:lumMod val="75000"/>
                    <a:lumOff val="25000"/>
                  </a:schemeClr>
                </a:solidFill>
                <a:latin typeface="+mn-lt"/>
              </a:rPr>
              <a:t>used services for young people in Doncaster, in the last 12 months.</a:t>
            </a:r>
            <a:endParaRPr lang="en-GB" sz="1400">
              <a:solidFill>
                <a:schemeClr val="tx1">
                  <a:lumMod val="75000"/>
                  <a:lumOff val="25000"/>
                </a:schemeClr>
              </a:solidFill>
              <a:latin typeface="+mn-lt"/>
            </a:endParaRPr>
          </a:p>
        </p:txBody>
      </p:sp>
    </p:spTree>
    <p:extLst>
      <p:ext uri="{BB962C8B-B14F-4D97-AF65-F5344CB8AC3E}">
        <p14:creationId xmlns:p14="http://schemas.microsoft.com/office/powerpoint/2010/main" val="4160977247"/>
      </p:ext>
    </p:extLst>
  </p:cSld>
  <p:clrMapOvr>
    <a:masterClrMapping/>
  </p:clrMapOvr>
</p:sld>
</file>

<file path=ppt/slides/slide2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1"/>
          <p:cNvSpPr txBox="1">
            <a:spLocks/>
          </p:cNvSpPr>
          <p:nvPr/>
        </p:nvSpPr>
        <p:spPr>
          <a:xfrm>
            <a:off x="180000" y="180000"/>
            <a:ext cx="9900000" cy="900000"/>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rgbClr val="008E91"/>
                </a:solidFill>
                <a:latin typeface="Calibri" panose="020F0502020204030204" pitchFamily="34" charset="0"/>
                <a:ea typeface="+mj-ea"/>
                <a:cs typeface="DINPro" panose="020B0504020101020102" pitchFamily="34" charset="0"/>
              </a:defRPr>
            </a:lvl1pPr>
          </a:lstStyle>
          <a:p>
            <a:r>
              <a:rPr lang="en-GB" sz="2400"/>
              <a:t>Conclusions – Girls v. Boys (1)</a:t>
            </a:r>
          </a:p>
        </p:txBody>
      </p:sp>
      <p:sp>
        <p:nvSpPr>
          <p:cNvPr id="6" name="Content Placeholder 2"/>
          <p:cNvSpPr>
            <a:spLocks noGrp="1"/>
          </p:cNvSpPr>
          <p:nvPr>
            <p:ph idx="1"/>
          </p:nvPr>
        </p:nvSpPr>
        <p:spPr>
          <a:xfrm>
            <a:off x="183019" y="834244"/>
            <a:ext cx="11497704" cy="5678068"/>
          </a:xfrm>
        </p:spPr>
        <p:txBody>
          <a:bodyPr>
            <a:noAutofit/>
          </a:bodyPr>
          <a:lstStyle/>
          <a:p>
            <a:pPr marL="0" indent="0">
              <a:lnSpc>
                <a:spcPct val="100000"/>
              </a:lnSpc>
              <a:spcBef>
                <a:spcPts val="600"/>
              </a:spcBef>
              <a:spcAft>
                <a:spcPts val="600"/>
              </a:spcAft>
              <a:buNone/>
            </a:pPr>
            <a:r>
              <a:rPr lang="en-GB" sz="1400" dirty="0">
                <a:solidFill>
                  <a:srgbClr val="404040"/>
                </a:solidFill>
                <a:latin typeface="+mn-lt"/>
              </a:rPr>
              <a:t>Overall the data does not show any major differences between the way girls and boys have answered the questions. However, there are some subtle differences which are highlighted below. Some of the findings seem to be aligned with gender stereotypes, but in absence of causality (i.e. understanding of nature v. nurture, etc.) explanations, or generalisations, have not been attempted. </a:t>
            </a:r>
          </a:p>
          <a:p>
            <a:pPr marL="0" indent="0">
              <a:lnSpc>
                <a:spcPct val="100000"/>
              </a:lnSpc>
              <a:spcBef>
                <a:spcPts val="600"/>
              </a:spcBef>
              <a:spcAft>
                <a:spcPts val="600"/>
              </a:spcAft>
              <a:buNone/>
            </a:pPr>
            <a:r>
              <a:rPr lang="en-GB" sz="1600" b="1" dirty="0">
                <a:solidFill>
                  <a:srgbClr val="00A79B"/>
                </a:solidFill>
                <a:latin typeface="+mn-lt"/>
              </a:rPr>
              <a:t>Healthy eating</a:t>
            </a:r>
          </a:p>
          <a:p>
            <a:pPr>
              <a:lnSpc>
                <a:spcPct val="100000"/>
              </a:lnSpc>
              <a:spcBef>
                <a:spcPts val="600"/>
              </a:spcBef>
              <a:spcAft>
                <a:spcPts val="600"/>
              </a:spcAft>
            </a:pPr>
            <a:r>
              <a:rPr lang="en-GB" sz="1400" dirty="0">
                <a:solidFill>
                  <a:srgbClr val="404040"/>
                </a:solidFill>
                <a:latin typeface="+mn-lt"/>
              </a:rPr>
              <a:t>14% of girls don’t have lunch, with ‘only’ 11% of boys not having lunch. </a:t>
            </a:r>
          </a:p>
          <a:p>
            <a:pPr>
              <a:lnSpc>
                <a:spcPct val="100000"/>
              </a:lnSpc>
              <a:spcBef>
                <a:spcPts val="600"/>
              </a:spcBef>
              <a:spcAft>
                <a:spcPts val="600"/>
              </a:spcAft>
            </a:pPr>
            <a:r>
              <a:rPr lang="en-GB" sz="1400" dirty="0">
                <a:solidFill>
                  <a:srgbClr val="404040"/>
                </a:solidFill>
                <a:latin typeface="+mn-lt"/>
              </a:rPr>
              <a:t>When asked to consider mealtimes at school,</a:t>
            </a:r>
            <a:r>
              <a:rPr lang="en-GB" sz="1400" dirty="0">
                <a:solidFill>
                  <a:srgbClr val="404040"/>
                </a:solidFill>
              </a:rPr>
              <a:t> girls are less likely to feel they have a nice space to eat.</a:t>
            </a:r>
            <a:r>
              <a:rPr lang="en-GB" sz="1400" dirty="0">
                <a:solidFill>
                  <a:srgbClr val="404040"/>
                </a:solidFill>
                <a:latin typeface="+mn-lt"/>
              </a:rPr>
              <a:t> girls but more likely to eat with friends than boys, however 54% of boys have said they have enough time to eat compared to 42% of girls that say the same. </a:t>
            </a:r>
          </a:p>
          <a:p>
            <a:pPr>
              <a:lnSpc>
                <a:spcPct val="100000"/>
              </a:lnSpc>
              <a:spcBef>
                <a:spcPts val="600"/>
              </a:spcBef>
              <a:spcAft>
                <a:spcPts val="600"/>
              </a:spcAft>
            </a:pPr>
            <a:r>
              <a:rPr lang="en-GB" sz="1400" dirty="0">
                <a:solidFill>
                  <a:srgbClr val="404040"/>
                </a:solidFill>
                <a:latin typeface="+mn-lt"/>
              </a:rPr>
              <a:t>Girls are more likely to go food shopping with their parent/carer than boys (18% v. 13%) and are more likely to get the food they have asked compared to boys (60% v. 56%).</a:t>
            </a:r>
          </a:p>
          <a:p>
            <a:pPr>
              <a:lnSpc>
                <a:spcPct val="100000"/>
              </a:lnSpc>
              <a:spcBef>
                <a:spcPts val="600"/>
              </a:spcBef>
              <a:spcAft>
                <a:spcPts val="600"/>
              </a:spcAft>
            </a:pPr>
            <a:r>
              <a:rPr lang="en-GB" sz="1400" dirty="0">
                <a:solidFill>
                  <a:srgbClr val="404040"/>
                </a:solidFill>
                <a:latin typeface="+mn-lt"/>
              </a:rPr>
              <a:t>60% of boys find mealtimes enjoyable compared to 52% of girls. Girls are more likely to decide how much they want to eat, and boys are more likely to have to ask permission before getting a snack (23% v. 17% for girls). </a:t>
            </a:r>
          </a:p>
          <a:p>
            <a:pPr>
              <a:lnSpc>
                <a:spcPct val="100000"/>
              </a:lnSpc>
              <a:spcBef>
                <a:spcPts val="600"/>
              </a:spcBef>
              <a:spcAft>
                <a:spcPts val="600"/>
              </a:spcAft>
            </a:pPr>
            <a:r>
              <a:rPr lang="en-GB" sz="1400" dirty="0">
                <a:solidFill>
                  <a:srgbClr val="404040"/>
                </a:solidFill>
                <a:latin typeface="+mn-lt"/>
              </a:rPr>
              <a:t>Girls are more likely than boys to eat fruit and vegetables (74% v. 68%) most day/everyday.   </a:t>
            </a:r>
          </a:p>
          <a:p>
            <a:pPr marL="0" indent="0">
              <a:lnSpc>
                <a:spcPct val="100000"/>
              </a:lnSpc>
              <a:spcBef>
                <a:spcPts val="600"/>
              </a:spcBef>
              <a:spcAft>
                <a:spcPts val="600"/>
              </a:spcAft>
              <a:buNone/>
            </a:pPr>
            <a:r>
              <a:rPr lang="en-GB" sz="1600" b="1" dirty="0">
                <a:solidFill>
                  <a:srgbClr val="92D050"/>
                </a:solidFill>
                <a:latin typeface="+mn-lt"/>
              </a:rPr>
              <a:t>Wellbeing</a:t>
            </a:r>
          </a:p>
          <a:p>
            <a:pPr>
              <a:lnSpc>
                <a:spcPct val="100000"/>
              </a:lnSpc>
              <a:spcBef>
                <a:spcPts val="600"/>
              </a:spcBef>
              <a:spcAft>
                <a:spcPts val="600"/>
              </a:spcAft>
            </a:pPr>
            <a:r>
              <a:rPr lang="en-GB" sz="1400" dirty="0">
                <a:solidFill>
                  <a:srgbClr val="404040"/>
                </a:solidFill>
                <a:latin typeface="+mn-lt"/>
              </a:rPr>
              <a:t>Girls outperform boys when it comes to oral hygiene. 89% of girls clean their teeth at least twice daily, compared to 74% of boys.</a:t>
            </a:r>
          </a:p>
          <a:p>
            <a:pPr>
              <a:lnSpc>
                <a:spcPct val="100000"/>
              </a:lnSpc>
              <a:spcBef>
                <a:spcPts val="600"/>
              </a:spcBef>
              <a:spcAft>
                <a:spcPts val="600"/>
              </a:spcAft>
            </a:pPr>
            <a:r>
              <a:rPr lang="en-GB" sz="1400" dirty="0">
                <a:solidFill>
                  <a:srgbClr val="404040"/>
                </a:solidFill>
                <a:latin typeface="+mn-lt"/>
              </a:rPr>
              <a:t>A greater proportion of girls remember being weighed and measured at primary school than boys (57% v.50%) and girls were more likely to feel unhappy about it (23% v. 17%).</a:t>
            </a:r>
          </a:p>
          <a:p>
            <a:pPr>
              <a:lnSpc>
                <a:spcPct val="100000"/>
              </a:lnSpc>
              <a:spcBef>
                <a:spcPts val="600"/>
              </a:spcBef>
              <a:spcAft>
                <a:spcPts val="600"/>
              </a:spcAft>
            </a:pPr>
            <a:r>
              <a:rPr lang="en-GB" sz="1400" dirty="0">
                <a:solidFill>
                  <a:srgbClr val="404040"/>
                </a:solidFill>
                <a:latin typeface="+mn-lt"/>
              </a:rPr>
              <a:t>Girls are more likely to take a day off for reasons other than illness (58% v. 52%), and of all the reasons listed, mental health is more prevalent in girls (31% v. 15%).</a:t>
            </a:r>
            <a:endParaRPr lang="en-GB" sz="1600" dirty="0">
              <a:solidFill>
                <a:srgbClr val="404040"/>
              </a:solidFill>
              <a:latin typeface="+mn-lt"/>
            </a:endParaRPr>
          </a:p>
        </p:txBody>
      </p:sp>
    </p:spTree>
    <p:extLst>
      <p:ext uri="{BB962C8B-B14F-4D97-AF65-F5344CB8AC3E}">
        <p14:creationId xmlns:p14="http://schemas.microsoft.com/office/powerpoint/2010/main" val="1313005789"/>
      </p:ext>
    </p:extLst>
  </p:cSld>
  <p:clrMapOvr>
    <a:masterClrMapping/>
  </p:clrMapOvr>
  <p:extLst>
    <p:ext uri="{6950BFC3-D8DA-4A85-94F7-54DA5524770B}">
      <p188:commentRel xmlns:p188="http://schemas.microsoft.com/office/powerpoint/2018/8/main" r:id="rId3"/>
    </p:ext>
  </p:extLst>
</p:sld>
</file>

<file path=ppt/slides/slide2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1"/>
          <p:cNvSpPr txBox="1">
            <a:spLocks/>
          </p:cNvSpPr>
          <p:nvPr/>
        </p:nvSpPr>
        <p:spPr>
          <a:xfrm>
            <a:off x="180000" y="180000"/>
            <a:ext cx="9900000" cy="900000"/>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rgbClr val="008E91"/>
                </a:solidFill>
                <a:latin typeface="Calibri" panose="020F0502020204030204" pitchFamily="34" charset="0"/>
                <a:ea typeface="+mj-ea"/>
                <a:cs typeface="DINPro" panose="020B0504020101020102" pitchFamily="34" charset="0"/>
              </a:defRPr>
            </a:lvl1pPr>
          </a:lstStyle>
          <a:p>
            <a:r>
              <a:rPr lang="en-GB" sz="2400"/>
              <a:t>Conclusions – Girls v. Boys (2)</a:t>
            </a:r>
          </a:p>
        </p:txBody>
      </p:sp>
      <p:sp>
        <p:nvSpPr>
          <p:cNvPr id="6" name="Content Placeholder 2"/>
          <p:cNvSpPr>
            <a:spLocks noGrp="1"/>
          </p:cNvSpPr>
          <p:nvPr>
            <p:ph idx="1"/>
          </p:nvPr>
        </p:nvSpPr>
        <p:spPr>
          <a:xfrm>
            <a:off x="183599" y="835200"/>
            <a:ext cx="11506955" cy="5678068"/>
          </a:xfrm>
        </p:spPr>
        <p:txBody>
          <a:bodyPr>
            <a:noAutofit/>
          </a:bodyPr>
          <a:lstStyle/>
          <a:p>
            <a:pPr marL="0" indent="0">
              <a:lnSpc>
                <a:spcPct val="100000"/>
              </a:lnSpc>
              <a:spcBef>
                <a:spcPts val="600"/>
              </a:spcBef>
              <a:spcAft>
                <a:spcPts val="600"/>
              </a:spcAft>
              <a:buNone/>
            </a:pPr>
            <a:r>
              <a:rPr lang="en-GB" sz="1600" b="1">
                <a:solidFill>
                  <a:schemeClr val="accent2"/>
                </a:solidFill>
                <a:latin typeface="+mn-lt"/>
              </a:rPr>
              <a:t>Physical activity </a:t>
            </a:r>
          </a:p>
          <a:p>
            <a:pPr>
              <a:lnSpc>
                <a:spcPct val="100000"/>
              </a:lnSpc>
              <a:spcBef>
                <a:spcPts val="600"/>
              </a:spcBef>
              <a:spcAft>
                <a:spcPts val="600"/>
              </a:spcAft>
            </a:pPr>
            <a:r>
              <a:rPr lang="en-GB" sz="1400">
                <a:solidFill>
                  <a:srgbClr val="404040"/>
                </a:solidFill>
                <a:latin typeface="+mn-lt"/>
              </a:rPr>
              <a:t>Girls are more likely to travel by car than boys (40% v. 34%), and 12% of boys are cycling to school with almost none of the girls choosing to do so at all. </a:t>
            </a:r>
            <a:r>
              <a:rPr lang="en-US" sz="1400">
                <a:solidFill>
                  <a:srgbClr val="404040"/>
                </a:solidFill>
                <a:latin typeface="+mn-lt"/>
              </a:rPr>
              <a:t>43% of girls walk to school, compared with 35% of boys.</a:t>
            </a:r>
          </a:p>
          <a:p>
            <a:pPr>
              <a:lnSpc>
                <a:spcPct val="100000"/>
              </a:lnSpc>
              <a:spcBef>
                <a:spcPts val="600"/>
              </a:spcBef>
              <a:spcAft>
                <a:spcPts val="600"/>
              </a:spcAft>
            </a:pPr>
            <a:r>
              <a:rPr lang="en-GB" sz="1400">
                <a:solidFill>
                  <a:srgbClr val="404040"/>
                </a:solidFill>
                <a:latin typeface="+mn-lt"/>
              </a:rPr>
              <a:t>Boys are more likely to undertake physical activity for five or more days during a 7-day period than girls (60% and 46% respectively). Likewise, boys exercise for longer, with 60% saying they spend more than 1 hour doing physical activities, compared to 39% of girls. </a:t>
            </a:r>
          </a:p>
          <a:p>
            <a:pPr>
              <a:lnSpc>
                <a:spcPct val="100000"/>
              </a:lnSpc>
              <a:spcBef>
                <a:spcPts val="600"/>
              </a:spcBef>
              <a:spcAft>
                <a:spcPts val="600"/>
              </a:spcAft>
            </a:pPr>
            <a:r>
              <a:rPr lang="en-GB" sz="1400">
                <a:solidFill>
                  <a:srgbClr val="404040"/>
                </a:solidFill>
                <a:latin typeface="+mn-lt"/>
              </a:rPr>
              <a:t>Boys are more likely to exercise outside of school time, both after school and during the weekend. 82% of boys enjoy exercise a lot/quite a lot compared to 64% of girls.</a:t>
            </a:r>
          </a:p>
          <a:p>
            <a:pPr>
              <a:lnSpc>
                <a:spcPct val="100000"/>
              </a:lnSpc>
              <a:spcBef>
                <a:spcPts val="600"/>
              </a:spcBef>
              <a:spcAft>
                <a:spcPts val="600"/>
              </a:spcAft>
            </a:pPr>
            <a:r>
              <a:rPr lang="en-GB" sz="1400">
                <a:solidFill>
                  <a:srgbClr val="404040"/>
                </a:solidFill>
                <a:latin typeface="+mn-lt"/>
              </a:rPr>
              <a:t>Of the pupils that do not enjoy undertaking physical activity, 36% of girls say this is because they feel shy about their bodies during physical activities, compared to 26% of boys that say the same. </a:t>
            </a:r>
            <a:r>
              <a:rPr lang="en-US" sz="1400">
                <a:solidFill>
                  <a:srgbClr val="404040"/>
                </a:solidFill>
                <a:latin typeface="+mn-lt"/>
              </a:rPr>
              <a:t>Girls are more likely than boys (52% v. 49%) to cite getting hot and tired as a reason for disliking physical activity, and more likely to cite being outdoors in bad weather (53% vs 44%). </a:t>
            </a:r>
            <a:endParaRPr lang="en-GB" sz="1400">
              <a:solidFill>
                <a:srgbClr val="404040"/>
              </a:solidFill>
              <a:latin typeface="+mn-lt"/>
            </a:endParaRPr>
          </a:p>
          <a:p>
            <a:pPr marL="0" indent="0">
              <a:lnSpc>
                <a:spcPct val="100000"/>
              </a:lnSpc>
              <a:spcBef>
                <a:spcPts val="600"/>
              </a:spcBef>
              <a:spcAft>
                <a:spcPts val="600"/>
              </a:spcAft>
              <a:buNone/>
            </a:pPr>
            <a:r>
              <a:rPr lang="en-GB" sz="1600" b="1">
                <a:solidFill>
                  <a:srgbClr val="00B0F0"/>
                </a:solidFill>
                <a:latin typeface="+mn-lt"/>
              </a:rPr>
              <a:t>Relationships</a:t>
            </a:r>
          </a:p>
          <a:p>
            <a:pPr>
              <a:lnSpc>
                <a:spcPct val="100000"/>
              </a:lnSpc>
              <a:spcBef>
                <a:spcPts val="600"/>
              </a:spcBef>
              <a:spcAft>
                <a:spcPts val="600"/>
              </a:spcAft>
            </a:pPr>
            <a:r>
              <a:rPr lang="en-GB" sz="1400">
                <a:solidFill>
                  <a:srgbClr val="404040"/>
                </a:solidFill>
                <a:latin typeface="+mn-lt"/>
              </a:rPr>
              <a:t>Girls are less likely than boys to be able to feel they always get love and support at home (77% v. 85%).</a:t>
            </a:r>
          </a:p>
          <a:p>
            <a:pPr>
              <a:lnSpc>
                <a:spcPct val="100000"/>
              </a:lnSpc>
              <a:spcBef>
                <a:spcPts val="600"/>
              </a:spcBef>
              <a:spcAft>
                <a:spcPts val="600"/>
              </a:spcAft>
            </a:pPr>
            <a:r>
              <a:rPr lang="en-GB" sz="1400">
                <a:solidFill>
                  <a:srgbClr val="404040"/>
                </a:solidFill>
                <a:latin typeface="+mn-lt"/>
              </a:rPr>
              <a:t>24% of girls say they have been bullied over the past 12 months, compared to 20% of boys. Girls are more likely to state all appearance-based reasons for being bullied as well as the people they are friends with. Boys are more likely to be bullied because of their ability (lessons/sports/activities). </a:t>
            </a:r>
          </a:p>
          <a:p>
            <a:pPr>
              <a:lnSpc>
                <a:spcPct val="100000"/>
              </a:lnSpc>
              <a:spcBef>
                <a:spcPts val="600"/>
              </a:spcBef>
              <a:spcAft>
                <a:spcPts val="600"/>
              </a:spcAft>
            </a:pPr>
            <a:r>
              <a:rPr lang="en-GB" sz="1400">
                <a:solidFill>
                  <a:srgbClr val="404040"/>
                </a:solidFill>
                <a:latin typeface="+mn-lt"/>
              </a:rPr>
              <a:t>Girls are more likely to tell people about being bullied and especially picking someone ‘other’ than parents/carers/teachers (51% v. 34% of boys). Boys are more likely to not tell anyone (35% v. 28%). </a:t>
            </a:r>
          </a:p>
          <a:p>
            <a:pPr>
              <a:lnSpc>
                <a:spcPct val="100000"/>
              </a:lnSpc>
              <a:spcBef>
                <a:spcPts val="600"/>
              </a:spcBef>
              <a:spcAft>
                <a:spcPts val="600"/>
              </a:spcAft>
            </a:pPr>
            <a:r>
              <a:rPr lang="en-US" sz="1400">
                <a:solidFill>
                  <a:srgbClr val="404040"/>
                </a:solidFill>
                <a:latin typeface="+mn-lt"/>
              </a:rPr>
              <a:t>30% of girls and 39% of boys think their school takes bullying seriously.</a:t>
            </a:r>
            <a:endParaRPr lang="en-GB" sz="1400">
              <a:solidFill>
                <a:srgbClr val="404040"/>
              </a:solidFill>
              <a:latin typeface="+mn-lt"/>
            </a:endParaRPr>
          </a:p>
          <a:p>
            <a:pPr>
              <a:lnSpc>
                <a:spcPct val="100000"/>
              </a:lnSpc>
              <a:spcBef>
                <a:spcPts val="600"/>
              </a:spcBef>
              <a:spcAft>
                <a:spcPts val="600"/>
              </a:spcAft>
            </a:pPr>
            <a:r>
              <a:rPr lang="en-GB" sz="1400">
                <a:solidFill>
                  <a:srgbClr val="404040"/>
                </a:solidFill>
                <a:latin typeface="+mn-lt"/>
              </a:rPr>
              <a:t>Boys are more likely to have deliberately hurt someone in the past year than girls (15% v. 10%).</a:t>
            </a:r>
          </a:p>
        </p:txBody>
      </p:sp>
    </p:spTree>
    <p:extLst>
      <p:ext uri="{BB962C8B-B14F-4D97-AF65-F5344CB8AC3E}">
        <p14:creationId xmlns:p14="http://schemas.microsoft.com/office/powerpoint/2010/main" val="1397464305"/>
      </p:ext>
    </p:extLst>
  </p:cSld>
  <p:clrMapOvr>
    <a:masterClrMapping/>
  </p:clrMapOvr>
</p:sld>
</file>

<file path=ppt/slides/slide2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1"/>
          <p:cNvSpPr txBox="1">
            <a:spLocks/>
          </p:cNvSpPr>
          <p:nvPr/>
        </p:nvSpPr>
        <p:spPr>
          <a:xfrm>
            <a:off x="180000" y="180000"/>
            <a:ext cx="9900000" cy="900000"/>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rgbClr val="008E91"/>
                </a:solidFill>
                <a:latin typeface="Calibri" panose="020F0502020204030204" pitchFamily="34" charset="0"/>
                <a:ea typeface="+mj-ea"/>
                <a:cs typeface="DINPro" panose="020B0504020101020102" pitchFamily="34" charset="0"/>
              </a:defRPr>
            </a:lvl1pPr>
          </a:lstStyle>
          <a:p>
            <a:r>
              <a:rPr lang="en-GB" sz="2400"/>
              <a:t>Conclusions – Girls v. Boys (2)</a:t>
            </a:r>
          </a:p>
        </p:txBody>
      </p:sp>
      <p:sp>
        <p:nvSpPr>
          <p:cNvPr id="6" name="Content Placeholder 2"/>
          <p:cNvSpPr>
            <a:spLocks noGrp="1"/>
          </p:cNvSpPr>
          <p:nvPr>
            <p:ph idx="1"/>
          </p:nvPr>
        </p:nvSpPr>
        <p:spPr>
          <a:xfrm>
            <a:off x="183599" y="835200"/>
            <a:ext cx="11447961" cy="5678068"/>
          </a:xfrm>
        </p:spPr>
        <p:txBody>
          <a:bodyPr>
            <a:noAutofit/>
          </a:bodyPr>
          <a:lstStyle/>
          <a:p>
            <a:pPr marL="0" indent="0">
              <a:lnSpc>
                <a:spcPct val="100000"/>
              </a:lnSpc>
              <a:spcBef>
                <a:spcPts val="600"/>
              </a:spcBef>
              <a:spcAft>
                <a:spcPts val="600"/>
              </a:spcAft>
              <a:buNone/>
            </a:pPr>
            <a:r>
              <a:rPr lang="en-GB" sz="1600" b="1" dirty="0">
                <a:solidFill>
                  <a:srgbClr val="00B0F0"/>
                </a:solidFill>
                <a:latin typeface="+mn-lt"/>
              </a:rPr>
              <a:t>Relationships (2)</a:t>
            </a:r>
            <a:endParaRPr lang="en-GB" sz="1400" dirty="0">
              <a:solidFill>
                <a:srgbClr val="404040"/>
              </a:solidFill>
              <a:latin typeface="+mn-lt"/>
            </a:endParaRPr>
          </a:p>
          <a:p>
            <a:pPr>
              <a:lnSpc>
                <a:spcPct val="100000"/>
              </a:lnSpc>
              <a:spcBef>
                <a:spcPts val="600"/>
              </a:spcBef>
              <a:spcAft>
                <a:spcPts val="600"/>
              </a:spcAft>
            </a:pPr>
            <a:r>
              <a:rPr lang="en-GB" sz="1400" dirty="0">
                <a:solidFill>
                  <a:srgbClr val="404040"/>
                </a:solidFill>
                <a:latin typeface="+mn-lt"/>
              </a:rPr>
              <a:t>26% of girls and 20% of boys say they have experienced a controlling and/or violent relationship. Both groups are confident they would know where to get help (84% boys and 81% girls), and both similarly feel they are able to get help (67% boys and 65% girls). This is the same for those who have not experienced a controlling and/or violent relationship, where for both over 90% know where they could get help, and over 80% for both would feel able to get help. </a:t>
            </a:r>
          </a:p>
          <a:p>
            <a:pPr>
              <a:lnSpc>
                <a:spcPct val="100000"/>
              </a:lnSpc>
              <a:spcBef>
                <a:spcPts val="600"/>
              </a:spcBef>
              <a:spcAft>
                <a:spcPts val="600"/>
              </a:spcAft>
            </a:pPr>
            <a:r>
              <a:rPr lang="en-US" sz="1400" dirty="0">
                <a:solidFill>
                  <a:srgbClr val="404040"/>
                </a:solidFill>
                <a:latin typeface="+mn-lt"/>
              </a:rPr>
              <a:t>Girls have a greater awareness of services relating to relationships and sexual health than boys.</a:t>
            </a:r>
            <a:endParaRPr lang="en-GB" sz="1400" dirty="0">
              <a:solidFill>
                <a:srgbClr val="404040"/>
              </a:solidFill>
              <a:latin typeface="+mn-lt"/>
            </a:endParaRPr>
          </a:p>
          <a:p>
            <a:pPr>
              <a:lnSpc>
                <a:spcPct val="100000"/>
              </a:lnSpc>
              <a:spcBef>
                <a:spcPts val="600"/>
              </a:spcBef>
              <a:spcAft>
                <a:spcPts val="600"/>
              </a:spcAft>
            </a:pPr>
            <a:r>
              <a:rPr lang="en-GB" sz="1400" dirty="0">
                <a:solidFill>
                  <a:srgbClr val="404040"/>
                </a:solidFill>
                <a:latin typeface="+mn-lt"/>
              </a:rPr>
              <a:t>When asked to consider a series of statements around STI’s, boys seemed more likely to answer correctly. When asked questions around contraception and pregnancy, girls seemed more likely to answer correctly. </a:t>
            </a:r>
          </a:p>
          <a:p>
            <a:pPr>
              <a:lnSpc>
                <a:spcPct val="100000"/>
              </a:lnSpc>
              <a:spcBef>
                <a:spcPts val="600"/>
              </a:spcBef>
              <a:spcAft>
                <a:spcPts val="600"/>
              </a:spcAft>
            </a:pPr>
            <a:r>
              <a:rPr lang="en-GB" sz="1400" dirty="0">
                <a:solidFill>
                  <a:srgbClr val="404040"/>
                </a:solidFill>
                <a:latin typeface="+mn-lt"/>
              </a:rPr>
              <a:t>Girls are more likely to agree/strongly agree with statements about relationships than boys, agreeing it’s okay to not have a boyfriend/girlfriend’ (90% v. 74% for boys). However, when asked about knowing what to do to get out of an abusive relationship, boys are more confident that they would be able to (65% v. 61% for girls).</a:t>
            </a:r>
          </a:p>
          <a:p>
            <a:pPr marL="0" indent="0">
              <a:lnSpc>
                <a:spcPct val="100000"/>
              </a:lnSpc>
              <a:spcBef>
                <a:spcPts val="600"/>
              </a:spcBef>
              <a:spcAft>
                <a:spcPts val="600"/>
              </a:spcAft>
              <a:buNone/>
            </a:pPr>
            <a:r>
              <a:rPr lang="en-GB" sz="1600" b="1" dirty="0">
                <a:solidFill>
                  <a:srgbClr val="7030A0"/>
                </a:solidFill>
                <a:latin typeface="+mn-lt"/>
              </a:rPr>
              <a:t>Emotional wellbeing</a:t>
            </a:r>
          </a:p>
          <a:p>
            <a:pPr>
              <a:lnSpc>
                <a:spcPct val="100000"/>
              </a:lnSpc>
              <a:spcBef>
                <a:spcPts val="600"/>
              </a:spcBef>
              <a:spcAft>
                <a:spcPts val="600"/>
              </a:spcAft>
            </a:pPr>
            <a:r>
              <a:rPr lang="en-GB" sz="1400" dirty="0">
                <a:solidFill>
                  <a:srgbClr val="404040"/>
                </a:solidFill>
                <a:latin typeface="+mn-lt"/>
              </a:rPr>
              <a:t>55% of girls say they are happy/very happy with their life at the moment, which increases to 73% for boys.</a:t>
            </a:r>
          </a:p>
          <a:p>
            <a:pPr>
              <a:lnSpc>
                <a:spcPct val="100000"/>
              </a:lnSpc>
              <a:spcBef>
                <a:spcPts val="600"/>
              </a:spcBef>
              <a:spcAft>
                <a:spcPts val="600"/>
              </a:spcAft>
            </a:pPr>
            <a:r>
              <a:rPr lang="en-GB" sz="1400" dirty="0">
                <a:solidFill>
                  <a:srgbClr val="404040"/>
                </a:solidFill>
                <a:latin typeface="+mn-lt"/>
              </a:rPr>
              <a:t>More girls than boys have experienced shouting/arguing that frightened them at home (20% compared to 10% of boys).</a:t>
            </a:r>
          </a:p>
          <a:p>
            <a:pPr>
              <a:lnSpc>
                <a:spcPct val="100000"/>
              </a:lnSpc>
              <a:spcBef>
                <a:spcPts val="600"/>
              </a:spcBef>
              <a:spcAft>
                <a:spcPts val="600"/>
              </a:spcAft>
            </a:pPr>
            <a:r>
              <a:rPr lang="en-US" sz="1400" dirty="0">
                <a:solidFill>
                  <a:srgbClr val="404040"/>
                </a:solidFill>
                <a:latin typeface="+mn-lt"/>
              </a:rPr>
              <a:t>46% of pupils say they have made changes to their appearance recently; girls are much more likely to do so at 53% than boys at 38%.</a:t>
            </a:r>
            <a:endParaRPr lang="en-GB" sz="1400" dirty="0">
              <a:solidFill>
                <a:srgbClr val="404040"/>
              </a:solidFill>
              <a:latin typeface="+mn-lt"/>
            </a:endParaRPr>
          </a:p>
          <a:p>
            <a:pPr>
              <a:lnSpc>
                <a:spcPct val="100000"/>
              </a:lnSpc>
              <a:spcBef>
                <a:spcPts val="600"/>
              </a:spcBef>
              <a:spcAft>
                <a:spcPts val="600"/>
              </a:spcAft>
            </a:pPr>
            <a:r>
              <a:rPr lang="en-GB" sz="1400" dirty="0">
                <a:solidFill>
                  <a:srgbClr val="404040"/>
                </a:solidFill>
                <a:latin typeface="+mn-lt"/>
              </a:rPr>
              <a:t>Boys are more likely to respond positively if something goes wrong than girls, 47% of girls say they usually/always ‘get upset and feel bad for ages’ compared to 17% of boys. Boys feel much more able to keep calm and carry on (51% v. 24% for girls).</a:t>
            </a:r>
          </a:p>
          <a:p>
            <a:pPr>
              <a:lnSpc>
                <a:spcPct val="100000"/>
              </a:lnSpc>
              <a:spcBef>
                <a:spcPts val="600"/>
              </a:spcBef>
              <a:spcAft>
                <a:spcPts val="600"/>
              </a:spcAft>
            </a:pPr>
            <a:endParaRPr lang="en-GB" sz="1400" dirty="0">
              <a:solidFill>
                <a:srgbClr val="404040"/>
              </a:solidFill>
              <a:latin typeface="+mn-lt"/>
            </a:endParaRPr>
          </a:p>
          <a:p>
            <a:pPr>
              <a:lnSpc>
                <a:spcPct val="100000"/>
              </a:lnSpc>
              <a:spcBef>
                <a:spcPts val="600"/>
              </a:spcBef>
              <a:spcAft>
                <a:spcPts val="600"/>
              </a:spcAft>
            </a:pPr>
            <a:endParaRPr lang="en-GB" sz="1400" dirty="0">
              <a:solidFill>
                <a:srgbClr val="404040"/>
              </a:solidFill>
              <a:latin typeface="+mn-lt"/>
            </a:endParaRPr>
          </a:p>
        </p:txBody>
      </p:sp>
    </p:spTree>
    <p:extLst>
      <p:ext uri="{BB962C8B-B14F-4D97-AF65-F5344CB8AC3E}">
        <p14:creationId xmlns:p14="http://schemas.microsoft.com/office/powerpoint/2010/main" val="3158031825"/>
      </p:ext>
    </p:extLst>
  </p:cSld>
  <p:clrMapOvr>
    <a:masterClrMapping/>
  </p:clrMapOvr>
  <p:extLst>
    <p:ext uri="{6950BFC3-D8DA-4A85-94F7-54DA5524770B}">
      <p188:commentRel xmlns:p188="http://schemas.microsoft.com/office/powerpoint/2018/8/main" r:id="rId3"/>
    </p:ext>
  </p:extLst>
</p:sld>
</file>

<file path=ppt/slides/slide2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1"/>
          <p:cNvSpPr txBox="1">
            <a:spLocks/>
          </p:cNvSpPr>
          <p:nvPr/>
        </p:nvSpPr>
        <p:spPr>
          <a:xfrm>
            <a:off x="180000" y="180000"/>
            <a:ext cx="9900000" cy="900000"/>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rgbClr val="008E91"/>
                </a:solidFill>
                <a:latin typeface="Calibri" panose="020F0502020204030204" pitchFamily="34" charset="0"/>
                <a:ea typeface="+mj-ea"/>
                <a:cs typeface="DINPro" panose="020B0504020101020102" pitchFamily="34" charset="0"/>
              </a:defRPr>
            </a:lvl1pPr>
          </a:lstStyle>
          <a:p>
            <a:r>
              <a:rPr lang="en-GB" sz="2400"/>
              <a:t>Conclusions – Girls v. Boys (3)</a:t>
            </a:r>
          </a:p>
        </p:txBody>
      </p:sp>
      <p:sp>
        <p:nvSpPr>
          <p:cNvPr id="6" name="Content Placeholder 2"/>
          <p:cNvSpPr>
            <a:spLocks noGrp="1"/>
          </p:cNvSpPr>
          <p:nvPr>
            <p:ph idx="1"/>
          </p:nvPr>
        </p:nvSpPr>
        <p:spPr>
          <a:xfrm>
            <a:off x="183019" y="834244"/>
            <a:ext cx="11497704" cy="5678068"/>
          </a:xfrm>
        </p:spPr>
        <p:txBody>
          <a:bodyPr>
            <a:noAutofit/>
          </a:bodyPr>
          <a:lstStyle/>
          <a:p>
            <a:pPr marL="0" indent="0">
              <a:lnSpc>
                <a:spcPct val="100000"/>
              </a:lnSpc>
              <a:spcBef>
                <a:spcPts val="600"/>
              </a:spcBef>
              <a:spcAft>
                <a:spcPts val="600"/>
              </a:spcAft>
              <a:buNone/>
            </a:pPr>
            <a:r>
              <a:rPr lang="en-GB" sz="1600" b="1">
                <a:solidFill>
                  <a:srgbClr val="7030A0"/>
                </a:solidFill>
                <a:latin typeface="+mn-lt"/>
              </a:rPr>
              <a:t>Emotional wellbeing (2)</a:t>
            </a:r>
            <a:endParaRPr lang="en-GB" sz="1400" b="1">
              <a:solidFill>
                <a:srgbClr val="7030A0"/>
              </a:solidFill>
              <a:latin typeface="+mn-lt"/>
            </a:endParaRPr>
          </a:p>
          <a:p>
            <a:pPr>
              <a:lnSpc>
                <a:spcPct val="100000"/>
              </a:lnSpc>
              <a:spcBef>
                <a:spcPts val="600"/>
              </a:spcBef>
              <a:spcAft>
                <a:spcPts val="600"/>
              </a:spcAft>
            </a:pPr>
            <a:r>
              <a:rPr lang="en-GB" sz="1400">
                <a:solidFill>
                  <a:srgbClr val="404040"/>
                </a:solidFill>
                <a:latin typeface="+mn-lt"/>
              </a:rPr>
              <a:t>Boys are more likely to have another go or keep trying until they succeed (68% and 63%) than girls (52% and 44%) and would think of a different way of doing it (50% compared to 39% of girls). 32% of Girls will give up if they don’t succeed at something (v. 15% for boys). Overall, as is reflected when resilience scores are calculated, boys are much more resilient than girls; 39% of boys score medium-high/high (23+) scores compared to 25% of girls.</a:t>
            </a:r>
          </a:p>
          <a:p>
            <a:pPr>
              <a:lnSpc>
                <a:spcPct val="100000"/>
              </a:lnSpc>
              <a:spcBef>
                <a:spcPts val="600"/>
              </a:spcBef>
              <a:spcAft>
                <a:spcPts val="600"/>
              </a:spcAft>
            </a:pPr>
            <a:r>
              <a:rPr lang="en-GB" sz="1400">
                <a:solidFill>
                  <a:srgbClr val="404040"/>
                </a:solidFill>
                <a:latin typeface="+mn-lt"/>
              </a:rPr>
              <a:t>Overall, girls appear to worry more: only 8% say they don’t worry about anything, compared to 23% of boys. Girls are more likely to worry about exams and tests (38% compared to 31% for boys) and, most noticeably, about the way they look with 47% of girls saying this compared to just 20% of boys. Girls are also more likely to worry about their mental health (33% compared to 20% of boys). </a:t>
            </a:r>
          </a:p>
          <a:p>
            <a:pPr>
              <a:lnSpc>
                <a:spcPct val="100000"/>
              </a:lnSpc>
              <a:spcBef>
                <a:spcPts val="600"/>
              </a:spcBef>
              <a:spcAft>
                <a:spcPts val="600"/>
              </a:spcAft>
            </a:pPr>
            <a:r>
              <a:rPr lang="en-GB" sz="1400">
                <a:solidFill>
                  <a:srgbClr val="404040"/>
                </a:solidFill>
                <a:latin typeface="+mn-lt"/>
              </a:rPr>
              <a:t>When faced with a problem that causes worry and/or stress, girls are more likely to keep themselves busy compared to boys (55% v. 44%), to rest or sleep more (54% to 31% of boys) and to eat or drink more (29% v. 18% of boys). An explicitly harmful or potentially dangerous behaviour (e.g. drinking alcohol, smoking and/or self-harming) increases from 9% in boys to 18% in girls. </a:t>
            </a:r>
          </a:p>
          <a:p>
            <a:pPr marL="0" indent="0">
              <a:lnSpc>
                <a:spcPct val="100000"/>
              </a:lnSpc>
              <a:spcBef>
                <a:spcPts val="600"/>
              </a:spcBef>
              <a:spcAft>
                <a:spcPts val="600"/>
              </a:spcAft>
              <a:buNone/>
            </a:pPr>
            <a:r>
              <a:rPr lang="en-GB" sz="1600" b="1">
                <a:solidFill>
                  <a:srgbClr val="C00000"/>
                </a:solidFill>
                <a:latin typeface="+mn-lt"/>
              </a:rPr>
              <a:t>Staying safe</a:t>
            </a:r>
            <a:endParaRPr lang="en-GB" sz="1400">
              <a:solidFill>
                <a:srgbClr val="404040"/>
              </a:solidFill>
              <a:latin typeface="+mn-lt"/>
            </a:endParaRPr>
          </a:p>
          <a:p>
            <a:pPr>
              <a:lnSpc>
                <a:spcPct val="100000"/>
              </a:lnSpc>
              <a:spcBef>
                <a:spcPts val="600"/>
              </a:spcBef>
              <a:spcAft>
                <a:spcPts val="600"/>
              </a:spcAft>
            </a:pPr>
            <a:r>
              <a:rPr lang="en-GB" sz="1400">
                <a:solidFill>
                  <a:srgbClr val="404040"/>
                </a:solidFill>
                <a:latin typeface="+mn-lt"/>
              </a:rPr>
              <a:t>More boys than girls have seen knives used as a threat and know someone who carries a knife for protection. </a:t>
            </a:r>
          </a:p>
          <a:p>
            <a:pPr>
              <a:lnSpc>
                <a:spcPct val="100000"/>
              </a:lnSpc>
              <a:spcBef>
                <a:spcPts val="600"/>
              </a:spcBef>
              <a:spcAft>
                <a:spcPts val="600"/>
              </a:spcAft>
            </a:pPr>
            <a:r>
              <a:rPr lang="en-GB" sz="1400">
                <a:solidFill>
                  <a:srgbClr val="404040"/>
                </a:solidFill>
                <a:latin typeface="+mn-lt"/>
              </a:rPr>
              <a:t>When asked to consider their safety, boys and girls felt safe at school and during the day. Boys are less likely to fee safe at school (69%) than girls (74%), and girls are less likely to feel safe going out after dark (32%) than boys (38%). </a:t>
            </a:r>
          </a:p>
          <a:p>
            <a:pPr>
              <a:lnSpc>
                <a:spcPct val="100000"/>
              </a:lnSpc>
              <a:spcBef>
                <a:spcPts val="600"/>
              </a:spcBef>
              <a:spcAft>
                <a:spcPts val="600"/>
              </a:spcAft>
            </a:pPr>
            <a:r>
              <a:rPr lang="en-GB" sz="1400">
                <a:solidFill>
                  <a:srgbClr val="404040"/>
                </a:solidFill>
                <a:latin typeface="+mn-lt"/>
              </a:rPr>
              <a:t>Girls (75%) are more likely to believe that ‘at least some of their peers have been drunk in the last week’ than boys (62%).</a:t>
            </a:r>
            <a:endParaRPr lang="en-GB" sz="1400">
              <a:solidFill>
                <a:schemeClr val="tx1">
                  <a:lumMod val="75000"/>
                  <a:lumOff val="25000"/>
                </a:schemeClr>
              </a:solidFill>
              <a:latin typeface="+mn-lt"/>
            </a:endParaRPr>
          </a:p>
          <a:p>
            <a:pPr>
              <a:lnSpc>
                <a:spcPct val="100000"/>
              </a:lnSpc>
              <a:spcBef>
                <a:spcPts val="600"/>
              </a:spcBef>
              <a:spcAft>
                <a:spcPts val="600"/>
              </a:spcAft>
            </a:pPr>
            <a:r>
              <a:rPr lang="en-GB" sz="1400">
                <a:solidFill>
                  <a:schemeClr val="tx1">
                    <a:lumMod val="75000"/>
                    <a:lumOff val="25000"/>
                  </a:schemeClr>
                </a:solidFill>
                <a:latin typeface="+mn-lt"/>
              </a:rPr>
              <a:t>Of the 12% of girls and boys that have consumed alcohol in the last 7 days, girls are more likely to favour pre-mixed drinks (67% V. 42% for boys) with boys more likely to drink beer/lager (57% compared to 18%) as well as cider (40% v. 26%). </a:t>
            </a:r>
          </a:p>
          <a:p>
            <a:pPr>
              <a:lnSpc>
                <a:spcPct val="100000"/>
              </a:lnSpc>
              <a:spcBef>
                <a:spcPts val="600"/>
              </a:spcBef>
              <a:spcAft>
                <a:spcPts val="600"/>
              </a:spcAft>
            </a:pPr>
            <a:r>
              <a:rPr lang="en-GB" sz="1400">
                <a:solidFill>
                  <a:schemeClr val="tx1">
                    <a:lumMod val="75000"/>
                    <a:lumOff val="25000"/>
                  </a:schemeClr>
                </a:solidFill>
                <a:latin typeface="+mn-lt"/>
              </a:rPr>
              <a:t>Girls are more likely than boys to consume drinks at a friend or relations home (29% v. 27%) with boys more likely than girls to do so at home (72% v. 63%).</a:t>
            </a:r>
          </a:p>
          <a:p>
            <a:pPr>
              <a:lnSpc>
                <a:spcPct val="100000"/>
              </a:lnSpc>
              <a:spcBef>
                <a:spcPts val="600"/>
              </a:spcBef>
              <a:spcAft>
                <a:spcPts val="600"/>
              </a:spcAft>
            </a:pPr>
            <a:endParaRPr lang="en-GB" sz="1200">
              <a:solidFill>
                <a:srgbClr val="404040"/>
              </a:solidFill>
              <a:latin typeface="+mn-lt"/>
            </a:endParaRPr>
          </a:p>
        </p:txBody>
      </p:sp>
    </p:spTree>
    <p:extLst>
      <p:ext uri="{BB962C8B-B14F-4D97-AF65-F5344CB8AC3E}">
        <p14:creationId xmlns:p14="http://schemas.microsoft.com/office/powerpoint/2010/main" val="3464275474"/>
      </p:ext>
    </p:extLst>
  </p:cSld>
  <p:clrMapOvr>
    <a:masterClrMapping/>
  </p:clrMapOvr>
</p:sld>
</file>

<file path=ppt/slides/slide2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1"/>
          <p:cNvSpPr txBox="1">
            <a:spLocks/>
          </p:cNvSpPr>
          <p:nvPr/>
        </p:nvSpPr>
        <p:spPr>
          <a:xfrm>
            <a:off x="180000" y="180000"/>
            <a:ext cx="9900000" cy="900000"/>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rgbClr val="008E91"/>
                </a:solidFill>
                <a:latin typeface="Calibri" panose="020F0502020204030204" pitchFamily="34" charset="0"/>
                <a:ea typeface="+mj-ea"/>
                <a:cs typeface="DINPro" panose="020B0504020101020102" pitchFamily="34" charset="0"/>
              </a:defRPr>
            </a:lvl1pPr>
          </a:lstStyle>
          <a:p>
            <a:r>
              <a:rPr lang="en-GB" sz="2400"/>
              <a:t>Conclusions – Girls v. Boys (4)</a:t>
            </a:r>
          </a:p>
        </p:txBody>
      </p:sp>
      <p:sp>
        <p:nvSpPr>
          <p:cNvPr id="6" name="Content Placeholder 2"/>
          <p:cNvSpPr>
            <a:spLocks noGrp="1"/>
          </p:cNvSpPr>
          <p:nvPr>
            <p:ph idx="1"/>
          </p:nvPr>
        </p:nvSpPr>
        <p:spPr>
          <a:xfrm>
            <a:off x="183018" y="834244"/>
            <a:ext cx="11487871" cy="5678068"/>
          </a:xfrm>
        </p:spPr>
        <p:txBody>
          <a:bodyPr>
            <a:noAutofit/>
          </a:bodyPr>
          <a:lstStyle/>
          <a:p>
            <a:pPr marL="0" indent="0">
              <a:lnSpc>
                <a:spcPct val="100000"/>
              </a:lnSpc>
              <a:spcBef>
                <a:spcPts val="600"/>
              </a:spcBef>
              <a:spcAft>
                <a:spcPts val="600"/>
              </a:spcAft>
              <a:buNone/>
            </a:pPr>
            <a:r>
              <a:rPr lang="en-GB" sz="1600" b="1" dirty="0">
                <a:solidFill>
                  <a:srgbClr val="C00000"/>
                </a:solidFill>
                <a:latin typeface="+mn-lt"/>
              </a:rPr>
              <a:t>Staying safe (2)</a:t>
            </a:r>
            <a:endParaRPr lang="en-GB" sz="1400" dirty="0">
              <a:solidFill>
                <a:srgbClr val="404040"/>
              </a:solidFill>
              <a:latin typeface="+mn-lt"/>
            </a:endParaRPr>
          </a:p>
          <a:p>
            <a:pPr>
              <a:lnSpc>
                <a:spcPct val="100000"/>
              </a:lnSpc>
              <a:spcBef>
                <a:spcPts val="600"/>
              </a:spcBef>
              <a:spcAft>
                <a:spcPts val="600"/>
              </a:spcAft>
            </a:pPr>
            <a:r>
              <a:rPr lang="en-GB" sz="1400" dirty="0">
                <a:solidFill>
                  <a:srgbClr val="404040"/>
                </a:solidFill>
                <a:latin typeface="+mn-lt"/>
              </a:rPr>
              <a:t>While 63% of both girls and boys say they have a parent/carer who drinks alcohol, girls are more likely than boys to notice any behaviour changes. </a:t>
            </a:r>
          </a:p>
          <a:p>
            <a:pPr>
              <a:lnSpc>
                <a:spcPct val="100000"/>
              </a:lnSpc>
              <a:spcBef>
                <a:spcPts val="600"/>
              </a:spcBef>
              <a:spcAft>
                <a:spcPts val="600"/>
              </a:spcAft>
            </a:pPr>
            <a:r>
              <a:rPr lang="en-GB" sz="1400" dirty="0">
                <a:solidFill>
                  <a:srgbClr val="404040"/>
                </a:solidFill>
                <a:latin typeface="+mn-lt"/>
              </a:rPr>
              <a:t>Similar to alcohol consumption, girls are slightly more likely to believe that their peers have smoked a cigarette in the last 7 days than boys (56% compared to 42% of boys). In reality, 11% of girls and 10% of boys say that have ever smoked.</a:t>
            </a:r>
          </a:p>
          <a:p>
            <a:pPr>
              <a:lnSpc>
                <a:spcPct val="100000"/>
              </a:lnSpc>
              <a:spcBef>
                <a:spcPts val="600"/>
              </a:spcBef>
              <a:spcAft>
                <a:spcPts val="600"/>
              </a:spcAft>
            </a:pPr>
            <a:r>
              <a:rPr lang="en-GB" sz="1400" dirty="0">
                <a:solidFill>
                  <a:srgbClr val="404040"/>
                </a:solidFill>
                <a:latin typeface="+mn-lt"/>
              </a:rPr>
              <a:t>18% of boys and 27% of girls have at least tried vapes. </a:t>
            </a:r>
          </a:p>
          <a:p>
            <a:pPr>
              <a:lnSpc>
                <a:spcPct val="100000"/>
              </a:lnSpc>
              <a:spcBef>
                <a:spcPts val="600"/>
              </a:spcBef>
              <a:spcAft>
                <a:spcPts val="600"/>
              </a:spcAft>
            </a:pPr>
            <a:r>
              <a:rPr lang="en-GB" sz="1400" dirty="0">
                <a:solidFill>
                  <a:schemeClr val="tx1">
                    <a:lumMod val="75000"/>
                    <a:lumOff val="25000"/>
                  </a:schemeClr>
                </a:solidFill>
                <a:latin typeface="+mn-lt"/>
              </a:rPr>
              <a:t>3% of girls say they have taken drugs to get high, 4% of boys say the same. </a:t>
            </a:r>
          </a:p>
          <a:p>
            <a:pPr>
              <a:lnSpc>
                <a:spcPct val="100000"/>
              </a:lnSpc>
              <a:spcBef>
                <a:spcPts val="600"/>
              </a:spcBef>
              <a:spcAft>
                <a:spcPts val="600"/>
              </a:spcAft>
            </a:pPr>
            <a:r>
              <a:rPr lang="en-US" sz="1400" dirty="0">
                <a:solidFill>
                  <a:srgbClr val="404040"/>
                </a:solidFill>
                <a:latin typeface="+mn-lt"/>
              </a:rPr>
              <a:t>Boys have a higher tendency than girls across almost all settings to engage in gambling activities at least once a month, particularly to buy loot boxes when they play online games (29% v. 6% of girls).</a:t>
            </a:r>
          </a:p>
          <a:p>
            <a:pPr>
              <a:lnSpc>
                <a:spcPct val="100000"/>
              </a:lnSpc>
              <a:spcBef>
                <a:spcPts val="600"/>
              </a:spcBef>
              <a:spcAft>
                <a:spcPts val="600"/>
              </a:spcAft>
            </a:pPr>
            <a:r>
              <a:rPr lang="en-GB" sz="1400" dirty="0">
                <a:solidFill>
                  <a:srgbClr val="404040"/>
                </a:solidFill>
                <a:latin typeface="+mn-lt"/>
              </a:rPr>
              <a:t>Boys are more likely to be affected by the experience. 13% of boys say they sometimes try to win all their money back (5% for girls) and 13% sometimes find it hard to stop (6% for girls).</a:t>
            </a:r>
          </a:p>
          <a:p>
            <a:pPr>
              <a:lnSpc>
                <a:spcPct val="100000"/>
              </a:lnSpc>
              <a:spcBef>
                <a:spcPts val="600"/>
              </a:spcBef>
              <a:spcAft>
                <a:spcPts val="600"/>
              </a:spcAft>
            </a:pPr>
            <a:r>
              <a:rPr lang="en-GB" sz="1400" dirty="0">
                <a:solidFill>
                  <a:srgbClr val="404040"/>
                </a:solidFill>
                <a:latin typeface="+mn-lt"/>
              </a:rPr>
              <a:t>Boys and girls are almost equally knowledgeable in knowing where to find help or advice for gambling problems (52% and 50% respectively).</a:t>
            </a:r>
          </a:p>
          <a:p>
            <a:pPr marL="0" indent="0">
              <a:lnSpc>
                <a:spcPct val="100000"/>
              </a:lnSpc>
              <a:spcBef>
                <a:spcPts val="600"/>
              </a:spcBef>
              <a:spcAft>
                <a:spcPts val="600"/>
              </a:spcAft>
              <a:buNone/>
            </a:pPr>
            <a:r>
              <a:rPr lang="en-GB" sz="1600" b="1" dirty="0">
                <a:solidFill>
                  <a:schemeClr val="accent4"/>
                </a:solidFill>
                <a:latin typeface="+mn-lt"/>
              </a:rPr>
              <a:t>Community and activities: Ambitions, aspirations and environment</a:t>
            </a:r>
          </a:p>
          <a:p>
            <a:pPr>
              <a:lnSpc>
                <a:spcPct val="100000"/>
              </a:lnSpc>
              <a:spcAft>
                <a:spcPts val="600"/>
              </a:spcAft>
            </a:pPr>
            <a:r>
              <a:rPr lang="en-GB" sz="1400" dirty="0">
                <a:solidFill>
                  <a:schemeClr val="tx1">
                    <a:lumMod val="75000"/>
                    <a:lumOff val="25000"/>
                  </a:schemeClr>
                </a:solidFill>
                <a:latin typeface="+mn-lt"/>
              </a:rPr>
              <a:t>Boys are more likely to get involved in their local community and share ideas to make things better for people at school than girls.</a:t>
            </a:r>
          </a:p>
          <a:p>
            <a:pPr>
              <a:lnSpc>
                <a:spcPct val="100000"/>
              </a:lnSpc>
              <a:spcAft>
                <a:spcPts val="600"/>
              </a:spcAft>
            </a:pPr>
            <a:r>
              <a:rPr lang="en-US" sz="1400" dirty="0">
                <a:solidFill>
                  <a:schemeClr val="tx1">
                    <a:lumMod val="75000"/>
                    <a:lumOff val="25000"/>
                  </a:schemeClr>
                </a:solidFill>
                <a:latin typeface="+mn-lt"/>
              </a:rPr>
              <a:t>Girls are more likely than boys to plan to continue in full time education after Year 11 (62% v. 39%) with boys more likely to consider finding a job or training for a skilled job</a:t>
            </a:r>
            <a:r>
              <a:rPr lang="en-GB" sz="1400" dirty="0">
                <a:solidFill>
                  <a:schemeClr val="tx1">
                    <a:lumMod val="75000"/>
                    <a:lumOff val="25000"/>
                  </a:schemeClr>
                </a:solidFill>
                <a:latin typeface="+mn-lt"/>
              </a:rPr>
              <a:t>. </a:t>
            </a:r>
          </a:p>
          <a:p>
            <a:pPr>
              <a:lnSpc>
                <a:spcPct val="100000"/>
              </a:lnSpc>
              <a:spcAft>
                <a:spcPts val="600"/>
              </a:spcAft>
            </a:pPr>
            <a:r>
              <a:rPr lang="en-GB" sz="1400" dirty="0">
                <a:solidFill>
                  <a:schemeClr val="tx1">
                    <a:lumMod val="75000"/>
                    <a:lumOff val="25000"/>
                  </a:schemeClr>
                </a:solidFill>
                <a:latin typeface="+mn-lt"/>
              </a:rPr>
              <a:t>Boys seem to be more optimistic about the future, 73% feel able to pursue what they want once they leave school (v. 63% for girls) and 64% feel excited about the future (v. 60% for girls).</a:t>
            </a:r>
          </a:p>
        </p:txBody>
      </p:sp>
    </p:spTree>
    <p:extLst>
      <p:ext uri="{BB962C8B-B14F-4D97-AF65-F5344CB8AC3E}">
        <p14:creationId xmlns:p14="http://schemas.microsoft.com/office/powerpoint/2010/main" val="2452730689"/>
      </p:ext>
    </p:extLst>
  </p:cSld>
  <p:clrMapOvr>
    <a:masterClrMapping/>
  </p:clrMapOvr>
  <p:extLst>
    <p:ext uri="{6950BFC3-D8DA-4A85-94F7-54DA5524770B}">
      <p188:commentRel xmlns:p188="http://schemas.microsoft.com/office/powerpoint/2018/8/main" r:id="rId3"/>
    </p:ext>
  </p:extLst>
</p:sld>
</file>

<file path=ppt/slides/slide2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1"/>
          <p:cNvSpPr txBox="1">
            <a:spLocks/>
          </p:cNvSpPr>
          <p:nvPr/>
        </p:nvSpPr>
        <p:spPr>
          <a:xfrm>
            <a:off x="180000" y="180000"/>
            <a:ext cx="9900000" cy="900000"/>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rgbClr val="008E91"/>
                </a:solidFill>
                <a:latin typeface="Calibri" panose="020F0502020204030204" pitchFamily="34" charset="0"/>
                <a:ea typeface="+mj-ea"/>
                <a:cs typeface="DINPro" panose="020B0504020101020102" pitchFamily="34" charset="0"/>
              </a:defRPr>
            </a:lvl1pPr>
          </a:lstStyle>
          <a:p>
            <a:r>
              <a:rPr lang="en-GB" sz="2400"/>
              <a:t>Conclusions – Girls v. Boys (5)</a:t>
            </a:r>
          </a:p>
        </p:txBody>
      </p:sp>
      <p:sp>
        <p:nvSpPr>
          <p:cNvPr id="6" name="Content Placeholder 2"/>
          <p:cNvSpPr>
            <a:spLocks noGrp="1"/>
          </p:cNvSpPr>
          <p:nvPr>
            <p:ph idx="1"/>
          </p:nvPr>
        </p:nvSpPr>
        <p:spPr>
          <a:xfrm>
            <a:off x="183018" y="834244"/>
            <a:ext cx="11458375" cy="5678068"/>
          </a:xfrm>
        </p:spPr>
        <p:txBody>
          <a:bodyPr>
            <a:noAutofit/>
          </a:bodyPr>
          <a:lstStyle/>
          <a:p>
            <a:pPr marL="0" indent="0">
              <a:lnSpc>
                <a:spcPct val="100000"/>
              </a:lnSpc>
              <a:spcBef>
                <a:spcPts val="600"/>
              </a:spcBef>
              <a:spcAft>
                <a:spcPts val="600"/>
              </a:spcAft>
              <a:buNone/>
            </a:pPr>
            <a:r>
              <a:rPr lang="en-GB" sz="1600" b="1">
                <a:solidFill>
                  <a:srgbClr val="FF0000"/>
                </a:solidFill>
                <a:latin typeface="+mn-lt"/>
              </a:rPr>
              <a:t>Technology and being online</a:t>
            </a:r>
            <a:endParaRPr lang="en-GB" sz="1400">
              <a:solidFill>
                <a:srgbClr val="404040"/>
              </a:solidFill>
              <a:latin typeface="+mn-lt"/>
            </a:endParaRPr>
          </a:p>
          <a:p>
            <a:pPr>
              <a:lnSpc>
                <a:spcPct val="100000"/>
              </a:lnSpc>
              <a:spcBef>
                <a:spcPts val="600"/>
              </a:spcBef>
              <a:spcAft>
                <a:spcPts val="600"/>
              </a:spcAft>
            </a:pPr>
            <a:r>
              <a:rPr lang="en-GB" sz="1400">
                <a:solidFill>
                  <a:srgbClr val="404040"/>
                </a:solidFill>
                <a:latin typeface="+mn-lt"/>
              </a:rPr>
              <a:t>Girls are more likely to agree that all negative effects on screen time that were listed effect you; overall 56% of all girls believe there are at least some negative effects to screen time compared 46% of boys.</a:t>
            </a:r>
          </a:p>
          <a:p>
            <a:pPr>
              <a:lnSpc>
                <a:spcPct val="100000"/>
              </a:lnSpc>
              <a:spcBef>
                <a:spcPts val="600"/>
              </a:spcBef>
              <a:spcAft>
                <a:spcPts val="600"/>
              </a:spcAft>
            </a:pPr>
            <a:r>
              <a:rPr lang="en-GB" sz="1400">
                <a:solidFill>
                  <a:srgbClr val="404040"/>
                </a:solidFill>
                <a:latin typeface="+mn-lt"/>
              </a:rPr>
              <a:t>Girls are more likely to have their own mobile phone, tablet and smart TV compared to boys, however boys are much more likely to have a games console (76% compared to 32% of girls</a:t>
            </a:r>
            <a:r>
              <a:rPr lang="en-GB" sz="1400">
                <a:solidFill>
                  <a:schemeClr val="tx1">
                    <a:lumMod val="75000"/>
                    <a:lumOff val="25000"/>
                  </a:schemeClr>
                </a:solidFill>
                <a:latin typeface="+mn-lt"/>
              </a:rPr>
              <a:t>). </a:t>
            </a:r>
            <a:r>
              <a:rPr lang="en-US" sz="1400">
                <a:solidFill>
                  <a:schemeClr val="tx1">
                    <a:lumMod val="75000"/>
                    <a:lumOff val="25000"/>
                  </a:schemeClr>
                </a:solidFill>
                <a:latin typeface="+mn-lt"/>
              </a:rPr>
              <a:t>52% of boys and 44% of girls own their own laptop or computer.</a:t>
            </a:r>
          </a:p>
          <a:p>
            <a:pPr>
              <a:lnSpc>
                <a:spcPct val="100000"/>
              </a:lnSpc>
              <a:spcBef>
                <a:spcPts val="600"/>
              </a:spcBef>
              <a:spcAft>
                <a:spcPts val="600"/>
              </a:spcAft>
            </a:pPr>
            <a:r>
              <a:rPr lang="en-GB" sz="1400">
                <a:solidFill>
                  <a:srgbClr val="404040"/>
                </a:solidFill>
                <a:latin typeface="+mn-lt"/>
              </a:rPr>
              <a:t>When it comes to support and responsibility online, girls are more likely to receive help if something bothers them online (81% v. 74%), and boys are more likely to have rules about what times they can go online (35% v. 24%) and how long they can be online (36% v. 27%).</a:t>
            </a:r>
          </a:p>
          <a:p>
            <a:pPr>
              <a:lnSpc>
                <a:spcPct val="100000"/>
              </a:lnSpc>
              <a:spcBef>
                <a:spcPts val="600"/>
              </a:spcBef>
              <a:spcAft>
                <a:spcPts val="600"/>
              </a:spcAft>
            </a:pPr>
            <a:r>
              <a:rPr lang="en-GB" sz="1400">
                <a:solidFill>
                  <a:srgbClr val="404040"/>
                </a:solidFill>
                <a:latin typeface="+mn-lt"/>
              </a:rPr>
              <a:t>Although the proportion of pupils using any social media between the two gender groups is similar, with both using WhatsApp, TikTok and Snapchat, girls are more likely to use Instagram and Roblox, whereas more boys are more likely to use Fortnite and Minecraft.</a:t>
            </a:r>
          </a:p>
          <a:p>
            <a:pPr>
              <a:lnSpc>
                <a:spcPct val="100000"/>
              </a:lnSpc>
              <a:spcBef>
                <a:spcPts val="600"/>
              </a:spcBef>
              <a:spcAft>
                <a:spcPts val="600"/>
              </a:spcAft>
            </a:pPr>
            <a:r>
              <a:rPr lang="en-GB" sz="1400">
                <a:solidFill>
                  <a:srgbClr val="404040"/>
                </a:solidFill>
                <a:latin typeface="+mn-lt"/>
              </a:rPr>
              <a:t>Boys are more likely to have lied about their age to look at a website than girls (55% v. 45%) and boys are more likely to have seen pictures online that were for adults (31% v. 28%)</a:t>
            </a:r>
          </a:p>
          <a:p>
            <a:pPr>
              <a:lnSpc>
                <a:spcPct val="100000"/>
              </a:lnSpc>
              <a:spcBef>
                <a:spcPts val="600"/>
              </a:spcBef>
              <a:spcAft>
                <a:spcPts val="600"/>
              </a:spcAft>
            </a:pPr>
            <a:r>
              <a:rPr lang="en-GB" sz="1400">
                <a:solidFill>
                  <a:srgbClr val="404040"/>
                </a:solidFill>
                <a:latin typeface="+mn-lt"/>
              </a:rPr>
              <a:t>Overall exposure to ‘sexting’ is relatively even between boys and girls. However, girls are more likely to have received a sexting image from someone they don’t know (16%) than boys (9%). </a:t>
            </a:r>
          </a:p>
          <a:p>
            <a:pPr>
              <a:lnSpc>
                <a:spcPct val="100000"/>
              </a:lnSpc>
              <a:spcBef>
                <a:spcPts val="600"/>
              </a:spcBef>
              <a:spcAft>
                <a:spcPts val="600"/>
              </a:spcAft>
            </a:pPr>
            <a:r>
              <a:rPr lang="en-GB" sz="1400">
                <a:solidFill>
                  <a:srgbClr val="404040"/>
                </a:solidFill>
                <a:latin typeface="+mn-lt"/>
              </a:rPr>
              <a:t>Girls are more likely to block the sender of sexting images than boys (59% compared to 32% of boys that say the same) and delete sexting images than boys (34% v. 28%).</a:t>
            </a:r>
          </a:p>
          <a:p>
            <a:pPr>
              <a:lnSpc>
                <a:spcPct val="100000"/>
              </a:lnSpc>
              <a:spcBef>
                <a:spcPts val="600"/>
              </a:spcBef>
              <a:spcAft>
                <a:spcPts val="600"/>
              </a:spcAft>
            </a:pPr>
            <a:r>
              <a:rPr lang="en-GB" sz="1400">
                <a:solidFill>
                  <a:srgbClr val="404040"/>
                </a:solidFill>
                <a:latin typeface="+mn-lt"/>
              </a:rPr>
              <a:t>13% of girls have used a service for young people compared to 8% of boys.</a:t>
            </a:r>
          </a:p>
          <a:p>
            <a:pPr marL="0" indent="0">
              <a:lnSpc>
                <a:spcPct val="100000"/>
              </a:lnSpc>
              <a:spcBef>
                <a:spcPts val="600"/>
              </a:spcBef>
              <a:spcAft>
                <a:spcPts val="600"/>
              </a:spcAft>
              <a:buNone/>
            </a:pPr>
            <a:endParaRPr lang="en-GB" sz="1600" b="1">
              <a:latin typeface="+mn-lt"/>
            </a:endParaRPr>
          </a:p>
        </p:txBody>
      </p:sp>
    </p:spTree>
    <p:extLst>
      <p:ext uri="{BB962C8B-B14F-4D97-AF65-F5344CB8AC3E}">
        <p14:creationId xmlns:p14="http://schemas.microsoft.com/office/powerpoint/2010/main" val="1658061829"/>
      </p:ext>
    </p:extLst>
  </p:cSld>
  <p:clrMapOvr>
    <a:masterClrMapping/>
  </p:clrMapOvr>
</p:sld>
</file>

<file path=ppt/slides/slide2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1"/>
          <p:cNvSpPr txBox="1">
            <a:spLocks/>
          </p:cNvSpPr>
          <p:nvPr/>
        </p:nvSpPr>
        <p:spPr>
          <a:xfrm>
            <a:off x="180000" y="180000"/>
            <a:ext cx="9900000" cy="900000"/>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rgbClr val="008E91"/>
                </a:solidFill>
                <a:latin typeface="Calibri" panose="020F0502020204030204" pitchFamily="34" charset="0"/>
                <a:ea typeface="+mj-ea"/>
                <a:cs typeface="DINPro" panose="020B0504020101020102" pitchFamily="34" charset="0"/>
              </a:defRPr>
            </a:lvl1pPr>
          </a:lstStyle>
          <a:p>
            <a:r>
              <a:rPr lang="en-GB" sz="2400"/>
              <a:t>Conclusions – Special Educational Needs (SEN) pupils (1)</a:t>
            </a:r>
          </a:p>
        </p:txBody>
      </p:sp>
      <p:sp>
        <p:nvSpPr>
          <p:cNvPr id="6" name="Content Placeholder 2"/>
          <p:cNvSpPr>
            <a:spLocks noGrp="1"/>
          </p:cNvSpPr>
          <p:nvPr>
            <p:ph idx="1"/>
          </p:nvPr>
        </p:nvSpPr>
        <p:spPr>
          <a:xfrm>
            <a:off x="183019" y="834244"/>
            <a:ext cx="11507536" cy="5678068"/>
          </a:xfrm>
        </p:spPr>
        <p:txBody>
          <a:bodyPr>
            <a:noAutofit/>
          </a:bodyPr>
          <a:lstStyle/>
          <a:p>
            <a:pPr marL="0" indent="0">
              <a:lnSpc>
                <a:spcPct val="100000"/>
              </a:lnSpc>
              <a:spcBef>
                <a:spcPts val="600"/>
              </a:spcBef>
              <a:spcAft>
                <a:spcPts val="600"/>
              </a:spcAft>
              <a:buNone/>
            </a:pPr>
            <a:r>
              <a:rPr lang="en-GB" sz="1400">
                <a:solidFill>
                  <a:schemeClr val="tx1">
                    <a:lumMod val="75000"/>
                    <a:lumOff val="25000"/>
                  </a:schemeClr>
                </a:solidFill>
                <a:latin typeface="+mn-lt"/>
              </a:rPr>
              <a:t>Analysing the data by different cohorts, pupils declaring they have special educational needs (SEN) have shown some noticeable differences against the overall sample. 12% (191) of pupils said they have special educational needs. Very often those differences are not favourable for SEN pupils. For example, these pupils experience a higher rate of being bullied as well as expressing a higher propensity of deliberately hurting someone else at school. This and other key differences are described below and, as in the previous sections, in the absence of causality it has not been attempted to explain reasons for those differences.</a:t>
            </a:r>
          </a:p>
          <a:p>
            <a:pPr marL="0" indent="0">
              <a:lnSpc>
                <a:spcPct val="100000"/>
              </a:lnSpc>
              <a:spcBef>
                <a:spcPts val="600"/>
              </a:spcBef>
              <a:spcAft>
                <a:spcPts val="600"/>
              </a:spcAft>
              <a:buNone/>
            </a:pPr>
            <a:r>
              <a:rPr lang="en-GB" sz="1600" b="1">
                <a:solidFill>
                  <a:srgbClr val="00A79B"/>
                </a:solidFill>
                <a:latin typeface="+mn-lt"/>
              </a:rPr>
              <a:t>Healthy eating</a:t>
            </a:r>
          </a:p>
          <a:p>
            <a:pPr>
              <a:lnSpc>
                <a:spcPct val="100000"/>
              </a:lnSpc>
              <a:spcBef>
                <a:spcPts val="600"/>
              </a:spcBef>
              <a:spcAft>
                <a:spcPts val="600"/>
              </a:spcAft>
            </a:pPr>
            <a:r>
              <a:rPr lang="en-US" sz="1400">
                <a:solidFill>
                  <a:srgbClr val="404040"/>
                </a:solidFill>
                <a:latin typeface="+mn-lt"/>
              </a:rPr>
              <a:t>35% of SEN pupils do not eat anything for breakfast, compared to 28% of all pupils.</a:t>
            </a:r>
          </a:p>
          <a:p>
            <a:pPr>
              <a:lnSpc>
                <a:spcPct val="100000"/>
              </a:lnSpc>
              <a:spcBef>
                <a:spcPts val="600"/>
              </a:spcBef>
              <a:spcAft>
                <a:spcPts val="600"/>
              </a:spcAft>
            </a:pPr>
            <a:r>
              <a:rPr lang="en-US" sz="1400">
                <a:solidFill>
                  <a:srgbClr val="404040"/>
                </a:solidFill>
                <a:latin typeface="+mn-lt"/>
              </a:rPr>
              <a:t>Fewer SEN pupils are likely to say that they can eat with their friends (68% v. 78% of all pupils) and choose what they have to eat (54% v. 62%). </a:t>
            </a:r>
          </a:p>
          <a:p>
            <a:pPr>
              <a:lnSpc>
                <a:spcPct val="100000"/>
              </a:lnSpc>
              <a:spcBef>
                <a:spcPts val="600"/>
              </a:spcBef>
              <a:spcAft>
                <a:spcPts val="600"/>
              </a:spcAft>
            </a:pPr>
            <a:r>
              <a:rPr lang="en-US" sz="1400">
                <a:solidFill>
                  <a:srgbClr val="404040"/>
                </a:solidFill>
                <a:latin typeface="+mn-lt"/>
              </a:rPr>
              <a:t>SEN pupils are less likely to eat at the table (52% compared to 62% average) and decide how much they can eat (50% v. 55%). SEN pupils are more likely to have rules around eating and 49% of SEN pupils say that mealtimes are enjoyable (v. 56% overall). </a:t>
            </a:r>
          </a:p>
          <a:p>
            <a:pPr>
              <a:lnSpc>
                <a:spcPct val="100000"/>
              </a:lnSpc>
              <a:spcBef>
                <a:spcPts val="600"/>
              </a:spcBef>
              <a:spcAft>
                <a:spcPts val="600"/>
              </a:spcAft>
            </a:pPr>
            <a:r>
              <a:rPr lang="en-US" sz="1400">
                <a:solidFill>
                  <a:srgbClr val="404040"/>
                </a:solidFill>
                <a:latin typeface="+mn-lt"/>
              </a:rPr>
              <a:t>SEN pupils are more likely to get energy, sports or fizzy drinks than all secondary pupils (44% v. 35%). Fruit and Vegetables are eaten every/most days by 61% of SEN pupils, one of the lowest percentages across all groups.</a:t>
            </a:r>
          </a:p>
          <a:p>
            <a:pPr marL="0" indent="0">
              <a:lnSpc>
                <a:spcPct val="100000"/>
              </a:lnSpc>
              <a:spcBef>
                <a:spcPts val="600"/>
              </a:spcBef>
              <a:spcAft>
                <a:spcPts val="600"/>
              </a:spcAft>
              <a:buNone/>
            </a:pPr>
            <a:r>
              <a:rPr lang="en-GB" sz="1600" b="1">
                <a:solidFill>
                  <a:srgbClr val="92D050"/>
                </a:solidFill>
                <a:latin typeface="+mn-lt"/>
              </a:rPr>
              <a:t>Wellbeing</a:t>
            </a:r>
            <a:endParaRPr lang="en-GB" sz="1400">
              <a:solidFill>
                <a:srgbClr val="404040"/>
              </a:solidFill>
              <a:latin typeface="+mn-lt"/>
            </a:endParaRPr>
          </a:p>
          <a:p>
            <a:pPr>
              <a:lnSpc>
                <a:spcPct val="100000"/>
              </a:lnSpc>
              <a:spcBef>
                <a:spcPts val="600"/>
              </a:spcBef>
              <a:spcAft>
                <a:spcPts val="600"/>
              </a:spcAft>
            </a:pPr>
            <a:r>
              <a:rPr lang="en-US" sz="1400">
                <a:solidFill>
                  <a:srgbClr val="404040"/>
                </a:solidFill>
                <a:latin typeface="+mn-lt"/>
              </a:rPr>
              <a:t>When it comes to dental hygiene, fewer SEN pupils brush their teeth everyday than average (68% v. 80%) and are also less likely to have visited the dentist in the last year than average (59% v. 68%). </a:t>
            </a:r>
          </a:p>
          <a:p>
            <a:pPr>
              <a:lnSpc>
                <a:spcPct val="100000"/>
              </a:lnSpc>
              <a:spcBef>
                <a:spcPts val="600"/>
              </a:spcBef>
              <a:spcAft>
                <a:spcPts val="600"/>
              </a:spcAft>
            </a:pPr>
            <a:r>
              <a:rPr lang="en-US" sz="1400">
                <a:solidFill>
                  <a:srgbClr val="404040"/>
                </a:solidFill>
                <a:latin typeface="+mn-lt"/>
              </a:rPr>
              <a:t>68% of SEN pupils took time off school that wasn’t for a holiday/common illness, and they are more likely than all pupils at 55%. </a:t>
            </a:r>
          </a:p>
          <a:p>
            <a:pPr>
              <a:lnSpc>
                <a:spcPct val="100000"/>
              </a:lnSpc>
              <a:spcBef>
                <a:spcPts val="600"/>
              </a:spcBef>
              <a:spcAft>
                <a:spcPts val="600"/>
              </a:spcAft>
            </a:pPr>
            <a:r>
              <a:rPr lang="en-US" sz="1400">
                <a:solidFill>
                  <a:srgbClr val="404040"/>
                </a:solidFill>
                <a:latin typeface="+mn-lt"/>
              </a:rPr>
              <a:t>Amongst the reasons for missing school, SEN pupils are more likely to take time off due to mental health (35% v. 24% of all pupils), not wanting to go (32% v. 25%) and struggling with lessons (31% v. 17%). </a:t>
            </a:r>
          </a:p>
        </p:txBody>
      </p:sp>
    </p:spTree>
    <p:extLst>
      <p:ext uri="{BB962C8B-B14F-4D97-AF65-F5344CB8AC3E}">
        <p14:creationId xmlns:p14="http://schemas.microsoft.com/office/powerpoint/2010/main" val="2747458492"/>
      </p:ext>
    </p:extLst>
  </p:cSld>
  <p:clrMapOvr>
    <a:masterClrMapping/>
  </p:clrMapOvr>
</p:sld>
</file>

<file path=ppt/slides/slide2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1"/>
          <p:cNvSpPr txBox="1">
            <a:spLocks/>
          </p:cNvSpPr>
          <p:nvPr/>
        </p:nvSpPr>
        <p:spPr>
          <a:xfrm>
            <a:off x="180000" y="180000"/>
            <a:ext cx="9900000" cy="900000"/>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rgbClr val="008E91"/>
                </a:solidFill>
                <a:latin typeface="Calibri" panose="020F0502020204030204" pitchFamily="34" charset="0"/>
                <a:ea typeface="+mj-ea"/>
                <a:cs typeface="DINPro" panose="020B0504020101020102" pitchFamily="34" charset="0"/>
              </a:defRPr>
            </a:lvl1pPr>
          </a:lstStyle>
          <a:p>
            <a:r>
              <a:rPr lang="en-GB" sz="2400"/>
              <a:t>Conclusions – Special Educational Needs (SEN) pupils (2)</a:t>
            </a:r>
          </a:p>
        </p:txBody>
      </p:sp>
      <p:sp>
        <p:nvSpPr>
          <p:cNvPr id="6" name="Content Placeholder 2"/>
          <p:cNvSpPr>
            <a:spLocks noGrp="1"/>
          </p:cNvSpPr>
          <p:nvPr>
            <p:ph idx="1"/>
          </p:nvPr>
        </p:nvSpPr>
        <p:spPr>
          <a:xfrm>
            <a:off x="183018" y="834244"/>
            <a:ext cx="11458375" cy="5678068"/>
          </a:xfrm>
        </p:spPr>
        <p:txBody>
          <a:bodyPr>
            <a:noAutofit/>
          </a:bodyPr>
          <a:lstStyle/>
          <a:p>
            <a:pPr marL="0" indent="0">
              <a:lnSpc>
                <a:spcPct val="100000"/>
              </a:lnSpc>
              <a:spcBef>
                <a:spcPts val="600"/>
              </a:spcBef>
              <a:spcAft>
                <a:spcPts val="600"/>
              </a:spcAft>
              <a:buNone/>
            </a:pPr>
            <a:r>
              <a:rPr lang="en-GB" sz="1600" b="1">
                <a:solidFill>
                  <a:schemeClr val="accent2"/>
                </a:solidFill>
                <a:latin typeface="+mn-lt"/>
              </a:rPr>
              <a:t>Physical activity </a:t>
            </a:r>
          </a:p>
          <a:p>
            <a:pPr>
              <a:lnSpc>
                <a:spcPct val="100000"/>
              </a:lnSpc>
              <a:spcBef>
                <a:spcPts val="600"/>
              </a:spcBef>
              <a:spcAft>
                <a:spcPts val="600"/>
              </a:spcAft>
            </a:pPr>
            <a:r>
              <a:rPr lang="en-US" sz="1400">
                <a:solidFill>
                  <a:srgbClr val="404040"/>
                </a:solidFill>
                <a:latin typeface="+mn-lt"/>
              </a:rPr>
              <a:t>SEN pupils are active on average 4.6 days a week, the same as all secondary pupils and generally follow the same habits of who they exercise with and when.</a:t>
            </a:r>
          </a:p>
          <a:p>
            <a:pPr>
              <a:lnSpc>
                <a:spcPct val="100000"/>
              </a:lnSpc>
              <a:spcBef>
                <a:spcPts val="600"/>
              </a:spcBef>
              <a:spcAft>
                <a:spcPts val="600"/>
              </a:spcAft>
            </a:pPr>
            <a:r>
              <a:rPr lang="en-US" sz="1400">
                <a:solidFill>
                  <a:srgbClr val="404040"/>
                </a:solidFill>
                <a:latin typeface="+mn-lt"/>
              </a:rPr>
              <a:t>60% of SEN pupils say they get hot and tired when they exercise (v. 57% all pupils). 62% of SEN pupils enjoy physical activities a lot/quite a lot compared to 71% of all pupils.</a:t>
            </a:r>
          </a:p>
          <a:p>
            <a:pPr marL="0" indent="0">
              <a:lnSpc>
                <a:spcPct val="100000"/>
              </a:lnSpc>
              <a:spcBef>
                <a:spcPts val="600"/>
              </a:spcBef>
              <a:spcAft>
                <a:spcPts val="600"/>
              </a:spcAft>
              <a:buNone/>
            </a:pPr>
            <a:r>
              <a:rPr lang="en-GB" sz="1600" b="1">
                <a:solidFill>
                  <a:srgbClr val="00B0F0"/>
                </a:solidFill>
                <a:latin typeface="+mn-lt"/>
              </a:rPr>
              <a:t>Relationships</a:t>
            </a:r>
          </a:p>
          <a:p>
            <a:pPr>
              <a:lnSpc>
                <a:spcPct val="100000"/>
              </a:lnSpc>
              <a:spcBef>
                <a:spcPts val="600"/>
              </a:spcBef>
              <a:spcAft>
                <a:spcPts val="600"/>
              </a:spcAft>
            </a:pPr>
            <a:r>
              <a:rPr lang="en-US" sz="1400">
                <a:solidFill>
                  <a:srgbClr val="404040"/>
                </a:solidFill>
                <a:latin typeface="+mn-lt"/>
              </a:rPr>
              <a:t>Fewer SEN pupils say they always get love and support at home, 10% say they do not get love and support at all compared to 5% of all pupils.</a:t>
            </a:r>
          </a:p>
          <a:p>
            <a:pPr>
              <a:lnSpc>
                <a:spcPct val="100000"/>
              </a:lnSpc>
              <a:spcBef>
                <a:spcPts val="600"/>
              </a:spcBef>
              <a:spcAft>
                <a:spcPts val="600"/>
              </a:spcAft>
            </a:pPr>
            <a:r>
              <a:rPr lang="en-US" sz="1400">
                <a:solidFill>
                  <a:srgbClr val="404040"/>
                </a:solidFill>
                <a:latin typeface="+mn-lt"/>
              </a:rPr>
              <a:t>Being bullied at school over the last 12 months is an issue for 39% of SEN pupils (v. 23% overall). </a:t>
            </a:r>
          </a:p>
          <a:p>
            <a:pPr>
              <a:lnSpc>
                <a:spcPct val="100000"/>
              </a:lnSpc>
              <a:spcBef>
                <a:spcPts val="600"/>
              </a:spcBef>
              <a:spcAft>
                <a:spcPts val="600"/>
              </a:spcAft>
            </a:pPr>
            <a:r>
              <a:rPr lang="en-US" sz="1400">
                <a:solidFill>
                  <a:srgbClr val="404040"/>
                </a:solidFill>
                <a:latin typeface="+mn-lt"/>
              </a:rPr>
              <a:t>SEN pupils are more likely than all pupils to say they have been bullied because of their ability (30% v. 23% of all pupils). </a:t>
            </a:r>
          </a:p>
          <a:p>
            <a:pPr>
              <a:lnSpc>
                <a:spcPct val="100000"/>
              </a:lnSpc>
              <a:spcBef>
                <a:spcPts val="600"/>
              </a:spcBef>
              <a:spcAft>
                <a:spcPts val="600"/>
              </a:spcAft>
            </a:pPr>
            <a:r>
              <a:rPr lang="en-US" sz="1400">
                <a:solidFill>
                  <a:srgbClr val="404040"/>
                </a:solidFill>
                <a:latin typeface="+mn-lt"/>
              </a:rPr>
              <a:t>36% of SEN pupils tell a teacher when they are bullied (v. 29% of all pupils) and 43% of all SEN pupils do not feel their school takes bullying seriously (v. 34% overall).</a:t>
            </a:r>
          </a:p>
          <a:p>
            <a:pPr>
              <a:lnSpc>
                <a:spcPct val="100000"/>
              </a:lnSpc>
              <a:spcBef>
                <a:spcPts val="600"/>
              </a:spcBef>
              <a:spcAft>
                <a:spcPts val="600"/>
              </a:spcAft>
            </a:pPr>
            <a:r>
              <a:rPr lang="en-US" sz="1400">
                <a:solidFill>
                  <a:srgbClr val="404040"/>
                </a:solidFill>
                <a:latin typeface="+mn-lt"/>
              </a:rPr>
              <a:t>26% of SEN pupils have deliberately hurt someone in the last 12 months, compared to 13% overall.</a:t>
            </a:r>
          </a:p>
          <a:p>
            <a:pPr>
              <a:lnSpc>
                <a:spcPct val="100000"/>
              </a:lnSpc>
              <a:spcBef>
                <a:spcPts val="600"/>
              </a:spcBef>
              <a:spcAft>
                <a:spcPts val="600"/>
              </a:spcAft>
            </a:pPr>
            <a:r>
              <a:rPr lang="en-US" sz="1400">
                <a:solidFill>
                  <a:srgbClr val="404040"/>
                </a:solidFill>
                <a:latin typeface="+mn-lt"/>
              </a:rPr>
              <a:t>26% of SEN pupils say they have experienced inappropriate comments, behaviours or unwanted attention of a sexual nature at school, higher than the secondary average (19%).</a:t>
            </a:r>
          </a:p>
          <a:p>
            <a:pPr>
              <a:lnSpc>
                <a:spcPct val="100000"/>
              </a:lnSpc>
              <a:spcBef>
                <a:spcPts val="600"/>
              </a:spcBef>
              <a:spcAft>
                <a:spcPts val="600"/>
              </a:spcAft>
            </a:pPr>
            <a:r>
              <a:rPr lang="en-US" sz="1400">
                <a:solidFill>
                  <a:srgbClr val="404040"/>
                </a:solidFill>
                <a:latin typeface="+mn-lt"/>
              </a:rPr>
              <a:t>When asked about abusive relationships, 33% say they have had an abusive relationship, compared to 23% of secondary pupils overall. SEN pupils are more likely to have experienced all listed negative behaviours in a relationship.</a:t>
            </a:r>
          </a:p>
          <a:p>
            <a:pPr>
              <a:lnSpc>
                <a:spcPct val="100000"/>
              </a:lnSpc>
              <a:spcBef>
                <a:spcPts val="600"/>
              </a:spcBef>
              <a:spcAft>
                <a:spcPts val="600"/>
              </a:spcAft>
            </a:pPr>
            <a:r>
              <a:rPr lang="en-US" sz="1400">
                <a:solidFill>
                  <a:srgbClr val="404040"/>
                </a:solidFill>
                <a:latin typeface="+mn-lt"/>
              </a:rPr>
              <a:t>58% of SEN pupil would be able to tell if they are in an abusive relationship, lower than all pupils at 72%, and 23% do not know where to get help when in an abusive relationship (v. 18% of all pupils).</a:t>
            </a:r>
          </a:p>
        </p:txBody>
      </p:sp>
    </p:spTree>
    <p:extLst>
      <p:ext uri="{BB962C8B-B14F-4D97-AF65-F5344CB8AC3E}">
        <p14:creationId xmlns:p14="http://schemas.microsoft.com/office/powerpoint/2010/main" val="1577120608"/>
      </p:ext>
    </p:extLst>
  </p:cSld>
  <p:clrMapOvr>
    <a:masterClrMapping/>
  </p:clrMapOvr>
</p:sld>
</file>

<file path=ppt/slides/slide2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1"/>
          <p:cNvSpPr txBox="1">
            <a:spLocks/>
          </p:cNvSpPr>
          <p:nvPr/>
        </p:nvSpPr>
        <p:spPr>
          <a:xfrm>
            <a:off x="180000" y="180000"/>
            <a:ext cx="9900000" cy="900000"/>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rgbClr val="008E91"/>
                </a:solidFill>
                <a:latin typeface="Calibri" panose="020F0502020204030204" pitchFamily="34" charset="0"/>
                <a:ea typeface="+mj-ea"/>
                <a:cs typeface="DINPro" panose="020B0504020101020102" pitchFamily="34" charset="0"/>
              </a:defRPr>
            </a:lvl1pPr>
          </a:lstStyle>
          <a:p>
            <a:r>
              <a:rPr lang="en-GB" sz="2400"/>
              <a:t>Conclusions – Special Educational Needs (SEN) pupils (3)</a:t>
            </a:r>
          </a:p>
        </p:txBody>
      </p:sp>
      <p:sp>
        <p:nvSpPr>
          <p:cNvPr id="6" name="Content Placeholder 2"/>
          <p:cNvSpPr>
            <a:spLocks noGrp="1"/>
          </p:cNvSpPr>
          <p:nvPr>
            <p:ph idx="1"/>
          </p:nvPr>
        </p:nvSpPr>
        <p:spPr>
          <a:xfrm>
            <a:off x="183018" y="844183"/>
            <a:ext cx="11478039" cy="5678068"/>
          </a:xfrm>
        </p:spPr>
        <p:txBody>
          <a:bodyPr>
            <a:noAutofit/>
          </a:bodyPr>
          <a:lstStyle/>
          <a:p>
            <a:pPr marL="0" indent="0">
              <a:lnSpc>
                <a:spcPct val="100000"/>
              </a:lnSpc>
              <a:spcBef>
                <a:spcPts val="600"/>
              </a:spcBef>
              <a:spcAft>
                <a:spcPts val="600"/>
              </a:spcAft>
              <a:buNone/>
            </a:pPr>
            <a:r>
              <a:rPr lang="en-GB" sz="1600" b="1">
                <a:solidFill>
                  <a:srgbClr val="7030A0"/>
                </a:solidFill>
                <a:latin typeface="+mn-lt"/>
              </a:rPr>
              <a:t>Emotional wellbeing</a:t>
            </a:r>
          </a:p>
          <a:p>
            <a:pPr>
              <a:lnSpc>
                <a:spcPct val="100000"/>
              </a:lnSpc>
              <a:spcBef>
                <a:spcPts val="600"/>
              </a:spcBef>
              <a:spcAft>
                <a:spcPts val="600"/>
              </a:spcAft>
            </a:pPr>
            <a:r>
              <a:rPr lang="en-US" sz="1400">
                <a:solidFill>
                  <a:srgbClr val="404040"/>
                </a:solidFill>
                <a:latin typeface="+mn-lt"/>
              </a:rPr>
              <a:t>50% of SEN pupil say they feel happy/very happy with their life, compared to 63% overall. </a:t>
            </a:r>
          </a:p>
          <a:p>
            <a:pPr>
              <a:lnSpc>
                <a:spcPct val="100000"/>
              </a:lnSpc>
              <a:spcBef>
                <a:spcPts val="600"/>
              </a:spcBef>
              <a:spcAft>
                <a:spcPts val="600"/>
              </a:spcAft>
            </a:pPr>
            <a:r>
              <a:rPr lang="en-US" sz="1400">
                <a:solidFill>
                  <a:srgbClr val="404040"/>
                </a:solidFill>
                <a:latin typeface="+mn-lt"/>
              </a:rPr>
              <a:t>More than the secondary average, SEN pupils have experienced shouting or arguing at home that frightened them, 24% compared to 16% overall.</a:t>
            </a:r>
          </a:p>
          <a:p>
            <a:pPr>
              <a:lnSpc>
                <a:spcPct val="100000"/>
              </a:lnSpc>
              <a:spcBef>
                <a:spcPts val="600"/>
              </a:spcBef>
              <a:spcAft>
                <a:spcPts val="600"/>
              </a:spcAft>
            </a:pPr>
            <a:r>
              <a:rPr lang="en-US" sz="1400">
                <a:solidFill>
                  <a:srgbClr val="404040"/>
                </a:solidFill>
                <a:latin typeface="+mn-lt"/>
              </a:rPr>
              <a:t>When something goes wrong, 27% of SEN pupils are able to stay calm and carry on, lower than the secondary average 36%, and SEN pupils are less likely to learn from it with 42% agreeing with the statement compared to 51% overall. </a:t>
            </a:r>
          </a:p>
          <a:p>
            <a:pPr>
              <a:lnSpc>
                <a:spcPct val="100000"/>
              </a:lnSpc>
              <a:spcBef>
                <a:spcPts val="600"/>
              </a:spcBef>
              <a:spcAft>
                <a:spcPts val="600"/>
              </a:spcAft>
            </a:pPr>
            <a:r>
              <a:rPr lang="en-US" sz="1400">
                <a:solidFill>
                  <a:srgbClr val="404040"/>
                </a:solidFill>
                <a:latin typeface="+mn-lt"/>
              </a:rPr>
              <a:t>60% of SEN pupils have a low resilience rating, compared to 44% overall.</a:t>
            </a:r>
          </a:p>
          <a:p>
            <a:pPr>
              <a:lnSpc>
                <a:spcPct val="100000"/>
              </a:lnSpc>
              <a:spcBef>
                <a:spcPts val="600"/>
              </a:spcBef>
              <a:spcAft>
                <a:spcPts val="600"/>
              </a:spcAft>
            </a:pPr>
            <a:r>
              <a:rPr lang="en-US" sz="1400">
                <a:solidFill>
                  <a:srgbClr val="404040"/>
                </a:solidFill>
                <a:latin typeface="+mn-lt"/>
              </a:rPr>
              <a:t>28% of SEN pupils feel they are always listened to by adults making decisions about them, compared to 37% of all secondary pupils.</a:t>
            </a:r>
          </a:p>
          <a:p>
            <a:pPr>
              <a:lnSpc>
                <a:spcPct val="100000"/>
              </a:lnSpc>
              <a:spcBef>
                <a:spcPts val="600"/>
              </a:spcBef>
              <a:spcAft>
                <a:spcPts val="600"/>
              </a:spcAft>
            </a:pPr>
            <a:r>
              <a:rPr lang="en-US" sz="1400">
                <a:solidFill>
                  <a:srgbClr val="404040"/>
                </a:solidFill>
                <a:latin typeface="+mn-lt"/>
              </a:rPr>
              <a:t>When SEN pupils have a problem that worries them, 23% have opted for explicitly harmful or potentially addictive solutions compared to 15% of all secondary pupils.</a:t>
            </a:r>
          </a:p>
          <a:p>
            <a:pPr>
              <a:lnSpc>
                <a:spcPct val="100000"/>
              </a:lnSpc>
              <a:spcBef>
                <a:spcPts val="600"/>
              </a:spcBef>
              <a:spcAft>
                <a:spcPts val="600"/>
              </a:spcAft>
            </a:pPr>
            <a:r>
              <a:rPr lang="en-US" sz="1400">
                <a:solidFill>
                  <a:srgbClr val="404040"/>
                </a:solidFill>
                <a:latin typeface="+mn-lt"/>
              </a:rPr>
              <a:t>55% of SEN pupils have made a change to their appearance recently (v. 46% of all pupils).</a:t>
            </a:r>
          </a:p>
          <a:p>
            <a:pPr marL="0" indent="0">
              <a:lnSpc>
                <a:spcPct val="100000"/>
              </a:lnSpc>
              <a:spcBef>
                <a:spcPts val="600"/>
              </a:spcBef>
              <a:spcAft>
                <a:spcPts val="600"/>
              </a:spcAft>
              <a:buNone/>
            </a:pPr>
            <a:r>
              <a:rPr lang="en-GB" sz="1600" b="1">
                <a:solidFill>
                  <a:srgbClr val="C00000"/>
                </a:solidFill>
                <a:latin typeface="+mn-lt"/>
              </a:rPr>
              <a:t>Staying safe</a:t>
            </a:r>
            <a:endParaRPr lang="en-GB" sz="1400">
              <a:solidFill>
                <a:srgbClr val="404040"/>
              </a:solidFill>
              <a:latin typeface="+mn-lt"/>
            </a:endParaRPr>
          </a:p>
          <a:p>
            <a:pPr>
              <a:lnSpc>
                <a:spcPct val="100000"/>
              </a:lnSpc>
              <a:spcBef>
                <a:spcPts val="600"/>
              </a:spcBef>
              <a:spcAft>
                <a:spcPts val="600"/>
              </a:spcAft>
            </a:pPr>
            <a:r>
              <a:rPr lang="en-US" sz="1400">
                <a:solidFill>
                  <a:srgbClr val="404040"/>
                </a:solidFill>
                <a:latin typeface="+mn-lt"/>
              </a:rPr>
              <a:t>SEN pupils are less likely to say they feel safe at home (86% compared to 92% overall).</a:t>
            </a:r>
          </a:p>
          <a:p>
            <a:pPr>
              <a:lnSpc>
                <a:spcPct val="100000"/>
              </a:lnSpc>
              <a:spcBef>
                <a:spcPts val="600"/>
              </a:spcBef>
              <a:spcAft>
                <a:spcPts val="600"/>
              </a:spcAft>
            </a:pPr>
            <a:r>
              <a:rPr lang="en-US" sz="1400">
                <a:solidFill>
                  <a:srgbClr val="404040"/>
                </a:solidFill>
                <a:latin typeface="+mn-lt"/>
              </a:rPr>
              <a:t>SEN pupils do not feel as safe as all pupils; going out during the day (77% v. 82% of all pupils that feel safe), at school (63% v. 71%), going to and from school (66% v. 76%). </a:t>
            </a:r>
          </a:p>
          <a:p>
            <a:pPr>
              <a:lnSpc>
                <a:spcPct val="100000"/>
              </a:lnSpc>
              <a:spcBef>
                <a:spcPts val="600"/>
              </a:spcBef>
              <a:spcAft>
                <a:spcPts val="600"/>
              </a:spcAft>
            </a:pPr>
            <a:r>
              <a:rPr lang="en-US" sz="1400">
                <a:solidFill>
                  <a:srgbClr val="404040"/>
                </a:solidFill>
                <a:latin typeface="+mn-lt"/>
              </a:rPr>
              <a:t>17% of SEN pupils have consumed alcohol in the last week, more than all secondary pupils at 12%.</a:t>
            </a:r>
          </a:p>
          <a:p>
            <a:pPr>
              <a:lnSpc>
                <a:spcPct val="100000"/>
              </a:lnSpc>
              <a:spcBef>
                <a:spcPts val="600"/>
              </a:spcBef>
              <a:spcAft>
                <a:spcPts val="600"/>
              </a:spcAft>
            </a:pPr>
            <a:r>
              <a:rPr lang="en-US" sz="1400">
                <a:solidFill>
                  <a:srgbClr val="404040"/>
                </a:solidFill>
                <a:latin typeface="+mn-lt"/>
              </a:rPr>
              <a:t>Smoking and vaping habits are similar to all secondary pupils, although SEN pupils are more likely to have parents that smoke or vape, 54% v. 49% of all pupils. </a:t>
            </a:r>
          </a:p>
        </p:txBody>
      </p:sp>
    </p:spTree>
    <p:extLst>
      <p:ext uri="{BB962C8B-B14F-4D97-AF65-F5344CB8AC3E}">
        <p14:creationId xmlns:p14="http://schemas.microsoft.com/office/powerpoint/2010/main" val="1172115375"/>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2"/>
          <p:cNvPicPr>
            <a:picLocks noChangeAspect="1" noChangeArrowheads="1"/>
          </p:cNvPicPr>
          <p:nvPr/>
        </p:nvPicPr>
        <p:blipFill>
          <a:blip r:embed="rId3"/>
          <a:srcRect/>
          <a:stretch>
            <a:fillRect/>
          </a:stretch>
        </p:blipFill>
        <p:spPr bwMode="auto">
          <a:xfrm>
            <a:off x="9042400" y="3688396"/>
            <a:ext cx="3149600" cy="3169604"/>
          </a:xfrm>
          <a:prstGeom prst="rect">
            <a:avLst/>
          </a:prstGeom>
          <a:solidFill>
            <a:schemeClr val="bg1"/>
          </a:solidFill>
          <a:ln w="9525">
            <a:noFill/>
            <a:miter lim="800000"/>
            <a:headEnd/>
            <a:tailEnd/>
          </a:ln>
          <a:effectLst/>
        </p:spPr>
      </p:pic>
      <p:pic>
        <p:nvPicPr>
          <p:cNvPr id="3" name="Content Placeholder 3"/>
          <p:cNvPicPr>
            <a:picLocks noChangeAspect="1"/>
          </p:cNvPicPr>
          <p:nvPr/>
        </p:nvPicPr>
        <p:blipFill rotWithShape="1">
          <a:blip r:embed="rId4"/>
          <a:srcRect l="26837" r="68553" b="77143"/>
          <a:stretch/>
        </p:blipFill>
        <p:spPr>
          <a:xfrm>
            <a:off x="-15552" y="0"/>
            <a:ext cx="12207552" cy="1066801"/>
          </a:xfrm>
          <a:prstGeom prst="rect">
            <a:avLst/>
          </a:prstGeom>
          <a:solidFill>
            <a:srgbClr val="004376"/>
          </a:solidFill>
        </p:spPr>
      </p:pic>
      <p:pic>
        <p:nvPicPr>
          <p:cNvPr id="5" name="Picture 3"/>
          <p:cNvPicPr>
            <a:picLocks noChangeAspect="1" noChangeArrowheads="1"/>
          </p:cNvPicPr>
          <p:nvPr/>
        </p:nvPicPr>
        <p:blipFill>
          <a:blip r:embed="rId5"/>
          <a:srcRect/>
          <a:stretch>
            <a:fillRect/>
          </a:stretch>
        </p:blipFill>
        <p:spPr bwMode="auto">
          <a:xfrm>
            <a:off x="171450" y="192343"/>
            <a:ext cx="2393950" cy="692213"/>
          </a:xfrm>
          <a:prstGeom prst="rect">
            <a:avLst/>
          </a:prstGeom>
          <a:noFill/>
          <a:ln w="9525">
            <a:noFill/>
            <a:miter lim="800000"/>
            <a:headEnd/>
            <a:tailEnd/>
          </a:ln>
          <a:effectLst/>
        </p:spPr>
      </p:pic>
      <p:sp>
        <p:nvSpPr>
          <p:cNvPr id="7" name="Text Box 2"/>
          <p:cNvSpPr txBox="1"/>
          <p:nvPr/>
        </p:nvSpPr>
        <p:spPr>
          <a:xfrm>
            <a:off x="928159" y="2217405"/>
            <a:ext cx="7775575" cy="3257691"/>
          </a:xfrm>
          <a:prstGeom prst="rect">
            <a:avLst/>
          </a:prstGeom>
          <a:noFill/>
          <a:ln>
            <a:noFill/>
          </a:ln>
          <a:effectLst/>
          <a:extLst>
            <a:ext uri="{C572A759-6A51-4108-AA02-DFA0A04FC94B}">
              <ma14:wrappingTextBoxFlag xmlns:lc="http://schemas.openxmlformats.org/drawingml/2006/lockedCanvas" xmlns:ma14="http://schemas.microsoft.com/office/mac/drawingml/2011/main" xmlns:w="http://schemas.openxmlformats.org/wordprocessingml/2006/main" xmlns:w10="urn:schemas-microsoft-com:office:word" xmlns:v="urn:schemas-microsoft-com:vml" xmlns:o="urn:schemas-microsoft-com:office:office" xmlns:mv="urn:schemas-microsoft-com:mac:vml" xmlns:mo="http://schemas.microsoft.com/office/mac/office/2008/main" xmlns:arto="http://schemas.microsoft.com/office/word/2006/arto" xmlns:wps="http://schemas.microsoft.com/office/word/2010/wordprocessingShape" xmlns:wne="http://schemas.microsoft.com/office/word/2006/wordml" xmlns:wpi="http://schemas.microsoft.com/office/word/2010/wordprocessingInk" xmlns:wpg="http://schemas.microsoft.com/office/word/2010/wordprocessingGroup" xmlns:w15="http://schemas.microsoft.com/office/word/2012/wordml" xmlns:w14="http://schemas.microsoft.com/office/word/2010/wordml" xmlns:wp="http://schemas.openxmlformats.org/drawingml/2006/wordprocessingDrawing" xmlns:wp14="http://schemas.microsoft.com/office/word/2010/wordprocessingDrawing" xmlns:m="http://schemas.openxmlformats.org/officeDocument/2006/math" xmlns:mc="http://schemas.openxmlformats.org/markup-compatibility/2006" xmlns:wpc="http://schemas.microsoft.com/office/word/2010/wordprocessingCanvas" xmlns=""/>
            </a:ext>
          </a:extLst>
        </p:spPr>
        <p:style>
          <a:lnRef idx="0">
            <a:schemeClr val="accent1"/>
          </a:lnRef>
          <a:fillRef idx="0">
            <a:schemeClr val="accent1"/>
          </a:fillRef>
          <a:effectRef idx="0">
            <a:schemeClr val="accent1"/>
          </a:effectRef>
          <a:fontRef idx="minor">
            <a:schemeClr val="dk1"/>
          </a:fontRef>
        </p:style>
        <p:txBody>
          <a:bodyPr rot="0" spcFirstLastPara="0" vert="horz" wrap="square" lIns="91440" tIns="45720" rIns="91440" bIns="45720" numCol="1" spcCol="0" rtlCol="0" fromWordArt="0" anchor="t" anchorCtr="0" forceAA="0" compatLnSpc="1">
            <a:prstTxWarp prst="textNoShape">
              <a:avLst/>
            </a:prstTxWarp>
            <a:noAutofit/>
          </a:bodyPr>
          <a:lstStyle/>
          <a:p>
            <a:pPr>
              <a:spcAft>
                <a:spcPts val="0"/>
              </a:spcAft>
            </a:pPr>
            <a:r>
              <a:rPr lang="en-GB" sz="3600">
                <a:solidFill>
                  <a:srgbClr val="00A98A"/>
                </a:solidFill>
                <a:latin typeface="Calibri" panose="020F0502020204030204" pitchFamily="34" charset="0"/>
                <a:ea typeface="MS Mincho" panose="02020609040205080304" pitchFamily="49" charset="-128"/>
                <a:cs typeface="Times New Roman" panose="02020603050405020304" pitchFamily="18" charset="0"/>
              </a:rPr>
              <a:t>Objectives, methodology</a:t>
            </a:r>
          </a:p>
          <a:p>
            <a:pPr>
              <a:spcAft>
                <a:spcPts val="0"/>
              </a:spcAft>
            </a:pPr>
            <a:r>
              <a:rPr lang="en-GB" sz="3600">
                <a:solidFill>
                  <a:srgbClr val="00A98A"/>
                </a:solidFill>
                <a:latin typeface="Calibri" panose="020F0502020204030204" pitchFamily="34" charset="0"/>
                <a:ea typeface="MS Mincho" panose="02020609040205080304" pitchFamily="49" charset="-128"/>
                <a:cs typeface="Times New Roman" panose="02020603050405020304" pitchFamily="18" charset="0"/>
              </a:rPr>
              <a:t>and pupil profile</a:t>
            </a:r>
          </a:p>
          <a:p>
            <a:pPr>
              <a:spcAft>
                <a:spcPts val="0"/>
              </a:spcAft>
            </a:pPr>
            <a:endParaRPr lang="en-GB" sz="3600">
              <a:solidFill>
                <a:srgbClr val="00A98A"/>
              </a:solidFill>
              <a:effectLst/>
              <a:latin typeface="Calibri" panose="020F0502020204030204" pitchFamily="34" charset="0"/>
              <a:ea typeface="MS Mincho" panose="02020609040205080304" pitchFamily="49" charset="-128"/>
              <a:cs typeface="Times New Roman" panose="02020603050405020304" pitchFamily="18" charset="0"/>
            </a:endParaRPr>
          </a:p>
          <a:p>
            <a:pPr>
              <a:spcAft>
                <a:spcPts val="0"/>
              </a:spcAft>
            </a:pPr>
            <a:endParaRPr lang="en-GB" sz="2000">
              <a:solidFill>
                <a:srgbClr val="404040"/>
              </a:solidFill>
              <a:effectLst/>
              <a:latin typeface="Calibri" panose="020F0502020204030204" pitchFamily="34" charset="0"/>
              <a:ea typeface="MS Mincho" panose="02020609040205080304" pitchFamily="49" charset="-128"/>
              <a:cs typeface="Times New Roman" panose="02020603050405020304" pitchFamily="18" charset="0"/>
            </a:endParaRPr>
          </a:p>
          <a:p>
            <a:pPr>
              <a:spcAft>
                <a:spcPts val="0"/>
              </a:spcAft>
            </a:pPr>
            <a:r>
              <a:rPr lang="en-GB" sz="1400">
                <a:solidFill>
                  <a:srgbClr val="404040"/>
                </a:solidFill>
                <a:effectLst/>
                <a:latin typeface="Calibri" panose="020F0502020204030204" pitchFamily="34" charset="0"/>
                <a:ea typeface="MS Mincho" panose="02020609040205080304" pitchFamily="49" charset="-128"/>
                <a:cs typeface="Times New Roman" panose="02020603050405020304" pitchFamily="18" charset="0"/>
              </a:rPr>
              <a:t> </a:t>
            </a:r>
            <a:endParaRPr lang="en-GB" sz="2000">
              <a:solidFill>
                <a:srgbClr val="404040"/>
              </a:solidFill>
              <a:effectLst/>
              <a:latin typeface="Calibri" panose="020F0502020204030204" pitchFamily="34" charset="0"/>
              <a:ea typeface="MS Mincho" panose="02020609040205080304" pitchFamily="49" charset="-128"/>
              <a:cs typeface="Times New Roman" panose="02020603050405020304" pitchFamily="18" charset="0"/>
            </a:endParaRPr>
          </a:p>
          <a:p>
            <a:pPr>
              <a:spcAft>
                <a:spcPts val="0"/>
              </a:spcAft>
            </a:pPr>
            <a:r>
              <a:rPr lang="en-GB" sz="3600">
                <a:solidFill>
                  <a:srgbClr val="0072BD"/>
                </a:solidFill>
                <a:effectLst/>
                <a:latin typeface="Calibri" panose="020F0502020204030204" pitchFamily="34" charset="0"/>
                <a:ea typeface="MS Mincho" panose="02020609040205080304" pitchFamily="49" charset="-128"/>
                <a:cs typeface="Times New Roman" panose="02020603050405020304" pitchFamily="18" charset="0"/>
              </a:rPr>
              <a:t> </a:t>
            </a:r>
            <a:endParaRPr lang="en-GB" sz="2000">
              <a:solidFill>
                <a:srgbClr val="404040"/>
              </a:solidFill>
              <a:effectLst/>
              <a:latin typeface="Calibri" panose="020F0502020204030204" pitchFamily="34" charset="0"/>
              <a:ea typeface="MS Mincho" panose="02020609040205080304" pitchFamily="49" charset="-128"/>
              <a:cs typeface="Times New Roman" panose="02020603050405020304" pitchFamily="18" charset="0"/>
            </a:endParaRPr>
          </a:p>
        </p:txBody>
      </p:sp>
    </p:spTree>
    <p:extLst>
      <p:ext uri="{BB962C8B-B14F-4D97-AF65-F5344CB8AC3E}">
        <p14:creationId xmlns:p14="http://schemas.microsoft.com/office/powerpoint/2010/main" val="2705544649"/>
      </p:ext>
    </p:extLst>
  </p:cSld>
  <p:clrMapOvr>
    <a:masterClrMapping/>
  </p:clrMapOvr>
</p:sld>
</file>

<file path=ppt/slides/slide2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1"/>
          <p:cNvSpPr txBox="1">
            <a:spLocks/>
          </p:cNvSpPr>
          <p:nvPr/>
        </p:nvSpPr>
        <p:spPr>
          <a:xfrm>
            <a:off x="180000" y="180000"/>
            <a:ext cx="9900000" cy="900000"/>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rgbClr val="008E91"/>
                </a:solidFill>
                <a:latin typeface="Calibri" panose="020F0502020204030204" pitchFamily="34" charset="0"/>
                <a:ea typeface="+mj-ea"/>
                <a:cs typeface="DINPro" panose="020B0504020101020102" pitchFamily="34" charset="0"/>
              </a:defRPr>
            </a:lvl1pPr>
          </a:lstStyle>
          <a:p>
            <a:r>
              <a:rPr lang="en-GB" sz="2400"/>
              <a:t>Conclusions – Special Educational Needs (SEN) pupils (4)</a:t>
            </a:r>
          </a:p>
        </p:txBody>
      </p:sp>
      <p:sp>
        <p:nvSpPr>
          <p:cNvPr id="6" name="Content Placeholder 2"/>
          <p:cNvSpPr>
            <a:spLocks noGrp="1"/>
          </p:cNvSpPr>
          <p:nvPr>
            <p:ph idx="1"/>
          </p:nvPr>
        </p:nvSpPr>
        <p:spPr>
          <a:xfrm>
            <a:off x="183018" y="834244"/>
            <a:ext cx="11487871" cy="5678068"/>
          </a:xfrm>
        </p:spPr>
        <p:txBody>
          <a:bodyPr>
            <a:noAutofit/>
          </a:bodyPr>
          <a:lstStyle/>
          <a:p>
            <a:pPr marL="0" indent="0">
              <a:lnSpc>
                <a:spcPct val="100000"/>
              </a:lnSpc>
              <a:spcBef>
                <a:spcPts val="600"/>
              </a:spcBef>
              <a:spcAft>
                <a:spcPts val="600"/>
              </a:spcAft>
              <a:buNone/>
            </a:pPr>
            <a:r>
              <a:rPr lang="en-GB" sz="1600" b="1">
                <a:solidFill>
                  <a:srgbClr val="C00000"/>
                </a:solidFill>
                <a:latin typeface="+mn-lt"/>
              </a:rPr>
              <a:t>Staying safe (2)</a:t>
            </a:r>
            <a:endParaRPr lang="en-GB" sz="1400">
              <a:solidFill>
                <a:srgbClr val="404040"/>
              </a:solidFill>
              <a:latin typeface="+mn-lt"/>
            </a:endParaRPr>
          </a:p>
          <a:p>
            <a:pPr>
              <a:lnSpc>
                <a:spcPct val="100000"/>
              </a:lnSpc>
              <a:spcBef>
                <a:spcPts val="600"/>
              </a:spcBef>
              <a:spcAft>
                <a:spcPts val="600"/>
              </a:spcAft>
            </a:pPr>
            <a:r>
              <a:rPr lang="en-US" sz="1400">
                <a:solidFill>
                  <a:srgbClr val="404040"/>
                </a:solidFill>
                <a:latin typeface="+mn-lt"/>
              </a:rPr>
              <a:t>7% of SEN pupils have ever taken drugs compared to 4% of pupils overall and 17% of SEN pupils know someone taking drugs (v. 12% of all pupils).</a:t>
            </a:r>
          </a:p>
          <a:p>
            <a:pPr>
              <a:lnSpc>
                <a:spcPct val="100000"/>
              </a:lnSpc>
              <a:spcBef>
                <a:spcPts val="600"/>
              </a:spcBef>
              <a:spcAft>
                <a:spcPts val="600"/>
              </a:spcAft>
            </a:pPr>
            <a:r>
              <a:rPr lang="en-US" sz="1400">
                <a:solidFill>
                  <a:srgbClr val="404040"/>
                </a:solidFill>
                <a:latin typeface="+mn-lt"/>
              </a:rPr>
              <a:t>40% of SEN pupils know where to get information or support about alcohol or drugs, lower than pupils overall at 45%.</a:t>
            </a:r>
          </a:p>
          <a:p>
            <a:pPr marL="0" indent="0">
              <a:lnSpc>
                <a:spcPct val="100000"/>
              </a:lnSpc>
              <a:spcBef>
                <a:spcPts val="600"/>
              </a:spcBef>
              <a:spcAft>
                <a:spcPts val="600"/>
              </a:spcAft>
              <a:buNone/>
            </a:pPr>
            <a:r>
              <a:rPr lang="en-GB" sz="1600" b="1">
                <a:solidFill>
                  <a:schemeClr val="accent4"/>
                </a:solidFill>
                <a:latin typeface="+mn-lt"/>
              </a:rPr>
              <a:t>Community and activities: Ambitions, aspirations and environment</a:t>
            </a:r>
          </a:p>
          <a:p>
            <a:pPr>
              <a:lnSpc>
                <a:spcPct val="100000"/>
              </a:lnSpc>
              <a:spcBef>
                <a:spcPts val="600"/>
              </a:spcBef>
              <a:spcAft>
                <a:spcPts val="600"/>
              </a:spcAft>
            </a:pPr>
            <a:r>
              <a:rPr lang="en-US" sz="1400">
                <a:solidFill>
                  <a:srgbClr val="404040"/>
                </a:solidFill>
                <a:latin typeface="+mn-lt"/>
              </a:rPr>
              <a:t>30% SEN pupils feel able to get involved in their community outside of school (v. 40% of all pupils), and 35% feel able to share ideas about how to make things better at school (v. 42%).</a:t>
            </a:r>
          </a:p>
          <a:p>
            <a:pPr>
              <a:lnSpc>
                <a:spcPct val="100000"/>
              </a:lnSpc>
              <a:spcBef>
                <a:spcPts val="600"/>
              </a:spcBef>
              <a:spcAft>
                <a:spcPts val="600"/>
              </a:spcAft>
            </a:pPr>
            <a:r>
              <a:rPr lang="en-US" sz="1400">
                <a:solidFill>
                  <a:srgbClr val="404040"/>
                </a:solidFill>
                <a:latin typeface="+mn-lt"/>
              </a:rPr>
              <a:t>When asked to consider their plans for after they finish Year 11, 45% of SEN pupils would like to continue in full-time education compared to 51% of all secondary pupils. 23% of SEN pupils don’t know (v. 15% overall). </a:t>
            </a:r>
          </a:p>
          <a:p>
            <a:pPr>
              <a:lnSpc>
                <a:spcPct val="100000"/>
              </a:lnSpc>
              <a:spcBef>
                <a:spcPts val="600"/>
              </a:spcBef>
              <a:spcAft>
                <a:spcPts val="600"/>
              </a:spcAft>
            </a:pPr>
            <a:r>
              <a:rPr lang="en-US" sz="1400">
                <a:solidFill>
                  <a:srgbClr val="404040"/>
                </a:solidFill>
                <a:latin typeface="+mn-lt"/>
              </a:rPr>
              <a:t>54% of SEN pupils are excited for the future, fewer than all pupils at 62%. 60% of SEN pupils feel able to pursue what they want when they leave school, again, fewer than all pupils at 68%.</a:t>
            </a:r>
          </a:p>
        </p:txBody>
      </p:sp>
    </p:spTree>
    <p:extLst>
      <p:ext uri="{BB962C8B-B14F-4D97-AF65-F5344CB8AC3E}">
        <p14:creationId xmlns:p14="http://schemas.microsoft.com/office/powerpoint/2010/main" val="154877061"/>
      </p:ext>
    </p:extLst>
  </p:cSld>
  <p:clrMapOvr>
    <a:masterClrMapping/>
  </p:clrMapOvr>
</p:sld>
</file>

<file path=ppt/slides/slide2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1"/>
          <p:cNvSpPr txBox="1">
            <a:spLocks/>
          </p:cNvSpPr>
          <p:nvPr/>
        </p:nvSpPr>
        <p:spPr>
          <a:xfrm>
            <a:off x="180000" y="180000"/>
            <a:ext cx="9900000" cy="900000"/>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rgbClr val="008E91"/>
                </a:solidFill>
                <a:latin typeface="Calibri" panose="020F0502020204030204" pitchFamily="34" charset="0"/>
                <a:ea typeface="+mj-ea"/>
                <a:cs typeface="DINPro" panose="020B0504020101020102" pitchFamily="34" charset="0"/>
              </a:defRPr>
            </a:lvl1pPr>
          </a:lstStyle>
          <a:p>
            <a:r>
              <a:rPr lang="en-GB" sz="2400"/>
              <a:t>Conclusions – Special Educational Needs (SEN) pupils (5)</a:t>
            </a:r>
          </a:p>
        </p:txBody>
      </p:sp>
      <p:sp>
        <p:nvSpPr>
          <p:cNvPr id="6" name="Content Placeholder 2"/>
          <p:cNvSpPr>
            <a:spLocks noGrp="1"/>
          </p:cNvSpPr>
          <p:nvPr>
            <p:ph idx="1"/>
          </p:nvPr>
        </p:nvSpPr>
        <p:spPr>
          <a:xfrm>
            <a:off x="183019" y="834243"/>
            <a:ext cx="11527200" cy="3469399"/>
          </a:xfrm>
        </p:spPr>
        <p:txBody>
          <a:bodyPr>
            <a:noAutofit/>
          </a:bodyPr>
          <a:lstStyle/>
          <a:p>
            <a:pPr marL="0" indent="0">
              <a:lnSpc>
                <a:spcPct val="100000"/>
              </a:lnSpc>
              <a:spcBef>
                <a:spcPts val="600"/>
              </a:spcBef>
              <a:spcAft>
                <a:spcPts val="600"/>
              </a:spcAft>
              <a:buNone/>
            </a:pPr>
            <a:r>
              <a:rPr lang="en-GB" sz="1600" b="1" dirty="0">
                <a:solidFill>
                  <a:srgbClr val="FF0000"/>
                </a:solidFill>
                <a:latin typeface="+mn-lt"/>
              </a:rPr>
              <a:t>Technology and being online</a:t>
            </a:r>
            <a:endParaRPr lang="en-GB" sz="1400" dirty="0">
              <a:solidFill>
                <a:srgbClr val="404040"/>
              </a:solidFill>
              <a:latin typeface="+mn-lt"/>
            </a:endParaRPr>
          </a:p>
          <a:p>
            <a:pPr>
              <a:lnSpc>
                <a:spcPct val="100000"/>
              </a:lnSpc>
              <a:spcBef>
                <a:spcPts val="600"/>
              </a:spcBef>
              <a:spcAft>
                <a:spcPts val="600"/>
              </a:spcAft>
            </a:pPr>
            <a:r>
              <a:rPr lang="en-US" sz="1400" dirty="0">
                <a:solidFill>
                  <a:srgbClr val="404040"/>
                </a:solidFill>
                <a:latin typeface="+mn-lt"/>
              </a:rPr>
              <a:t>SEN pupils are slightly less likely to have their own mobile phone (87% v. 94% overall) or a smart TV (53% v. 61% overall) but generally they have the same access to a device as secondary pupils overall.</a:t>
            </a:r>
          </a:p>
          <a:p>
            <a:pPr>
              <a:lnSpc>
                <a:spcPct val="100000"/>
              </a:lnSpc>
              <a:spcBef>
                <a:spcPts val="600"/>
              </a:spcBef>
              <a:spcAft>
                <a:spcPts val="600"/>
              </a:spcAft>
            </a:pPr>
            <a:r>
              <a:rPr lang="en-US" sz="1400" dirty="0">
                <a:solidFill>
                  <a:srgbClr val="404040"/>
                </a:solidFill>
                <a:latin typeface="+mn-lt"/>
              </a:rPr>
              <a:t>38% of SEN pupils think there are no negative effects on them from screen time, less than pupils overall at 48%.</a:t>
            </a:r>
          </a:p>
          <a:p>
            <a:pPr>
              <a:lnSpc>
                <a:spcPct val="100000"/>
              </a:lnSpc>
              <a:spcBef>
                <a:spcPts val="600"/>
              </a:spcBef>
              <a:spcAft>
                <a:spcPts val="600"/>
              </a:spcAft>
            </a:pPr>
            <a:r>
              <a:rPr lang="en-US" sz="1400" dirty="0">
                <a:solidFill>
                  <a:srgbClr val="404040"/>
                </a:solidFill>
                <a:latin typeface="+mn-lt"/>
              </a:rPr>
              <a:t>When it comes to rules and advice over online activities, a greater proportion of SEN pupils than average say that their parents/carers will know their passwords for online sites or apps (58% compared to 53% average), and a lower proportion say that their parents/carers will help when something bothers them online (68% v. 77% average) as well as explain why some sites or apps are appropriate/inappropriate (62% v. 68% average).</a:t>
            </a:r>
          </a:p>
          <a:p>
            <a:pPr>
              <a:lnSpc>
                <a:spcPct val="100000"/>
              </a:lnSpc>
              <a:spcBef>
                <a:spcPts val="600"/>
              </a:spcBef>
              <a:spcAft>
                <a:spcPts val="600"/>
              </a:spcAft>
            </a:pPr>
            <a:r>
              <a:rPr lang="en-US" sz="1400" dirty="0">
                <a:solidFill>
                  <a:srgbClr val="404040"/>
                </a:solidFill>
                <a:latin typeface="+mn-lt"/>
              </a:rPr>
              <a:t>SEN pupils are more likely to meet up with someone they have met online, 26% say they have compared to 21% of all pupils.</a:t>
            </a:r>
          </a:p>
          <a:p>
            <a:pPr>
              <a:lnSpc>
                <a:spcPct val="100000"/>
              </a:lnSpc>
              <a:spcBef>
                <a:spcPts val="600"/>
              </a:spcBef>
              <a:spcAft>
                <a:spcPts val="600"/>
              </a:spcAft>
            </a:pPr>
            <a:r>
              <a:rPr lang="en-US" sz="1400" dirty="0">
                <a:solidFill>
                  <a:srgbClr val="404040"/>
                </a:solidFill>
                <a:latin typeface="+mn-lt"/>
              </a:rPr>
              <a:t>28% of SEN pupils received some form of nude or semi naked images either of themselves or someone else (from someone they know/don’t know), compared to 21% of all pupils.</a:t>
            </a:r>
          </a:p>
          <a:p>
            <a:pPr>
              <a:lnSpc>
                <a:spcPct val="100000"/>
              </a:lnSpc>
              <a:spcBef>
                <a:spcPts val="600"/>
              </a:spcBef>
              <a:spcAft>
                <a:spcPts val="600"/>
              </a:spcAft>
            </a:pPr>
            <a:r>
              <a:rPr lang="en-US" sz="1400" dirty="0">
                <a:solidFill>
                  <a:srgbClr val="404040"/>
                </a:solidFill>
                <a:latin typeface="+mn-lt"/>
              </a:rPr>
              <a:t>17% of SEN pupils have used a service for young people in Doncaster in the last 12 months compared to 11% of all secondary pupils.</a:t>
            </a:r>
          </a:p>
          <a:p>
            <a:pPr>
              <a:lnSpc>
                <a:spcPct val="100000"/>
              </a:lnSpc>
              <a:spcBef>
                <a:spcPts val="600"/>
              </a:spcBef>
              <a:spcAft>
                <a:spcPts val="600"/>
              </a:spcAft>
            </a:pPr>
            <a:endParaRPr lang="en-GB" sz="1400" dirty="0">
              <a:solidFill>
                <a:srgbClr val="404040"/>
              </a:solidFill>
              <a:latin typeface="+mn-lt"/>
            </a:endParaRPr>
          </a:p>
          <a:p>
            <a:pPr marL="0" indent="0">
              <a:lnSpc>
                <a:spcPct val="100000"/>
              </a:lnSpc>
              <a:spcBef>
                <a:spcPts val="600"/>
              </a:spcBef>
              <a:spcAft>
                <a:spcPts val="600"/>
              </a:spcAft>
              <a:buNone/>
            </a:pPr>
            <a:endParaRPr lang="en-GB" sz="1600" b="1" dirty="0">
              <a:latin typeface="+mn-lt"/>
            </a:endParaRPr>
          </a:p>
        </p:txBody>
      </p:sp>
    </p:spTree>
    <p:extLst>
      <p:ext uri="{BB962C8B-B14F-4D97-AF65-F5344CB8AC3E}">
        <p14:creationId xmlns:p14="http://schemas.microsoft.com/office/powerpoint/2010/main" val="64684783"/>
      </p:ext>
    </p:extLst>
  </p:cSld>
  <p:clrMapOvr>
    <a:masterClrMapping/>
  </p:clrMapOvr>
</p:sld>
</file>

<file path=ppt/slides/slide2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1"/>
          <p:cNvSpPr txBox="1">
            <a:spLocks/>
          </p:cNvSpPr>
          <p:nvPr/>
        </p:nvSpPr>
        <p:spPr>
          <a:xfrm>
            <a:off x="180000" y="180000"/>
            <a:ext cx="9900000" cy="900000"/>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rgbClr val="008E91"/>
                </a:solidFill>
                <a:latin typeface="Calibri" panose="020F0502020204030204" pitchFamily="34" charset="0"/>
                <a:ea typeface="+mj-ea"/>
                <a:cs typeface="DINPro" panose="020B0504020101020102" pitchFamily="34" charset="0"/>
              </a:defRPr>
            </a:lvl1pPr>
          </a:lstStyle>
          <a:p>
            <a:r>
              <a:rPr lang="en-GB" sz="2400"/>
              <a:t>Conclusions – Young carers (1)</a:t>
            </a:r>
          </a:p>
        </p:txBody>
      </p:sp>
      <p:sp>
        <p:nvSpPr>
          <p:cNvPr id="6" name="Content Placeholder 2"/>
          <p:cNvSpPr>
            <a:spLocks noGrp="1"/>
          </p:cNvSpPr>
          <p:nvPr>
            <p:ph idx="1"/>
          </p:nvPr>
        </p:nvSpPr>
        <p:spPr>
          <a:xfrm>
            <a:off x="183018" y="843769"/>
            <a:ext cx="11487871" cy="5678068"/>
          </a:xfrm>
        </p:spPr>
        <p:txBody>
          <a:bodyPr>
            <a:noAutofit/>
          </a:bodyPr>
          <a:lstStyle/>
          <a:p>
            <a:pPr marL="0" indent="0">
              <a:lnSpc>
                <a:spcPct val="100000"/>
              </a:lnSpc>
              <a:spcBef>
                <a:spcPts val="600"/>
              </a:spcBef>
              <a:spcAft>
                <a:spcPts val="600"/>
              </a:spcAft>
              <a:buNone/>
            </a:pPr>
            <a:r>
              <a:rPr lang="en-GB" sz="1400">
                <a:solidFill>
                  <a:srgbClr val="404040"/>
                </a:solidFill>
                <a:latin typeface="+mn-lt"/>
              </a:rPr>
              <a:t>Analysing the data by different cohorts, pupils declaring they are Young carers have shown some differences against the overall sample. 6% (87) of pupils said they were Young carers, a further 2% did not want to say. 46% (40) of Young carers said that their teacher was not aware of they were a Young carer. </a:t>
            </a:r>
            <a:r>
              <a:rPr lang="en-GB" sz="1400">
                <a:solidFill>
                  <a:schemeClr val="tx1">
                    <a:lumMod val="75000"/>
                    <a:lumOff val="25000"/>
                  </a:schemeClr>
                </a:solidFill>
                <a:latin typeface="+mn-lt"/>
              </a:rPr>
              <a:t>Very often differences are not favourable for the cohort although with a sample size of 87, it is harder to draw robust conclusions. As in previous sections, in the absence of causality it has not been attempted to explain reasons for any differences.</a:t>
            </a:r>
          </a:p>
          <a:p>
            <a:pPr marL="0" indent="0">
              <a:lnSpc>
                <a:spcPct val="100000"/>
              </a:lnSpc>
              <a:spcBef>
                <a:spcPts val="600"/>
              </a:spcBef>
              <a:spcAft>
                <a:spcPts val="600"/>
              </a:spcAft>
              <a:buNone/>
            </a:pPr>
            <a:r>
              <a:rPr lang="en-GB" sz="1600" b="1">
                <a:solidFill>
                  <a:srgbClr val="00A79B"/>
                </a:solidFill>
                <a:latin typeface="+mn-lt"/>
              </a:rPr>
              <a:t>Healthy eating</a:t>
            </a:r>
          </a:p>
          <a:p>
            <a:pPr>
              <a:lnSpc>
                <a:spcPct val="100000"/>
              </a:lnSpc>
              <a:spcBef>
                <a:spcPts val="600"/>
              </a:spcBef>
              <a:spcAft>
                <a:spcPts val="600"/>
              </a:spcAft>
            </a:pPr>
            <a:r>
              <a:rPr lang="en-US" sz="1400">
                <a:solidFill>
                  <a:srgbClr val="404040"/>
                </a:solidFill>
                <a:latin typeface="+mn-lt"/>
              </a:rPr>
              <a:t>38% of Young carers don’t usually have anything to eat or drink before school, higher than all pupils at 28%.</a:t>
            </a:r>
          </a:p>
          <a:p>
            <a:pPr>
              <a:lnSpc>
                <a:spcPct val="100000"/>
              </a:lnSpc>
              <a:spcBef>
                <a:spcPts val="600"/>
              </a:spcBef>
              <a:spcAft>
                <a:spcPts val="600"/>
              </a:spcAft>
            </a:pPr>
            <a:r>
              <a:rPr lang="en-US" sz="1400">
                <a:solidFill>
                  <a:srgbClr val="404040"/>
                </a:solidFill>
                <a:latin typeface="+mn-lt"/>
              </a:rPr>
              <a:t>Young carers are less likely than pupils overall to choose what they want to eat (53% v. 62% overall) and get the food they ask for when parents go shopping (49% v. 58% overall). </a:t>
            </a:r>
          </a:p>
          <a:p>
            <a:pPr>
              <a:lnSpc>
                <a:spcPct val="100000"/>
              </a:lnSpc>
              <a:spcBef>
                <a:spcPts val="600"/>
              </a:spcBef>
              <a:spcAft>
                <a:spcPts val="600"/>
              </a:spcAft>
            </a:pPr>
            <a:r>
              <a:rPr lang="en-US" sz="1400">
                <a:solidFill>
                  <a:srgbClr val="404040"/>
                </a:solidFill>
                <a:latin typeface="+mn-lt"/>
              </a:rPr>
              <a:t>Young carers are less likely to eat their meals with family/their household (66% v. 72% of pupils overall), enjoy mealtimes (48% v. 56% overall) and one of the cohorts least likely to eat at the table (47% v. 62% overall). </a:t>
            </a:r>
          </a:p>
          <a:p>
            <a:pPr>
              <a:lnSpc>
                <a:spcPct val="100000"/>
              </a:lnSpc>
              <a:spcBef>
                <a:spcPts val="600"/>
              </a:spcBef>
              <a:spcAft>
                <a:spcPts val="600"/>
              </a:spcAft>
            </a:pPr>
            <a:r>
              <a:rPr lang="en-US" sz="1400">
                <a:solidFill>
                  <a:srgbClr val="404040"/>
                </a:solidFill>
                <a:latin typeface="+mn-lt"/>
              </a:rPr>
              <a:t>Young carers are more likely than pupils overall, to agree with all listed rules around mealtimes. </a:t>
            </a:r>
          </a:p>
          <a:p>
            <a:pPr marL="0" indent="0">
              <a:lnSpc>
                <a:spcPct val="100000"/>
              </a:lnSpc>
              <a:spcBef>
                <a:spcPts val="600"/>
              </a:spcBef>
              <a:spcAft>
                <a:spcPts val="600"/>
              </a:spcAft>
              <a:buNone/>
            </a:pPr>
            <a:r>
              <a:rPr lang="en-GB" sz="1600" b="1">
                <a:solidFill>
                  <a:srgbClr val="92D050"/>
                </a:solidFill>
                <a:latin typeface="+mn-lt"/>
              </a:rPr>
              <a:t>Wellbeing</a:t>
            </a:r>
            <a:endParaRPr lang="en-GB" sz="1600">
              <a:solidFill>
                <a:srgbClr val="404040"/>
              </a:solidFill>
              <a:latin typeface="+mn-lt"/>
            </a:endParaRPr>
          </a:p>
          <a:p>
            <a:pPr>
              <a:lnSpc>
                <a:spcPct val="100000"/>
              </a:lnSpc>
              <a:spcBef>
                <a:spcPts val="600"/>
              </a:spcBef>
              <a:spcAft>
                <a:spcPts val="600"/>
              </a:spcAft>
            </a:pPr>
            <a:r>
              <a:rPr lang="en-US" sz="1400">
                <a:solidFill>
                  <a:srgbClr val="404040"/>
                </a:solidFill>
                <a:latin typeface="+mn-lt"/>
              </a:rPr>
              <a:t>When it comes to dental hygiene, fewer Young carers brush their teeth twice a day than average (74% v. 80%), and fewer have been to the dentist in the last year (54% v. 68%).</a:t>
            </a:r>
          </a:p>
          <a:p>
            <a:pPr>
              <a:lnSpc>
                <a:spcPct val="100000"/>
              </a:lnSpc>
              <a:spcBef>
                <a:spcPts val="600"/>
              </a:spcBef>
              <a:spcAft>
                <a:spcPts val="600"/>
              </a:spcAft>
            </a:pPr>
            <a:r>
              <a:rPr lang="en-US" sz="1400">
                <a:solidFill>
                  <a:srgbClr val="404040"/>
                </a:solidFill>
                <a:latin typeface="+mn-lt"/>
              </a:rPr>
              <a:t>70% of Young carers had days of school in the last year that was not due to holiday/illness, and this is the highest figure amongst all cohorts. Of those that have had days off 29% have taken off more than three weeks (compared to 18% of all pupils).</a:t>
            </a:r>
          </a:p>
        </p:txBody>
      </p:sp>
    </p:spTree>
    <p:extLst>
      <p:ext uri="{BB962C8B-B14F-4D97-AF65-F5344CB8AC3E}">
        <p14:creationId xmlns:p14="http://schemas.microsoft.com/office/powerpoint/2010/main" val="143836950"/>
      </p:ext>
    </p:extLst>
  </p:cSld>
  <p:clrMapOvr>
    <a:masterClrMapping/>
  </p:clrMapOvr>
</p:sld>
</file>

<file path=ppt/slides/slide2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E82B516-AA90-57A7-A1D4-511EE7B23109}"/>
              </a:ext>
            </a:extLst>
          </p:cNvPr>
          <p:cNvSpPr>
            <a:spLocks noGrp="1"/>
          </p:cNvSpPr>
          <p:nvPr>
            <p:ph type="title"/>
          </p:nvPr>
        </p:nvSpPr>
        <p:spPr>
          <a:xfrm>
            <a:off x="183019" y="153366"/>
            <a:ext cx="9900000" cy="900000"/>
          </a:xfrm>
        </p:spPr>
        <p:txBody>
          <a:bodyPr>
            <a:normAutofit/>
          </a:bodyPr>
          <a:lstStyle/>
          <a:p>
            <a:r>
              <a:rPr lang="en-GB" sz="2400"/>
              <a:t>Conclusions – Young carers (2)</a:t>
            </a:r>
          </a:p>
        </p:txBody>
      </p:sp>
      <p:sp>
        <p:nvSpPr>
          <p:cNvPr id="3" name="Content Placeholder 2">
            <a:extLst>
              <a:ext uri="{FF2B5EF4-FFF2-40B4-BE49-F238E27FC236}">
                <a16:creationId xmlns:a16="http://schemas.microsoft.com/office/drawing/2014/main" id="{FB50608F-D55D-836F-3E9C-A349587BEED3}"/>
              </a:ext>
            </a:extLst>
          </p:cNvPr>
          <p:cNvSpPr>
            <a:spLocks noGrp="1"/>
          </p:cNvSpPr>
          <p:nvPr>
            <p:ph idx="1"/>
          </p:nvPr>
        </p:nvSpPr>
        <p:spPr>
          <a:xfrm>
            <a:off x="183019" y="836193"/>
            <a:ext cx="11497704" cy="5804303"/>
          </a:xfrm>
        </p:spPr>
        <p:txBody>
          <a:bodyPr>
            <a:noAutofit/>
          </a:bodyPr>
          <a:lstStyle/>
          <a:p>
            <a:pPr marL="0" indent="0">
              <a:lnSpc>
                <a:spcPct val="100000"/>
              </a:lnSpc>
              <a:spcBef>
                <a:spcPts val="600"/>
              </a:spcBef>
              <a:spcAft>
                <a:spcPts val="600"/>
              </a:spcAft>
              <a:buNone/>
            </a:pPr>
            <a:r>
              <a:rPr lang="en-GB" sz="1600" b="1" dirty="0">
                <a:solidFill>
                  <a:schemeClr val="accent2"/>
                </a:solidFill>
              </a:rPr>
              <a:t>Physical Activity</a:t>
            </a:r>
          </a:p>
          <a:p>
            <a:pPr>
              <a:lnSpc>
                <a:spcPct val="100000"/>
              </a:lnSpc>
              <a:spcBef>
                <a:spcPts val="600"/>
              </a:spcBef>
              <a:spcAft>
                <a:spcPts val="600"/>
              </a:spcAft>
            </a:pPr>
            <a:r>
              <a:rPr lang="en-US" sz="1400" dirty="0">
                <a:solidFill>
                  <a:srgbClr val="404040"/>
                </a:solidFill>
              </a:rPr>
              <a:t>Young carers are more likely to participate in physical activity with friends during school (60%) and in school clubs (23%) than secondary pupils overall (53% and 17% respectively) and are similar to all pupils when it comes to participation in after school clubs and exercising with family.  </a:t>
            </a:r>
          </a:p>
          <a:p>
            <a:pPr>
              <a:lnSpc>
                <a:spcPct val="100000"/>
              </a:lnSpc>
              <a:spcBef>
                <a:spcPts val="600"/>
              </a:spcBef>
              <a:spcAft>
                <a:spcPts val="600"/>
              </a:spcAft>
            </a:pPr>
            <a:r>
              <a:rPr lang="en-US" sz="1400" dirty="0">
                <a:solidFill>
                  <a:srgbClr val="404040"/>
                </a:solidFill>
              </a:rPr>
              <a:t>66% of Young carers say they breathe faster or get hot and tired during exercise; 57% enjoy exercise quite a lot/a lot compared to 71% of all pupils.</a:t>
            </a:r>
          </a:p>
          <a:p>
            <a:pPr marL="0" indent="0">
              <a:buNone/>
            </a:pPr>
            <a:r>
              <a:rPr lang="en-GB" sz="1600" b="1" dirty="0">
                <a:solidFill>
                  <a:srgbClr val="00A8D1"/>
                </a:solidFill>
                <a:latin typeface="+mn-lt"/>
              </a:rPr>
              <a:t>Relationships</a:t>
            </a:r>
          </a:p>
          <a:p>
            <a:r>
              <a:rPr lang="en-US" sz="1400" dirty="0">
                <a:solidFill>
                  <a:srgbClr val="404040"/>
                </a:solidFill>
                <a:latin typeface="+mn-lt"/>
              </a:rPr>
              <a:t>69% of Young carers feel they are always able to get love and support at home, less than the secondary average at 80%. </a:t>
            </a:r>
          </a:p>
          <a:p>
            <a:r>
              <a:rPr lang="en-US" sz="1400" dirty="0">
                <a:solidFill>
                  <a:srgbClr val="404040"/>
                </a:solidFill>
                <a:latin typeface="+mn-lt"/>
              </a:rPr>
              <a:t>43% of Young carers have been bullied at school in the last 12 months, the second highest percentage of all cohorts (v. 23% overall). 26% say they have been bullied online (compared to 11% of all pupils). </a:t>
            </a:r>
          </a:p>
          <a:p>
            <a:r>
              <a:rPr lang="en-US" sz="1400" dirty="0">
                <a:solidFill>
                  <a:srgbClr val="404040"/>
                </a:solidFill>
                <a:latin typeface="+mn-lt"/>
              </a:rPr>
              <a:t>43% of Young carers do not think their school takes bullying seriously.</a:t>
            </a:r>
          </a:p>
          <a:p>
            <a:r>
              <a:rPr lang="en-US" sz="1400" dirty="0">
                <a:solidFill>
                  <a:srgbClr val="404040"/>
                </a:solidFill>
                <a:latin typeface="+mn-lt"/>
              </a:rPr>
              <a:t>More Young carers have deliberately hurt someone in the last 12 months than secondary pupils overall (23% v. 13%). </a:t>
            </a:r>
          </a:p>
          <a:p>
            <a:r>
              <a:rPr lang="en-US" sz="1400" dirty="0">
                <a:solidFill>
                  <a:srgbClr val="404040"/>
                </a:solidFill>
                <a:latin typeface="+mn-lt"/>
              </a:rPr>
              <a:t>Young carers are more likely to have received inappropriate comments, </a:t>
            </a:r>
            <a:r>
              <a:rPr lang="en-US" sz="1400" dirty="0" err="1">
                <a:solidFill>
                  <a:srgbClr val="404040"/>
                </a:solidFill>
                <a:latin typeface="+mn-lt"/>
              </a:rPr>
              <a:t>behaviours</a:t>
            </a:r>
            <a:r>
              <a:rPr lang="en-US" sz="1400" dirty="0">
                <a:solidFill>
                  <a:srgbClr val="404040"/>
                </a:solidFill>
                <a:latin typeface="+mn-lt"/>
              </a:rPr>
              <a:t> of unwanted attention of a sexual nature at school than the secondary average (36% v. 19% from all pupils). They also feel less able to report it when it happens.</a:t>
            </a:r>
          </a:p>
          <a:p>
            <a:r>
              <a:rPr lang="en-US" sz="1400" dirty="0">
                <a:solidFill>
                  <a:srgbClr val="404040"/>
                </a:solidFill>
                <a:latin typeface="+mn-lt"/>
              </a:rPr>
              <a:t>Young carers feel less able to tell if they were in an abusive relationship and as well as knowing what to do to get out of it. </a:t>
            </a:r>
            <a:endParaRPr lang="en-GB" sz="1400" dirty="0">
              <a:solidFill>
                <a:srgbClr val="404040"/>
              </a:solidFill>
              <a:latin typeface="+mn-lt"/>
            </a:endParaRPr>
          </a:p>
          <a:p>
            <a:pPr marL="0" indent="0">
              <a:buNone/>
            </a:pPr>
            <a:r>
              <a:rPr lang="en-GB" sz="1600" b="1" dirty="0">
                <a:solidFill>
                  <a:srgbClr val="7030A0"/>
                </a:solidFill>
                <a:latin typeface="+mn-lt"/>
              </a:rPr>
              <a:t>Emotional wellbeing</a:t>
            </a:r>
          </a:p>
          <a:p>
            <a:r>
              <a:rPr lang="en-US" sz="1400" dirty="0">
                <a:solidFill>
                  <a:srgbClr val="404040"/>
                </a:solidFill>
                <a:latin typeface="+mn-lt"/>
              </a:rPr>
              <a:t>Young carers are more likely to say that they are ‘not/not at all happy’ with their life at the moment (26% v. 14% of all secondary pupils). </a:t>
            </a:r>
          </a:p>
          <a:p>
            <a:r>
              <a:rPr lang="en-US" sz="1400" dirty="0">
                <a:solidFill>
                  <a:srgbClr val="404040"/>
                </a:solidFill>
                <a:latin typeface="+mn-lt"/>
              </a:rPr>
              <a:t>37% of Young carers have experienced shouting that frightened them compared to 16% of all pupils.</a:t>
            </a:r>
          </a:p>
          <a:p>
            <a:r>
              <a:rPr lang="en-US" sz="1400" dirty="0">
                <a:solidFill>
                  <a:srgbClr val="404040"/>
                </a:solidFill>
                <a:latin typeface="+mn-lt"/>
              </a:rPr>
              <a:t>44% of pupils get upset and feel bad for ages if something goes wrong (v. 33% of all secondary pupils).</a:t>
            </a:r>
          </a:p>
        </p:txBody>
      </p:sp>
    </p:spTree>
    <p:extLst>
      <p:ext uri="{BB962C8B-B14F-4D97-AF65-F5344CB8AC3E}">
        <p14:creationId xmlns:p14="http://schemas.microsoft.com/office/powerpoint/2010/main" val="292628745"/>
      </p:ext>
    </p:extLst>
  </p:cSld>
  <p:clrMapOvr>
    <a:masterClrMapping/>
  </p:clrMapOvr>
</p:sld>
</file>

<file path=ppt/slides/slide2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E89A204-8963-F37D-7798-26268645F1BA}"/>
              </a:ext>
            </a:extLst>
          </p:cNvPr>
          <p:cNvSpPr>
            <a:spLocks noGrp="1"/>
          </p:cNvSpPr>
          <p:nvPr>
            <p:ph type="title"/>
          </p:nvPr>
        </p:nvSpPr>
        <p:spPr/>
        <p:txBody>
          <a:bodyPr>
            <a:normAutofit/>
          </a:bodyPr>
          <a:lstStyle/>
          <a:p>
            <a:r>
              <a:rPr lang="en-GB" sz="2400" dirty="0"/>
              <a:t>Conclusions – Young carers (3)</a:t>
            </a:r>
          </a:p>
        </p:txBody>
      </p:sp>
      <p:sp>
        <p:nvSpPr>
          <p:cNvPr id="3" name="Content Placeholder 2">
            <a:extLst>
              <a:ext uri="{FF2B5EF4-FFF2-40B4-BE49-F238E27FC236}">
                <a16:creationId xmlns:a16="http://schemas.microsoft.com/office/drawing/2014/main" id="{C3F4C1EF-6107-861D-7FA3-7D8A4DF8CC8D}"/>
              </a:ext>
            </a:extLst>
          </p:cNvPr>
          <p:cNvSpPr>
            <a:spLocks noGrp="1"/>
          </p:cNvSpPr>
          <p:nvPr>
            <p:ph idx="1"/>
          </p:nvPr>
        </p:nvSpPr>
        <p:spPr>
          <a:xfrm>
            <a:off x="183019" y="889458"/>
            <a:ext cx="11497704" cy="5941908"/>
          </a:xfrm>
        </p:spPr>
        <p:txBody>
          <a:bodyPr>
            <a:noAutofit/>
          </a:bodyPr>
          <a:lstStyle/>
          <a:p>
            <a:pPr marL="0" indent="0">
              <a:buNone/>
            </a:pPr>
            <a:r>
              <a:rPr lang="en-GB" sz="1600" b="1" dirty="0">
                <a:solidFill>
                  <a:srgbClr val="7030A0"/>
                </a:solidFill>
              </a:rPr>
              <a:t>Emotional Wellbeing (2)</a:t>
            </a:r>
            <a:endParaRPr lang="en-US" sz="1600" dirty="0">
              <a:solidFill>
                <a:srgbClr val="404040"/>
              </a:solidFill>
            </a:endParaRPr>
          </a:p>
          <a:p>
            <a:r>
              <a:rPr lang="en-US" sz="1400" dirty="0">
                <a:solidFill>
                  <a:srgbClr val="404040"/>
                </a:solidFill>
              </a:rPr>
              <a:t>60% of Young carers have a low resilience score compared to 44% of all pupils.</a:t>
            </a:r>
          </a:p>
          <a:p>
            <a:r>
              <a:rPr lang="en-US" sz="1400" dirty="0">
                <a:solidFill>
                  <a:srgbClr val="404040"/>
                </a:solidFill>
              </a:rPr>
              <a:t>23% of Young carers worry about money problem/family finances compared to 9% of all secondary pupils.</a:t>
            </a:r>
          </a:p>
          <a:p>
            <a:r>
              <a:rPr lang="en-US" sz="1400" dirty="0">
                <a:solidFill>
                  <a:srgbClr val="404040"/>
                </a:solidFill>
              </a:rPr>
              <a:t>32% of Young carers engage in harmful/addictive </a:t>
            </a:r>
            <a:r>
              <a:rPr lang="en-US" sz="1400" dirty="0" err="1">
                <a:solidFill>
                  <a:srgbClr val="404040"/>
                </a:solidFill>
              </a:rPr>
              <a:t>behaviours</a:t>
            </a:r>
            <a:r>
              <a:rPr lang="en-US" sz="1400" dirty="0">
                <a:solidFill>
                  <a:srgbClr val="404040"/>
                </a:solidFill>
              </a:rPr>
              <a:t> to alleviate their worries, this is compared to 15% of all pupils. </a:t>
            </a:r>
            <a:endParaRPr lang="en-GB" sz="1400" b="1" dirty="0">
              <a:solidFill>
                <a:srgbClr val="C00000"/>
              </a:solidFill>
              <a:latin typeface="+mn-lt"/>
            </a:endParaRPr>
          </a:p>
          <a:p>
            <a:pPr marL="0" indent="0">
              <a:buNone/>
            </a:pPr>
            <a:r>
              <a:rPr lang="en-GB" sz="1600" b="1" dirty="0">
                <a:solidFill>
                  <a:srgbClr val="C00000"/>
                </a:solidFill>
                <a:latin typeface="+mn-lt"/>
              </a:rPr>
              <a:t>Staying safe</a:t>
            </a:r>
            <a:endParaRPr lang="en-GB" sz="1600" dirty="0">
              <a:solidFill>
                <a:srgbClr val="404040"/>
              </a:solidFill>
              <a:latin typeface="+mn-lt"/>
            </a:endParaRPr>
          </a:p>
          <a:p>
            <a:r>
              <a:rPr lang="en-US" sz="1400" dirty="0">
                <a:solidFill>
                  <a:srgbClr val="404040"/>
                </a:solidFill>
                <a:latin typeface="+mn-lt"/>
              </a:rPr>
              <a:t>Young carers are the group most likely to have seen a knife (44%) and to know someone who carries a knife for protection (13%). These figures are 24% and 9% of secondary pupils overall. </a:t>
            </a:r>
          </a:p>
          <a:p>
            <a:r>
              <a:rPr lang="en-US" sz="1400" dirty="0">
                <a:solidFill>
                  <a:srgbClr val="404040"/>
                </a:solidFill>
                <a:latin typeface="+mn-lt"/>
              </a:rPr>
              <a:t>22% of Young carers have had a drink of alcohol in the last week (compared to 12% of all pupils)</a:t>
            </a:r>
          </a:p>
          <a:p>
            <a:r>
              <a:rPr lang="en-US" sz="1400" dirty="0">
                <a:solidFill>
                  <a:srgbClr val="404040"/>
                </a:solidFill>
                <a:latin typeface="+mn-lt"/>
              </a:rPr>
              <a:t>Young carers are the group most likely to notice any </a:t>
            </a:r>
            <a:r>
              <a:rPr lang="en-US" sz="1400" dirty="0" err="1">
                <a:solidFill>
                  <a:srgbClr val="404040"/>
                </a:solidFill>
                <a:latin typeface="+mn-lt"/>
              </a:rPr>
              <a:t>behavioural</a:t>
            </a:r>
            <a:r>
              <a:rPr lang="en-US" sz="1400" dirty="0">
                <a:solidFill>
                  <a:srgbClr val="404040"/>
                </a:solidFill>
                <a:latin typeface="+mn-lt"/>
              </a:rPr>
              <a:t> changes or alcohol related </a:t>
            </a:r>
            <a:r>
              <a:rPr lang="en-US" sz="1400" dirty="0" err="1">
                <a:solidFill>
                  <a:srgbClr val="404040"/>
                </a:solidFill>
                <a:latin typeface="+mn-lt"/>
              </a:rPr>
              <a:t>behaviours</a:t>
            </a:r>
            <a:r>
              <a:rPr lang="en-US" sz="1400" dirty="0">
                <a:solidFill>
                  <a:srgbClr val="404040"/>
                </a:solidFill>
                <a:latin typeface="+mn-lt"/>
              </a:rPr>
              <a:t> in their parents than any other cohort (40% compared to 21% overall).</a:t>
            </a:r>
          </a:p>
          <a:p>
            <a:r>
              <a:rPr lang="en-US" sz="1400" dirty="0">
                <a:solidFill>
                  <a:srgbClr val="404040"/>
                </a:solidFill>
                <a:latin typeface="+mn-lt"/>
              </a:rPr>
              <a:t>Young carers are more likely to have ever tried smoking (18% v. 11% of all pupils) as well as vapes (40% v. 23% of all pupils). They are more likely to live with someone that smokes, vapes or does both as well as being exposed to cigarette smoke at home or in the car.</a:t>
            </a:r>
          </a:p>
          <a:p>
            <a:r>
              <a:rPr lang="en-US" sz="1400" dirty="0">
                <a:solidFill>
                  <a:srgbClr val="404040"/>
                </a:solidFill>
                <a:latin typeface="+mn-lt"/>
              </a:rPr>
              <a:t>20% of Young carers admitted they knew someone that takes drugs (v. 12% overall).</a:t>
            </a:r>
          </a:p>
          <a:p>
            <a:pPr marL="0" indent="0">
              <a:buNone/>
            </a:pPr>
            <a:r>
              <a:rPr lang="en-GB" sz="1600" b="1" dirty="0">
                <a:solidFill>
                  <a:schemeClr val="accent4"/>
                </a:solidFill>
                <a:latin typeface="+mn-lt"/>
              </a:rPr>
              <a:t>Community and activities: Ambitions, aspirations and environment</a:t>
            </a:r>
          </a:p>
          <a:p>
            <a:r>
              <a:rPr lang="en-US" sz="1400" dirty="0">
                <a:solidFill>
                  <a:schemeClr val="tx1">
                    <a:lumMod val="75000"/>
                    <a:lumOff val="25000"/>
                  </a:schemeClr>
                </a:solidFill>
                <a:latin typeface="+mn-lt"/>
              </a:rPr>
              <a:t>Young carers are less likely to say they are able to get involved in their local community (29% v. 42% overall) and share ideas for making things better at school (32% v. 40% overall). </a:t>
            </a:r>
          </a:p>
          <a:p>
            <a:r>
              <a:rPr lang="en-US" sz="1400" dirty="0">
                <a:solidFill>
                  <a:schemeClr val="tx1">
                    <a:lumMod val="75000"/>
                    <a:lumOff val="25000"/>
                  </a:schemeClr>
                </a:solidFill>
                <a:latin typeface="+mn-lt"/>
              </a:rPr>
              <a:t>When asked about future plans, 40% of Young carers plan to continue in full time education (v. 51% overall) 14% will do ‘something else’ (v. 5%). 56% are excited about their future (v. 62%)</a:t>
            </a:r>
          </a:p>
        </p:txBody>
      </p:sp>
    </p:spTree>
    <p:extLst>
      <p:ext uri="{BB962C8B-B14F-4D97-AF65-F5344CB8AC3E}">
        <p14:creationId xmlns:p14="http://schemas.microsoft.com/office/powerpoint/2010/main" val="453047863"/>
      </p:ext>
    </p:extLst>
  </p:cSld>
  <p:clrMapOvr>
    <a:masterClrMapping/>
  </p:clrMapOvr>
  <p:extLst>
    <p:ext uri="{6950BFC3-D8DA-4A85-94F7-54DA5524770B}">
      <p188:commentRel xmlns:p188="http://schemas.microsoft.com/office/powerpoint/2018/8/main" r:id="rId2"/>
    </p:ext>
  </p:extLst>
</p:sld>
</file>

<file path=ppt/slides/slide2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E89A204-8963-F37D-7798-26268645F1BA}"/>
              </a:ext>
            </a:extLst>
          </p:cNvPr>
          <p:cNvSpPr>
            <a:spLocks noGrp="1"/>
          </p:cNvSpPr>
          <p:nvPr>
            <p:ph type="title"/>
          </p:nvPr>
        </p:nvSpPr>
        <p:spPr/>
        <p:txBody>
          <a:bodyPr>
            <a:normAutofit/>
          </a:bodyPr>
          <a:lstStyle/>
          <a:p>
            <a:r>
              <a:rPr lang="en-GB" sz="2400"/>
              <a:t>Conclusions – Young carers (4)</a:t>
            </a:r>
          </a:p>
        </p:txBody>
      </p:sp>
      <p:sp>
        <p:nvSpPr>
          <p:cNvPr id="3" name="Content Placeholder 2">
            <a:extLst>
              <a:ext uri="{FF2B5EF4-FFF2-40B4-BE49-F238E27FC236}">
                <a16:creationId xmlns:a16="http://schemas.microsoft.com/office/drawing/2014/main" id="{C3F4C1EF-6107-861D-7FA3-7D8A4DF8CC8D}"/>
              </a:ext>
            </a:extLst>
          </p:cNvPr>
          <p:cNvSpPr>
            <a:spLocks noGrp="1"/>
          </p:cNvSpPr>
          <p:nvPr>
            <p:ph idx="1"/>
          </p:nvPr>
        </p:nvSpPr>
        <p:spPr>
          <a:xfrm>
            <a:off x="183018" y="889458"/>
            <a:ext cx="11537033" cy="5941908"/>
          </a:xfrm>
        </p:spPr>
        <p:txBody>
          <a:bodyPr>
            <a:noAutofit/>
          </a:bodyPr>
          <a:lstStyle/>
          <a:p>
            <a:pPr marL="0" indent="0">
              <a:buNone/>
            </a:pPr>
            <a:r>
              <a:rPr lang="en-GB" sz="1600" b="1">
                <a:solidFill>
                  <a:srgbClr val="FF0000"/>
                </a:solidFill>
                <a:latin typeface="+mn-lt"/>
              </a:rPr>
              <a:t>Technology and being online</a:t>
            </a:r>
          </a:p>
          <a:p>
            <a:r>
              <a:rPr lang="en-US" sz="1400">
                <a:solidFill>
                  <a:schemeClr val="tx1">
                    <a:lumMod val="75000"/>
                    <a:lumOff val="25000"/>
                  </a:schemeClr>
                </a:solidFill>
                <a:latin typeface="+mn-lt"/>
              </a:rPr>
              <a:t>Young carers are more aware than pupils overall of the negative effects of screen time.</a:t>
            </a:r>
          </a:p>
          <a:p>
            <a:r>
              <a:rPr lang="en-US" sz="1400">
                <a:solidFill>
                  <a:schemeClr val="tx1">
                    <a:lumMod val="75000"/>
                    <a:lumOff val="25000"/>
                  </a:schemeClr>
                </a:solidFill>
                <a:latin typeface="+mn-lt"/>
              </a:rPr>
              <a:t>Young carers are more likely to have met someone after meeting online than secondary pupils overall (29% v. 21%). 24% said this was someone a bit older than them, 14% of secondary pupils overall said the same. </a:t>
            </a:r>
          </a:p>
          <a:p>
            <a:r>
              <a:rPr lang="en-US" sz="1400">
                <a:solidFill>
                  <a:schemeClr val="tx1">
                    <a:lumMod val="75000"/>
                    <a:lumOff val="25000"/>
                  </a:schemeClr>
                </a:solidFill>
                <a:latin typeface="+mn-lt"/>
              </a:rPr>
              <a:t>41% of Young carers have seen pictures only for adults only (v. 30% of pupils overall), 38% have seen things online that they found worrying/nasty, higher than the figure for all secondary pupils 28%.</a:t>
            </a:r>
          </a:p>
          <a:p>
            <a:r>
              <a:rPr lang="en-US" sz="1400">
                <a:solidFill>
                  <a:schemeClr val="tx1">
                    <a:lumMod val="75000"/>
                    <a:lumOff val="25000"/>
                  </a:schemeClr>
                </a:solidFill>
                <a:latin typeface="+mn-lt"/>
              </a:rPr>
              <a:t>Young carers are more likely to have received nude/sexting images, both from someone they know and don’t know. </a:t>
            </a:r>
          </a:p>
          <a:p>
            <a:r>
              <a:rPr lang="en-US" sz="1400">
                <a:solidFill>
                  <a:schemeClr val="tx1">
                    <a:lumMod val="75000"/>
                    <a:lumOff val="25000"/>
                  </a:schemeClr>
                </a:solidFill>
                <a:latin typeface="+mn-lt"/>
              </a:rPr>
              <a:t>Young carers are more likely than any other cohort to have used a service for young people at 17% compared to 11% of all secondary pupils. </a:t>
            </a:r>
          </a:p>
        </p:txBody>
      </p:sp>
    </p:spTree>
    <p:extLst>
      <p:ext uri="{BB962C8B-B14F-4D97-AF65-F5344CB8AC3E}">
        <p14:creationId xmlns:p14="http://schemas.microsoft.com/office/powerpoint/2010/main" val="1457240213"/>
      </p:ext>
    </p:extLst>
  </p:cSld>
  <p:clrMapOvr>
    <a:masterClrMapping/>
  </p:clrMapOvr>
</p:sld>
</file>

<file path=ppt/slides/slide2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1"/>
          <p:cNvSpPr txBox="1">
            <a:spLocks/>
          </p:cNvSpPr>
          <p:nvPr/>
        </p:nvSpPr>
        <p:spPr>
          <a:xfrm>
            <a:off x="180000" y="180000"/>
            <a:ext cx="9900000" cy="900000"/>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rgbClr val="008E91"/>
                </a:solidFill>
                <a:latin typeface="Calibri" panose="020F0502020204030204" pitchFamily="34" charset="0"/>
                <a:ea typeface="+mj-ea"/>
                <a:cs typeface="DINPro" panose="020B0504020101020102" pitchFamily="34" charset="0"/>
              </a:defRPr>
            </a:lvl1pPr>
          </a:lstStyle>
          <a:p>
            <a:r>
              <a:rPr lang="en-GB" sz="2400"/>
              <a:t>Conclusions – Pupils with free school meals (FSM) (1)</a:t>
            </a:r>
          </a:p>
        </p:txBody>
      </p:sp>
      <p:sp>
        <p:nvSpPr>
          <p:cNvPr id="6" name="Content Placeholder 2"/>
          <p:cNvSpPr>
            <a:spLocks noGrp="1"/>
          </p:cNvSpPr>
          <p:nvPr>
            <p:ph idx="1"/>
          </p:nvPr>
        </p:nvSpPr>
        <p:spPr>
          <a:xfrm>
            <a:off x="183018" y="834244"/>
            <a:ext cx="11546865" cy="5769756"/>
          </a:xfrm>
        </p:spPr>
        <p:txBody>
          <a:bodyPr>
            <a:noAutofit/>
          </a:bodyPr>
          <a:lstStyle/>
          <a:p>
            <a:pPr marL="0" indent="0">
              <a:lnSpc>
                <a:spcPct val="100000"/>
              </a:lnSpc>
              <a:spcBef>
                <a:spcPts val="600"/>
              </a:spcBef>
              <a:spcAft>
                <a:spcPts val="600"/>
              </a:spcAft>
              <a:buNone/>
            </a:pPr>
            <a:r>
              <a:rPr lang="en-GB" sz="1400">
                <a:solidFill>
                  <a:schemeClr val="tx1">
                    <a:lumMod val="75000"/>
                    <a:lumOff val="25000"/>
                  </a:schemeClr>
                </a:solidFill>
                <a:latin typeface="+mn-lt"/>
              </a:rPr>
              <a:t>Analysing the data by different cohorts, pupils declaring they receive free school meals (FSM) have shown some differences against the overall sample. 21% (329) of pupils said they receive free school meals. Very often those differences are not favourable for the cohort, but as in previous sections, in the absence of causality it has not been attempted to explain reasons for those differences.</a:t>
            </a:r>
          </a:p>
          <a:p>
            <a:pPr marL="0" indent="0">
              <a:lnSpc>
                <a:spcPct val="100000"/>
              </a:lnSpc>
              <a:spcBef>
                <a:spcPts val="600"/>
              </a:spcBef>
              <a:spcAft>
                <a:spcPts val="600"/>
              </a:spcAft>
              <a:buNone/>
            </a:pPr>
            <a:r>
              <a:rPr lang="en-GB" sz="1600" b="1">
                <a:solidFill>
                  <a:srgbClr val="00A79B"/>
                </a:solidFill>
                <a:latin typeface="+mn-lt"/>
              </a:rPr>
              <a:t>Healthy eating</a:t>
            </a:r>
          </a:p>
          <a:p>
            <a:pPr>
              <a:lnSpc>
                <a:spcPct val="100000"/>
              </a:lnSpc>
              <a:spcBef>
                <a:spcPts val="600"/>
              </a:spcBef>
              <a:spcAft>
                <a:spcPts val="600"/>
              </a:spcAft>
            </a:pPr>
            <a:r>
              <a:rPr lang="en-US" sz="1400">
                <a:solidFill>
                  <a:srgbClr val="404040"/>
                </a:solidFill>
                <a:latin typeface="+mn-lt"/>
              </a:rPr>
              <a:t>FSM pupils are more likely to only have a drink for breakfast (20%) or not have anything (33%), both higher than the pupil average (16% and 28% respectively).</a:t>
            </a:r>
          </a:p>
          <a:p>
            <a:pPr>
              <a:lnSpc>
                <a:spcPct val="100000"/>
              </a:lnSpc>
              <a:spcBef>
                <a:spcPts val="600"/>
              </a:spcBef>
              <a:spcAft>
                <a:spcPts val="600"/>
              </a:spcAft>
            </a:pPr>
            <a:r>
              <a:rPr lang="en-US" sz="1400">
                <a:solidFill>
                  <a:srgbClr val="404040"/>
                </a:solidFill>
                <a:latin typeface="+mn-lt"/>
              </a:rPr>
              <a:t>When eating during the school day, FSM pupils are less likely to say that they have a nice space to eat (31% compared to 38%). </a:t>
            </a:r>
          </a:p>
          <a:p>
            <a:pPr>
              <a:lnSpc>
                <a:spcPct val="100000"/>
              </a:lnSpc>
              <a:spcBef>
                <a:spcPts val="600"/>
              </a:spcBef>
              <a:spcAft>
                <a:spcPts val="600"/>
              </a:spcAft>
            </a:pPr>
            <a:r>
              <a:rPr lang="en-US" sz="1400">
                <a:solidFill>
                  <a:srgbClr val="404040"/>
                </a:solidFill>
                <a:latin typeface="+mn-lt"/>
              </a:rPr>
              <a:t>When eating at home FSM pupils are less likely to eat at the table (50% v. 62% of all pupils), eat with family/people at home (63% v. 72% of all pupils) and less likely to say that mealtimes are enjoyable (46% v. 56% of all pupils).</a:t>
            </a:r>
          </a:p>
          <a:p>
            <a:pPr>
              <a:lnSpc>
                <a:spcPct val="100000"/>
              </a:lnSpc>
              <a:spcBef>
                <a:spcPts val="600"/>
              </a:spcBef>
              <a:spcAft>
                <a:spcPts val="600"/>
              </a:spcAft>
            </a:pPr>
            <a:r>
              <a:rPr lang="en-US" sz="1400">
                <a:solidFill>
                  <a:srgbClr val="404040"/>
                </a:solidFill>
                <a:latin typeface="+mn-lt"/>
              </a:rPr>
              <a:t>Fewer FSM pupils consume fruits and vegetables everyday than the secondary average (28% compared to 36%).</a:t>
            </a:r>
          </a:p>
          <a:p>
            <a:pPr marL="0" indent="0">
              <a:lnSpc>
                <a:spcPct val="100000"/>
              </a:lnSpc>
              <a:spcBef>
                <a:spcPts val="600"/>
              </a:spcBef>
              <a:spcAft>
                <a:spcPts val="600"/>
              </a:spcAft>
              <a:buNone/>
            </a:pPr>
            <a:r>
              <a:rPr lang="en-GB" sz="1600" b="1">
                <a:solidFill>
                  <a:srgbClr val="92D050"/>
                </a:solidFill>
                <a:latin typeface="+mn-lt"/>
              </a:rPr>
              <a:t>Wellbeing</a:t>
            </a:r>
            <a:endParaRPr lang="en-GB" sz="1600">
              <a:solidFill>
                <a:srgbClr val="404040"/>
              </a:solidFill>
              <a:latin typeface="+mn-lt"/>
            </a:endParaRPr>
          </a:p>
          <a:p>
            <a:pPr>
              <a:lnSpc>
                <a:spcPct val="100000"/>
              </a:lnSpc>
              <a:spcBef>
                <a:spcPts val="600"/>
              </a:spcBef>
              <a:spcAft>
                <a:spcPts val="600"/>
              </a:spcAft>
            </a:pPr>
            <a:r>
              <a:rPr lang="en-US" sz="1400">
                <a:solidFill>
                  <a:srgbClr val="404040"/>
                </a:solidFill>
                <a:latin typeface="+mn-lt"/>
              </a:rPr>
              <a:t>FSM pupils have good oral hygiene and similar to that of pupils overall. </a:t>
            </a:r>
          </a:p>
          <a:p>
            <a:pPr>
              <a:lnSpc>
                <a:spcPct val="100000"/>
              </a:lnSpc>
              <a:spcBef>
                <a:spcPts val="600"/>
              </a:spcBef>
              <a:spcAft>
                <a:spcPts val="600"/>
              </a:spcAft>
            </a:pPr>
            <a:r>
              <a:rPr lang="en-US" sz="1400">
                <a:solidFill>
                  <a:srgbClr val="404040"/>
                </a:solidFill>
                <a:latin typeface="+mn-lt"/>
              </a:rPr>
              <a:t>61% of FSM pupils had a day off school in the last year that wasn’t for a holiday/common illnesses, higher than all pupils at 55%. Off those that had a day off, 48% did so for hospital appointments (the same as pupils overall) and 31% did so due to their mental health, higher than all pupils at 24%.</a:t>
            </a:r>
          </a:p>
          <a:p>
            <a:pPr>
              <a:lnSpc>
                <a:spcPct val="100000"/>
              </a:lnSpc>
              <a:spcBef>
                <a:spcPts val="600"/>
              </a:spcBef>
              <a:spcAft>
                <a:spcPts val="600"/>
              </a:spcAft>
            </a:pPr>
            <a:r>
              <a:rPr lang="en-US" sz="1400">
                <a:solidFill>
                  <a:srgbClr val="404040"/>
                </a:solidFill>
                <a:latin typeface="+mn-lt"/>
              </a:rPr>
              <a:t>24% of FSM pupils have had over three weeks off school in the last year (v. 18% of all pupils).</a:t>
            </a:r>
          </a:p>
          <a:p>
            <a:pPr>
              <a:lnSpc>
                <a:spcPct val="100000"/>
              </a:lnSpc>
              <a:spcBef>
                <a:spcPts val="600"/>
              </a:spcBef>
              <a:spcAft>
                <a:spcPts val="600"/>
              </a:spcAft>
            </a:pPr>
            <a:endParaRPr lang="en-GB" sz="1400">
              <a:solidFill>
                <a:srgbClr val="404040"/>
              </a:solidFill>
              <a:latin typeface="+mn-lt"/>
            </a:endParaRPr>
          </a:p>
          <a:p>
            <a:pPr>
              <a:lnSpc>
                <a:spcPct val="100000"/>
              </a:lnSpc>
              <a:spcBef>
                <a:spcPts val="600"/>
              </a:spcBef>
              <a:spcAft>
                <a:spcPts val="600"/>
              </a:spcAft>
            </a:pPr>
            <a:endParaRPr lang="en-GB" sz="1400">
              <a:solidFill>
                <a:srgbClr val="404040"/>
              </a:solidFill>
              <a:latin typeface="+mn-lt"/>
            </a:endParaRPr>
          </a:p>
          <a:p>
            <a:pPr>
              <a:lnSpc>
                <a:spcPct val="100000"/>
              </a:lnSpc>
              <a:spcBef>
                <a:spcPts val="600"/>
              </a:spcBef>
              <a:spcAft>
                <a:spcPts val="600"/>
              </a:spcAft>
            </a:pPr>
            <a:endParaRPr lang="en-GB" sz="1400">
              <a:solidFill>
                <a:srgbClr val="404040"/>
              </a:solidFill>
              <a:latin typeface="+mn-lt"/>
            </a:endParaRPr>
          </a:p>
        </p:txBody>
      </p:sp>
    </p:spTree>
    <p:extLst>
      <p:ext uri="{BB962C8B-B14F-4D97-AF65-F5344CB8AC3E}">
        <p14:creationId xmlns:p14="http://schemas.microsoft.com/office/powerpoint/2010/main" val="1212588214"/>
      </p:ext>
    </p:extLst>
  </p:cSld>
  <p:clrMapOvr>
    <a:masterClrMapping/>
  </p:clrMapOvr>
</p:sld>
</file>

<file path=ppt/slides/slide2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1"/>
          <p:cNvSpPr txBox="1">
            <a:spLocks/>
          </p:cNvSpPr>
          <p:nvPr/>
        </p:nvSpPr>
        <p:spPr>
          <a:xfrm>
            <a:off x="180000" y="180000"/>
            <a:ext cx="9900000" cy="900000"/>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rgbClr val="008E91"/>
                </a:solidFill>
                <a:latin typeface="Calibri" panose="020F0502020204030204" pitchFamily="34" charset="0"/>
                <a:ea typeface="+mj-ea"/>
                <a:cs typeface="DINPro" panose="020B0504020101020102" pitchFamily="34" charset="0"/>
              </a:defRPr>
            </a:lvl1pPr>
          </a:lstStyle>
          <a:p>
            <a:r>
              <a:rPr lang="en-GB" sz="2400"/>
              <a:t>Conclusions – Pupils with free school meals (FSM) (2)</a:t>
            </a:r>
          </a:p>
        </p:txBody>
      </p:sp>
      <p:sp>
        <p:nvSpPr>
          <p:cNvPr id="6" name="Content Placeholder 2"/>
          <p:cNvSpPr>
            <a:spLocks noGrp="1"/>
          </p:cNvSpPr>
          <p:nvPr>
            <p:ph idx="1"/>
          </p:nvPr>
        </p:nvSpPr>
        <p:spPr>
          <a:xfrm>
            <a:off x="180000" y="834244"/>
            <a:ext cx="11549884" cy="5678068"/>
          </a:xfrm>
        </p:spPr>
        <p:txBody>
          <a:bodyPr>
            <a:noAutofit/>
          </a:bodyPr>
          <a:lstStyle/>
          <a:p>
            <a:pPr marL="0" indent="0">
              <a:lnSpc>
                <a:spcPct val="100000"/>
              </a:lnSpc>
              <a:spcBef>
                <a:spcPts val="600"/>
              </a:spcBef>
              <a:spcAft>
                <a:spcPts val="600"/>
              </a:spcAft>
              <a:buNone/>
            </a:pPr>
            <a:r>
              <a:rPr lang="en-GB" sz="1600" b="1" dirty="0">
                <a:solidFill>
                  <a:schemeClr val="accent2"/>
                </a:solidFill>
              </a:rPr>
              <a:t>Physical Activity</a:t>
            </a:r>
          </a:p>
          <a:p>
            <a:pPr>
              <a:lnSpc>
                <a:spcPct val="100000"/>
              </a:lnSpc>
              <a:spcBef>
                <a:spcPts val="600"/>
              </a:spcBef>
              <a:spcAft>
                <a:spcPts val="600"/>
              </a:spcAft>
            </a:pPr>
            <a:r>
              <a:rPr lang="en-US" sz="1400" dirty="0">
                <a:solidFill>
                  <a:srgbClr val="404040"/>
                </a:solidFill>
              </a:rPr>
              <a:t>FSM pupils are the group most likely to get the bus to school (27%) and one of the groups least likely to use a car. </a:t>
            </a:r>
          </a:p>
          <a:p>
            <a:pPr>
              <a:lnSpc>
                <a:spcPct val="100000"/>
              </a:lnSpc>
              <a:spcBef>
                <a:spcPts val="600"/>
              </a:spcBef>
              <a:spcAft>
                <a:spcPts val="600"/>
              </a:spcAft>
            </a:pPr>
            <a:r>
              <a:rPr lang="en-US" sz="1400" dirty="0">
                <a:solidFill>
                  <a:srgbClr val="404040"/>
                </a:solidFill>
              </a:rPr>
              <a:t>When asked about participation in physical activity, FSM pupils were less likely to participate after school and in after school clubs. </a:t>
            </a:r>
          </a:p>
          <a:p>
            <a:pPr marL="0" indent="0">
              <a:lnSpc>
                <a:spcPct val="100000"/>
              </a:lnSpc>
              <a:spcBef>
                <a:spcPts val="600"/>
              </a:spcBef>
              <a:spcAft>
                <a:spcPts val="600"/>
              </a:spcAft>
              <a:buNone/>
            </a:pPr>
            <a:r>
              <a:rPr lang="en-GB" sz="1600" b="1" dirty="0">
                <a:solidFill>
                  <a:srgbClr val="00A8D1"/>
                </a:solidFill>
                <a:latin typeface="+mn-lt"/>
              </a:rPr>
              <a:t>Relationships</a:t>
            </a:r>
            <a:endParaRPr lang="en-GB" sz="1600" dirty="0">
              <a:solidFill>
                <a:srgbClr val="404040"/>
              </a:solidFill>
              <a:latin typeface="+mn-lt"/>
            </a:endParaRPr>
          </a:p>
          <a:p>
            <a:pPr>
              <a:lnSpc>
                <a:spcPct val="100000"/>
              </a:lnSpc>
              <a:spcBef>
                <a:spcPts val="600"/>
              </a:spcBef>
              <a:spcAft>
                <a:spcPts val="600"/>
              </a:spcAft>
            </a:pPr>
            <a:r>
              <a:rPr lang="en-US" sz="1400" dirty="0">
                <a:solidFill>
                  <a:srgbClr val="404040"/>
                </a:solidFill>
                <a:latin typeface="+mn-lt"/>
              </a:rPr>
              <a:t>31% of FSM pupils live with mainly or only their mum, and they are more likely to do so than pupils overall (15%).</a:t>
            </a:r>
          </a:p>
          <a:p>
            <a:pPr>
              <a:lnSpc>
                <a:spcPct val="100000"/>
              </a:lnSpc>
              <a:spcBef>
                <a:spcPts val="600"/>
              </a:spcBef>
              <a:spcAft>
                <a:spcPts val="600"/>
              </a:spcAft>
            </a:pPr>
            <a:r>
              <a:rPr lang="en-US" sz="1400" dirty="0">
                <a:solidFill>
                  <a:srgbClr val="404040"/>
                </a:solidFill>
                <a:latin typeface="+mn-lt"/>
              </a:rPr>
              <a:t>76% of FSM pupils feel they get love and support at home all the time. </a:t>
            </a:r>
          </a:p>
          <a:p>
            <a:pPr>
              <a:lnSpc>
                <a:spcPct val="100000"/>
              </a:lnSpc>
              <a:spcBef>
                <a:spcPts val="600"/>
              </a:spcBef>
              <a:spcAft>
                <a:spcPts val="600"/>
              </a:spcAft>
            </a:pPr>
            <a:r>
              <a:rPr lang="en-US" sz="1400" dirty="0">
                <a:solidFill>
                  <a:srgbClr val="404040"/>
                </a:solidFill>
                <a:latin typeface="+mn-lt"/>
              </a:rPr>
              <a:t>Being bullied at school over the last 12 months is an issue for 34% of pupils receiving FSM (v. 23% overall). They are also more likely to be bullied online, near home, at home and in town. </a:t>
            </a:r>
          </a:p>
          <a:p>
            <a:pPr>
              <a:lnSpc>
                <a:spcPct val="100000"/>
              </a:lnSpc>
              <a:spcBef>
                <a:spcPts val="600"/>
              </a:spcBef>
              <a:spcAft>
                <a:spcPts val="600"/>
              </a:spcAft>
            </a:pPr>
            <a:r>
              <a:rPr lang="en-US" sz="1400" dirty="0">
                <a:solidFill>
                  <a:srgbClr val="404040"/>
                </a:solidFill>
                <a:latin typeface="+mn-lt"/>
              </a:rPr>
              <a:t>FSM pupils are more likely to think that they are bullied for the way they look than secondary pupils on average (55% and 50% respectively) and their size and weight (50% v. 40%). 15% are bullied due to their family background which is only a little higher than pupils overall (13%).</a:t>
            </a:r>
          </a:p>
          <a:p>
            <a:pPr>
              <a:lnSpc>
                <a:spcPct val="100000"/>
              </a:lnSpc>
              <a:spcBef>
                <a:spcPts val="600"/>
              </a:spcBef>
              <a:spcAft>
                <a:spcPts val="600"/>
              </a:spcAft>
            </a:pPr>
            <a:r>
              <a:rPr lang="en-US" sz="1400" dirty="0">
                <a:solidFill>
                  <a:srgbClr val="404040"/>
                </a:solidFill>
                <a:latin typeface="+mn-lt"/>
              </a:rPr>
              <a:t>36% of FSM pupils did not tell anyone after they were bullied (v. 31% of all pupils).</a:t>
            </a:r>
          </a:p>
          <a:p>
            <a:pPr>
              <a:lnSpc>
                <a:spcPct val="100000"/>
              </a:lnSpc>
              <a:spcBef>
                <a:spcPts val="600"/>
              </a:spcBef>
              <a:spcAft>
                <a:spcPts val="600"/>
              </a:spcAft>
            </a:pPr>
            <a:r>
              <a:rPr lang="en-US" sz="1400" dirty="0">
                <a:solidFill>
                  <a:srgbClr val="404040"/>
                </a:solidFill>
                <a:latin typeface="+mn-lt"/>
              </a:rPr>
              <a:t>28% of FSM pupils say they have experienced some form of abuse, higher than the secondary average (23%).</a:t>
            </a:r>
          </a:p>
          <a:p>
            <a:pPr>
              <a:lnSpc>
                <a:spcPct val="100000"/>
              </a:lnSpc>
              <a:spcBef>
                <a:spcPts val="600"/>
              </a:spcBef>
              <a:spcAft>
                <a:spcPts val="600"/>
              </a:spcAft>
            </a:pPr>
            <a:r>
              <a:rPr lang="en-US" sz="1400" dirty="0">
                <a:solidFill>
                  <a:srgbClr val="404040"/>
                </a:solidFill>
                <a:latin typeface="+mn-lt"/>
              </a:rPr>
              <a:t>67% of FSM pupils would be able to ‘tell if I was in an abusive relationship’, lower than secondary pupils overall at 72%. </a:t>
            </a:r>
          </a:p>
          <a:p>
            <a:pPr marL="0" indent="0">
              <a:lnSpc>
                <a:spcPct val="100000"/>
              </a:lnSpc>
              <a:spcBef>
                <a:spcPts val="600"/>
              </a:spcBef>
              <a:spcAft>
                <a:spcPts val="600"/>
              </a:spcAft>
              <a:buNone/>
            </a:pPr>
            <a:r>
              <a:rPr lang="en-GB" sz="1600" b="1" dirty="0">
                <a:solidFill>
                  <a:srgbClr val="7030A0"/>
                </a:solidFill>
                <a:latin typeface="+mn-lt"/>
              </a:rPr>
              <a:t>Emotional wellbeing</a:t>
            </a:r>
          </a:p>
          <a:p>
            <a:pPr>
              <a:lnSpc>
                <a:spcPct val="100000"/>
              </a:lnSpc>
              <a:spcBef>
                <a:spcPts val="600"/>
              </a:spcBef>
              <a:spcAft>
                <a:spcPts val="600"/>
              </a:spcAft>
            </a:pPr>
            <a:r>
              <a:rPr lang="en-US" sz="1400" dirty="0">
                <a:solidFill>
                  <a:srgbClr val="404040"/>
                </a:solidFill>
                <a:latin typeface="+mn-lt"/>
              </a:rPr>
              <a:t>57% of FSM pupils are ‘happy’ or ‘very happy’ with their life at the moment, less than all pupils at 63%.</a:t>
            </a:r>
          </a:p>
          <a:p>
            <a:pPr>
              <a:lnSpc>
                <a:spcPct val="100000"/>
              </a:lnSpc>
              <a:spcBef>
                <a:spcPts val="600"/>
              </a:spcBef>
              <a:spcAft>
                <a:spcPts val="600"/>
              </a:spcAft>
            </a:pPr>
            <a:r>
              <a:rPr lang="en-US" sz="1400" dirty="0">
                <a:solidFill>
                  <a:srgbClr val="404040"/>
                </a:solidFill>
                <a:latin typeface="+mn-lt"/>
              </a:rPr>
              <a:t>24% of FSM pupils have experienced shouting of violence at home in the last month (v. 19% of all pupils).</a:t>
            </a:r>
          </a:p>
        </p:txBody>
      </p:sp>
    </p:spTree>
    <p:extLst>
      <p:ext uri="{BB962C8B-B14F-4D97-AF65-F5344CB8AC3E}">
        <p14:creationId xmlns:p14="http://schemas.microsoft.com/office/powerpoint/2010/main" val="2613855534"/>
      </p:ext>
    </p:extLst>
  </p:cSld>
  <p:clrMapOvr>
    <a:masterClrMapping/>
  </p:clrMapOvr>
  <p:extLst>
    <p:ext uri="{6950BFC3-D8DA-4A85-94F7-54DA5524770B}">
      <p188:commentRel xmlns:p188="http://schemas.microsoft.com/office/powerpoint/2018/8/main" r:id="rId3"/>
    </p:ext>
  </p:extLst>
</p:sld>
</file>

<file path=ppt/slides/slide2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1"/>
          <p:cNvSpPr txBox="1">
            <a:spLocks/>
          </p:cNvSpPr>
          <p:nvPr/>
        </p:nvSpPr>
        <p:spPr>
          <a:xfrm>
            <a:off x="180000" y="180000"/>
            <a:ext cx="9900000" cy="900000"/>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rgbClr val="008E91"/>
                </a:solidFill>
                <a:latin typeface="Calibri" panose="020F0502020204030204" pitchFamily="34" charset="0"/>
                <a:ea typeface="+mj-ea"/>
                <a:cs typeface="DINPro" panose="020B0504020101020102" pitchFamily="34" charset="0"/>
              </a:defRPr>
            </a:lvl1pPr>
          </a:lstStyle>
          <a:p>
            <a:r>
              <a:rPr lang="en-GB" sz="2400"/>
              <a:t>Conclusions – Pupils with free school meals (FSM) (3)</a:t>
            </a:r>
          </a:p>
        </p:txBody>
      </p:sp>
      <p:sp>
        <p:nvSpPr>
          <p:cNvPr id="6" name="Content Placeholder 2"/>
          <p:cNvSpPr>
            <a:spLocks noGrp="1"/>
          </p:cNvSpPr>
          <p:nvPr>
            <p:ph idx="1"/>
          </p:nvPr>
        </p:nvSpPr>
        <p:spPr>
          <a:xfrm>
            <a:off x="180000" y="789855"/>
            <a:ext cx="11540052" cy="5678068"/>
          </a:xfrm>
        </p:spPr>
        <p:txBody>
          <a:bodyPr>
            <a:noAutofit/>
          </a:bodyPr>
          <a:lstStyle/>
          <a:p>
            <a:pPr marL="0" indent="0">
              <a:lnSpc>
                <a:spcPct val="100000"/>
              </a:lnSpc>
              <a:spcBef>
                <a:spcPts val="600"/>
              </a:spcBef>
              <a:spcAft>
                <a:spcPts val="600"/>
              </a:spcAft>
              <a:buNone/>
            </a:pPr>
            <a:r>
              <a:rPr lang="en-GB" sz="1600" b="1">
                <a:solidFill>
                  <a:srgbClr val="7030A0"/>
                </a:solidFill>
              </a:rPr>
              <a:t>Emotional Wellbeing (2)</a:t>
            </a:r>
            <a:endParaRPr lang="en-US" sz="1600">
              <a:solidFill>
                <a:srgbClr val="404040"/>
              </a:solidFill>
              <a:latin typeface="+mn-lt"/>
            </a:endParaRPr>
          </a:p>
          <a:p>
            <a:pPr>
              <a:lnSpc>
                <a:spcPct val="100000"/>
              </a:lnSpc>
              <a:spcBef>
                <a:spcPts val="600"/>
              </a:spcBef>
              <a:spcAft>
                <a:spcPts val="600"/>
              </a:spcAft>
            </a:pPr>
            <a:r>
              <a:rPr lang="en-US" sz="1400">
                <a:solidFill>
                  <a:srgbClr val="404040"/>
                </a:solidFill>
                <a:latin typeface="+mn-lt"/>
              </a:rPr>
              <a:t>If something goes wrong, 29% of FSM pupils feel they are calm and can carry on, lower than secondary pupils overall at 36%. Resilience scores are lower amongst FSM pupils, 54% scored low in comparison to 44% of pupils overall.</a:t>
            </a:r>
          </a:p>
          <a:p>
            <a:pPr>
              <a:lnSpc>
                <a:spcPct val="100000"/>
              </a:lnSpc>
              <a:spcBef>
                <a:spcPts val="600"/>
              </a:spcBef>
              <a:spcAft>
                <a:spcPts val="600"/>
              </a:spcAft>
            </a:pPr>
            <a:r>
              <a:rPr lang="en-US" sz="1400">
                <a:solidFill>
                  <a:srgbClr val="404040"/>
                </a:solidFill>
                <a:latin typeface="+mn-lt"/>
              </a:rPr>
              <a:t>FSM pupils are less likely to worry about school, exams and friendships and more likely to worry about money/family finance and family problems compared to pupils overall.  </a:t>
            </a:r>
          </a:p>
          <a:p>
            <a:pPr>
              <a:lnSpc>
                <a:spcPct val="100000"/>
              </a:lnSpc>
              <a:spcBef>
                <a:spcPts val="600"/>
              </a:spcBef>
              <a:spcAft>
                <a:spcPts val="600"/>
              </a:spcAft>
            </a:pPr>
            <a:r>
              <a:rPr lang="en-US" sz="1400">
                <a:solidFill>
                  <a:srgbClr val="404040"/>
                </a:solidFill>
                <a:latin typeface="+mn-lt"/>
              </a:rPr>
              <a:t>When asked if you have a problem that worries you or makes you feel stressed, 21% of FSM pupils responded with explicitly harmful or potentially addictive solutions (v. 15% overall).</a:t>
            </a:r>
          </a:p>
          <a:p>
            <a:pPr marL="0" indent="0">
              <a:lnSpc>
                <a:spcPct val="100000"/>
              </a:lnSpc>
              <a:spcBef>
                <a:spcPts val="600"/>
              </a:spcBef>
              <a:spcAft>
                <a:spcPts val="600"/>
              </a:spcAft>
              <a:buNone/>
            </a:pPr>
            <a:r>
              <a:rPr lang="en-GB" sz="1600" b="1">
                <a:solidFill>
                  <a:srgbClr val="C00000"/>
                </a:solidFill>
              </a:rPr>
              <a:t>Staying safe</a:t>
            </a:r>
            <a:endParaRPr lang="en-US" sz="1400">
              <a:solidFill>
                <a:srgbClr val="404040"/>
              </a:solidFill>
              <a:latin typeface="+mn-lt"/>
            </a:endParaRPr>
          </a:p>
          <a:p>
            <a:pPr>
              <a:lnSpc>
                <a:spcPct val="100000"/>
              </a:lnSpc>
              <a:spcBef>
                <a:spcPts val="600"/>
              </a:spcBef>
              <a:spcAft>
                <a:spcPts val="600"/>
              </a:spcAft>
            </a:pPr>
            <a:r>
              <a:rPr lang="en-US" sz="1400">
                <a:solidFill>
                  <a:srgbClr val="404040"/>
                </a:solidFill>
                <a:latin typeface="+mn-lt"/>
              </a:rPr>
              <a:t>27% of FSM pupils have seen knives used as a threat compared to 24% of secondary pupils overall. </a:t>
            </a:r>
          </a:p>
          <a:p>
            <a:pPr>
              <a:lnSpc>
                <a:spcPct val="100000"/>
              </a:lnSpc>
              <a:spcBef>
                <a:spcPts val="600"/>
              </a:spcBef>
              <a:spcAft>
                <a:spcPts val="600"/>
              </a:spcAft>
            </a:pPr>
            <a:r>
              <a:rPr lang="en-US" sz="1400">
                <a:solidFill>
                  <a:srgbClr val="404040"/>
                </a:solidFill>
                <a:latin typeface="+mn-lt"/>
              </a:rPr>
              <a:t>49% of FSM pupils say their parents/carers drink alcohol, lower than pupils overall at 63%. </a:t>
            </a:r>
          </a:p>
          <a:p>
            <a:pPr>
              <a:lnSpc>
                <a:spcPct val="100000"/>
              </a:lnSpc>
              <a:spcBef>
                <a:spcPts val="600"/>
              </a:spcBef>
              <a:spcAft>
                <a:spcPts val="600"/>
              </a:spcAft>
            </a:pPr>
            <a:r>
              <a:rPr lang="en-US" sz="1400">
                <a:solidFill>
                  <a:srgbClr val="404040"/>
                </a:solidFill>
                <a:latin typeface="+mn-lt"/>
              </a:rPr>
              <a:t>12% of all secondary pupils say that their parents smoke cigarettes, increasing to 20% for FSM pupils. </a:t>
            </a:r>
          </a:p>
          <a:p>
            <a:pPr marL="0" indent="0">
              <a:lnSpc>
                <a:spcPct val="100000"/>
              </a:lnSpc>
              <a:spcBef>
                <a:spcPts val="600"/>
              </a:spcBef>
              <a:spcAft>
                <a:spcPts val="600"/>
              </a:spcAft>
              <a:buNone/>
            </a:pPr>
            <a:r>
              <a:rPr lang="en-GB" sz="1600" b="1">
                <a:solidFill>
                  <a:schemeClr val="accent4"/>
                </a:solidFill>
                <a:latin typeface="+mn-lt"/>
              </a:rPr>
              <a:t>Community and activities: Ambitions, aspirations and environment</a:t>
            </a:r>
          </a:p>
          <a:p>
            <a:pPr>
              <a:lnSpc>
                <a:spcPct val="100000"/>
              </a:lnSpc>
              <a:spcBef>
                <a:spcPts val="600"/>
              </a:spcBef>
              <a:spcAft>
                <a:spcPts val="600"/>
              </a:spcAft>
            </a:pPr>
            <a:r>
              <a:rPr lang="en-US" sz="1400">
                <a:solidFill>
                  <a:srgbClr val="404040"/>
                </a:solidFill>
                <a:latin typeface="+mn-lt"/>
              </a:rPr>
              <a:t>Less FSM pupils than average want to continue in full-time education, 47% say this compared to 51% overall. 16% says they will find a job as soon as they can (v. 13% of all secondary pupils) and 16% what to start an apprenticeship (similar to all pupils at 15%).</a:t>
            </a:r>
          </a:p>
          <a:p>
            <a:pPr>
              <a:lnSpc>
                <a:spcPct val="100000"/>
              </a:lnSpc>
              <a:spcBef>
                <a:spcPts val="600"/>
              </a:spcBef>
              <a:spcAft>
                <a:spcPts val="600"/>
              </a:spcAft>
            </a:pPr>
            <a:r>
              <a:rPr lang="en-US" sz="1400">
                <a:solidFill>
                  <a:srgbClr val="404040"/>
                </a:solidFill>
                <a:latin typeface="+mn-lt"/>
              </a:rPr>
              <a:t>86% of FSM pupils say they have things they want to achieve and 64% of FSM pupils feel able to pursue what they want to do once they leave school.</a:t>
            </a:r>
          </a:p>
          <a:p>
            <a:pPr>
              <a:lnSpc>
                <a:spcPct val="100000"/>
              </a:lnSpc>
              <a:spcBef>
                <a:spcPts val="600"/>
              </a:spcBef>
              <a:spcAft>
                <a:spcPts val="600"/>
              </a:spcAft>
            </a:pPr>
            <a:r>
              <a:rPr lang="en-US" sz="1400">
                <a:solidFill>
                  <a:srgbClr val="404040"/>
                </a:solidFill>
                <a:latin typeface="+mn-lt"/>
              </a:rPr>
              <a:t>55% of FSM pupils feel excited about the future, lower than all pupils at 62%.</a:t>
            </a:r>
          </a:p>
        </p:txBody>
      </p:sp>
    </p:spTree>
    <p:extLst>
      <p:ext uri="{BB962C8B-B14F-4D97-AF65-F5344CB8AC3E}">
        <p14:creationId xmlns:p14="http://schemas.microsoft.com/office/powerpoint/2010/main" val="3937077991"/>
      </p:ext>
    </p:extLst>
  </p:cSld>
  <p:clrMapOvr>
    <a:masterClrMapping/>
  </p:clrMapOvr>
</p:sld>
</file>

<file path=ppt/slides/slide22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EB69B93-00EE-0F08-B4C8-44CD5E104B13}"/>
            </a:ext>
          </a:extLst>
        </p:cNvPr>
        <p:cNvGrpSpPr/>
        <p:nvPr/>
      </p:nvGrpSpPr>
      <p:grpSpPr>
        <a:xfrm>
          <a:off x="0" y="0"/>
          <a:ext cx="0" cy="0"/>
          <a:chOff x="0" y="0"/>
          <a:chExt cx="0" cy="0"/>
        </a:xfrm>
      </p:grpSpPr>
      <p:sp>
        <p:nvSpPr>
          <p:cNvPr id="5" name="Title 1">
            <a:extLst>
              <a:ext uri="{FF2B5EF4-FFF2-40B4-BE49-F238E27FC236}">
                <a16:creationId xmlns:a16="http://schemas.microsoft.com/office/drawing/2014/main" id="{8D4E91CE-1FF5-A050-F4DA-D80A3F0C2223}"/>
              </a:ext>
            </a:extLst>
          </p:cNvPr>
          <p:cNvSpPr txBox="1">
            <a:spLocks/>
          </p:cNvSpPr>
          <p:nvPr/>
        </p:nvSpPr>
        <p:spPr>
          <a:xfrm>
            <a:off x="180000" y="180000"/>
            <a:ext cx="9900000" cy="900000"/>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rgbClr val="008E91"/>
                </a:solidFill>
                <a:latin typeface="Calibri" panose="020F0502020204030204" pitchFamily="34" charset="0"/>
                <a:ea typeface="+mj-ea"/>
                <a:cs typeface="DINPro" panose="020B0504020101020102" pitchFamily="34" charset="0"/>
              </a:defRPr>
            </a:lvl1pPr>
          </a:lstStyle>
          <a:p>
            <a:r>
              <a:rPr lang="en-GB" sz="2400"/>
              <a:t>Conclusions – Pupils with free school meals (FSM) (4)</a:t>
            </a:r>
          </a:p>
        </p:txBody>
      </p:sp>
      <p:sp>
        <p:nvSpPr>
          <p:cNvPr id="6" name="Content Placeholder 2">
            <a:extLst>
              <a:ext uri="{FF2B5EF4-FFF2-40B4-BE49-F238E27FC236}">
                <a16:creationId xmlns:a16="http://schemas.microsoft.com/office/drawing/2014/main" id="{A0214988-8EB7-8D52-C2CE-9AA9C23CFDFE}"/>
              </a:ext>
            </a:extLst>
          </p:cNvPr>
          <p:cNvSpPr>
            <a:spLocks noGrp="1"/>
          </p:cNvSpPr>
          <p:nvPr>
            <p:ph idx="1"/>
          </p:nvPr>
        </p:nvSpPr>
        <p:spPr>
          <a:xfrm>
            <a:off x="179999" y="789855"/>
            <a:ext cx="11530219" cy="5678068"/>
          </a:xfrm>
        </p:spPr>
        <p:txBody>
          <a:bodyPr>
            <a:noAutofit/>
          </a:bodyPr>
          <a:lstStyle/>
          <a:p>
            <a:pPr marL="0" indent="0">
              <a:lnSpc>
                <a:spcPct val="100000"/>
              </a:lnSpc>
              <a:spcBef>
                <a:spcPts val="600"/>
              </a:spcBef>
              <a:spcAft>
                <a:spcPts val="600"/>
              </a:spcAft>
              <a:buNone/>
            </a:pPr>
            <a:r>
              <a:rPr lang="en-GB" sz="1600" b="1">
                <a:solidFill>
                  <a:srgbClr val="FF0000"/>
                </a:solidFill>
                <a:latin typeface="+mn-lt"/>
              </a:rPr>
              <a:t>Technology and being online</a:t>
            </a:r>
          </a:p>
          <a:p>
            <a:pPr>
              <a:lnSpc>
                <a:spcPct val="100000"/>
              </a:lnSpc>
              <a:spcBef>
                <a:spcPts val="600"/>
              </a:spcBef>
              <a:spcAft>
                <a:spcPts val="600"/>
              </a:spcAft>
            </a:pPr>
            <a:r>
              <a:rPr lang="en-US" sz="1400">
                <a:solidFill>
                  <a:srgbClr val="404040"/>
                </a:solidFill>
                <a:latin typeface="+mn-lt"/>
              </a:rPr>
              <a:t>38% of FSM pupils say their parents watch what they’re doing online, higher than all secondary pupils at 30%. However, FSM pupils are similar to pupils overall in elation to the rules they have around going online.</a:t>
            </a:r>
          </a:p>
          <a:p>
            <a:pPr>
              <a:lnSpc>
                <a:spcPct val="100000"/>
              </a:lnSpc>
              <a:spcBef>
                <a:spcPts val="600"/>
              </a:spcBef>
              <a:spcAft>
                <a:spcPts val="600"/>
              </a:spcAft>
            </a:pPr>
            <a:r>
              <a:rPr lang="en-US" sz="1400">
                <a:solidFill>
                  <a:srgbClr val="404040"/>
                </a:solidFill>
                <a:latin typeface="+mn-lt"/>
              </a:rPr>
              <a:t>17% of FSM pupils have received a sexting image from someone they didn’t know, higher than the secondary average at 13%. FSM pupils that receive sexting images are more likely to delete images, tell a responsible adult or take a screenshot. </a:t>
            </a:r>
          </a:p>
          <a:p>
            <a:pPr>
              <a:lnSpc>
                <a:spcPct val="100000"/>
              </a:lnSpc>
              <a:spcBef>
                <a:spcPts val="600"/>
              </a:spcBef>
              <a:spcAft>
                <a:spcPts val="600"/>
              </a:spcAft>
            </a:pPr>
            <a:endParaRPr lang="en-US" sz="1400">
              <a:solidFill>
                <a:srgbClr val="404040"/>
              </a:solidFill>
              <a:latin typeface="+mn-lt"/>
            </a:endParaRPr>
          </a:p>
        </p:txBody>
      </p:sp>
    </p:spTree>
    <p:extLst>
      <p:ext uri="{BB962C8B-B14F-4D97-AF65-F5344CB8AC3E}">
        <p14:creationId xmlns:p14="http://schemas.microsoft.com/office/powerpoint/2010/main" val="736587999"/>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GB" sz="2400"/>
              <a:t>Introduction</a:t>
            </a:r>
          </a:p>
        </p:txBody>
      </p:sp>
      <p:sp>
        <p:nvSpPr>
          <p:cNvPr id="4" name="Content Placeholder 3"/>
          <p:cNvSpPr>
            <a:spLocks noGrp="1"/>
          </p:cNvSpPr>
          <p:nvPr>
            <p:ph idx="1"/>
          </p:nvPr>
        </p:nvSpPr>
        <p:spPr>
          <a:xfrm>
            <a:off x="183600" y="835200"/>
            <a:ext cx="5742628" cy="5404689"/>
          </a:xfrm>
        </p:spPr>
        <p:txBody>
          <a:bodyPr>
            <a:noAutofit/>
          </a:bodyPr>
          <a:lstStyle/>
          <a:p>
            <a:r>
              <a:rPr lang="en-GB" sz="1200">
                <a:solidFill>
                  <a:schemeClr val="tx1">
                    <a:lumMod val="75000"/>
                    <a:lumOff val="25000"/>
                  </a:schemeClr>
                </a:solidFill>
              </a:rPr>
              <a:t>The Doncaster Council Pupil Lifestyle Survey has been developed by Doncaster Council’s Public Health Department in conjunction with independent research agency, PFA Research. The survey is designed for young people of primary and secondary school age within Key Stages 2, 3 and 4 (specifically year group 4, 6, 8 and 10). </a:t>
            </a:r>
          </a:p>
          <a:p>
            <a:r>
              <a:rPr lang="en-GB" sz="1200">
                <a:solidFill>
                  <a:schemeClr val="tx1">
                    <a:lumMod val="75000"/>
                    <a:lumOff val="25000"/>
                  </a:schemeClr>
                </a:solidFill>
              </a:rPr>
              <a:t>The aim of the research is to attain trackable data that monitors experiences, behaviours and </a:t>
            </a:r>
            <a:r>
              <a:rPr lang="en-GB" sz="1200">
                <a:solidFill>
                  <a:srgbClr val="404040"/>
                </a:solidFill>
              </a:rPr>
              <a:t>attitudes</a:t>
            </a:r>
            <a:r>
              <a:rPr lang="en-GB" sz="1200">
                <a:solidFill>
                  <a:schemeClr val="tx1">
                    <a:lumMod val="75000"/>
                    <a:lumOff val="25000"/>
                  </a:schemeClr>
                </a:solidFill>
              </a:rPr>
              <a:t> to key themes including: physical activity, nutrition and oral health, keeping safe, emotional health and wellbeing, and risk-taking behaviours. The data arising from the survey is essential to support the work of Doncaster Council’s Public Health Department and will be used to inform strategic decisions of the public health service as well as supporting teachers and educational programmes as the stimulus for discussion with young people. </a:t>
            </a:r>
          </a:p>
          <a:p>
            <a:r>
              <a:rPr lang="en-GB" sz="1200">
                <a:solidFill>
                  <a:schemeClr val="tx1">
                    <a:lumMod val="75000"/>
                    <a:lumOff val="25000"/>
                  </a:schemeClr>
                </a:solidFill>
              </a:rPr>
              <a:t>This report is designed to be used in a standalone format. Each page of results presents the complete question asked, the base (response group) to which the question was asked, and the number of responses received and answering the question. That said, users may find it useful to review the full set of questions provided as Appendix 1.</a:t>
            </a:r>
          </a:p>
          <a:p>
            <a:r>
              <a:rPr lang="en-GB" sz="1200">
                <a:solidFill>
                  <a:schemeClr val="tx1">
                    <a:lumMod val="75000"/>
                    <a:lumOff val="25000"/>
                  </a:schemeClr>
                </a:solidFill>
              </a:rPr>
              <a:t>This report delivers the headline results from all secondary schools participating. Where appropriate, data are broken down by key analysis groups; namely gender, year group (i.e. age), and vulnerable group indicators. Full data tabulations will be provided (to follow) to supplement this report for those who may wish to look at subgroups in greater detail. The full set of raw data will be held by Doncaster Council’s Public Health Department.</a:t>
            </a:r>
          </a:p>
          <a:p>
            <a:endParaRPr lang="en-GB" sz="1200">
              <a:solidFill>
                <a:schemeClr val="tx1">
                  <a:lumMod val="75000"/>
                  <a:lumOff val="25000"/>
                </a:schemeClr>
              </a:solidFill>
            </a:endParaRPr>
          </a:p>
        </p:txBody>
      </p:sp>
      <p:sp>
        <p:nvSpPr>
          <p:cNvPr id="8" name="Content Placeholder 3"/>
          <p:cNvSpPr txBox="1">
            <a:spLocks/>
          </p:cNvSpPr>
          <p:nvPr/>
        </p:nvSpPr>
        <p:spPr>
          <a:xfrm>
            <a:off x="5922628" y="821055"/>
            <a:ext cx="5742628" cy="5404689"/>
          </a:xfrm>
          <a:prstGeom prst="rect">
            <a:avLst/>
          </a:prstGeom>
        </p:spPr>
        <p:txBody>
          <a:bodyPr vert="horz" lIns="91440" tIns="45720" rIns="91440" bIns="45720" rtlCol="0" anchor="t">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rgbClr val="004376"/>
                </a:solidFill>
                <a:latin typeface="DINPro" panose="020B0504020101020102" pitchFamily="34" charset="0"/>
                <a:ea typeface="+mn-ea"/>
                <a:cs typeface="DINPro" panose="020B0504020101020102"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rgbClr val="004376"/>
                </a:solidFill>
                <a:latin typeface="DINPro" panose="020B0504020101020102" pitchFamily="34" charset="0"/>
                <a:ea typeface="+mn-ea"/>
                <a:cs typeface="DINPro" panose="020B0504020101020102"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rgbClr val="004376"/>
                </a:solidFill>
                <a:latin typeface="DINPro" panose="020B0504020101020102" pitchFamily="34" charset="0"/>
                <a:ea typeface="+mn-ea"/>
                <a:cs typeface="DINPro" panose="020B0504020101020102"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rgbClr val="004376"/>
                </a:solidFill>
                <a:latin typeface="DINPro" panose="020B0504020101020102" pitchFamily="34" charset="0"/>
                <a:ea typeface="+mn-ea"/>
                <a:cs typeface="DINPro" panose="020B0504020101020102"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rgbClr val="004376"/>
                </a:solidFill>
                <a:latin typeface="DINPro" panose="020B0504020101020102" pitchFamily="34" charset="0"/>
                <a:ea typeface="+mn-ea"/>
                <a:cs typeface="DINPro" panose="020B0504020101020102"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GB" sz="1200">
                <a:solidFill>
                  <a:schemeClr val="tx1">
                    <a:lumMod val="75000"/>
                    <a:lumOff val="25000"/>
                  </a:schemeClr>
                </a:solidFill>
                <a:latin typeface="Calibri" panose="020F0502020204030204" pitchFamily="34" charset="0"/>
              </a:rPr>
              <a:t>Schools which participated and achieved a substantial response rate for their school will receive a bespoke summary of their data. Individual schools’ results are otherwise considered to be confidential and will not be shared with other organisations without the express permission of the school. </a:t>
            </a:r>
          </a:p>
          <a:p>
            <a:r>
              <a:rPr lang="en-GB" sz="1200">
                <a:solidFill>
                  <a:schemeClr val="tx1">
                    <a:lumMod val="75000"/>
                    <a:lumOff val="25000"/>
                  </a:schemeClr>
                </a:solidFill>
                <a:latin typeface="Calibri" panose="020F0502020204030204" pitchFamily="34" charset="0"/>
              </a:rPr>
              <a:t>PFA Research, as the research company appointed to deliver the survey and analyse results, will be pleased to advise upon and consider additional ad hoc analyses on the data. These requests should be directed through the Doncaster Council Public Health Department.</a:t>
            </a:r>
          </a:p>
          <a:p>
            <a:pPr marL="0" indent="0">
              <a:buNone/>
            </a:pPr>
            <a:r>
              <a:rPr lang="en-GB" sz="1200">
                <a:solidFill>
                  <a:schemeClr val="tx1">
                    <a:lumMod val="75000"/>
                    <a:lumOff val="25000"/>
                  </a:schemeClr>
                </a:solidFill>
                <a:latin typeface="+mn-lt"/>
                <a:cs typeface="DINPro-Medium" panose="020B0604020101020102" pitchFamily="34" charset="0"/>
              </a:rPr>
              <a:t>Methodology</a:t>
            </a:r>
          </a:p>
          <a:p>
            <a:r>
              <a:rPr lang="en-GB" sz="1200">
                <a:solidFill>
                  <a:schemeClr val="tx1">
                    <a:lumMod val="75000"/>
                    <a:lumOff val="25000"/>
                  </a:schemeClr>
                </a:solidFill>
                <a:latin typeface="Calibri" panose="020F0502020204030204" pitchFamily="34" charset="0"/>
              </a:rPr>
              <a:t>Both the Primary and Secondary Surveys took the form of a standard, anonymous online questionnaire.</a:t>
            </a:r>
          </a:p>
          <a:p>
            <a:r>
              <a:rPr lang="en-GB" sz="1200">
                <a:solidFill>
                  <a:schemeClr val="tx1">
                    <a:lumMod val="75000"/>
                    <a:lumOff val="25000"/>
                  </a:schemeClr>
                </a:solidFill>
                <a:latin typeface="Calibri"/>
              </a:rPr>
              <a:t>All 111 mainstream schools across Doncaster were requested to take part in the survey during the 2024 Spring and Summer term. Schools had until the 2024 Summer holidays break for pupils to complete surveys. Schools opting in were sent a unique link which detailed both school and year groups and asked to complete with the students as they saw fit.</a:t>
            </a:r>
          </a:p>
          <a:p>
            <a:r>
              <a:rPr lang="en-GB" sz="1200">
                <a:solidFill>
                  <a:schemeClr val="tx1">
                    <a:lumMod val="75000"/>
                    <a:lumOff val="25000"/>
                  </a:schemeClr>
                </a:solidFill>
                <a:latin typeface="Calibri"/>
              </a:rPr>
              <a:t>75 primary and 16 secondary mainstream schools have participated since 2019.</a:t>
            </a:r>
          </a:p>
          <a:p>
            <a:endParaRPr lang="en-GB" sz="1200">
              <a:solidFill>
                <a:schemeClr val="tx1">
                  <a:lumMod val="75000"/>
                  <a:lumOff val="25000"/>
                </a:schemeClr>
              </a:solidFill>
              <a:highlight>
                <a:srgbClr val="FFFF00"/>
              </a:highlight>
              <a:latin typeface="Calibri" panose="020F0502020204030204" pitchFamily="34" charset="0"/>
            </a:endParaRPr>
          </a:p>
          <a:p>
            <a:endParaRPr lang="en-GB" sz="1200">
              <a:solidFill>
                <a:schemeClr val="tx1">
                  <a:lumMod val="75000"/>
                  <a:lumOff val="25000"/>
                </a:schemeClr>
              </a:solidFill>
              <a:highlight>
                <a:srgbClr val="FFFF00"/>
              </a:highlight>
              <a:latin typeface="Calibri" panose="020F0502020204030204" pitchFamily="34" charset="0"/>
            </a:endParaRPr>
          </a:p>
          <a:p>
            <a:endParaRPr lang="en-GB" sz="1200">
              <a:solidFill>
                <a:schemeClr val="tx1">
                  <a:lumMod val="75000"/>
                  <a:lumOff val="25000"/>
                </a:schemeClr>
              </a:solidFill>
              <a:highlight>
                <a:srgbClr val="FFFF00"/>
              </a:highlight>
              <a:latin typeface="Calibri" panose="020F0502020204030204" pitchFamily="34" charset="0"/>
            </a:endParaRPr>
          </a:p>
          <a:p>
            <a:endParaRPr lang="en-GB" sz="1200">
              <a:solidFill>
                <a:schemeClr val="tx1">
                  <a:lumMod val="75000"/>
                  <a:lumOff val="25000"/>
                </a:schemeClr>
              </a:solidFill>
              <a:highlight>
                <a:srgbClr val="FFFF00"/>
              </a:highlight>
              <a:latin typeface="Calibri" panose="020F0502020204030204" pitchFamily="34" charset="0"/>
            </a:endParaRPr>
          </a:p>
          <a:p>
            <a:pPr marL="171450" lvl="1" indent="-171450">
              <a:spcBef>
                <a:spcPts val="1200"/>
              </a:spcBef>
            </a:pPr>
            <a:r>
              <a:rPr lang="en-GB" sz="1000">
                <a:solidFill>
                  <a:schemeClr val="tx1">
                    <a:lumMod val="75000"/>
                    <a:lumOff val="25000"/>
                  </a:schemeClr>
                </a:solidFill>
                <a:latin typeface="Calibri" panose="020F0502020204030204" pitchFamily="34" charset="0"/>
              </a:rPr>
              <a:t>Estimated total number of Year 4 and 6 pupils (Primary) and Year 8 and 10 pupils (secondary), based upon published figures for Doncaster of total number on roll for each school.</a:t>
            </a:r>
          </a:p>
          <a:p>
            <a:pPr marL="171450" lvl="1" indent="-171450">
              <a:spcBef>
                <a:spcPts val="1200"/>
              </a:spcBef>
            </a:pPr>
            <a:r>
              <a:rPr lang="en-GB" sz="1000">
                <a:solidFill>
                  <a:schemeClr val="tx1">
                    <a:lumMod val="75000"/>
                    <a:lumOff val="25000"/>
                  </a:schemeClr>
                </a:solidFill>
                <a:latin typeface="Calibri" panose="020F0502020204030204" pitchFamily="34" charset="0"/>
              </a:rPr>
              <a:t>** Total Surveys completed by Year 4 and 6 pupils (Primary) and Year 8 and 10 pupils (secondary) since 2019</a:t>
            </a:r>
          </a:p>
        </p:txBody>
      </p:sp>
      <p:graphicFrame>
        <p:nvGraphicFramePr>
          <p:cNvPr id="5" name="Table 4"/>
          <p:cNvGraphicFramePr>
            <a:graphicFrameLocks noGrp="1"/>
          </p:cNvGraphicFramePr>
          <p:nvPr>
            <p:extLst>
              <p:ext uri="{D42A27DB-BD31-4B8C-83A1-F6EECF244321}">
                <p14:modId xmlns:p14="http://schemas.microsoft.com/office/powerpoint/2010/main" val="1472715724"/>
              </p:ext>
            </p:extLst>
          </p:nvPr>
        </p:nvGraphicFramePr>
        <p:xfrm>
          <a:off x="6163920" y="4416913"/>
          <a:ext cx="5349654" cy="1099372"/>
        </p:xfrm>
        <a:graphic>
          <a:graphicData uri="http://schemas.openxmlformats.org/drawingml/2006/table">
            <a:tbl>
              <a:tblPr firstRow="1" bandRow="1">
                <a:tableStyleId>{5940675A-B579-460E-94D1-54222C63F5DA}</a:tableStyleId>
              </a:tblPr>
              <a:tblGrid>
                <a:gridCol w="802196">
                  <a:extLst>
                    <a:ext uri="{9D8B030D-6E8A-4147-A177-3AD203B41FA5}">
                      <a16:colId xmlns:a16="http://schemas.microsoft.com/office/drawing/2014/main" val="20000"/>
                    </a:ext>
                  </a:extLst>
                </a:gridCol>
                <a:gridCol w="1019570">
                  <a:extLst>
                    <a:ext uri="{9D8B030D-6E8A-4147-A177-3AD203B41FA5}">
                      <a16:colId xmlns:a16="http://schemas.microsoft.com/office/drawing/2014/main" val="20001"/>
                    </a:ext>
                  </a:extLst>
                </a:gridCol>
                <a:gridCol w="1037615">
                  <a:extLst>
                    <a:ext uri="{9D8B030D-6E8A-4147-A177-3AD203B41FA5}">
                      <a16:colId xmlns:a16="http://schemas.microsoft.com/office/drawing/2014/main" val="20002"/>
                    </a:ext>
                  </a:extLst>
                </a:gridCol>
                <a:gridCol w="1212080">
                  <a:extLst>
                    <a:ext uri="{9D8B030D-6E8A-4147-A177-3AD203B41FA5}">
                      <a16:colId xmlns:a16="http://schemas.microsoft.com/office/drawing/2014/main" val="20003"/>
                    </a:ext>
                  </a:extLst>
                </a:gridCol>
                <a:gridCol w="1278193">
                  <a:extLst>
                    <a:ext uri="{9D8B030D-6E8A-4147-A177-3AD203B41FA5}">
                      <a16:colId xmlns:a16="http://schemas.microsoft.com/office/drawing/2014/main" val="20004"/>
                    </a:ext>
                  </a:extLst>
                </a:gridCol>
              </a:tblGrid>
              <a:tr h="515417">
                <a:tc>
                  <a:txBody>
                    <a:bodyPr/>
                    <a:lstStyle/>
                    <a:p>
                      <a:endParaRPr lang="en-GB" sz="1200">
                        <a:solidFill>
                          <a:schemeClr val="tx1">
                            <a:lumMod val="75000"/>
                            <a:lumOff val="25000"/>
                          </a:schemeClr>
                        </a:solidFill>
                      </a:endParaRPr>
                    </a:p>
                  </a:txBody>
                  <a:tcPr>
                    <a:lnL w="12700" cap="flat" cmpd="sng" algn="ctr">
                      <a:solidFill>
                        <a:schemeClr val="accent5">
                          <a:lumMod val="75000"/>
                        </a:schemeClr>
                      </a:solidFill>
                      <a:prstDash val="solid"/>
                      <a:round/>
                      <a:headEnd type="none" w="med" len="med"/>
                      <a:tailEnd type="none" w="med" len="med"/>
                    </a:lnL>
                    <a:lnR w="12700" cap="flat" cmpd="sng" algn="ctr">
                      <a:solidFill>
                        <a:schemeClr val="accent5">
                          <a:lumMod val="75000"/>
                        </a:schemeClr>
                      </a:solidFill>
                      <a:prstDash val="solid"/>
                      <a:round/>
                      <a:headEnd type="none" w="med" len="med"/>
                      <a:tailEnd type="none" w="med" len="med"/>
                    </a:lnR>
                    <a:lnT w="12700" cap="flat" cmpd="sng" algn="ctr">
                      <a:solidFill>
                        <a:schemeClr val="accent5">
                          <a:lumMod val="75000"/>
                        </a:schemeClr>
                      </a:solidFill>
                      <a:prstDash val="solid"/>
                      <a:round/>
                      <a:headEnd type="none" w="med" len="med"/>
                      <a:tailEnd type="none" w="med" len="med"/>
                    </a:lnT>
                    <a:lnB w="12700" cap="flat" cmpd="sng" algn="ctr">
                      <a:solidFill>
                        <a:schemeClr val="accent5">
                          <a:lumMod val="75000"/>
                        </a:schemeClr>
                      </a:solidFill>
                      <a:prstDash val="solid"/>
                      <a:round/>
                      <a:headEnd type="none" w="med" len="med"/>
                      <a:tailEnd type="none" w="med" len="med"/>
                    </a:lnB>
                  </a:tcPr>
                </a:tc>
                <a:tc>
                  <a:txBody>
                    <a:bodyPr/>
                    <a:lstStyle/>
                    <a:p>
                      <a:pPr algn="ctr"/>
                      <a:r>
                        <a:rPr lang="en-GB" sz="1050">
                          <a:solidFill>
                            <a:schemeClr val="tx1">
                              <a:lumMod val="75000"/>
                              <a:lumOff val="25000"/>
                            </a:schemeClr>
                          </a:solidFill>
                        </a:rPr>
                        <a:t>No. Schools in Doncaster</a:t>
                      </a:r>
                    </a:p>
                  </a:txBody>
                  <a:tcPr>
                    <a:lnL w="12700" cap="flat" cmpd="sng" algn="ctr">
                      <a:solidFill>
                        <a:schemeClr val="accent5">
                          <a:lumMod val="75000"/>
                        </a:schemeClr>
                      </a:solidFill>
                      <a:prstDash val="solid"/>
                      <a:round/>
                      <a:headEnd type="none" w="med" len="med"/>
                      <a:tailEnd type="none" w="med" len="med"/>
                    </a:lnL>
                    <a:lnR w="12700" cap="flat" cmpd="sng" algn="ctr">
                      <a:solidFill>
                        <a:schemeClr val="accent5">
                          <a:lumMod val="75000"/>
                        </a:schemeClr>
                      </a:solidFill>
                      <a:prstDash val="solid"/>
                      <a:round/>
                      <a:headEnd type="none" w="med" len="med"/>
                      <a:tailEnd type="none" w="med" len="med"/>
                    </a:lnR>
                    <a:lnT w="12700" cap="flat" cmpd="sng" algn="ctr">
                      <a:solidFill>
                        <a:schemeClr val="accent5">
                          <a:lumMod val="75000"/>
                        </a:schemeClr>
                      </a:solidFill>
                      <a:prstDash val="solid"/>
                      <a:round/>
                      <a:headEnd type="none" w="med" len="med"/>
                      <a:tailEnd type="none" w="med" len="med"/>
                    </a:lnT>
                    <a:lnB w="12700" cap="flat" cmpd="sng" algn="ctr">
                      <a:solidFill>
                        <a:schemeClr val="accent5">
                          <a:lumMod val="75000"/>
                        </a:schemeClr>
                      </a:solidFill>
                      <a:prstDash val="solid"/>
                      <a:round/>
                      <a:headEnd type="none" w="med" len="med"/>
                      <a:tailEnd type="none" w="med" len="med"/>
                    </a:lnB>
                  </a:tcPr>
                </a:tc>
                <a:tc>
                  <a:txBody>
                    <a:bodyPr/>
                    <a:lstStyle/>
                    <a:p>
                      <a:pPr algn="ctr"/>
                      <a:r>
                        <a:rPr lang="en-GB" sz="1050">
                          <a:solidFill>
                            <a:schemeClr val="tx1">
                              <a:lumMod val="75000"/>
                              <a:lumOff val="25000"/>
                            </a:schemeClr>
                          </a:solidFill>
                        </a:rPr>
                        <a:t>Total Schools participated to date</a:t>
                      </a:r>
                    </a:p>
                  </a:txBody>
                  <a:tcPr>
                    <a:lnL w="12700" cap="flat" cmpd="sng" algn="ctr">
                      <a:solidFill>
                        <a:schemeClr val="accent5">
                          <a:lumMod val="75000"/>
                        </a:schemeClr>
                      </a:solidFill>
                      <a:prstDash val="solid"/>
                      <a:round/>
                      <a:headEnd type="none" w="med" len="med"/>
                      <a:tailEnd type="none" w="med" len="med"/>
                    </a:lnL>
                    <a:lnR w="12700" cap="flat" cmpd="sng" algn="ctr">
                      <a:solidFill>
                        <a:schemeClr val="accent5">
                          <a:lumMod val="75000"/>
                        </a:schemeClr>
                      </a:solidFill>
                      <a:prstDash val="solid"/>
                      <a:round/>
                      <a:headEnd type="none" w="med" len="med"/>
                      <a:tailEnd type="none" w="med" len="med"/>
                    </a:lnR>
                    <a:lnT w="12700" cap="flat" cmpd="sng" algn="ctr">
                      <a:solidFill>
                        <a:schemeClr val="accent5">
                          <a:lumMod val="75000"/>
                        </a:schemeClr>
                      </a:solidFill>
                      <a:prstDash val="solid"/>
                      <a:round/>
                      <a:headEnd type="none" w="med" len="med"/>
                      <a:tailEnd type="none" w="med" len="med"/>
                    </a:lnT>
                    <a:lnB w="12700" cap="flat" cmpd="sng" algn="ctr">
                      <a:solidFill>
                        <a:schemeClr val="accent5">
                          <a:lumMod val="75000"/>
                        </a:schemeClr>
                      </a:solidFill>
                      <a:prstDash val="solid"/>
                      <a:round/>
                      <a:headEnd type="none" w="med" len="med"/>
                      <a:tailEnd type="none" w="med" len="med"/>
                    </a:lnB>
                  </a:tcPr>
                </a:tc>
                <a:tc>
                  <a:txBody>
                    <a:bodyPr/>
                    <a:lstStyle/>
                    <a:p>
                      <a:pPr algn="ctr"/>
                      <a:r>
                        <a:rPr lang="en-GB" sz="1050">
                          <a:solidFill>
                            <a:schemeClr val="tx1">
                              <a:lumMod val="75000"/>
                              <a:lumOff val="25000"/>
                            </a:schemeClr>
                          </a:solidFill>
                        </a:rPr>
                        <a:t>Est Number</a:t>
                      </a:r>
                      <a:r>
                        <a:rPr lang="en-GB" sz="1050" baseline="0">
                          <a:solidFill>
                            <a:schemeClr val="tx1">
                              <a:lumMod val="75000"/>
                              <a:lumOff val="25000"/>
                            </a:schemeClr>
                          </a:solidFill>
                        </a:rPr>
                        <a:t> of pupils per year*</a:t>
                      </a:r>
                      <a:endParaRPr lang="en-GB" sz="1050">
                        <a:solidFill>
                          <a:schemeClr val="tx1">
                            <a:lumMod val="75000"/>
                            <a:lumOff val="25000"/>
                          </a:schemeClr>
                        </a:solidFill>
                      </a:endParaRPr>
                    </a:p>
                  </a:txBody>
                  <a:tcPr>
                    <a:lnL w="12700" cap="flat" cmpd="sng" algn="ctr">
                      <a:solidFill>
                        <a:schemeClr val="accent5">
                          <a:lumMod val="75000"/>
                        </a:schemeClr>
                      </a:solidFill>
                      <a:prstDash val="solid"/>
                      <a:round/>
                      <a:headEnd type="none" w="med" len="med"/>
                      <a:tailEnd type="none" w="med" len="med"/>
                    </a:lnL>
                    <a:lnR w="12700" cap="flat" cmpd="sng" algn="ctr">
                      <a:solidFill>
                        <a:schemeClr val="accent5">
                          <a:lumMod val="75000"/>
                        </a:schemeClr>
                      </a:solidFill>
                      <a:prstDash val="solid"/>
                      <a:round/>
                      <a:headEnd type="none" w="med" len="med"/>
                      <a:tailEnd type="none" w="med" len="med"/>
                    </a:lnR>
                    <a:lnT w="12700" cap="flat" cmpd="sng" algn="ctr">
                      <a:solidFill>
                        <a:schemeClr val="accent5">
                          <a:lumMod val="75000"/>
                        </a:schemeClr>
                      </a:solidFill>
                      <a:prstDash val="solid"/>
                      <a:round/>
                      <a:headEnd type="none" w="med" len="med"/>
                      <a:tailEnd type="none" w="med" len="med"/>
                    </a:lnT>
                    <a:lnB w="12700" cap="flat" cmpd="sng" algn="ctr">
                      <a:solidFill>
                        <a:schemeClr val="accent5">
                          <a:lumMod val="75000"/>
                        </a:schemeClr>
                      </a:solidFill>
                      <a:prstDash val="solid"/>
                      <a:round/>
                      <a:headEnd type="none" w="med" len="med"/>
                      <a:tailEnd type="none" w="med" len="med"/>
                    </a:lnB>
                  </a:tcPr>
                </a:tc>
                <a:tc>
                  <a:txBody>
                    <a:bodyPr/>
                    <a:lstStyle/>
                    <a:p>
                      <a:pPr algn="ctr"/>
                      <a:r>
                        <a:rPr lang="en-GB" sz="1050">
                          <a:solidFill>
                            <a:schemeClr val="tx1">
                              <a:lumMod val="75000"/>
                              <a:lumOff val="25000"/>
                            </a:schemeClr>
                          </a:solidFill>
                        </a:rPr>
                        <a:t> Total Surveys Completed to date**</a:t>
                      </a:r>
                    </a:p>
                  </a:txBody>
                  <a:tcPr>
                    <a:lnL w="12700" cap="flat" cmpd="sng" algn="ctr">
                      <a:solidFill>
                        <a:schemeClr val="accent5">
                          <a:lumMod val="75000"/>
                        </a:schemeClr>
                      </a:solidFill>
                      <a:prstDash val="solid"/>
                      <a:round/>
                      <a:headEnd type="none" w="med" len="med"/>
                      <a:tailEnd type="none" w="med" len="med"/>
                    </a:lnL>
                    <a:lnR w="12700" cap="flat" cmpd="sng" algn="ctr">
                      <a:solidFill>
                        <a:schemeClr val="accent5">
                          <a:lumMod val="75000"/>
                        </a:schemeClr>
                      </a:solidFill>
                      <a:prstDash val="solid"/>
                      <a:round/>
                      <a:headEnd type="none" w="med" len="med"/>
                      <a:tailEnd type="none" w="med" len="med"/>
                    </a:lnR>
                    <a:lnT w="12700" cap="flat" cmpd="sng" algn="ctr">
                      <a:solidFill>
                        <a:schemeClr val="accent5">
                          <a:lumMod val="75000"/>
                        </a:schemeClr>
                      </a:solidFill>
                      <a:prstDash val="solid"/>
                      <a:round/>
                      <a:headEnd type="none" w="med" len="med"/>
                      <a:tailEnd type="none" w="med" len="med"/>
                    </a:lnT>
                    <a:lnB w="1270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0"/>
                  </a:ext>
                </a:extLst>
              </a:tr>
              <a:tr h="220893">
                <a:tc>
                  <a:txBody>
                    <a:bodyPr/>
                    <a:lstStyle/>
                    <a:p>
                      <a:r>
                        <a:rPr lang="en-GB" sz="1100">
                          <a:solidFill>
                            <a:schemeClr val="tx1">
                              <a:lumMod val="75000"/>
                              <a:lumOff val="25000"/>
                            </a:schemeClr>
                          </a:solidFill>
                        </a:rPr>
                        <a:t>Primary</a:t>
                      </a:r>
                    </a:p>
                  </a:txBody>
                  <a:tcPr>
                    <a:lnL w="12700" cap="flat" cmpd="sng" algn="ctr">
                      <a:solidFill>
                        <a:schemeClr val="accent5">
                          <a:lumMod val="75000"/>
                        </a:schemeClr>
                      </a:solidFill>
                      <a:prstDash val="solid"/>
                      <a:round/>
                      <a:headEnd type="none" w="med" len="med"/>
                      <a:tailEnd type="none" w="med" len="med"/>
                    </a:lnL>
                    <a:lnR w="12700" cap="flat" cmpd="sng" algn="ctr">
                      <a:solidFill>
                        <a:schemeClr val="accent5">
                          <a:lumMod val="75000"/>
                        </a:schemeClr>
                      </a:solidFill>
                      <a:prstDash val="solid"/>
                      <a:round/>
                      <a:headEnd type="none" w="med" len="med"/>
                      <a:tailEnd type="none" w="med" len="med"/>
                    </a:lnR>
                    <a:lnT w="12700" cap="flat" cmpd="sng" algn="ctr">
                      <a:solidFill>
                        <a:schemeClr val="accent5">
                          <a:lumMod val="75000"/>
                        </a:schemeClr>
                      </a:solidFill>
                      <a:prstDash val="solid"/>
                      <a:round/>
                      <a:headEnd type="none" w="med" len="med"/>
                      <a:tailEnd type="none" w="med" len="med"/>
                    </a:lnT>
                    <a:lnB w="12700" cap="flat" cmpd="sng" algn="ctr">
                      <a:solidFill>
                        <a:schemeClr val="accent5">
                          <a:lumMod val="75000"/>
                        </a:schemeClr>
                      </a:solidFill>
                      <a:prstDash val="solid"/>
                      <a:round/>
                      <a:headEnd type="none" w="med" len="med"/>
                      <a:tailEnd type="none" w="med" len="med"/>
                    </a:lnB>
                  </a:tcPr>
                </a:tc>
                <a:tc>
                  <a:txBody>
                    <a:bodyPr/>
                    <a:lstStyle/>
                    <a:p>
                      <a:pPr algn="ctr"/>
                      <a:r>
                        <a:rPr lang="en-GB" sz="1000">
                          <a:solidFill>
                            <a:schemeClr val="tx1">
                              <a:lumMod val="75000"/>
                              <a:lumOff val="25000"/>
                            </a:schemeClr>
                          </a:solidFill>
                        </a:rPr>
                        <a:t>91</a:t>
                      </a:r>
                    </a:p>
                  </a:txBody>
                  <a:tcPr>
                    <a:lnL w="12700" cap="flat" cmpd="sng" algn="ctr">
                      <a:solidFill>
                        <a:schemeClr val="accent5">
                          <a:lumMod val="75000"/>
                        </a:schemeClr>
                      </a:solidFill>
                      <a:prstDash val="solid"/>
                      <a:round/>
                      <a:headEnd type="none" w="med" len="med"/>
                      <a:tailEnd type="none" w="med" len="med"/>
                    </a:lnL>
                    <a:lnR w="12700" cap="flat" cmpd="sng" algn="ctr">
                      <a:solidFill>
                        <a:schemeClr val="accent5">
                          <a:lumMod val="75000"/>
                        </a:schemeClr>
                      </a:solidFill>
                      <a:prstDash val="solid"/>
                      <a:round/>
                      <a:headEnd type="none" w="med" len="med"/>
                      <a:tailEnd type="none" w="med" len="med"/>
                    </a:lnR>
                    <a:lnT w="12700" cap="flat" cmpd="sng" algn="ctr">
                      <a:solidFill>
                        <a:schemeClr val="accent5">
                          <a:lumMod val="75000"/>
                        </a:schemeClr>
                      </a:solidFill>
                      <a:prstDash val="solid"/>
                      <a:round/>
                      <a:headEnd type="none" w="med" len="med"/>
                      <a:tailEnd type="none" w="med" len="med"/>
                    </a:lnT>
                    <a:lnB w="12700" cap="flat" cmpd="sng" algn="ctr">
                      <a:solidFill>
                        <a:schemeClr val="accent5">
                          <a:lumMod val="75000"/>
                        </a:schemeClr>
                      </a:solidFill>
                      <a:prstDash val="solid"/>
                      <a:round/>
                      <a:headEnd type="none" w="med" len="med"/>
                      <a:tailEnd type="none" w="med" len="med"/>
                    </a:lnB>
                  </a:tcPr>
                </a:tc>
                <a:tc>
                  <a:txBody>
                    <a:bodyPr/>
                    <a:lstStyle/>
                    <a:p>
                      <a:pPr algn="ctr"/>
                      <a:r>
                        <a:rPr lang="en-US" sz="1050">
                          <a:solidFill>
                            <a:schemeClr val="tx1">
                              <a:lumMod val="75000"/>
                              <a:lumOff val="25000"/>
                            </a:schemeClr>
                          </a:solidFill>
                        </a:rPr>
                        <a:t>75</a:t>
                      </a:r>
                      <a:endParaRPr lang="en-GB" sz="1050">
                        <a:solidFill>
                          <a:schemeClr val="tx1">
                            <a:lumMod val="75000"/>
                            <a:lumOff val="25000"/>
                          </a:schemeClr>
                        </a:solidFill>
                      </a:endParaRPr>
                    </a:p>
                  </a:txBody>
                  <a:tcPr>
                    <a:lnL w="12700" cap="flat" cmpd="sng" algn="ctr">
                      <a:solidFill>
                        <a:schemeClr val="accent5">
                          <a:lumMod val="75000"/>
                        </a:schemeClr>
                      </a:solidFill>
                      <a:prstDash val="solid"/>
                      <a:round/>
                      <a:headEnd type="none" w="med" len="med"/>
                      <a:tailEnd type="none" w="med" len="med"/>
                    </a:lnL>
                    <a:lnR w="12700" cap="flat" cmpd="sng" algn="ctr">
                      <a:solidFill>
                        <a:schemeClr val="accent5">
                          <a:lumMod val="75000"/>
                        </a:schemeClr>
                      </a:solidFill>
                      <a:prstDash val="solid"/>
                      <a:round/>
                      <a:headEnd type="none" w="med" len="med"/>
                      <a:tailEnd type="none" w="med" len="med"/>
                    </a:lnR>
                    <a:lnT w="12700" cap="flat" cmpd="sng" algn="ctr">
                      <a:solidFill>
                        <a:schemeClr val="accent5">
                          <a:lumMod val="75000"/>
                        </a:schemeClr>
                      </a:solidFill>
                      <a:prstDash val="solid"/>
                      <a:round/>
                      <a:headEnd type="none" w="med" len="med"/>
                      <a:tailEnd type="none" w="med" len="med"/>
                    </a:lnT>
                    <a:lnB w="12700" cap="flat" cmpd="sng" algn="ctr">
                      <a:solidFill>
                        <a:schemeClr val="accent5">
                          <a:lumMod val="75000"/>
                        </a:schemeClr>
                      </a:solidFill>
                      <a:prstDash val="solid"/>
                      <a:round/>
                      <a:headEnd type="none" w="med" len="med"/>
                      <a:tailEnd type="none" w="med" len="med"/>
                    </a:lnB>
                  </a:tcPr>
                </a:tc>
                <a:tc>
                  <a:txBody>
                    <a:bodyPr/>
                    <a:lstStyle/>
                    <a:p>
                      <a:pPr algn="ctr"/>
                      <a:r>
                        <a:rPr lang="en-GB" sz="1050">
                          <a:solidFill>
                            <a:schemeClr val="tx1">
                              <a:lumMod val="75000"/>
                              <a:lumOff val="25000"/>
                            </a:schemeClr>
                          </a:solidFill>
                        </a:rPr>
                        <a:t>7,890</a:t>
                      </a:r>
                    </a:p>
                  </a:txBody>
                  <a:tcPr>
                    <a:lnL w="12700" cap="flat" cmpd="sng" algn="ctr">
                      <a:solidFill>
                        <a:schemeClr val="accent5">
                          <a:lumMod val="75000"/>
                        </a:schemeClr>
                      </a:solidFill>
                      <a:prstDash val="solid"/>
                      <a:round/>
                      <a:headEnd type="none" w="med" len="med"/>
                      <a:tailEnd type="none" w="med" len="med"/>
                    </a:lnL>
                    <a:lnR w="12700" cap="flat" cmpd="sng" algn="ctr">
                      <a:solidFill>
                        <a:schemeClr val="accent5">
                          <a:lumMod val="75000"/>
                        </a:schemeClr>
                      </a:solidFill>
                      <a:prstDash val="solid"/>
                      <a:round/>
                      <a:headEnd type="none" w="med" len="med"/>
                      <a:tailEnd type="none" w="med" len="med"/>
                    </a:lnR>
                    <a:lnT w="12700" cap="flat" cmpd="sng" algn="ctr">
                      <a:solidFill>
                        <a:schemeClr val="accent5">
                          <a:lumMod val="75000"/>
                        </a:schemeClr>
                      </a:solidFill>
                      <a:prstDash val="solid"/>
                      <a:round/>
                      <a:headEnd type="none" w="med" len="med"/>
                      <a:tailEnd type="none" w="med" len="med"/>
                    </a:lnT>
                    <a:lnB w="12700" cap="flat" cmpd="sng" algn="ctr">
                      <a:solidFill>
                        <a:schemeClr val="accent5">
                          <a:lumMod val="75000"/>
                        </a:schemeClr>
                      </a:solidFill>
                      <a:prstDash val="solid"/>
                      <a:round/>
                      <a:headEnd type="none" w="med" len="med"/>
                      <a:tailEnd type="none" w="med" len="med"/>
                    </a:lnB>
                  </a:tcPr>
                </a:tc>
                <a:tc>
                  <a:txBody>
                    <a:bodyPr/>
                    <a:lstStyle/>
                    <a:p>
                      <a:pPr algn="ctr"/>
                      <a:r>
                        <a:rPr lang="en-US" sz="1050">
                          <a:solidFill>
                            <a:schemeClr val="tx1">
                              <a:lumMod val="75000"/>
                              <a:lumOff val="25000"/>
                            </a:schemeClr>
                          </a:solidFill>
                        </a:rPr>
                        <a:t>17,152</a:t>
                      </a:r>
                      <a:endParaRPr lang="en-GB" sz="1050">
                        <a:solidFill>
                          <a:schemeClr val="tx1">
                            <a:lumMod val="75000"/>
                            <a:lumOff val="25000"/>
                          </a:schemeClr>
                        </a:solidFill>
                      </a:endParaRPr>
                    </a:p>
                  </a:txBody>
                  <a:tcPr>
                    <a:lnL w="12700" cap="flat" cmpd="sng" algn="ctr">
                      <a:solidFill>
                        <a:schemeClr val="accent5">
                          <a:lumMod val="75000"/>
                        </a:schemeClr>
                      </a:solidFill>
                      <a:prstDash val="solid"/>
                      <a:round/>
                      <a:headEnd type="none" w="med" len="med"/>
                      <a:tailEnd type="none" w="med" len="med"/>
                    </a:lnL>
                    <a:lnR w="12700" cap="flat" cmpd="sng" algn="ctr">
                      <a:solidFill>
                        <a:schemeClr val="accent5">
                          <a:lumMod val="75000"/>
                        </a:schemeClr>
                      </a:solidFill>
                      <a:prstDash val="solid"/>
                      <a:round/>
                      <a:headEnd type="none" w="med" len="med"/>
                      <a:tailEnd type="none" w="med" len="med"/>
                    </a:lnR>
                    <a:lnT w="12700" cap="flat" cmpd="sng" algn="ctr">
                      <a:solidFill>
                        <a:schemeClr val="accent5">
                          <a:lumMod val="75000"/>
                        </a:schemeClr>
                      </a:solidFill>
                      <a:prstDash val="solid"/>
                      <a:round/>
                      <a:headEnd type="none" w="med" len="med"/>
                      <a:tailEnd type="none" w="med" len="med"/>
                    </a:lnT>
                    <a:lnB w="1270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1"/>
                  </a:ext>
                </a:extLst>
              </a:tr>
              <a:tr h="268792">
                <a:tc>
                  <a:txBody>
                    <a:bodyPr/>
                    <a:lstStyle/>
                    <a:p>
                      <a:r>
                        <a:rPr lang="en-GB" sz="1100">
                          <a:solidFill>
                            <a:schemeClr val="tx1">
                              <a:lumMod val="75000"/>
                              <a:lumOff val="25000"/>
                            </a:schemeClr>
                          </a:solidFill>
                        </a:rPr>
                        <a:t>Secondary</a:t>
                      </a:r>
                    </a:p>
                  </a:txBody>
                  <a:tcPr>
                    <a:lnL w="12700" cap="flat" cmpd="sng" algn="ctr">
                      <a:solidFill>
                        <a:schemeClr val="accent5">
                          <a:lumMod val="75000"/>
                        </a:schemeClr>
                      </a:solidFill>
                      <a:prstDash val="solid"/>
                      <a:round/>
                      <a:headEnd type="none" w="med" len="med"/>
                      <a:tailEnd type="none" w="med" len="med"/>
                    </a:lnL>
                    <a:lnR w="12700" cap="flat" cmpd="sng" algn="ctr">
                      <a:solidFill>
                        <a:schemeClr val="accent5">
                          <a:lumMod val="75000"/>
                        </a:schemeClr>
                      </a:solidFill>
                      <a:prstDash val="solid"/>
                      <a:round/>
                      <a:headEnd type="none" w="med" len="med"/>
                      <a:tailEnd type="none" w="med" len="med"/>
                    </a:lnR>
                    <a:lnT w="12700" cap="flat" cmpd="sng" algn="ctr">
                      <a:solidFill>
                        <a:schemeClr val="accent5">
                          <a:lumMod val="75000"/>
                        </a:schemeClr>
                      </a:solidFill>
                      <a:prstDash val="solid"/>
                      <a:round/>
                      <a:headEnd type="none" w="med" len="med"/>
                      <a:tailEnd type="none" w="med" len="med"/>
                    </a:lnT>
                    <a:lnB w="12700" cap="flat" cmpd="sng" algn="ctr">
                      <a:solidFill>
                        <a:schemeClr val="accent5">
                          <a:lumMod val="75000"/>
                        </a:schemeClr>
                      </a:solidFill>
                      <a:prstDash val="solid"/>
                      <a:round/>
                      <a:headEnd type="none" w="med" len="med"/>
                      <a:tailEnd type="none" w="med" len="med"/>
                    </a:lnB>
                  </a:tcPr>
                </a:tc>
                <a:tc>
                  <a:txBody>
                    <a:bodyPr/>
                    <a:lstStyle/>
                    <a:p>
                      <a:pPr algn="ctr"/>
                      <a:r>
                        <a:rPr lang="en-US" sz="1000">
                          <a:solidFill>
                            <a:schemeClr val="tx1">
                              <a:lumMod val="75000"/>
                              <a:lumOff val="25000"/>
                            </a:schemeClr>
                          </a:solidFill>
                        </a:rPr>
                        <a:t>2</a:t>
                      </a:r>
                      <a:r>
                        <a:rPr lang="en-GB" sz="1000">
                          <a:solidFill>
                            <a:schemeClr val="tx1">
                              <a:lumMod val="75000"/>
                              <a:lumOff val="25000"/>
                            </a:schemeClr>
                          </a:solidFill>
                        </a:rPr>
                        <a:t>0</a:t>
                      </a:r>
                    </a:p>
                  </a:txBody>
                  <a:tcPr>
                    <a:lnL w="12700" cap="flat" cmpd="sng" algn="ctr">
                      <a:solidFill>
                        <a:schemeClr val="accent5">
                          <a:lumMod val="75000"/>
                        </a:schemeClr>
                      </a:solidFill>
                      <a:prstDash val="solid"/>
                      <a:round/>
                      <a:headEnd type="none" w="med" len="med"/>
                      <a:tailEnd type="none" w="med" len="med"/>
                    </a:lnL>
                    <a:lnR w="12700" cap="flat" cmpd="sng" algn="ctr">
                      <a:solidFill>
                        <a:schemeClr val="accent5">
                          <a:lumMod val="75000"/>
                        </a:schemeClr>
                      </a:solidFill>
                      <a:prstDash val="solid"/>
                      <a:round/>
                      <a:headEnd type="none" w="med" len="med"/>
                      <a:tailEnd type="none" w="med" len="med"/>
                    </a:lnR>
                    <a:lnT w="12700" cap="flat" cmpd="sng" algn="ctr">
                      <a:solidFill>
                        <a:schemeClr val="accent5">
                          <a:lumMod val="75000"/>
                        </a:schemeClr>
                      </a:solidFill>
                      <a:prstDash val="solid"/>
                      <a:round/>
                      <a:headEnd type="none" w="med" len="med"/>
                      <a:tailEnd type="none" w="med" len="med"/>
                    </a:lnT>
                    <a:lnB w="12700" cap="flat" cmpd="sng" algn="ctr">
                      <a:solidFill>
                        <a:schemeClr val="accent5">
                          <a:lumMod val="75000"/>
                        </a:schemeClr>
                      </a:solidFill>
                      <a:prstDash val="solid"/>
                      <a:round/>
                      <a:headEnd type="none" w="med" len="med"/>
                      <a:tailEnd type="none" w="med" len="med"/>
                    </a:lnB>
                  </a:tcPr>
                </a:tc>
                <a:tc>
                  <a:txBody>
                    <a:bodyPr/>
                    <a:lstStyle/>
                    <a:p>
                      <a:pPr algn="ctr"/>
                      <a:r>
                        <a:rPr lang="en-US" sz="1050">
                          <a:solidFill>
                            <a:schemeClr val="tx1">
                              <a:lumMod val="75000"/>
                              <a:lumOff val="25000"/>
                            </a:schemeClr>
                          </a:solidFill>
                        </a:rPr>
                        <a:t>16</a:t>
                      </a:r>
                      <a:endParaRPr lang="en-GB" sz="1050">
                        <a:solidFill>
                          <a:schemeClr val="tx1">
                            <a:lumMod val="75000"/>
                            <a:lumOff val="25000"/>
                          </a:schemeClr>
                        </a:solidFill>
                      </a:endParaRPr>
                    </a:p>
                  </a:txBody>
                  <a:tcPr>
                    <a:lnL w="12700" cap="flat" cmpd="sng" algn="ctr">
                      <a:solidFill>
                        <a:schemeClr val="accent5">
                          <a:lumMod val="75000"/>
                        </a:schemeClr>
                      </a:solidFill>
                      <a:prstDash val="solid"/>
                      <a:round/>
                      <a:headEnd type="none" w="med" len="med"/>
                      <a:tailEnd type="none" w="med" len="med"/>
                    </a:lnL>
                    <a:lnR w="12700" cap="flat" cmpd="sng" algn="ctr">
                      <a:solidFill>
                        <a:schemeClr val="accent5">
                          <a:lumMod val="75000"/>
                        </a:schemeClr>
                      </a:solidFill>
                      <a:prstDash val="solid"/>
                      <a:round/>
                      <a:headEnd type="none" w="med" len="med"/>
                      <a:tailEnd type="none" w="med" len="med"/>
                    </a:lnR>
                    <a:lnT w="12700" cap="flat" cmpd="sng" algn="ctr">
                      <a:solidFill>
                        <a:schemeClr val="accent5">
                          <a:lumMod val="75000"/>
                        </a:schemeClr>
                      </a:solidFill>
                      <a:prstDash val="solid"/>
                      <a:round/>
                      <a:headEnd type="none" w="med" len="med"/>
                      <a:tailEnd type="none" w="med" len="med"/>
                    </a:lnT>
                    <a:lnB w="12700" cap="flat" cmpd="sng" algn="ctr">
                      <a:solidFill>
                        <a:schemeClr val="accent5">
                          <a:lumMod val="75000"/>
                        </a:schemeClr>
                      </a:solidFill>
                      <a:prstDash val="solid"/>
                      <a:round/>
                      <a:headEnd type="none" w="med" len="med"/>
                      <a:tailEnd type="none" w="med" len="med"/>
                    </a:lnB>
                  </a:tcPr>
                </a:tc>
                <a:tc>
                  <a:txBody>
                    <a:bodyPr/>
                    <a:lstStyle/>
                    <a:p>
                      <a:pPr algn="ctr"/>
                      <a:r>
                        <a:rPr lang="en-GB" sz="1050">
                          <a:solidFill>
                            <a:schemeClr val="tx1">
                              <a:lumMod val="75000"/>
                              <a:lumOff val="25000"/>
                            </a:schemeClr>
                          </a:solidFill>
                        </a:rPr>
                        <a:t>6,460</a:t>
                      </a:r>
                    </a:p>
                  </a:txBody>
                  <a:tcPr>
                    <a:lnL w="12700" cap="flat" cmpd="sng" algn="ctr">
                      <a:solidFill>
                        <a:schemeClr val="accent5">
                          <a:lumMod val="75000"/>
                        </a:schemeClr>
                      </a:solidFill>
                      <a:prstDash val="solid"/>
                      <a:round/>
                      <a:headEnd type="none" w="med" len="med"/>
                      <a:tailEnd type="none" w="med" len="med"/>
                    </a:lnL>
                    <a:lnR w="12700" cap="flat" cmpd="sng" algn="ctr">
                      <a:solidFill>
                        <a:schemeClr val="accent5">
                          <a:lumMod val="75000"/>
                        </a:schemeClr>
                      </a:solidFill>
                      <a:prstDash val="solid"/>
                      <a:round/>
                      <a:headEnd type="none" w="med" len="med"/>
                      <a:tailEnd type="none" w="med" len="med"/>
                    </a:lnR>
                    <a:lnT w="12700" cap="flat" cmpd="sng" algn="ctr">
                      <a:solidFill>
                        <a:schemeClr val="accent5">
                          <a:lumMod val="75000"/>
                        </a:schemeClr>
                      </a:solidFill>
                      <a:prstDash val="solid"/>
                      <a:round/>
                      <a:headEnd type="none" w="med" len="med"/>
                      <a:tailEnd type="none" w="med" len="med"/>
                    </a:lnT>
                    <a:lnB w="12700" cap="flat" cmpd="sng" algn="ctr">
                      <a:solidFill>
                        <a:schemeClr val="accent5">
                          <a:lumMod val="75000"/>
                        </a:schemeClr>
                      </a:solidFill>
                      <a:prstDash val="solid"/>
                      <a:round/>
                      <a:headEnd type="none" w="med" len="med"/>
                      <a:tailEnd type="none" w="med" len="med"/>
                    </a:lnB>
                  </a:tcPr>
                </a:tc>
                <a:tc>
                  <a:txBody>
                    <a:bodyPr/>
                    <a:lstStyle/>
                    <a:p>
                      <a:pPr algn="ctr"/>
                      <a:r>
                        <a:rPr lang="en-US" sz="1050">
                          <a:solidFill>
                            <a:schemeClr val="tx1">
                              <a:lumMod val="75000"/>
                              <a:lumOff val="25000"/>
                            </a:schemeClr>
                          </a:solidFill>
                        </a:rPr>
                        <a:t>6,791</a:t>
                      </a:r>
                      <a:endParaRPr lang="en-GB" sz="1050">
                        <a:solidFill>
                          <a:schemeClr val="tx1">
                            <a:lumMod val="75000"/>
                            <a:lumOff val="25000"/>
                          </a:schemeClr>
                        </a:solidFill>
                      </a:endParaRPr>
                    </a:p>
                  </a:txBody>
                  <a:tcPr>
                    <a:lnL w="12700" cap="flat" cmpd="sng" algn="ctr">
                      <a:solidFill>
                        <a:schemeClr val="accent5">
                          <a:lumMod val="75000"/>
                        </a:schemeClr>
                      </a:solidFill>
                      <a:prstDash val="solid"/>
                      <a:round/>
                      <a:headEnd type="none" w="med" len="med"/>
                      <a:tailEnd type="none" w="med" len="med"/>
                    </a:lnL>
                    <a:lnR w="12700" cap="flat" cmpd="sng" algn="ctr">
                      <a:solidFill>
                        <a:schemeClr val="accent5">
                          <a:lumMod val="75000"/>
                        </a:schemeClr>
                      </a:solidFill>
                      <a:prstDash val="solid"/>
                      <a:round/>
                      <a:headEnd type="none" w="med" len="med"/>
                      <a:tailEnd type="none" w="med" len="med"/>
                    </a:lnR>
                    <a:lnT w="12700" cap="flat" cmpd="sng" algn="ctr">
                      <a:solidFill>
                        <a:schemeClr val="accent5">
                          <a:lumMod val="75000"/>
                        </a:schemeClr>
                      </a:solidFill>
                      <a:prstDash val="solid"/>
                      <a:round/>
                      <a:headEnd type="none" w="med" len="med"/>
                      <a:tailEnd type="none" w="med" len="med"/>
                    </a:lnT>
                    <a:lnB w="1270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bl>
          </a:graphicData>
        </a:graphic>
      </p:graphicFrame>
    </p:spTree>
    <p:extLst>
      <p:ext uri="{BB962C8B-B14F-4D97-AF65-F5344CB8AC3E}">
        <p14:creationId xmlns:p14="http://schemas.microsoft.com/office/powerpoint/2010/main" val="823643464"/>
      </p:ext>
    </p:extLst>
  </p:cSld>
  <p:clrMapOvr>
    <a:masterClrMapping/>
  </p:clrMapOvr>
</p:sld>
</file>

<file path=ppt/slides/slide2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1"/>
          <p:cNvSpPr txBox="1">
            <a:spLocks/>
          </p:cNvSpPr>
          <p:nvPr/>
        </p:nvSpPr>
        <p:spPr>
          <a:xfrm>
            <a:off x="180000" y="180000"/>
            <a:ext cx="9900000" cy="900000"/>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rgbClr val="008E91"/>
                </a:solidFill>
                <a:latin typeface="Calibri" panose="020F0502020204030204" pitchFamily="34" charset="0"/>
                <a:ea typeface="+mj-ea"/>
                <a:cs typeface="DINPro" panose="020B0504020101020102" pitchFamily="34" charset="0"/>
              </a:defRPr>
            </a:lvl1pPr>
          </a:lstStyle>
          <a:p>
            <a:r>
              <a:rPr lang="en-GB" sz="2400"/>
              <a:t>Conclusions – Pupils with disabilities and/or long-standing illness (1) </a:t>
            </a:r>
          </a:p>
        </p:txBody>
      </p:sp>
      <p:sp>
        <p:nvSpPr>
          <p:cNvPr id="6" name="Content Placeholder 2"/>
          <p:cNvSpPr>
            <a:spLocks noGrp="1"/>
          </p:cNvSpPr>
          <p:nvPr>
            <p:ph idx="1"/>
          </p:nvPr>
        </p:nvSpPr>
        <p:spPr>
          <a:xfrm>
            <a:off x="183019" y="834244"/>
            <a:ext cx="11527200" cy="5678068"/>
          </a:xfrm>
        </p:spPr>
        <p:txBody>
          <a:bodyPr>
            <a:noAutofit/>
          </a:bodyPr>
          <a:lstStyle/>
          <a:p>
            <a:pPr marL="0" indent="0">
              <a:lnSpc>
                <a:spcPct val="100000"/>
              </a:lnSpc>
              <a:spcBef>
                <a:spcPts val="600"/>
              </a:spcBef>
              <a:spcAft>
                <a:spcPts val="600"/>
              </a:spcAft>
              <a:buNone/>
            </a:pPr>
            <a:r>
              <a:rPr lang="en-GB" sz="1400" dirty="0">
                <a:solidFill>
                  <a:schemeClr val="tx1">
                    <a:lumMod val="75000"/>
                    <a:lumOff val="25000"/>
                  </a:schemeClr>
                </a:solidFill>
                <a:latin typeface="+mn-lt"/>
              </a:rPr>
              <a:t>There are some difference when comparing data of those pupils with a disability or long-standing illness to the overall sample. 20% (309) of pupils said they have a disability or long-standing illness. Very often those differences are not favourable for the cohort, but as in previous sections, in the absence of causality it has not been attempted to explain reasons for those differences.</a:t>
            </a:r>
          </a:p>
          <a:p>
            <a:pPr marL="0" indent="0">
              <a:lnSpc>
                <a:spcPct val="100000"/>
              </a:lnSpc>
              <a:spcBef>
                <a:spcPts val="600"/>
              </a:spcBef>
              <a:spcAft>
                <a:spcPts val="600"/>
              </a:spcAft>
              <a:buNone/>
            </a:pPr>
            <a:r>
              <a:rPr lang="en-GB" sz="1600" b="1" dirty="0">
                <a:solidFill>
                  <a:srgbClr val="00A79B"/>
                </a:solidFill>
                <a:latin typeface="+mn-lt"/>
              </a:rPr>
              <a:t>Healthy eating</a:t>
            </a:r>
          </a:p>
          <a:p>
            <a:pPr>
              <a:lnSpc>
                <a:spcPct val="100000"/>
              </a:lnSpc>
              <a:spcBef>
                <a:spcPts val="600"/>
              </a:spcBef>
              <a:spcAft>
                <a:spcPts val="600"/>
              </a:spcAft>
            </a:pPr>
            <a:r>
              <a:rPr lang="en-US" sz="1400" dirty="0">
                <a:solidFill>
                  <a:schemeClr val="tx1">
                    <a:lumMod val="75000"/>
                    <a:lumOff val="25000"/>
                  </a:schemeClr>
                </a:solidFill>
                <a:latin typeface="+mn-lt"/>
              </a:rPr>
              <a:t>When eating during the school day, pupils with a disability/long-standing illness are less likely to eat with friends (71% v. 78%), have choice of what they want to eat (57% v. 62%) and have a nice space to eat (28% v. 38%). </a:t>
            </a:r>
          </a:p>
          <a:p>
            <a:pPr>
              <a:lnSpc>
                <a:spcPct val="100000"/>
              </a:lnSpc>
              <a:spcBef>
                <a:spcPts val="600"/>
              </a:spcBef>
              <a:spcAft>
                <a:spcPts val="600"/>
              </a:spcAft>
            </a:pPr>
            <a:r>
              <a:rPr lang="en-US" sz="1400" dirty="0">
                <a:solidFill>
                  <a:schemeClr val="tx1">
                    <a:lumMod val="75000"/>
                    <a:lumOff val="25000"/>
                  </a:schemeClr>
                </a:solidFill>
                <a:latin typeface="+mn-lt"/>
              </a:rPr>
              <a:t>When eating meals at home, pupils with a disability/long-standing illness are less likely than the secondary average to eat with family (66% v. 72%), decide how much they want to eat (52% v. 55%), be given a choice of what to eat (47% v. 55%) and find mealtimes enjoyable (50% v. 56%).</a:t>
            </a:r>
          </a:p>
          <a:p>
            <a:pPr marL="0" indent="0">
              <a:lnSpc>
                <a:spcPct val="100000"/>
              </a:lnSpc>
              <a:spcBef>
                <a:spcPts val="600"/>
              </a:spcBef>
              <a:spcAft>
                <a:spcPts val="600"/>
              </a:spcAft>
              <a:buNone/>
            </a:pPr>
            <a:r>
              <a:rPr lang="en-GB" sz="1600" b="1" dirty="0">
                <a:solidFill>
                  <a:srgbClr val="92D050"/>
                </a:solidFill>
                <a:latin typeface="+mn-lt"/>
              </a:rPr>
              <a:t>Wellbeing</a:t>
            </a:r>
          </a:p>
          <a:p>
            <a:pPr>
              <a:lnSpc>
                <a:spcPct val="100000"/>
              </a:lnSpc>
              <a:spcBef>
                <a:spcPts val="600"/>
              </a:spcBef>
              <a:spcAft>
                <a:spcPts val="600"/>
              </a:spcAft>
            </a:pPr>
            <a:r>
              <a:rPr lang="en-US" sz="1400" dirty="0">
                <a:solidFill>
                  <a:schemeClr val="tx1">
                    <a:lumMod val="75000"/>
                    <a:lumOff val="25000"/>
                  </a:schemeClr>
                </a:solidFill>
                <a:latin typeface="+mn-lt"/>
              </a:rPr>
              <a:t>53% of pupils with a disability/long-standing illness remember being weighed and measured at school with 25% unhappy about it (v. 21% of all secondary pupils).</a:t>
            </a:r>
          </a:p>
          <a:p>
            <a:pPr>
              <a:lnSpc>
                <a:spcPct val="100000"/>
              </a:lnSpc>
              <a:spcBef>
                <a:spcPts val="600"/>
              </a:spcBef>
              <a:spcAft>
                <a:spcPts val="600"/>
              </a:spcAft>
            </a:pPr>
            <a:r>
              <a:rPr lang="en-US" sz="1400" dirty="0">
                <a:solidFill>
                  <a:schemeClr val="tx1">
                    <a:lumMod val="75000"/>
                    <a:lumOff val="25000"/>
                  </a:schemeClr>
                </a:solidFill>
                <a:latin typeface="+mn-lt"/>
              </a:rPr>
              <a:t>60% of pupils with a disability/long-standing illness have had days off in the last year and are more likely to have taken at least 15 days off in that year (25% v. 18% of all pupils). Hospital appointments are the reason for 57% of pupils (v. 48% of all secondary pupils) with 29% citing their physical health (v. 11% of all pupils) and. 29% said they ‘just didn’t want to go’ (v. 24% overall). </a:t>
            </a:r>
          </a:p>
          <a:p>
            <a:pPr marL="0" indent="0">
              <a:lnSpc>
                <a:spcPct val="100000"/>
              </a:lnSpc>
              <a:spcBef>
                <a:spcPts val="600"/>
              </a:spcBef>
              <a:spcAft>
                <a:spcPts val="600"/>
              </a:spcAft>
              <a:buNone/>
            </a:pPr>
            <a:r>
              <a:rPr lang="en-GB" sz="1600" b="1" dirty="0">
                <a:solidFill>
                  <a:schemeClr val="accent2"/>
                </a:solidFill>
                <a:latin typeface="+mn-lt"/>
              </a:rPr>
              <a:t>Physical Activity</a:t>
            </a:r>
          </a:p>
          <a:p>
            <a:pPr>
              <a:lnSpc>
                <a:spcPct val="100000"/>
              </a:lnSpc>
              <a:spcBef>
                <a:spcPts val="600"/>
              </a:spcBef>
              <a:spcAft>
                <a:spcPts val="600"/>
              </a:spcAft>
            </a:pPr>
            <a:r>
              <a:rPr lang="en-US" sz="1400" dirty="0">
                <a:solidFill>
                  <a:schemeClr val="tx1">
                    <a:lumMod val="75000"/>
                    <a:lumOff val="25000"/>
                  </a:schemeClr>
                </a:solidFill>
                <a:latin typeface="+mn-lt"/>
              </a:rPr>
              <a:t>On average, pupils with a disability/long-standing illness are active on 4.8 days each week with 60% breathing faster or getting hot and tired whilst doing so.</a:t>
            </a:r>
          </a:p>
          <a:p>
            <a:pPr>
              <a:lnSpc>
                <a:spcPct val="100000"/>
              </a:lnSpc>
              <a:spcBef>
                <a:spcPts val="600"/>
              </a:spcBef>
              <a:spcAft>
                <a:spcPts val="600"/>
              </a:spcAft>
            </a:pPr>
            <a:r>
              <a:rPr lang="en-US" sz="1400" dirty="0">
                <a:solidFill>
                  <a:schemeClr val="tx1">
                    <a:lumMod val="75000"/>
                    <a:lumOff val="25000"/>
                  </a:schemeClr>
                </a:solidFill>
                <a:latin typeface="+mn-lt"/>
              </a:rPr>
              <a:t>47% of pupils with a disability/long-standing illness participate in physical activity with friends during school, less than pupils overall (53%) however, 52% participate with friends after school which is the same as all pupils. </a:t>
            </a:r>
          </a:p>
          <a:p>
            <a:pPr>
              <a:lnSpc>
                <a:spcPct val="100000"/>
              </a:lnSpc>
              <a:spcBef>
                <a:spcPts val="600"/>
              </a:spcBef>
              <a:spcAft>
                <a:spcPts val="600"/>
              </a:spcAft>
            </a:pPr>
            <a:endParaRPr lang="en-GB" sz="1400" dirty="0">
              <a:solidFill>
                <a:srgbClr val="404040"/>
              </a:solidFill>
              <a:latin typeface="+mn-lt"/>
            </a:endParaRPr>
          </a:p>
          <a:p>
            <a:pPr>
              <a:lnSpc>
                <a:spcPct val="100000"/>
              </a:lnSpc>
              <a:spcBef>
                <a:spcPts val="600"/>
              </a:spcBef>
              <a:spcAft>
                <a:spcPts val="600"/>
              </a:spcAft>
            </a:pPr>
            <a:endParaRPr lang="en-GB" sz="1600" dirty="0">
              <a:solidFill>
                <a:srgbClr val="404040"/>
              </a:solidFill>
              <a:latin typeface="+mn-lt"/>
            </a:endParaRPr>
          </a:p>
        </p:txBody>
      </p:sp>
    </p:spTree>
    <p:extLst>
      <p:ext uri="{BB962C8B-B14F-4D97-AF65-F5344CB8AC3E}">
        <p14:creationId xmlns:p14="http://schemas.microsoft.com/office/powerpoint/2010/main" val="3889058898"/>
      </p:ext>
    </p:extLst>
  </p:cSld>
  <p:clrMapOvr>
    <a:masterClrMapping/>
  </p:clrMapOvr>
</p:sld>
</file>

<file path=ppt/slides/slide2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1"/>
          <p:cNvSpPr txBox="1">
            <a:spLocks/>
          </p:cNvSpPr>
          <p:nvPr/>
        </p:nvSpPr>
        <p:spPr>
          <a:xfrm>
            <a:off x="180000" y="180000"/>
            <a:ext cx="9900000" cy="900000"/>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rgbClr val="008E91"/>
                </a:solidFill>
                <a:latin typeface="Calibri" panose="020F0502020204030204" pitchFamily="34" charset="0"/>
                <a:ea typeface="+mj-ea"/>
                <a:cs typeface="DINPro" panose="020B0504020101020102" pitchFamily="34" charset="0"/>
              </a:defRPr>
            </a:lvl1pPr>
          </a:lstStyle>
          <a:p>
            <a:r>
              <a:rPr lang="en-GB" sz="2400"/>
              <a:t>Conclusions – Pupils with disabilities and/or long-standing illness (2) </a:t>
            </a:r>
          </a:p>
        </p:txBody>
      </p:sp>
      <p:sp>
        <p:nvSpPr>
          <p:cNvPr id="6" name="Content Placeholder 2"/>
          <p:cNvSpPr>
            <a:spLocks noGrp="1"/>
          </p:cNvSpPr>
          <p:nvPr>
            <p:ph idx="1"/>
          </p:nvPr>
        </p:nvSpPr>
        <p:spPr>
          <a:xfrm>
            <a:off x="183019" y="834244"/>
            <a:ext cx="11497704" cy="5678068"/>
          </a:xfrm>
        </p:spPr>
        <p:txBody>
          <a:bodyPr>
            <a:noAutofit/>
          </a:bodyPr>
          <a:lstStyle/>
          <a:p>
            <a:pPr marL="0" indent="0">
              <a:lnSpc>
                <a:spcPct val="100000"/>
              </a:lnSpc>
              <a:spcBef>
                <a:spcPts val="600"/>
              </a:spcBef>
              <a:spcAft>
                <a:spcPts val="600"/>
              </a:spcAft>
              <a:buNone/>
            </a:pPr>
            <a:r>
              <a:rPr lang="en-GB" sz="1600" b="1" dirty="0">
                <a:solidFill>
                  <a:srgbClr val="00A8D1"/>
                </a:solidFill>
                <a:latin typeface="+mn-lt"/>
              </a:rPr>
              <a:t>Relationships</a:t>
            </a:r>
            <a:endParaRPr lang="en-GB" sz="1600" dirty="0">
              <a:solidFill>
                <a:srgbClr val="404040"/>
              </a:solidFill>
              <a:latin typeface="+mn-lt"/>
            </a:endParaRPr>
          </a:p>
          <a:p>
            <a:pPr>
              <a:lnSpc>
                <a:spcPct val="100000"/>
              </a:lnSpc>
              <a:spcBef>
                <a:spcPts val="600"/>
              </a:spcBef>
              <a:spcAft>
                <a:spcPts val="600"/>
              </a:spcAft>
            </a:pPr>
            <a:r>
              <a:rPr lang="en-US" sz="1400" dirty="0">
                <a:solidFill>
                  <a:srgbClr val="404040"/>
                </a:solidFill>
                <a:latin typeface="+mn-lt"/>
              </a:rPr>
              <a:t>70% of pupils with a disability/long-standing illness always feel able to get love and support from people at home if they are worried or upset about something. Lower than pupils overall at 80%.</a:t>
            </a:r>
          </a:p>
          <a:p>
            <a:pPr>
              <a:lnSpc>
                <a:spcPct val="100000"/>
              </a:lnSpc>
              <a:spcBef>
                <a:spcPts val="600"/>
              </a:spcBef>
              <a:spcAft>
                <a:spcPts val="600"/>
              </a:spcAft>
            </a:pPr>
            <a:r>
              <a:rPr lang="en-US" sz="1400" dirty="0">
                <a:solidFill>
                  <a:srgbClr val="404040"/>
                </a:solidFill>
                <a:latin typeface="+mn-lt"/>
              </a:rPr>
              <a:t>Being bullied at school over the last 12 months is an issue for 38% of pupils with a disability/long-standing illness (compared to 23% overall) and they are more likely than all pupils to be bullied online, near home, in town and at home. 38% are bullied by a child they don’t know (v. 27% of pupils overall).</a:t>
            </a:r>
          </a:p>
          <a:p>
            <a:pPr>
              <a:lnSpc>
                <a:spcPct val="100000"/>
              </a:lnSpc>
              <a:spcBef>
                <a:spcPts val="600"/>
              </a:spcBef>
              <a:spcAft>
                <a:spcPts val="600"/>
              </a:spcAft>
            </a:pPr>
            <a:r>
              <a:rPr lang="en-US" sz="1400" dirty="0">
                <a:solidFill>
                  <a:srgbClr val="404040"/>
                </a:solidFill>
                <a:latin typeface="+mn-lt"/>
              </a:rPr>
              <a:t>25% of pupils with a disability/long-standing illness say they have experienced inappropriate comments, behaviour or unwanted attention of a sexual nature at school (v. 19% of all pupils).</a:t>
            </a:r>
          </a:p>
          <a:p>
            <a:pPr>
              <a:lnSpc>
                <a:spcPct val="100000"/>
              </a:lnSpc>
              <a:spcBef>
                <a:spcPts val="600"/>
              </a:spcBef>
              <a:spcAft>
                <a:spcPts val="600"/>
              </a:spcAft>
            </a:pPr>
            <a:r>
              <a:rPr lang="en-US" sz="1400" dirty="0">
                <a:solidFill>
                  <a:srgbClr val="404040"/>
                </a:solidFill>
                <a:latin typeface="+mn-lt"/>
              </a:rPr>
              <a:t>37% of pupils with a disability/long-standing illness say they have experienced some form of abuse in a relationship in comparison to secondary pupils overall (23%). </a:t>
            </a:r>
          </a:p>
          <a:p>
            <a:pPr>
              <a:lnSpc>
                <a:spcPct val="100000"/>
              </a:lnSpc>
              <a:spcBef>
                <a:spcPts val="600"/>
              </a:spcBef>
              <a:spcAft>
                <a:spcPts val="600"/>
              </a:spcAft>
            </a:pPr>
            <a:r>
              <a:rPr lang="en-US" sz="1400" dirty="0">
                <a:solidFill>
                  <a:srgbClr val="404040"/>
                </a:solidFill>
                <a:latin typeface="+mn-lt"/>
              </a:rPr>
              <a:t>73% of pupils with a with a disability/long-standing illness know where to get help if they were in an abusive relationship compared to 82% of all secondary pupils, and 58% feel able to get help compared to 65% of all secondary pupils.</a:t>
            </a:r>
          </a:p>
          <a:p>
            <a:pPr marL="0" indent="0">
              <a:lnSpc>
                <a:spcPct val="100000"/>
              </a:lnSpc>
              <a:spcBef>
                <a:spcPts val="600"/>
              </a:spcBef>
              <a:spcAft>
                <a:spcPts val="600"/>
              </a:spcAft>
              <a:buNone/>
            </a:pPr>
            <a:r>
              <a:rPr lang="en-GB" sz="1600" b="1" dirty="0">
                <a:solidFill>
                  <a:srgbClr val="7030A0"/>
                </a:solidFill>
                <a:latin typeface="+mn-lt"/>
              </a:rPr>
              <a:t>Emotional wellbeing</a:t>
            </a:r>
          </a:p>
          <a:p>
            <a:pPr>
              <a:lnSpc>
                <a:spcPct val="100000"/>
              </a:lnSpc>
              <a:spcBef>
                <a:spcPts val="600"/>
              </a:spcBef>
              <a:spcAft>
                <a:spcPts val="600"/>
              </a:spcAft>
            </a:pPr>
            <a:r>
              <a:rPr lang="en-US" sz="1400" dirty="0">
                <a:solidFill>
                  <a:srgbClr val="404040"/>
                </a:solidFill>
                <a:latin typeface="+mn-lt"/>
              </a:rPr>
              <a:t>54% of pupils with a disability/long-standing illness say they are happy/very happy with their life, compared to 63% overall. </a:t>
            </a:r>
          </a:p>
          <a:p>
            <a:pPr>
              <a:lnSpc>
                <a:spcPct val="100000"/>
              </a:lnSpc>
              <a:spcBef>
                <a:spcPts val="600"/>
              </a:spcBef>
              <a:spcAft>
                <a:spcPts val="600"/>
              </a:spcAft>
            </a:pPr>
            <a:r>
              <a:rPr lang="en-US" sz="1400" dirty="0">
                <a:solidFill>
                  <a:srgbClr val="404040"/>
                </a:solidFill>
                <a:latin typeface="+mn-lt"/>
              </a:rPr>
              <a:t>29% of pupils with a disability/long-standing illness have a medium-high/high resilience score compared to 36% of all secondary pupils.</a:t>
            </a:r>
          </a:p>
          <a:p>
            <a:pPr>
              <a:lnSpc>
                <a:spcPct val="100000"/>
              </a:lnSpc>
              <a:spcBef>
                <a:spcPts val="600"/>
              </a:spcBef>
              <a:spcAft>
                <a:spcPts val="600"/>
              </a:spcAft>
            </a:pPr>
            <a:r>
              <a:rPr lang="en-US" sz="1400" dirty="0">
                <a:solidFill>
                  <a:srgbClr val="404040"/>
                </a:solidFill>
                <a:latin typeface="+mn-lt"/>
              </a:rPr>
              <a:t>Pupils with a disability/long-standing illness are more likely to worry about their mental health (36% v. 27% overall) as well as their school work (31% v. 26% overall).</a:t>
            </a:r>
          </a:p>
          <a:p>
            <a:pPr>
              <a:lnSpc>
                <a:spcPct val="100000"/>
              </a:lnSpc>
              <a:spcBef>
                <a:spcPts val="600"/>
              </a:spcBef>
              <a:spcAft>
                <a:spcPts val="600"/>
              </a:spcAft>
            </a:pPr>
            <a:r>
              <a:rPr lang="en-US" sz="1400" dirty="0">
                <a:solidFill>
                  <a:srgbClr val="404040"/>
                </a:solidFill>
                <a:latin typeface="+mn-lt"/>
              </a:rPr>
              <a:t>When having a problem, 21% of pupils with a disability/long-standing illness engage in harmful behaviour (v. 15% of all pupils).</a:t>
            </a:r>
          </a:p>
        </p:txBody>
      </p:sp>
    </p:spTree>
    <p:extLst>
      <p:ext uri="{BB962C8B-B14F-4D97-AF65-F5344CB8AC3E}">
        <p14:creationId xmlns:p14="http://schemas.microsoft.com/office/powerpoint/2010/main" val="260216765"/>
      </p:ext>
    </p:extLst>
  </p:cSld>
  <p:clrMapOvr>
    <a:masterClrMapping/>
  </p:clrMapOvr>
</p:sld>
</file>

<file path=ppt/slides/slide2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1"/>
          <p:cNvSpPr txBox="1">
            <a:spLocks/>
          </p:cNvSpPr>
          <p:nvPr/>
        </p:nvSpPr>
        <p:spPr>
          <a:xfrm>
            <a:off x="180000" y="180000"/>
            <a:ext cx="9900000" cy="900000"/>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rgbClr val="008E91"/>
                </a:solidFill>
                <a:latin typeface="Calibri" panose="020F0502020204030204" pitchFamily="34" charset="0"/>
                <a:ea typeface="+mj-ea"/>
                <a:cs typeface="DINPro" panose="020B0504020101020102" pitchFamily="34" charset="0"/>
              </a:defRPr>
            </a:lvl1pPr>
          </a:lstStyle>
          <a:p>
            <a:r>
              <a:rPr lang="en-GB" sz="2400"/>
              <a:t>Conclusions – Pupils with disabilities and/or long-standing illness (3) </a:t>
            </a:r>
          </a:p>
        </p:txBody>
      </p:sp>
      <p:sp>
        <p:nvSpPr>
          <p:cNvPr id="6" name="Content Placeholder 2"/>
          <p:cNvSpPr>
            <a:spLocks noGrp="1"/>
          </p:cNvSpPr>
          <p:nvPr>
            <p:ph idx="1"/>
          </p:nvPr>
        </p:nvSpPr>
        <p:spPr>
          <a:xfrm>
            <a:off x="183019" y="834244"/>
            <a:ext cx="11438710" cy="5678068"/>
          </a:xfrm>
        </p:spPr>
        <p:txBody>
          <a:bodyPr>
            <a:noAutofit/>
          </a:bodyPr>
          <a:lstStyle/>
          <a:p>
            <a:pPr marL="0" indent="0">
              <a:lnSpc>
                <a:spcPct val="100000"/>
              </a:lnSpc>
              <a:spcBef>
                <a:spcPts val="600"/>
              </a:spcBef>
              <a:spcAft>
                <a:spcPts val="600"/>
              </a:spcAft>
              <a:buNone/>
            </a:pPr>
            <a:r>
              <a:rPr lang="en-GB" sz="1600" b="1">
                <a:solidFill>
                  <a:srgbClr val="C00000"/>
                </a:solidFill>
                <a:latin typeface="+mn-lt"/>
              </a:rPr>
              <a:t>Staying safe</a:t>
            </a:r>
            <a:endParaRPr lang="en-GB" sz="1400">
              <a:solidFill>
                <a:srgbClr val="404040"/>
              </a:solidFill>
              <a:latin typeface="+mn-lt"/>
            </a:endParaRPr>
          </a:p>
          <a:p>
            <a:pPr>
              <a:lnSpc>
                <a:spcPct val="100000"/>
              </a:lnSpc>
              <a:spcBef>
                <a:spcPts val="600"/>
              </a:spcBef>
              <a:spcAft>
                <a:spcPts val="600"/>
              </a:spcAft>
            </a:pPr>
            <a:r>
              <a:rPr lang="en-US" sz="1400">
                <a:solidFill>
                  <a:srgbClr val="404040"/>
                </a:solidFill>
                <a:latin typeface="+mn-lt"/>
              </a:rPr>
              <a:t>88% of pupils with a disability/long-standing illness feel safe at home, compared to 92% of secondary pupils overall.</a:t>
            </a:r>
          </a:p>
          <a:p>
            <a:pPr>
              <a:lnSpc>
                <a:spcPct val="100000"/>
              </a:lnSpc>
              <a:spcBef>
                <a:spcPts val="600"/>
              </a:spcBef>
              <a:spcAft>
                <a:spcPts val="600"/>
              </a:spcAft>
            </a:pPr>
            <a:r>
              <a:rPr lang="en-US" sz="1400">
                <a:solidFill>
                  <a:srgbClr val="404040"/>
                </a:solidFill>
                <a:latin typeface="+mn-lt"/>
              </a:rPr>
              <a:t>Pupils with a disability/long-standing illness are less likely to feel safe in school, going to and from school, or in and around Doncaster compared to all secondary school pupils.</a:t>
            </a:r>
          </a:p>
          <a:p>
            <a:pPr>
              <a:lnSpc>
                <a:spcPct val="100000"/>
              </a:lnSpc>
              <a:spcBef>
                <a:spcPts val="600"/>
              </a:spcBef>
              <a:spcAft>
                <a:spcPts val="600"/>
              </a:spcAft>
            </a:pPr>
            <a:r>
              <a:rPr lang="en-US" sz="1400">
                <a:solidFill>
                  <a:srgbClr val="404040"/>
                </a:solidFill>
                <a:latin typeface="+mn-lt"/>
              </a:rPr>
              <a:t>17% of pupils with a disability/long-standing illness have had a drink containing alcohol in the last 7 days, compared to 12% of all pupils.</a:t>
            </a:r>
          </a:p>
          <a:p>
            <a:pPr>
              <a:lnSpc>
                <a:spcPct val="100000"/>
              </a:lnSpc>
              <a:spcBef>
                <a:spcPts val="600"/>
              </a:spcBef>
              <a:spcAft>
                <a:spcPts val="600"/>
              </a:spcAft>
            </a:pPr>
            <a:r>
              <a:rPr lang="en-US" sz="1400">
                <a:solidFill>
                  <a:srgbClr val="404040"/>
                </a:solidFill>
                <a:latin typeface="+mn-lt"/>
              </a:rPr>
              <a:t>Compared to all secondary pupils, those with a disability/long-standing illness have a higher likelihood of experiencing addictive gambling behaviours (45% compared to 38% of all secondary pupils).</a:t>
            </a:r>
          </a:p>
          <a:p>
            <a:pPr marL="0" indent="0">
              <a:lnSpc>
                <a:spcPct val="100000"/>
              </a:lnSpc>
              <a:spcBef>
                <a:spcPts val="600"/>
              </a:spcBef>
              <a:spcAft>
                <a:spcPts val="600"/>
              </a:spcAft>
              <a:buNone/>
            </a:pPr>
            <a:r>
              <a:rPr lang="en-GB" sz="1600" b="1">
                <a:solidFill>
                  <a:schemeClr val="accent4"/>
                </a:solidFill>
                <a:latin typeface="+mn-lt"/>
              </a:rPr>
              <a:t>Community and activities: Ambitions, aspirations and environment</a:t>
            </a:r>
          </a:p>
          <a:p>
            <a:pPr>
              <a:lnSpc>
                <a:spcPct val="100000"/>
              </a:lnSpc>
              <a:spcBef>
                <a:spcPts val="600"/>
              </a:spcBef>
              <a:spcAft>
                <a:spcPts val="600"/>
              </a:spcAft>
            </a:pPr>
            <a:r>
              <a:rPr lang="en-US" sz="1400">
                <a:solidFill>
                  <a:srgbClr val="404040"/>
                </a:solidFill>
                <a:latin typeface="+mn-lt"/>
              </a:rPr>
              <a:t>36% of pupils with a disability/long-standing illness feel able to share ideas for making things better for people at school, compared to 40% overall. 38% of pupils with a disability/long-standing illness feel able to get involved in their community, compared to 42% overall. </a:t>
            </a:r>
          </a:p>
          <a:p>
            <a:pPr>
              <a:lnSpc>
                <a:spcPct val="100000"/>
              </a:lnSpc>
              <a:spcBef>
                <a:spcPts val="600"/>
              </a:spcBef>
              <a:spcAft>
                <a:spcPts val="600"/>
              </a:spcAft>
            </a:pPr>
            <a:r>
              <a:rPr lang="en-US" sz="1400">
                <a:solidFill>
                  <a:srgbClr val="404040"/>
                </a:solidFill>
                <a:latin typeface="+mn-lt"/>
              </a:rPr>
              <a:t>Pupils with a disability/long-standing illness are similar to secondary pupils overall in ambitions to further their education, desires to find a job and feeling excited about their future.</a:t>
            </a:r>
          </a:p>
          <a:p>
            <a:pPr marL="0" indent="0">
              <a:lnSpc>
                <a:spcPct val="100000"/>
              </a:lnSpc>
              <a:spcBef>
                <a:spcPts val="600"/>
              </a:spcBef>
              <a:spcAft>
                <a:spcPts val="600"/>
              </a:spcAft>
              <a:buNone/>
            </a:pPr>
            <a:r>
              <a:rPr lang="en-GB" sz="1600" b="1">
                <a:solidFill>
                  <a:srgbClr val="FF0000"/>
                </a:solidFill>
                <a:latin typeface="+mn-lt"/>
              </a:rPr>
              <a:t>Technology and being online</a:t>
            </a:r>
          </a:p>
          <a:p>
            <a:pPr>
              <a:lnSpc>
                <a:spcPct val="100000"/>
              </a:lnSpc>
              <a:spcBef>
                <a:spcPts val="600"/>
              </a:spcBef>
              <a:spcAft>
                <a:spcPts val="600"/>
              </a:spcAft>
            </a:pPr>
            <a:r>
              <a:rPr lang="en-US" sz="1400">
                <a:solidFill>
                  <a:srgbClr val="404040"/>
                </a:solidFill>
                <a:latin typeface="+mn-lt"/>
              </a:rPr>
              <a:t>Although pupils with a disability/long-standing illness have more involvement from parents when they are online with rules, engagement and parents knowing their passwords, they are more likely to have seen pictures online that were for adults only as well as seen something online that they found worrying or nasty. </a:t>
            </a:r>
          </a:p>
          <a:p>
            <a:pPr>
              <a:lnSpc>
                <a:spcPct val="100000"/>
              </a:lnSpc>
              <a:spcBef>
                <a:spcPts val="600"/>
              </a:spcBef>
              <a:spcAft>
                <a:spcPts val="600"/>
              </a:spcAft>
            </a:pPr>
            <a:r>
              <a:rPr lang="en-US" sz="1400">
                <a:solidFill>
                  <a:srgbClr val="404040"/>
                </a:solidFill>
                <a:latin typeface="+mn-lt"/>
              </a:rPr>
              <a:t>28% of Pupils with a disability/long-standing illness have met someone in real life whom they first met online, compared to 21% of all pupils.</a:t>
            </a:r>
          </a:p>
          <a:p>
            <a:pPr>
              <a:lnSpc>
                <a:spcPct val="100000"/>
              </a:lnSpc>
              <a:spcBef>
                <a:spcPts val="600"/>
              </a:spcBef>
              <a:spcAft>
                <a:spcPts val="600"/>
              </a:spcAft>
            </a:pPr>
            <a:r>
              <a:rPr lang="en-US" sz="1400">
                <a:solidFill>
                  <a:srgbClr val="404040"/>
                </a:solidFill>
                <a:latin typeface="+mn-lt"/>
              </a:rPr>
              <a:t>16% of pupils with a disability or long-standing illness have used a service for young people in Doncaster (v. 11% overall). </a:t>
            </a:r>
          </a:p>
          <a:p>
            <a:pPr>
              <a:lnSpc>
                <a:spcPct val="100000"/>
              </a:lnSpc>
              <a:spcBef>
                <a:spcPts val="600"/>
              </a:spcBef>
              <a:spcAft>
                <a:spcPts val="600"/>
              </a:spcAft>
            </a:pPr>
            <a:endParaRPr lang="en-GB" sz="1400">
              <a:solidFill>
                <a:srgbClr val="404040"/>
              </a:solidFill>
              <a:latin typeface="+mn-lt"/>
            </a:endParaRPr>
          </a:p>
          <a:p>
            <a:pPr>
              <a:lnSpc>
                <a:spcPct val="100000"/>
              </a:lnSpc>
              <a:spcBef>
                <a:spcPts val="600"/>
              </a:spcBef>
              <a:spcAft>
                <a:spcPts val="600"/>
              </a:spcAft>
            </a:pPr>
            <a:endParaRPr lang="en-GB" sz="1400">
              <a:solidFill>
                <a:srgbClr val="404040"/>
              </a:solidFill>
              <a:latin typeface="+mn-lt"/>
            </a:endParaRPr>
          </a:p>
          <a:p>
            <a:pPr>
              <a:lnSpc>
                <a:spcPct val="100000"/>
              </a:lnSpc>
              <a:spcBef>
                <a:spcPts val="600"/>
              </a:spcBef>
              <a:spcAft>
                <a:spcPts val="600"/>
              </a:spcAft>
            </a:pPr>
            <a:endParaRPr lang="en-GB" sz="1400">
              <a:solidFill>
                <a:srgbClr val="404040"/>
              </a:solidFill>
              <a:latin typeface="+mn-lt"/>
            </a:endParaRPr>
          </a:p>
          <a:p>
            <a:pPr>
              <a:lnSpc>
                <a:spcPct val="100000"/>
              </a:lnSpc>
              <a:spcBef>
                <a:spcPts val="600"/>
              </a:spcBef>
              <a:spcAft>
                <a:spcPts val="600"/>
              </a:spcAft>
            </a:pPr>
            <a:endParaRPr lang="en-GB" sz="1600">
              <a:solidFill>
                <a:srgbClr val="404040"/>
              </a:solidFill>
              <a:latin typeface="+mn-lt"/>
            </a:endParaRPr>
          </a:p>
        </p:txBody>
      </p:sp>
    </p:spTree>
    <p:extLst>
      <p:ext uri="{BB962C8B-B14F-4D97-AF65-F5344CB8AC3E}">
        <p14:creationId xmlns:p14="http://schemas.microsoft.com/office/powerpoint/2010/main" val="1608527019"/>
      </p:ext>
    </p:extLst>
  </p:cSld>
  <p:clrMapOvr>
    <a:masterClrMapping/>
  </p:clrMapOvr>
</p:sld>
</file>

<file path=ppt/slides/slide2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1"/>
          <p:cNvSpPr txBox="1">
            <a:spLocks/>
          </p:cNvSpPr>
          <p:nvPr/>
        </p:nvSpPr>
        <p:spPr>
          <a:xfrm>
            <a:off x="180000" y="180000"/>
            <a:ext cx="9900000" cy="900000"/>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rgbClr val="008E91"/>
                </a:solidFill>
                <a:latin typeface="Calibri" panose="020F0502020204030204" pitchFamily="34" charset="0"/>
                <a:ea typeface="+mj-ea"/>
                <a:cs typeface="DINPro" panose="020B0504020101020102" pitchFamily="34" charset="0"/>
              </a:defRPr>
            </a:lvl1pPr>
          </a:lstStyle>
          <a:p>
            <a:r>
              <a:rPr lang="en-GB" sz="2400"/>
              <a:t>Conclusions – Ethnicity: White v. Ethnic minority (1)</a:t>
            </a:r>
          </a:p>
        </p:txBody>
      </p:sp>
      <p:sp>
        <p:nvSpPr>
          <p:cNvPr id="6" name="Content Placeholder 2"/>
          <p:cNvSpPr>
            <a:spLocks noGrp="1"/>
          </p:cNvSpPr>
          <p:nvPr>
            <p:ph idx="1"/>
          </p:nvPr>
        </p:nvSpPr>
        <p:spPr>
          <a:xfrm>
            <a:off x="183018" y="834244"/>
            <a:ext cx="11487871" cy="5678068"/>
          </a:xfrm>
        </p:spPr>
        <p:txBody>
          <a:bodyPr>
            <a:noAutofit/>
          </a:bodyPr>
          <a:lstStyle/>
          <a:p>
            <a:pPr marL="0" indent="0">
              <a:lnSpc>
                <a:spcPct val="100000"/>
              </a:lnSpc>
              <a:spcBef>
                <a:spcPts val="600"/>
              </a:spcBef>
              <a:spcAft>
                <a:spcPts val="600"/>
              </a:spcAft>
              <a:buNone/>
            </a:pPr>
            <a:r>
              <a:rPr lang="en-GB" sz="1400">
                <a:solidFill>
                  <a:schemeClr val="tx1">
                    <a:lumMod val="75000"/>
                    <a:lumOff val="25000"/>
                  </a:schemeClr>
                </a:solidFill>
                <a:latin typeface="+mn-lt"/>
              </a:rPr>
              <a:t>There are some difference in the data of pupils declaring their ethnicity as ‘white’ compared to ethnic minority pupils. 10% (154) of pupils said they have an ethnic minority background with 2% (35) preferring not to answer the question. Very often those differences are not favourable for ethnic minority pupils, but as in previous sections, in the absence of causality it has not been attempted to explain reasons for those differences.</a:t>
            </a:r>
          </a:p>
          <a:p>
            <a:pPr marL="0" indent="0">
              <a:lnSpc>
                <a:spcPct val="100000"/>
              </a:lnSpc>
              <a:spcBef>
                <a:spcPts val="600"/>
              </a:spcBef>
              <a:spcAft>
                <a:spcPts val="600"/>
              </a:spcAft>
              <a:buNone/>
            </a:pPr>
            <a:r>
              <a:rPr lang="en-GB" sz="1600" b="1">
                <a:solidFill>
                  <a:srgbClr val="00A79B"/>
                </a:solidFill>
                <a:latin typeface="+mn-lt"/>
              </a:rPr>
              <a:t>Heathy eating</a:t>
            </a:r>
          </a:p>
          <a:p>
            <a:pPr>
              <a:lnSpc>
                <a:spcPct val="100000"/>
              </a:lnSpc>
              <a:spcBef>
                <a:spcPts val="600"/>
              </a:spcBef>
              <a:spcAft>
                <a:spcPts val="600"/>
              </a:spcAft>
            </a:pPr>
            <a:r>
              <a:rPr lang="en-US" sz="1400">
                <a:solidFill>
                  <a:schemeClr val="tx1">
                    <a:lumMod val="75000"/>
                    <a:lumOff val="25000"/>
                  </a:schemeClr>
                </a:solidFill>
                <a:latin typeface="+mn-lt"/>
              </a:rPr>
              <a:t>Ethnic minority pupils are less likely to find mealtimes enjoyable compared to those from a white ethnic background (44% v. 57%) and less likely to eat while watching television (47% v. 52%). </a:t>
            </a:r>
          </a:p>
          <a:p>
            <a:pPr>
              <a:lnSpc>
                <a:spcPct val="100000"/>
              </a:lnSpc>
              <a:spcBef>
                <a:spcPts val="600"/>
              </a:spcBef>
              <a:spcAft>
                <a:spcPts val="600"/>
              </a:spcAft>
            </a:pPr>
            <a:r>
              <a:rPr lang="en-US" sz="1400">
                <a:solidFill>
                  <a:schemeClr val="tx1">
                    <a:lumMod val="75000"/>
                    <a:lumOff val="25000"/>
                  </a:schemeClr>
                </a:solidFill>
                <a:latin typeface="+mn-lt"/>
              </a:rPr>
              <a:t>Ethnic minority pupils are more likely to have to clear their plate (23% v. 16% of ethnicity white pupils) but less likely to have desert after dinner (14% v. 18%), they are also less likely to have to ask for a snack (15% v. 21%).</a:t>
            </a:r>
          </a:p>
          <a:p>
            <a:pPr>
              <a:lnSpc>
                <a:spcPct val="100000"/>
              </a:lnSpc>
              <a:spcBef>
                <a:spcPts val="600"/>
              </a:spcBef>
              <a:spcAft>
                <a:spcPts val="600"/>
              </a:spcAft>
            </a:pPr>
            <a:r>
              <a:rPr lang="en-US" sz="1400">
                <a:solidFill>
                  <a:schemeClr val="tx1">
                    <a:lumMod val="75000"/>
                    <a:lumOff val="25000"/>
                  </a:schemeClr>
                </a:solidFill>
                <a:latin typeface="+mn-lt"/>
              </a:rPr>
              <a:t>Ethnic minority pupils are less likely to consume energy, sports or fizzy drinks most days or everyday compared to pupils from white ethnic backgrounds (29% compared to 35%) and the same for snacks and sweets (46% compared to 56%).</a:t>
            </a:r>
          </a:p>
          <a:p>
            <a:pPr marL="0" indent="0">
              <a:lnSpc>
                <a:spcPct val="100000"/>
              </a:lnSpc>
              <a:spcBef>
                <a:spcPts val="600"/>
              </a:spcBef>
              <a:spcAft>
                <a:spcPts val="600"/>
              </a:spcAft>
              <a:buNone/>
            </a:pPr>
            <a:r>
              <a:rPr lang="en-GB" sz="1600" b="1">
                <a:solidFill>
                  <a:srgbClr val="92D050"/>
                </a:solidFill>
                <a:latin typeface="+mn-lt"/>
              </a:rPr>
              <a:t>Wellbeing</a:t>
            </a:r>
          </a:p>
          <a:p>
            <a:pPr>
              <a:lnSpc>
                <a:spcPct val="100000"/>
              </a:lnSpc>
              <a:spcBef>
                <a:spcPts val="600"/>
              </a:spcBef>
              <a:spcAft>
                <a:spcPts val="600"/>
              </a:spcAft>
            </a:pPr>
            <a:r>
              <a:rPr lang="en-US" sz="1400">
                <a:solidFill>
                  <a:schemeClr val="tx1">
                    <a:lumMod val="75000"/>
                    <a:lumOff val="25000"/>
                  </a:schemeClr>
                </a:solidFill>
                <a:latin typeface="+mn-lt"/>
              </a:rPr>
              <a:t>70% of those from a white ethnic background have been to the dentist in the last year compared to 55% of ethnic minority pupils.</a:t>
            </a:r>
          </a:p>
          <a:p>
            <a:pPr>
              <a:lnSpc>
                <a:spcPct val="100000"/>
              </a:lnSpc>
              <a:spcBef>
                <a:spcPts val="600"/>
              </a:spcBef>
              <a:spcAft>
                <a:spcPts val="600"/>
              </a:spcAft>
            </a:pPr>
            <a:r>
              <a:rPr lang="en-US" sz="1400">
                <a:solidFill>
                  <a:schemeClr val="tx1">
                    <a:lumMod val="75000"/>
                    <a:lumOff val="25000"/>
                  </a:schemeClr>
                </a:solidFill>
                <a:latin typeface="+mn-lt"/>
              </a:rPr>
              <a:t>54% of those from a white ethnic background remember being measured when they were at primary school decreasing to 47% amongst ethnic minority pupils.</a:t>
            </a:r>
          </a:p>
          <a:p>
            <a:pPr>
              <a:lnSpc>
                <a:spcPct val="100000"/>
              </a:lnSpc>
              <a:spcBef>
                <a:spcPts val="600"/>
              </a:spcBef>
              <a:spcAft>
                <a:spcPts val="600"/>
              </a:spcAft>
            </a:pPr>
            <a:r>
              <a:rPr lang="en-US" sz="1400">
                <a:solidFill>
                  <a:schemeClr val="tx1">
                    <a:lumMod val="75000"/>
                    <a:lumOff val="25000"/>
                  </a:schemeClr>
                </a:solidFill>
                <a:latin typeface="+mn-lt"/>
              </a:rPr>
              <a:t>49% of ethnic minority pupils had time off in the last year that wasn’t for holidays or illness, rising to 56% for those from a white ethnic background.</a:t>
            </a:r>
            <a:endParaRPr lang="en-GB" sz="1400">
              <a:solidFill>
                <a:srgbClr val="404040"/>
              </a:solidFill>
              <a:latin typeface="+mn-lt"/>
            </a:endParaRPr>
          </a:p>
          <a:p>
            <a:pPr marL="0" indent="0">
              <a:lnSpc>
                <a:spcPct val="100000"/>
              </a:lnSpc>
              <a:spcBef>
                <a:spcPts val="600"/>
              </a:spcBef>
              <a:spcAft>
                <a:spcPts val="600"/>
              </a:spcAft>
              <a:buNone/>
            </a:pPr>
            <a:endParaRPr lang="en-GB" sz="1400">
              <a:solidFill>
                <a:schemeClr val="tx1">
                  <a:lumMod val="75000"/>
                  <a:lumOff val="25000"/>
                </a:schemeClr>
              </a:solidFill>
              <a:latin typeface="+mn-lt"/>
            </a:endParaRPr>
          </a:p>
          <a:p>
            <a:pPr marL="0" indent="0">
              <a:lnSpc>
                <a:spcPct val="100000"/>
              </a:lnSpc>
              <a:spcBef>
                <a:spcPts val="600"/>
              </a:spcBef>
              <a:spcAft>
                <a:spcPts val="600"/>
              </a:spcAft>
              <a:buNone/>
            </a:pPr>
            <a:endParaRPr lang="en-GB" sz="1600" b="1">
              <a:latin typeface="+mn-lt"/>
            </a:endParaRPr>
          </a:p>
        </p:txBody>
      </p:sp>
    </p:spTree>
    <p:extLst>
      <p:ext uri="{BB962C8B-B14F-4D97-AF65-F5344CB8AC3E}">
        <p14:creationId xmlns:p14="http://schemas.microsoft.com/office/powerpoint/2010/main" val="1253547127"/>
      </p:ext>
    </p:extLst>
  </p:cSld>
  <p:clrMapOvr>
    <a:masterClrMapping/>
  </p:clrMapOvr>
</p:sld>
</file>

<file path=ppt/slides/slide2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1"/>
          <p:cNvSpPr txBox="1">
            <a:spLocks/>
          </p:cNvSpPr>
          <p:nvPr/>
        </p:nvSpPr>
        <p:spPr>
          <a:xfrm>
            <a:off x="180000" y="180000"/>
            <a:ext cx="9900000" cy="900000"/>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rgbClr val="008E91"/>
                </a:solidFill>
                <a:latin typeface="Calibri" panose="020F0502020204030204" pitchFamily="34" charset="0"/>
                <a:ea typeface="+mj-ea"/>
                <a:cs typeface="DINPro" panose="020B0504020101020102" pitchFamily="34" charset="0"/>
              </a:defRPr>
            </a:lvl1pPr>
          </a:lstStyle>
          <a:p>
            <a:r>
              <a:rPr lang="en-GB" sz="2400"/>
              <a:t>Conclusions – Ethnicity: White v. Ethnic minority (2)</a:t>
            </a:r>
          </a:p>
        </p:txBody>
      </p:sp>
      <p:sp>
        <p:nvSpPr>
          <p:cNvPr id="6" name="Content Placeholder 2"/>
          <p:cNvSpPr>
            <a:spLocks noGrp="1"/>
          </p:cNvSpPr>
          <p:nvPr>
            <p:ph idx="1"/>
          </p:nvPr>
        </p:nvSpPr>
        <p:spPr>
          <a:xfrm>
            <a:off x="183018" y="834244"/>
            <a:ext cx="11556697" cy="5678068"/>
          </a:xfrm>
        </p:spPr>
        <p:txBody>
          <a:bodyPr>
            <a:noAutofit/>
          </a:bodyPr>
          <a:lstStyle/>
          <a:p>
            <a:pPr marL="0" indent="0">
              <a:lnSpc>
                <a:spcPct val="100000"/>
              </a:lnSpc>
              <a:spcBef>
                <a:spcPts val="600"/>
              </a:spcBef>
              <a:spcAft>
                <a:spcPts val="600"/>
              </a:spcAft>
              <a:buNone/>
            </a:pPr>
            <a:r>
              <a:rPr lang="en-GB" sz="1600" b="1">
                <a:solidFill>
                  <a:schemeClr val="accent2"/>
                </a:solidFill>
                <a:latin typeface="+mn-lt"/>
              </a:rPr>
              <a:t>Physical activity </a:t>
            </a:r>
            <a:endParaRPr lang="en-GB" sz="1600">
              <a:solidFill>
                <a:srgbClr val="404040"/>
              </a:solidFill>
              <a:latin typeface="+mn-lt"/>
            </a:endParaRPr>
          </a:p>
          <a:p>
            <a:pPr>
              <a:lnSpc>
                <a:spcPct val="100000"/>
              </a:lnSpc>
              <a:spcBef>
                <a:spcPts val="600"/>
              </a:spcBef>
              <a:spcAft>
                <a:spcPts val="600"/>
              </a:spcAft>
            </a:pPr>
            <a:r>
              <a:rPr lang="en-US" sz="1400">
                <a:solidFill>
                  <a:srgbClr val="404040"/>
                </a:solidFill>
                <a:latin typeface="+mn-lt"/>
              </a:rPr>
              <a:t>Ethnic minority pupils are less likely to participate in out of school clubs compared to white pupils, but more likely to go to school clubs.</a:t>
            </a:r>
          </a:p>
          <a:p>
            <a:pPr>
              <a:lnSpc>
                <a:spcPct val="100000"/>
              </a:lnSpc>
              <a:spcBef>
                <a:spcPts val="600"/>
              </a:spcBef>
              <a:spcAft>
                <a:spcPts val="600"/>
              </a:spcAft>
            </a:pPr>
            <a:r>
              <a:rPr lang="en-US" sz="1400">
                <a:solidFill>
                  <a:srgbClr val="404040"/>
                </a:solidFill>
                <a:latin typeface="+mn-lt"/>
              </a:rPr>
              <a:t>52% of ethnic minority pupils breathe faster/get hot and tired during physical activity compared to 58% of those from a white ethnic background.</a:t>
            </a:r>
          </a:p>
          <a:p>
            <a:pPr>
              <a:lnSpc>
                <a:spcPct val="100000"/>
              </a:lnSpc>
              <a:spcBef>
                <a:spcPts val="600"/>
              </a:spcBef>
              <a:spcAft>
                <a:spcPts val="600"/>
              </a:spcAft>
            </a:pPr>
            <a:r>
              <a:rPr lang="en-US" sz="1400">
                <a:solidFill>
                  <a:srgbClr val="404040"/>
                </a:solidFill>
                <a:latin typeface="+mn-lt"/>
              </a:rPr>
              <a:t>Ethnicity white pupils are less likely to say they enjoy physical activities (71% v. 78% ethnic minority pupils). </a:t>
            </a:r>
          </a:p>
          <a:p>
            <a:pPr marL="0" indent="0">
              <a:lnSpc>
                <a:spcPct val="100000"/>
              </a:lnSpc>
              <a:spcBef>
                <a:spcPts val="600"/>
              </a:spcBef>
              <a:spcAft>
                <a:spcPts val="600"/>
              </a:spcAft>
              <a:buNone/>
            </a:pPr>
            <a:r>
              <a:rPr lang="en-GB" sz="1600" b="1">
                <a:solidFill>
                  <a:srgbClr val="00A8D1"/>
                </a:solidFill>
                <a:latin typeface="+mn-lt"/>
              </a:rPr>
              <a:t>Relationships</a:t>
            </a:r>
          </a:p>
          <a:p>
            <a:pPr>
              <a:lnSpc>
                <a:spcPct val="100000"/>
              </a:lnSpc>
              <a:spcBef>
                <a:spcPts val="600"/>
              </a:spcBef>
              <a:spcAft>
                <a:spcPts val="600"/>
              </a:spcAft>
            </a:pPr>
            <a:r>
              <a:rPr lang="en-US" sz="1400">
                <a:solidFill>
                  <a:srgbClr val="404040"/>
                </a:solidFill>
                <a:latin typeface="+mn-lt"/>
              </a:rPr>
              <a:t>71% of ethnic minority pupils always feel able to get love and support from people at home if they're worried or upset about something (v. 81% of white ethnicity pupils).</a:t>
            </a:r>
          </a:p>
          <a:p>
            <a:pPr>
              <a:lnSpc>
                <a:spcPct val="100000"/>
              </a:lnSpc>
              <a:spcBef>
                <a:spcPts val="600"/>
              </a:spcBef>
              <a:spcAft>
                <a:spcPts val="600"/>
              </a:spcAft>
            </a:pPr>
            <a:r>
              <a:rPr lang="en-US" sz="1400">
                <a:solidFill>
                  <a:srgbClr val="404040"/>
                </a:solidFill>
                <a:latin typeface="+mn-lt"/>
              </a:rPr>
              <a:t>19% of ethnic minority pupils say they have been bullied at school over the last 12 months, which increases to 23% for white pupils. Ethnic minority pupils, however, are more likely to have been bullied by a child they don’t know (33% v. 27%), and for those that were bullied they are less likely to tell anyone about it (41% v. 30%).</a:t>
            </a:r>
          </a:p>
          <a:p>
            <a:pPr>
              <a:lnSpc>
                <a:spcPct val="100000"/>
              </a:lnSpc>
              <a:spcBef>
                <a:spcPts val="600"/>
              </a:spcBef>
              <a:spcAft>
                <a:spcPts val="600"/>
              </a:spcAft>
            </a:pPr>
            <a:r>
              <a:rPr lang="en-US" sz="1400">
                <a:solidFill>
                  <a:srgbClr val="404040"/>
                </a:solidFill>
                <a:latin typeface="+mn-lt"/>
              </a:rPr>
              <a:t>19% ethnic minority pupils have deliberately hurt someone over the last 12 months, compared to white ethnicity pupils (12%).</a:t>
            </a:r>
          </a:p>
          <a:p>
            <a:pPr>
              <a:lnSpc>
                <a:spcPct val="100000"/>
              </a:lnSpc>
              <a:spcBef>
                <a:spcPts val="600"/>
              </a:spcBef>
              <a:spcAft>
                <a:spcPts val="600"/>
              </a:spcAft>
            </a:pPr>
            <a:r>
              <a:rPr lang="en-US" sz="1400">
                <a:solidFill>
                  <a:srgbClr val="404040"/>
                </a:solidFill>
                <a:latin typeface="+mn-lt"/>
              </a:rPr>
              <a:t>When asked “If you ever received inappropriate comments, behaviours or unwanted attention of a sexual nature at school would you report it” 50% of ethnic minority pupils said yes compared to 62% of white pupils.</a:t>
            </a:r>
          </a:p>
          <a:p>
            <a:pPr marL="0" indent="0">
              <a:lnSpc>
                <a:spcPct val="100000"/>
              </a:lnSpc>
              <a:spcBef>
                <a:spcPts val="600"/>
              </a:spcBef>
              <a:spcAft>
                <a:spcPts val="600"/>
              </a:spcAft>
              <a:buNone/>
            </a:pPr>
            <a:r>
              <a:rPr lang="en-GB" sz="1600" b="1">
                <a:solidFill>
                  <a:srgbClr val="7030A0"/>
                </a:solidFill>
                <a:latin typeface="+mn-lt"/>
              </a:rPr>
              <a:t>Emotional wellbeing</a:t>
            </a:r>
          </a:p>
          <a:p>
            <a:pPr>
              <a:lnSpc>
                <a:spcPct val="100000"/>
              </a:lnSpc>
              <a:spcBef>
                <a:spcPts val="600"/>
              </a:spcBef>
              <a:spcAft>
                <a:spcPts val="600"/>
              </a:spcAft>
            </a:pPr>
            <a:r>
              <a:rPr lang="en-US" sz="1400">
                <a:solidFill>
                  <a:srgbClr val="404040"/>
                </a:solidFill>
                <a:latin typeface="+mn-lt"/>
              </a:rPr>
              <a:t>Ethnic minority pupils have the second highest proportion compared to all other cohorts that when something goes wrong, they will learn from it for next time (53%). </a:t>
            </a:r>
          </a:p>
          <a:p>
            <a:pPr marL="0" indent="0">
              <a:lnSpc>
                <a:spcPct val="100000"/>
              </a:lnSpc>
              <a:spcBef>
                <a:spcPts val="600"/>
              </a:spcBef>
              <a:spcAft>
                <a:spcPts val="600"/>
              </a:spcAft>
              <a:buNone/>
            </a:pPr>
            <a:endParaRPr lang="en-GB" sz="1600" b="1">
              <a:latin typeface="+mn-lt"/>
            </a:endParaRPr>
          </a:p>
        </p:txBody>
      </p:sp>
    </p:spTree>
    <p:extLst>
      <p:ext uri="{BB962C8B-B14F-4D97-AF65-F5344CB8AC3E}">
        <p14:creationId xmlns:p14="http://schemas.microsoft.com/office/powerpoint/2010/main" val="1266031363"/>
      </p:ext>
    </p:extLst>
  </p:cSld>
  <p:clrMapOvr>
    <a:masterClrMapping/>
  </p:clrMapOvr>
</p:sld>
</file>

<file path=ppt/slides/slide2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1"/>
          <p:cNvSpPr txBox="1">
            <a:spLocks/>
          </p:cNvSpPr>
          <p:nvPr/>
        </p:nvSpPr>
        <p:spPr>
          <a:xfrm>
            <a:off x="180000" y="180000"/>
            <a:ext cx="9900000" cy="900000"/>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rgbClr val="008E91"/>
                </a:solidFill>
                <a:latin typeface="Calibri" panose="020F0502020204030204" pitchFamily="34" charset="0"/>
                <a:ea typeface="+mj-ea"/>
                <a:cs typeface="DINPro" panose="020B0504020101020102" pitchFamily="34" charset="0"/>
              </a:defRPr>
            </a:lvl1pPr>
          </a:lstStyle>
          <a:p>
            <a:r>
              <a:rPr lang="en-GB" sz="2400"/>
              <a:t>Conclusions – Ethnicity: White v. Ethnic minority (3)</a:t>
            </a:r>
          </a:p>
        </p:txBody>
      </p:sp>
      <p:sp>
        <p:nvSpPr>
          <p:cNvPr id="6" name="Content Placeholder 2"/>
          <p:cNvSpPr>
            <a:spLocks noGrp="1"/>
          </p:cNvSpPr>
          <p:nvPr>
            <p:ph idx="1"/>
          </p:nvPr>
        </p:nvSpPr>
        <p:spPr>
          <a:xfrm>
            <a:off x="183018" y="834244"/>
            <a:ext cx="11487871" cy="5678068"/>
          </a:xfrm>
        </p:spPr>
        <p:txBody>
          <a:bodyPr>
            <a:noAutofit/>
          </a:bodyPr>
          <a:lstStyle/>
          <a:p>
            <a:pPr marL="0" indent="0">
              <a:lnSpc>
                <a:spcPct val="100000"/>
              </a:lnSpc>
              <a:spcBef>
                <a:spcPts val="600"/>
              </a:spcBef>
              <a:spcAft>
                <a:spcPts val="600"/>
              </a:spcAft>
              <a:buNone/>
            </a:pPr>
            <a:r>
              <a:rPr lang="en-GB" sz="1600" b="1" dirty="0">
                <a:solidFill>
                  <a:srgbClr val="7030A0"/>
                </a:solidFill>
              </a:rPr>
              <a:t>Emotional Wellbeing (2)</a:t>
            </a:r>
            <a:endParaRPr lang="en-US" sz="1600" dirty="0">
              <a:solidFill>
                <a:srgbClr val="404040"/>
              </a:solidFill>
            </a:endParaRPr>
          </a:p>
          <a:p>
            <a:pPr>
              <a:lnSpc>
                <a:spcPct val="100000"/>
              </a:lnSpc>
              <a:spcBef>
                <a:spcPts val="600"/>
              </a:spcBef>
              <a:spcAft>
                <a:spcPts val="600"/>
              </a:spcAft>
            </a:pPr>
            <a:r>
              <a:rPr lang="en-US" sz="1400" dirty="0">
                <a:solidFill>
                  <a:srgbClr val="404040"/>
                </a:solidFill>
              </a:rPr>
              <a:t>Ethnic minority pupils are more likely to worry about their physical health (17% v. 12% for white ethnicity pupils) and exams and tests (38% v. 34%) however they are less likely to worry about their mental health (19%) compared to white ethnicity pupils (28%).</a:t>
            </a:r>
          </a:p>
          <a:p>
            <a:pPr>
              <a:lnSpc>
                <a:spcPct val="100000"/>
              </a:lnSpc>
              <a:spcBef>
                <a:spcPts val="600"/>
              </a:spcBef>
              <a:spcAft>
                <a:spcPts val="600"/>
              </a:spcAft>
            </a:pPr>
            <a:r>
              <a:rPr lang="en-US" sz="1400" dirty="0">
                <a:solidFill>
                  <a:srgbClr val="404040"/>
                </a:solidFill>
              </a:rPr>
              <a:t>When pupils have a problem that worries them or makes them feel stressed, white ethnicity pupils are more likely to engage in behaviour like exercise, </a:t>
            </a:r>
            <a:r>
              <a:rPr lang="en-US" sz="1400" dirty="0" err="1">
                <a:solidFill>
                  <a:srgbClr val="404040"/>
                </a:solidFill>
              </a:rPr>
              <a:t>socialising</a:t>
            </a:r>
            <a:r>
              <a:rPr lang="en-US" sz="1400" dirty="0">
                <a:solidFill>
                  <a:srgbClr val="404040"/>
                </a:solidFill>
              </a:rPr>
              <a:t> and keeping themselves busy. 18% of Ethnic minority pupils engage in harmful behaviour when having problems v. 14% of white pupils.</a:t>
            </a:r>
            <a:endParaRPr lang="en-GB" sz="1600" b="1" dirty="0">
              <a:solidFill>
                <a:srgbClr val="C00000"/>
              </a:solidFill>
              <a:latin typeface="+mn-lt"/>
            </a:endParaRPr>
          </a:p>
          <a:p>
            <a:pPr marL="0" indent="0">
              <a:lnSpc>
                <a:spcPct val="100000"/>
              </a:lnSpc>
              <a:spcBef>
                <a:spcPts val="600"/>
              </a:spcBef>
              <a:spcAft>
                <a:spcPts val="600"/>
              </a:spcAft>
              <a:buNone/>
            </a:pPr>
            <a:r>
              <a:rPr lang="en-GB" sz="1600" b="1" dirty="0">
                <a:solidFill>
                  <a:srgbClr val="C00000"/>
                </a:solidFill>
                <a:latin typeface="+mn-lt"/>
              </a:rPr>
              <a:t>Staying safe</a:t>
            </a:r>
            <a:endParaRPr lang="en-GB" sz="1600" dirty="0">
              <a:solidFill>
                <a:srgbClr val="404040"/>
              </a:solidFill>
              <a:latin typeface="+mn-lt"/>
            </a:endParaRPr>
          </a:p>
          <a:p>
            <a:pPr>
              <a:lnSpc>
                <a:spcPct val="100000"/>
              </a:lnSpc>
              <a:spcBef>
                <a:spcPts val="600"/>
              </a:spcBef>
              <a:spcAft>
                <a:spcPts val="600"/>
              </a:spcAft>
            </a:pPr>
            <a:r>
              <a:rPr lang="en-US" sz="1400" dirty="0">
                <a:solidFill>
                  <a:srgbClr val="404040"/>
                </a:solidFill>
                <a:latin typeface="+mn-lt"/>
              </a:rPr>
              <a:t>Pupils from an ethnic minority background are more likely to have carried/know someone that has carried a knife for protection compared to their ethnicity white peers (12% compared to 8%). Overall exposure to knives, however, is similar for both. </a:t>
            </a:r>
          </a:p>
          <a:p>
            <a:pPr>
              <a:lnSpc>
                <a:spcPct val="100000"/>
              </a:lnSpc>
              <a:spcBef>
                <a:spcPts val="600"/>
              </a:spcBef>
              <a:spcAft>
                <a:spcPts val="600"/>
              </a:spcAft>
            </a:pPr>
            <a:r>
              <a:rPr lang="en-US" sz="1400" dirty="0">
                <a:solidFill>
                  <a:srgbClr val="404040"/>
                </a:solidFill>
                <a:latin typeface="+mn-lt"/>
              </a:rPr>
              <a:t>Pupils from an ethnic minority background are less likely to have parents that drink alcohol, or smoke (either cigarettes or vapes).</a:t>
            </a:r>
          </a:p>
          <a:p>
            <a:pPr>
              <a:lnSpc>
                <a:spcPct val="100000"/>
              </a:lnSpc>
              <a:spcBef>
                <a:spcPts val="600"/>
              </a:spcBef>
              <a:spcAft>
                <a:spcPts val="600"/>
              </a:spcAft>
            </a:pPr>
            <a:r>
              <a:rPr lang="en-US" sz="1400" dirty="0">
                <a:solidFill>
                  <a:srgbClr val="404040"/>
                </a:solidFill>
                <a:latin typeface="+mn-lt"/>
              </a:rPr>
              <a:t>Pupils from an ethnic minority background provided lower scores for their safety at school than those from white ethnic background (56% v. 73%).</a:t>
            </a:r>
          </a:p>
          <a:p>
            <a:pPr>
              <a:lnSpc>
                <a:spcPct val="100000"/>
              </a:lnSpc>
              <a:spcBef>
                <a:spcPts val="600"/>
              </a:spcBef>
              <a:spcAft>
                <a:spcPts val="600"/>
              </a:spcAft>
            </a:pPr>
            <a:r>
              <a:rPr lang="en-US" sz="1400" dirty="0">
                <a:solidFill>
                  <a:srgbClr val="404040"/>
                </a:solidFill>
                <a:latin typeface="+mn-lt"/>
              </a:rPr>
              <a:t>Pupils from an ethnic minority group are less likely to engage in arcade games (59%) when compared to ethnicity white pupils (68%) and more likely to gamble online (26% v. 22%) and buy lottery tickets (12% v. 6%). </a:t>
            </a:r>
          </a:p>
          <a:p>
            <a:pPr marL="0" indent="0">
              <a:lnSpc>
                <a:spcPct val="100000"/>
              </a:lnSpc>
              <a:spcBef>
                <a:spcPts val="600"/>
              </a:spcBef>
              <a:spcAft>
                <a:spcPts val="600"/>
              </a:spcAft>
              <a:buNone/>
            </a:pPr>
            <a:r>
              <a:rPr lang="en-GB" sz="1600" b="1" dirty="0">
                <a:solidFill>
                  <a:schemeClr val="accent4"/>
                </a:solidFill>
                <a:latin typeface="+mn-lt"/>
              </a:rPr>
              <a:t>Community and activities: Ambitions, aspirations and environment</a:t>
            </a:r>
            <a:r>
              <a:rPr lang="en-GB" sz="1400" dirty="0">
                <a:solidFill>
                  <a:srgbClr val="404040"/>
                </a:solidFill>
                <a:latin typeface="+mn-lt"/>
              </a:rPr>
              <a:t> </a:t>
            </a:r>
          </a:p>
          <a:p>
            <a:pPr>
              <a:lnSpc>
                <a:spcPct val="100000"/>
              </a:lnSpc>
              <a:spcBef>
                <a:spcPts val="600"/>
              </a:spcBef>
              <a:spcAft>
                <a:spcPts val="600"/>
              </a:spcAft>
            </a:pPr>
            <a:r>
              <a:rPr lang="en-US" sz="1400" dirty="0">
                <a:solidFill>
                  <a:srgbClr val="404040"/>
                </a:solidFill>
                <a:latin typeface="+mn-lt"/>
              </a:rPr>
              <a:t>Both ethnic minority and white pupils feel equally able to share ideas about how to make things better at school and get involved in their community.</a:t>
            </a:r>
          </a:p>
          <a:p>
            <a:pPr>
              <a:lnSpc>
                <a:spcPct val="100000"/>
              </a:lnSpc>
              <a:spcBef>
                <a:spcPts val="600"/>
              </a:spcBef>
              <a:spcAft>
                <a:spcPts val="600"/>
              </a:spcAft>
            </a:pPr>
            <a:r>
              <a:rPr lang="en-US" sz="1400" dirty="0">
                <a:solidFill>
                  <a:srgbClr val="404040"/>
                </a:solidFill>
                <a:latin typeface="+mn-lt"/>
              </a:rPr>
              <a:t>Around half of all pupils want to continue in full time education. Ethnic minority pupils are slightly less likely to want to get trained in a skilled job after year 11, (13% v. 16% from a white ethnicity background) and are more likely to want to find a job as soon as they can (16% v. 12%). Over 85% of all pupils say they have things they want to achieve with ethnic minority groups more likely to feel able to pursue them. </a:t>
            </a:r>
          </a:p>
          <a:p>
            <a:pPr marL="0" indent="0">
              <a:lnSpc>
                <a:spcPct val="100000"/>
              </a:lnSpc>
              <a:spcBef>
                <a:spcPts val="600"/>
              </a:spcBef>
              <a:spcAft>
                <a:spcPts val="600"/>
              </a:spcAft>
              <a:buNone/>
            </a:pPr>
            <a:endParaRPr lang="en-GB" sz="1600" b="1" dirty="0">
              <a:latin typeface="+mn-lt"/>
            </a:endParaRPr>
          </a:p>
        </p:txBody>
      </p:sp>
    </p:spTree>
    <p:extLst>
      <p:ext uri="{BB962C8B-B14F-4D97-AF65-F5344CB8AC3E}">
        <p14:creationId xmlns:p14="http://schemas.microsoft.com/office/powerpoint/2010/main" val="3263429806"/>
      </p:ext>
    </p:extLst>
  </p:cSld>
  <p:clrMapOvr>
    <a:masterClrMapping/>
  </p:clrMapOvr>
</p:sld>
</file>

<file path=ppt/slides/slide2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1"/>
          <p:cNvSpPr txBox="1">
            <a:spLocks/>
          </p:cNvSpPr>
          <p:nvPr/>
        </p:nvSpPr>
        <p:spPr>
          <a:xfrm>
            <a:off x="180000" y="180000"/>
            <a:ext cx="9900000" cy="900000"/>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rgbClr val="008E91"/>
                </a:solidFill>
                <a:latin typeface="Calibri" panose="020F0502020204030204" pitchFamily="34" charset="0"/>
                <a:ea typeface="+mj-ea"/>
                <a:cs typeface="DINPro" panose="020B0504020101020102" pitchFamily="34" charset="0"/>
              </a:defRPr>
            </a:lvl1pPr>
          </a:lstStyle>
          <a:p>
            <a:r>
              <a:rPr lang="en-GB" sz="2400"/>
              <a:t>Conclusions – Ethnicity: White v. Ethnic minority (4)</a:t>
            </a:r>
          </a:p>
        </p:txBody>
      </p:sp>
      <p:sp>
        <p:nvSpPr>
          <p:cNvPr id="6" name="Content Placeholder 2"/>
          <p:cNvSpPr>
            <a:spLocks noGrp="1"/>
          </p:cNvSpPr>
          <p:nvPr>
            <p:ph idx="1"/>
          </p:nvPr>
        </p:nvSpPr>
        <p:spPr>
          <a:xfrm>
            <a:off x="183019" y="834244"/>
            <a:ext cx="11517368" cy="5678068"/>
          </a:xfrm>
        </p:spPr>
        <p:txBody>
          <a:bodyPr>
            <a:noAutofit/>
          </a:bodyPr>
          <a:lstStyle/>
          <a:p>
            <a:pPr marL="0" indent="0">
              <a:lnSpc>
                <a:spcPct val="100000"/>
              </a:lnSpc>
              <a:spcBef>
                <a:spcPts val="600"/>
              </a:spcBef>
              <a:spcAft>
                <a:spcPts val="600"/>
              </a:spcAft>
              <a:buNone/>
            </a:pPr>
            <a:r>
              <a:rPr lang="en-GB" sz="1600" b="1">
                <a:solidFill>
                  <a:srgbClr val="FF0000"/>
                </a:solidFill>
                <a:latin typeface="+mn-lt"/>
              </a:rPr>
              <a:t>Technology and being online</a:t>
            </a:r>
          </a:p>
          <a:p>
            <a:pPr>
              <a:lnSpc>
                <a:spcPct val="100000"/>
              </a:lnSpc>
              <a:spcBef>
                <a:spcPts val="600"/>
              </a:spcBef>
              <a:spcAft>
                <a:spcPts val="600"/>
              </a:spcAft>
            </a:pPr>
            <a:r>
              <a:rPr lang="en-US" sz="1400">
                <a:solidFill>
                  <a:srgbClr val="404040"/>
                </a:solidFill>
                <a:latin typeface="+mn-lt"/>
              </a:rPr>
              <a:t>Fewer ethnic minority pupils have their own phone or a games console and more likely to have a shared device.</a:t>
            </a:r>
          </a:p>
          <a:p>
            <a:pPr>
              <a:lnSpc>
                <a:spcPct val="100000"/>
              </a:lnSpc>
              <a:spcBef>
                <a:spcPts val="600"/>
              </a:spcBef>
              <a:spcAft>
                <a:spcPts val="600"/>
              </a:spcAft>
            </a:pPr>
            <a:r>
              <a:rPr lang="en-US" sz="1400">
                <a:solidFill>
                  <a:srgbClr val="404040"/>
                </a:solidFill>
                <a:latin typeface="+mn-lt"/>
              </a:rPr>
              <a:t>Ethnic minority pupils have been talked to about what they can do online (52% v. 44% ethnicity white pupils) and helped to explore and learn things online (52% v. 36% ethnicity white pupils).</a:t>
            </a:r>
          </a:p>
          <a:p>
            <a:pPr>
              <a:lnSpc>
                <a:spcPct val="100000"/>
              </a:lnSpc>
              <a:spcBef>
                <a:spcPts val="600"/>
              </a:spcBef>
              <a:spcAft>
                <a:spcPts val="600"/>
              </a:spcAft>
            </a:pPr>
            <a:r>
              <a:rPr lang="en-US" sz="1400">
                <a:solidFill>
                  <a:srgbClr val="404040"/>
                </a:solidFill>
                <a:latin typeface="+mn-lt"/>
              </a:rPr>
              <a:t>Fewer ethnic minority pupils have an account or profile on almost every social media sites or apps listed compared to ethnicity white pupils.</a:t>
            </a:r>
          </a:p>
          <a:p>
            <a:pPr>
              <a:lnSpc>
                <a:spcPct val="100000"/>
              </a:lnSpc>
              <a:spcBef>
                <a:spcPts val="600"/>
              </a:spcBef>
              <a:spcAft>
                <a:spcPts val="600"/>
              </a:spcAft>
            </a:pPr>
            <a:r>
              <a:rPr lang="en-US" sz="1400">
                <a:solidFill>
                  <a:srgbClr val="404040"/>
                </a:solidFill>
                <a:latin typeface="+mn-lt"/>
              </a:rPr>
              <a:t>A greater proportion of ethnic minority pupils have experienced ‘sexting’, with 14% receiving such images compared to 8% from white ethnic backgrounds.</a:t>
            </a:r>
            <a:endParaRPr lang="en-GB" sz="1400">
              <a:solidFill>
                <a:srgbClr val="404040"/>
              </a:solidFill>
              <a:latin typeface="+mn-lt"/>
            </a:endParaRPr>
          </a:p>
          <a:p>
            <a:pPr>
              <a:lnSpc>
                <a:spcPct val="100000"/>
              </a:lnSpc>
              <a:spcBef>
                <a:spcPts val="600"/>
              </a:spcBef>
              <a:spcAft>
                <a:spcPts val="600"/>
              </a:spcAft>
            </a:pPr>
            <a:endParaRPr lang="en-GB" sz="1400">
              <a:solidFill>
                <a:srgbClr val="404040"/>
              </a:solidFill>
              <a:latin typeface="+mn-lt"/>
            </a:endParaRPr>
          </a:p>
          <a:p>
            <a:pPr>
              <a:lnSpc>
                <a:spcPct val="100000"/>
              </a:lnSpc>
              <a:spcBef>
                <a:spcPts val="600"/>
              </a:spcBef>
              <a:spcAft>
                <a:spcPts val="600"/>
              </a:spcAft>
            </a:pPr>
            <a:endParaRPr lang="en-GB" sz="1400">
              <a:solidFill>
                <a:srgbClr val="404040"/>
              </a:solidFill>
              <a:latin typeface="+mn-lt"/>
            </a:endParaRPr>
          </a:p>
          <a:p>
            <a:pPr>
              <a:lnSpc>
                <a:spcPct val="100000"/>
              </a:lnSpc>
              <a:spcBef>
                <a:spcPts val="600"/>
              </a:spcBef>
              <a:spcAft>
                <a:spcPts val="600"/>
              </a:spcAft>
            </a:pPr>
            <a:endParaRPr lang="en-GB" sz="1400">
              <a:solidFill>
                <a:srgbClr val="404040"/>
              </a:solidFill>
              <a:latin typeface="+mn-lt"/>
            </a:endParaRPr>
          </a:p>
          <a:p>
            <a:pPr marL="0" indent="0">
              <a:lnSpc>
                <a:spcPct val="100000"/>
              </a:lnSpc>
              <a:spcBef>
                <a:spcPts val="600"/>
              </a:spcBef>
              <a:spcAft>
                <a:spcPts val="600"/>
              </a:spcAft>
              <a:buNone/>
            </a:pPr>
            <a:endParaRPr lang="en-GB" sz="1400">
              <a:solidFill>
                <a:schemeClr val="tx1">
                  <a:lumMod val="75000"/>
                  <a:lumOff val="25000"/>
                </a:schemeClr>
              </a:solidFill>
              <a:latin typeface="+mn-lt"/>
            </a:endParaRPr>
          </a:p>
          <a:p>
            <a:pPr marL="0" indent="0">
              <a:lnSpc>
                <a:spcPct val="100000"/>
              </a:lnSpc>
              <a:spcBef>
                <a:spcPts val="600"/>
              </a:spcBef>
              <a:spcAft>
                <a:spcPts val="600"/>
              </a:spcAft>
              <a:buNone/>
            </a:pPr>
            <a:endParaRPr lang="en-GB" sz="1600" b="1">
              <a:latin typeface="+mn-lt"/>
            </a:endParaRPr>
          </a:p>
        </p:txBody>
      </p:sp>
    </p:spTree>
    <p:extLst>
      <p:ext uri="{BB962C8B-B14F-4D97-AF65-F5344CB8AC3E}">
        <p14:creationId xmlns:p14="http://schemas.microsoft.com/office/powerpoint/2010/main" val="4109281505"/>
      </p:ext>
    </p:extLst>
  </p:cSld>
  <p:clrMapOvr>
    <a:masterClrMapping/>
  </p:clrMapOvr>
</p:sld>
</file>

<file path=ppt/slides/slide2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1"/>
          <p:cNvSpPr txBox="1">
            <a:spLocks/>
          </p:cNvSpPr>
          <p:nvPr/>
        </p:nvSpPr>
        <p:spPr>
          <a:xfrm>
            <a:off x="180000" y="180000"/>
            <a:ext cx="9900000" cy="900000"/>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rgbClr val="008E91"/>
                </a:solidFill>
                <a:latin typeface="Calibri" panose="020F0502020204030204" pitchFamily="34" charset="0"/>
                <a:ea typeface="+mj-ea"/>
                <a:cs typeface="DINPro" panose="020B0504020101020102" pitchFamily="34" charset="0"/>
              </a:defRPr>
            </a:lvl1pPr>
          </a:lstStyle>
          <a:p>
            <a:r>
              <a:rPr lang="en-GB" sz="2400"/>
              <a:t>Conclusions – LGBTQ (1)</a:t>
            </a:r>
          </a:p>
        </p:txBody>
      </p:sp>
      <p:sp>
        <p:nvSpPr>
          <p:cNvPr id="6" name="Content Placeholder 2"/>
          <p:cNvSpPr>
            <a:spLocks noGrp="1"/>
          </p:cNvSpPr>
          <p:nvPr>
            <p:ph idx="1"/>
          </p:nvPr>
        </p:nvSpPr>
        <p:spPr>
          <a:xfrm>
            <a:off x="183019" y="834244"/>
            <a:ext cx="11527200" cy="5678068"/>
          </a:xfrm>
        </p:spPr>
        <p:txBody>
          <a:bodyPr>
            <a:noAutofit/>
          </a:bodyPr>
          <a:lstStyle/>
          <a:p>
            <a:pPr marL="0" indent="0">
              <a:lnSpc>
                <a:spcPct val="100000"/>
              </a:lnSpc>
              <a:spcBef>
                <a:spcPts val="600"/>
              </a:spcBef>
              <a:spcAft>
                <a:spcPts val="600"/>
              </a:spcAft>
              <a:buNone/>
            </a:pPr>
            <a:r>
              <a:rPr lang="en-GB" sz="1400" dirty="0">
                <a:solidFill>
                  <a:schemeClr val="tx1">
                    <a:lumMod val="75000"/>
                    <a:lumOff val="25000"/>
                  </a:schemeClr>
                </a:solidFill>
                <a:latin typeface="+mn-lt"/>
              </a:rPr>
              <a:t>There are some differences in the data of pupils declaring themselves as LGBTQ. 12% (178) of pupils said they are LGBTQ. Very often those differences are not favourable for the cohort, but as in previous sections, in the absence of causality it has not been attempted to explain reasons for those differences.</a:t>
            </a:r>
          </a:p>
          <a:p>
            <a:pPr marL="0" indent="0">
              <a:lnSpc>
                <a:spcPct val="100000"/>
              </a:lnSpc>
              <a:spcBef>
                <a:spcPts val="600"/>
              </a:spcBef>
              <a:spcAft>
                <a:spcPts val="600"/>
              </a:spcAft>
              <a:buNone/>
            </a:pPr>
            <a:r>
              <a:rPr lang="en-GB" sz="1600" b="1" dirty="0">
                <a:solidFill>
                  <a:srgbClr val="00A79B"/>
                </a:solidFill>
                <a:latin typeface="+mn-lt"/>
              </a:rPr>
              <a:t>Healthy eating</a:t>
            </a:r>
          </a:p>
          <a:p>
            <a:pPr>
              <a:lnSpc>
                <a:spcPct val="100000"/>
              </a:lnSpc>
              <a:spcBef>
                <a:spcPts val="600"/>
              </a:spcBef>
              <a:spcAft>
                <a:spcPts val="600"/>
              </a:spcAft>
            </a:pPr>
            <a:r>
              <a:rPr lang="en-US" sz="1400" dirty="0">
                <a:solidFill>
                  <a:srgbClr val="404040"/>
                </a:solidFill>
                <a:latin typeface="+mn-lt"/>
              </a:rPr>
              <a:t>34% of LGBTQ pupils don't normally have anything to eat or drink before school, higher than all pupils at 28%.</a:t>
            </a:r>
          </a:p>
          <a:p>
            <a:pPr>
              <a:lnSpc>
                <a:spcPct val="100000"/>
              </a:lnSpc>
              <a:spcBef>
                <a:spcPts val="600"/>
              </a:spcBef>
              <a:spcAft>
                <a:spcPts val="600"/>
              </a:spcAft>
            </a:pPr>
            <a:r>
              <a:rPr lang="en-US" sz="1400" dirty="0">
                <a:solidFill>
                  <a:srgbClr val="404040"/>
                </a:solidFill>
                <a:latin typeface="+mn-lt"/>
              </a:rPr>
              <a:t>During the school day 39% of LGBTQ pupils feel they have enough time to eat, less than all pupils at 48%.</a:t>
            </a:r>
          </a:p>
          <a:p>
            <a:pPr>
              <a:lnSpc>
                <a:spcPct val="100000"/>
              </a:lnSpc>
              <a:spcBef>
                <a:spcPts val="600"/>
              </a:spcBef>
              <a:spcAft>
                <a:spcPts val="600"/>
              </a:spcAft>
            </a:pPr>
            <a:r>
              <a:rPr lang="en-US" sz="1400" dirty="0">
                <a:solidFill>
                  <a:srgbClr val="404040"/>
                </a:solidFill>
                <a:latin typeface="+mn-lt"/>
              </a:rPr>
              <a:t>Less than average, 60% of LGBTQ pupils say they eat with others in their household (v. 72% overall), find mealtimes are enjoyable (43% v. 56%) or eat at the table (47% v. 62%).</a:t>
            </a:r>
          </a:p>
          <a:p>
            <a:pPr>
              <a:lnSpc>
                <a:spcPct val="100000"/>
              </a:lnSpc>
              <a:spcBef>
                <a:spcPts val="600"/>
              </a:spcBef>
              <a:spcAft>
                <a:spcPts val="600"/>
              </a:spcAft>
            </a:pPr>
            <a:r>
              <a:rPr lang="en-US" sz="1400" dirty="0">
                <a:solidFill>
                  <a:srgbClr val="404040"/>
                </a:solidFill>
                <a:latin typeface="+mn-lt"/>
              </a:rPr>
              <a:t>78% of LGBTQ pupils eat fruit and veg at 2-3 times a week or more, less than all pupils at 87%.</a:t>
            </a:r>
          </a:p>
          <a:p>
            <a:pPr marL="0" indent="0">
              <a:lnSpc>
                <a:spcPct val="100000"/>
              </a:lnSpc>
              <a:spcBef>
                <a:spcPts val="600"/>
              </a:spcBef>
              <a:spcAft>
                <a:spcPts val="600"/>
              </a:spcAft>
              <a:buNone/>
            </a:pPr>
            <a:r>
              <a:rPr lang="en-GB" sz="1600" b="1" dirty="0">
                <a:solidFill>
                  <a:srgbClr val="92D050"/>
                </a:solidFill>
                <a:latin typeface="+mn-lt"/>
              </a:rPr>
              <a:t>Wellbeing</a:t>
            </a:r>
          </a:p>
          <a:p>
            <a:pPr>
              <a:lnSpc>
                <a:spcPct val="100000"/>
              </a:lnSpc>
              <a:spcBef>
                <a:spcPts val="600"/>
              </a:spcBef>
              <a:spcAft>
                <a:spcPts val="600"/>
              </a:spcAft>
            </a:pPr>
            <a:r>
              <a:rPr lang="en-US" sz="1400" dirty="0">
                <a:solidFill>
                  <a:schemeClr val="tx1">
                    <a:lumMod val="75000"/>
                    <a:lumOff val="25000"/>
                  </a:schemeClr>
                </a:solidFill>
                <a:latin typeface="+mn-lt"/>
              </a:rPr>
              <a:t>53% of LGBTQ pupils have visited a dentist in the last year, compared to 68% overall and the lowest score of all cohorts.</a:t>
            </a:r>
          </a:p>
          <a:p>
            <a:pPr>
              <a:lnSpc>
                <a:spcPct val="100000"/>
              </a:lnSpc>
              <a:spcBef>
                <a:spcPts val="600"/>
              </a:spcBef>
              <a:spcAft>
                <a:spcPts val="600"/>
              </a:spcAft>
            </a:pPr>
            <a:r>
              <a:rPr lang="en-US" sz="1400" dirty="0">
                <a:solidFill>
                  <a:schemeClr val="tx1">
                    <a:lumMod val="75000"/>
                    <a:lumOff val="25000"/>
                  </a:schemeClr>
                </a:solidFill>
                <a:latin typeface="+mn-lt"/>
              </a:rPr>
              <a:t>49% of LGBTQ pupils remember being weighed, less than pupils overall (53%) and this cohort are most likely to feel unhappy about it (44% v. 21% overall).</a:t>
            </a:r>
          </a:p>
          <a:p>
            <a:pPr>
              <a:lnSpc>
                <a:spcPct val="100000"/>
              </a:lnSpc>
              <a:spcBef>
                <a:spcPts val="600"/>
              </a:spcBef>
              <a:spcAft>
                <a:spcPts val="600"/>
              </a:spcAft>
            </a:pPr>
            <a:r>
              <a:rPr lang="en-US" sz="1400" dirty="0">
                <a:solidFill>
                  <a:schemeClr val="tx1">
                    <a:lumMod val="75000"/>
                    <a:lumOff val="25000"/>
                  </a:schemeClr>
                </a:solidFill>
                <a:latin typeface="+mn-lt"/>
              </a:rPr>
              <a:t>52% of LGBTQ pupils have had a day off school in the last year that was not for illness/holiday and of those pupils, 26% have done so because of bullying (much more likely to do so than pupils overall at 11%).</a:t>
            </a:r>
          </a:p>
          <a:p>
            <a:pPr marL="0" indent="0">
              <a:lnSpc>
                <a:spcPct val="100000"/>
              </a:lnSpc>
              <a:spcBef>
                <a:spcPts val="600"/>
              </a:spcBef>
              <a:spcAft>
                <a:spcPts val="600"/>
              </a:spcAft>
              <a:buNone/>
            </a:pPr>
            <a:r>
              <a:rPr lang="en-GB" sz="1600" b="1" dirty="0">
                <a:solidFill>
                  <a:schemeClr val="accent2"/>
                </a:solidFill>
                <a:latin typeface="+mn-lt"/>
              </a:rPr>
              <a:t>Physical activity </a:t>
            </a:r>
          </a:p>
          <a:p>
            <a:pPr>
              <a:lnSpc>
                <a:spcPct val="100000"/>
              </a:lnSpc>
              <a:spcBef>
                <a:spcPts val="600"/>
              </a:spcBef>
              <a:spcAft>
                <a:spcPts val="600"/>
              </a:spcAft>
            </a:pPr>
            <a:r>
              <a:rPr lang="en-US" sz="1400" dirty="0">
                <a:solidFill>
                  <a:srgbClr val="404040"/>
                </a:solidFill>
                <a:latin typeface="+mn-lt"/>
              </a:rPr>
              <a:t>LGBTQ pupils are more likely than all pupils to walk to school (46% v. 39%).</a:t>
            </a:r>
          </a:p>
          <a:p>
            <a:pPr>
              <a:lnSpc>
                <a:spcPct val="100000"/>
              </a:lnSpc>
              <a:spcBef>
                <a:spcPts val="600"/>
              </a:spcBef>
              <a:spcAft>
                <a:spcPts val="600"/>
              </a:spcAft>
            </a:pPr>
            <a:r>
              <a:rPr lang="en-US" sz="1400" dirty="0">
                <a:solidFill>
                  <a:srgbClr val="404040"/>
                </a:solidFill>
              </a:rPr>
              <a:t>When it comes to physical activities, LGBTQ pupils are more likely to do this during school time, but less likely to list any times outside of school compared to pupils overall.  LGBTQ pupils are also less likely to do physical activities with friends after school (40% v. 52% of all pupils). </a:t>
            </a:r>
            <a:endParaRPr lang="en-GB" sz="1400" dirty="0">
              <a:solidFill>
                <a:schemeClr val="tx1">
                  <a:lumMod val="75000"/>
                  <a:lumOff val="25000"/>
                </a:schemeClr>
              </a:solidFill>
              <a:latin typeface="+mn-lt"/>
            </a:endParaRPr>
          </a:p>
          <a:p>
            <a:pPr marL="0" indent="0">
              <a:lnSpc>
                <a:spcPct val="100000"/>
              </a:lnSpc>
              <a:spcBef>
                <a:spcPts val="600"/>
              </a:spcBef>
              <a:spcAft>
                <a:spcPts val="600"/>
              </a:spcAft>
              <a:buNone/>
            </a:pPr>
            <a:endParaRPr lang="en-GB" sz="1600" b="1" dirty="0">
              <a:latin typeface="+mn-lt"/>
            </a:endParaRPr>
          </a:p>
        </p:txBody>
      </p:sp>
    </p:spTree>
    <p:extLst>
      <p:ext uri="{BB962C8B-B14F-4D97-AF65-F5344CB8AC3E}">
        <p14:creationId xmlns:p14="http://schemas.microsoft.com/office/powerpoint/2010/main" val="3363881863"/>
      </p:ext>
    </p:extLst>
  </p:cSld>
  <p:clrMapOvr>
    <a:masterClrMapping/>
  </p:clrMapOvr>
</p:sld>
</file>

<file path=ppt/slides/slide2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1"/>
          <p:cNvSpPr txBox="1">
            <a:spLocks/>
          </p:cNvSpPr>
          <p:nvPr/>
        </p:nvSpPr>
        <p:spPr>
          <a:xfrm>
            <a:off x="180000" y="180000"/>
            <a:ext cx="9900000" cy="900000"/>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rgbClr val="008E91"/>
                </a:solidFill>
                <a:latin typeface="Calibri" panose="020F0502020204030204" pitchFamily="34" charset="0"/>
                <a:ea typeface="+mj-ea"/>
                <a:cs typeface="DINPro" panose="020B0504020101020102" pitchFamily="34" charset="0"/>
              </a:defRPr>
            </a:lvl1pPr>
          </a:lstStyle>
          <a:p>
            <a:r>
              <a:rPr lang="en-GB" sz="2400"/>
              <a:t>Conclusions – LGBTQ (2)</a:t>
            </a:r>
          </a:p>
        </p:txBody>
      </p:sp>
      <p:sp>
        <p:nvSpPr>
          <p:cNvPr id="6" name="Content Placeholder 2"/>
          <p:cNvSpPr>
            <a:spLocks noGrp="1"/>
          </p:cNvSpPr>
          <p:nvPr>
            <p:ph idx="1"/>
          </p:nvPr>
        </p:nvSpPr>
        <p:spPr>
          <a:xfrm>
            <a:off x="183019" y="834244"/>
            <a:ext cx="11497704" cy="5678068"/>
          </a:xfrm>
        </p:spPr>
        <p:txBody>
          <a:bodyPr>
            <a:noAutofit/>
          </a:bodyPr>
          <a:lstStyle/>
          <a:p>
            <a:pPr marL="0" indent="0">
              <a:lnSpc>
                <a:spcPct val="100000"/>
              </a:lnSpc>
              <a:spcBef>
                <a:spcPts val="600"/>
              </a:spcBef>
              <a:spcAft>
                <a:spcPts val="600"/>
              </a:spcAft>
              <a:buNone/>
            </a:pPr>
            <a:r>
              <a:rPr lang="en-GB" sz="1600" b="1" dirty="0">
                <a:solidFill>
                  <a:schemeClr val="accent2"/>
                </a:solidFill>
                <a:latin typeface="+mn-lt"/>
              </a:rPr>
              <a:t>Physical activity (2)</a:t>
            </a:r>
          </a:p>
          <a:p>
            <a:pPr>
              <a:lnSpc>
                <a:spcPct val="100000"/>
              </a:lnSpc>
              <a:spcBef>
                <a:spcPts val="600"/>
              </a:spcBef>
              <a:spcAft>
                <a:spcPts val="600"/>
              </a:spcAft>
            </a:pPr>
            <a:r>
              <a:rPr lang="en-US" sz="1400" dirty="0">
                <a:solidFill>
                  <a:srgbClr val="404040"/>
                </a:solidFill>
                <a:latin typeface="+mn-lt"/>
              </a:rPr>
              <a:t>36% of LGBTQ pupils exercise for more than 1 hour, this is less than all secondary pupils at 49%.</a:t>
            </a:r>
          </a:p>
          <a:p>
            <a:pPr>
              <a:lnSpc>
                <a:spcPct val="100000"/>
              </a:lnSpc>
              <a:spcBef>
                <a:spcPts val="600"/>
              </a:spcBef>
              <a:spcAft>
                <a:spcPts val="600"/>
              </a:spcAft>
            </a:pPr>
            <a:r>
              <a:rPr lang="en-US" sz="1400" dirty="0">
                <a:solidFill>
                  <a:srgbClr val="404040"/>
                </a:solidFill>
                <a:latin typeface="+mn-lt"/>
              </a:rPr>
              <a:t>62% of LGBTQ pupils breathe faster and get hot and tired when they exercise compared to 57% of all secondary pupils.</a:t>
            </a:r>
          </a:p>
          <a:p>
            <a:pPr>
              <a:lnSpc>
                <a:spcPct val="100000"/>
              </a:lnSpc>
              <a:spcBef>
                <a:spcPts val="600"/>
              </a:spcBef>
              <a:spcAft>
                <a:spcPts val="600"/>
              </a:spcAft>
            </a:pPr>
            <a:r>
              <a:rPr lang="en-US" sz="1400" dirty="0">
                <a:solidFill>
                  <a:srgbClr val="404040"/>
                </a:solidFill>
                <a:latin typeface="+mn-lt"/>
              </a:rPr>
              <a:t>LGBTQ pupils are less likely to say they enjoy physical activities, with 44% saying they enjoy it a lot/quite a lot, compared to 71% of secondary pupils overall. </a:t>
            </a:r>
          </a:p>
          <a:p>
            <a:pPr>
              <a:lnSpc>
                <a:spcPct val="100000"/>
              </a:lnSpc>
              <a:spcBef>
                <a:spcPts val="600"/>
              </a:spcBef>
              <a:spcAft>
                <a:spcPts val="600"/>
              </a:spcAft>
            </a:pPr>
            <a:r>
              <a:rPr lang="en-US" sz="1400" dirty="0">
                <a:solidFill>
                  <a:srgbClr val="404040"/>
                </a:solidFill>
                <a:latin typeface="+mn-lt"/>
              </a:rPr>
              <a:t>Asked to those that don’t enjoy physical activity - 48% of LGBTQ pupils say it is because they feel shy about their body (compared to 35% of all pupils that don’t enjoy physical activity).</a:t>
            </a:r>
          </a:p>
          <a:p>
            <a:pPr marL="0" indent="0">
              <a:lnSpc>
                <a:spcPct val="100000"/>
              </a:lnSpc>
              <a:spcBef>
                <a:spcPts val="600"/>
              </a:spcBef>
              <a:spcAft>
                <a:spcPts val="600"/>
              </a:spcAft>
              <a:buNone/>
            </a:pPr>
            <a:r>
              <a:rPr lang="en-GB" sz="1600" b="1" dirty="0">
                <a:solidFill>
                  <a:srgbClr val="00A8D1"/>
                </a:solidFill>
                <a:latin typeface="+mn-lt"/>
              </a:rPr>
              <a:t>Relationships</a:t>
            </a:r>
          </a:p>
          <a:p>
            <a:pPr>
              <a:lnSpc>
                <a:spcPct val="100000"/>
              </a:lnSpc>
              <a:spcBef>
                <a:spcPts val="600"/>
              </a:spcBef>
              <a:spcAft>
                <a:spcPts val="600"/>
              </a:spcAft>
            </a:pPr>
            <a:r>
              <a:rPr lang="en-US" sz="1400" dirty="0">
                <a:solidFill>
                  <a:srgbClr val="404040"/>
                </a:solidFill>
                <a:latin typeface="+mn-lt"/>
              </a:rPr>
              <a:t>Whereas 80% of all secondary pupils unconditionally say they get love and support from people at home if they are upset or worked about something, the figure decreases to 58% for LGBTQ pupils with 30% saying this happens sometimes (compared to 15% of all pupils). </a:t>
            </a:r>
          </a:p>
          <a:p>
            <a:pPr>
              <a:lnSpc>
                <a:spcPct val="100000"/>
              </a:lnSpc>
              <a:spcBef>
                <a:spcPts val="600"/>
              </a:spcBef>
              <a:spcAft>
                <a:spcPts val="600"/>
              </a:spcAft>
            </a:pPr>
            <a:r>
              <a:rPr lang="en-US" sz="1400" dirty="0">
                <a:solidFill>
                  <a:srgbClr val="404040"/>
                </a:solidFill>
                <a:latin typeface="+mn-lt"/>
              </a:rPr>
              <a:t>44% of LGBTQ pupils say they have been bullied at school within the last 12 months, compared to 23% of secondary pupils overall. Additionally, they are also more likely to be bullied online (21% compared to 11% overall), near the home (14% compared to 6% overall), in town (11% </a:t>
            </a:r>
            <a:r>
              <a:rPr lang="en-US" sz="1400" dirty="0">
                <a:solidFill>
                  <a:srgbClr val="404040"/>
                </a:solidFill>
              </a:rPr>
              <a:t>compared to 6% overall) </a:t>
            </a:r>
            <a:r>
              <a:rPr lang="en-US" sz="1400" dirty="0">
                <a:solidFill>
                  <a:srgbClr val="404040"/>
                </a:solidFill>
                <a:latin typeface="+mn-lt"/>
              </a:rPr>
              <a:t>and at home (10% compared to 3% overall). </a:t>
            </a:r>
          </a:p>
          <a:p>
            <a:pPr>
              <a:lnSpc>
                <a:spcPct val="100000"/>
              </a:lnSpc>
              <a:spcBef>
                <a:spcPts val="600"/>
              </a:spcBef>
              <a:spcAft>
                <a:spcPts val="600"/>
              </a:spcAft>
            </a:pPr>
            <a:r>
              <a:rPr lang="en-US" sz="1400" dirty="0">
                <a:solidFill>
                  <a:srgbClr val="404040"/>
                </a:solidFill>
                <a:latin typeface="+mn-lt"/>
              </a:rPr>
              <a:t>Of those pupils that were bullied, 38% of LGBTQ pupils are bullied by a child they don’t know, compared to 27% of all secondary pupils. Further to this, 57% of LGBTQ pupils feel they are bullied because they are LGBTQ and 60% because of the way that they look (v. 50% overall).  </a:t>
            </a:r>
          </a:p>
          <a:p>
            <a:pPr>
              <a:lnSpc>
                <a:spcPct val="100000"/>
              </a:lnSpc>
              <a:spcBef>
                <a:spcPts val="600"/>
              </a:spcBef>
              <a:spcAft>
                <a:spcPts val="600"/>
              </a:spcAft>
            </a:pPr>
            <a:r>
              <a:rPr lang="en-US" sz="1400" dirty="0">
                <a:solidFill>
                  <a:srgbClr val="404040"/>
                </a:solidFill>
              </a:rPr>
              <a:t>41% of those LGBTQ pupils bullied did not tell anyone about it, and for those that did ‘Only’ 17% said the bullying stopped after they told them, compared to 32% of all secondary pupils.</a:t>
            </a:r>
          </a:p>
          <a:p>
            <a:pPr>
              <a:lnSpc>
                <a:spcPct val="100000"/>
              </a:lnSpc>
              <a:spcBef>
                <a:spcPts val="600"/>
              </a:spcBef>
              <a:spcAft>
                <a:spcPts val="600"/>
              </a:spcAft>
            </a:pPr>
            <a:endParaRPr lang="en-US" sz="1400" dirty="0">
              <a:solidFill>
                <a:srgbClr val="404040"/>
              </a:solidFill>
              <a:latin typeface="+mn-lt"/>
            </a:endParaRPr>
          </a:p>
        </p:txBody>
      </p:sp>
    </p:spTree>
    <p:extLst>
      <p:ext uri="{BB962C8B-B14F-4D97-AF65-F5344CB8AC3E}">
        <p14:creationId xmlns:p14="http://schemas.microsoft.com/office/powerpoint/2010/main" val="224464061"/>
      </p:ext>
    </p:extLst>
  </p:cSld>
  <p:clrMapOvr>
    <a:masterClrMapping/>
  </p:clrMapOvr>
</p:sld>
</file>

<file path=ppt/slides/slide2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1"/>
          <p:cNvSpPr txBox="1">
            <a:spLocks/>
          </p:cNvSpPr>
          <p:nvPr/>
        </p:nvSpPr>
        <p:spPr>
          <a:xfrm>
            <a:off x="180000" y="180000"/>
            <a:ext cx="9900000" cy="900000"/>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rgbClr val="008E91"/>
                </a:solidFill>
                <a:latin typeface="Calibri" panose="020F0502020204030204" pitchFamily="34" charset="0"/>
                <a:ea typeface="+mj-ea"/>
                <a:cs typeface="DINPro" panose="020B0504020101020102" pitchFamily="34" charset="0"/>
              </a:defRPr>
            </a:lvl1pPr>
          </a:lstStyle>
          <a:p>
            <a:r>
              <a:rPr lang="en-GB" sz="2400"/>
              <a:t>Conclusions – LGBTQ (3)</a:t>
            </a:r>
          </a:p>
        </p:txBody>
      </p:sp>
      <p:sp>
        <p:nvSpPr>
          <p:cNvPr id="6" name="Content Placeholder 2"/>
          <p:cNvSpPr>
            <a:spLocks noGrp="1"/>
          </p:cNvSpPr>
          <p:nvPr>
            <p:ph idx="1"/>
          </p:nvPr>
        </p:nvSpPr>
        <p:spPr>
          <a:xfrm>
            <a:off x="183019" y="834244"/>
            <a:ext cx="11497704" cy="5678068"/>
          </a:xfrm>
        </p:spPr>
        <p:txBody>
          <a:bodyPr>
            <a:noAutofit/>
          </a:bodyPr>
          <a:lstStyle/>
          <a:p>
            <a:pPr marL="0" indent="0">
              <a:lnSpc>
                <a:spcPct val="100000"/>
              </a:lnSpc>
              <a:spcBef>
                <a:spcPts val="600"/>
              </a:spcBef>
              <a:spcAft>
                <a:spcPts val="500"/>
              </a:spcAft>
              <a:buNone/>
            </a:pPr>
            <a:r>
              <a:rPr lang="en-GB" sz="1600" b="1" dirty="0">
                <a:solidFill>
                  <a:srgbClr val="00A8D1"/>
                </a:solidFill>
              </a:rPr>
              <a:t>Relationships (2)</a:t>
            </a:r>
          </a:p>
          <a:p>
            <a:pPr>
              <a:lnSpc>
                <a:spcPct val="100000"/>
              </a:lnSpc>
              <a:spcBef>
                <a:spcPts val="600"/>
              </a:spcBef>
              <a:spcAft>
                <a:spcPts val="500"/>
              </a:spcAft>
            </a:pPr>
            <a:r>
              <a:rPr lang="en-US" sz="1400" dirty="0">
                <a:solidFill>
                  <a:srgbClr val="404040"/>
                </a:solidFill>
                <a:latin typeface="+mn-lt"/>
              </a:rPr>
              <a:t>34% of LGBTQ pupils have experienced inappropriate comments/</a:t>
            </a:r>
            <a:r>
              <a:rPr lang="en-US" sz="1400" dirty="0" err="1">
                <a:solidFill>
                  <a:srgbClr val="404040"/>
                </a:solidFill>
                <a:latin typeface="+mn-lt"/>
              </a:rPr>
              <a:t>behaviours</a:t>
            </a:r>
            <a:r>
              <a:rPr lang="en-US" sz="1400" dirty="0">
                <a:solidFill>
                  <a:srgbClr val="404040"/>
                </a:solidFill>
                <a:latin typeface="+mn-lt"/>
              </a:rPr>
              <a:t> of a sexual nature at school (v. 19% overall).</a:t>
            </a:r>
          </a:p>
          <a:p>
            <a:pPr>
              <a:lnSpc>
                <a:spcPct val="100000"/>
              </a:lnSpc>
              <a:spcBef>
                <a:spcPts val="600"/>
              </a:spcBef>
              <a:spcAft>
                <a:spcPts val="500"/>
              </a:spcAft>
            </a:pPr>
            <a:r>
              <a:rPr lang="en-US" sz="1400" dirty="0">
                <a:solidFill>
                  <a:srgbClr val="404040"/>
                </a:solidFill>
                <a:latin typeface="+mn-lt"/>
              </a:rPr>
              <a:t>42% of LGBTQ pupils say they have been in a controlling and/or abusive relationship (v. 23% overall). </a:t>
            </a:r>
          </a:p>
          <a:p>
            <a:pPr>
              <a:lnSpc>
                <a:spcPct val="100000"/>
              </a:lnSpc>
              <a:spcBef>
                <a:spcPts val="600"/>
              </a:spcBef>
              <a:spcAft>
                <a:spcPts val="500"/>
              </a:spcAft>
            </a:pPr>
            <a:r>
              <a:rPr lang="en-US" sz="1400" dirty="0">
                <a:solidFill>
                  <a:srgbClr val="404040"/>
                </a:solidFill>
                <a:latin typeface="+mn-lt"/>
              </a:rPr>
              <a:t>LGBTQ pupils have less awareness of services for young people in Doncaster and where to get help with relationships but are more knowledgeable about sexual health.</a:t>
            </a:r>
          </a:p>
          <a:p>
            <a:pPr>
              <a:lnSpc>
                <a:spcPct val="100000"/>
              </a:lnSpc>
              <a:spcBef>
                <a:spcPts val="600"/>
              </a:spcBef>
              <a:spcAft>
                <a:spcPts val="500"/>
              </a:spcAft>
            </a:pPr>
            <a:r>
              <a:rPr lang="en-US" sz="1400" dirty="0">
                <a:solidFill>
                  <a:srgbClr val="404040"/>
                </a:solidFill>
                <a:latin typeface="+mn-lt"/>
              </a:rPr>
              <a:t>42% of LGBTQ pupils say they have been in a controlling and/or abusive relationship (v. 23% overall). </a:t>
            </a:r>
          </a:p>
          <a:p>
            <a:pPr>
              <a:lnSpc>
                <a:spcPct val="100000"/>
              </a:lnSpc>
              <a:spcBef>
                <a:spcPts val="600"/>
              </a:spcBef>
              <a:spcAft>
                <a:spcPts val="500"/>
              </a:spcAft>
            </a:pPr>
            <a:r>
              <a:rPr lang="en-US" sz="1400" dirty="0">
                <a:solidFill>
                  <a:srgbClr val="404040"/>
                </a:solidFill>
                <a:latin typeface="+mn-lt"/>
              </a:rPr>
              <a:t>LGBTQ pupils have less awareness of services for young people in Doncaster but are more knowledgeable about sexual health.</a:t>
            </a:r>
          </a:p>
          <a:p>
            <a:pPr marL="0" indent="0">
              <a:lnSpc>
                <a:spcPct val="100000"/>
              </a:lnSpc>
              <a:spcBef>
                <a:spcPts val="600"/>
              </a:spcBef>
              <a:spcAft>
                <a:spcPts val="600"/>
              </a:spcAft>
              <a:buNone/>
            </a:pPr>
            <a:r>
              <a:rPr lang="en-GB" sz="1600" b="1" dirty="0">
                <a:solidFill>
                  <a:srgbClr val="7030A0"/>
                </a:solidFill>
              </a:rPr>
              <a:t>Emotional wellbeing</a:t>
            </a:r>
          </a:p>
          <a:p>
            <a:pPr>
              <a:lnSpc>
                <a:spcPct val="100000"/>
              </a:lnSpc>
              <a:spcBef>
                <a:spcPts val="600"/>
              </a:spcBef>
              <a:spcAft>
                <a:spcPts val="500"/>
              </a:spcAft>
            </a:pPr>
            <a:r>
              <a:rPr lang="en-US" sz="1400" dirty="0">
                <a:solidFill>
                  <a:srgbClr val="404040"/>
                </a:solidFill>
                <a:latin typeface="+mn-lt"/>
              </a:rPr>
              <a:t>14% of all secondary pupils say they are not/not at all happy with their life at the moment, this more than doubles for LGBTQ pupils at 33%. </a:t>
            </a:r>
          </a:p>
          <a:p>
            <a:pPr>
              <a:lnSpc>
                <a:spcPct val="100000"/>
              </a:lnSpc>
              <a:spcBef>
                <a:spcPts val="600"/>
              </a:spcBef>
              <a:spcAft>
                <a:spcPts val="500"/>
              </a:spcAft>
            </a:pPr>
            <a:r>
              <a:rPr lang="en-US" sz="1400" dirty="0">
                <a:solidFill>
                  <a:srgbClr val="404040"/>
                </a:solidFill>
                <a:latin typeface="+mn-lt"/>
              </a:rPr>
              <a:t>A higher proportion of LGBTQ pupils have experienced shouting and arguing (29% compared to 16% of secondary pupils overall) at home. </a:t>
            </a:r>
          </a:p>
          <a:p>
            <a:pPr>
              <a:lnSpc>
                <a:spcPct val="100000"/>
              </a:lnSpc>
              <a:spcBef>
                <a:spcPts val="600"/>
              </a:spcBef>
              <a:spcAft>
                <a:spcPts val="500"/>
              </a:spcAft>
            </a:pPr>
            <a:r>
              <a:rPr lang="en-US" sz="1400" dirty="0">
                <a:solidFill>
                  <a:srgbClr val="404040"/>
                </a:solidFill>
                <a:latin typeface="+mn-lt"/>
              </a:rPr>
              <a:t>When asked to consider their reactions when something goes wrong, LGBTQ pupils were more likely to have a negative response, for example 53% say they would ‘get upset and feel bad for ages’ compared to 33% overall that say the same. Overall, 72% of LGBTQ pupils have a low resilience score compared to 44% of all pupils.</a:t>
            </a:r>
          </a:p>
          <a:p>
            <a:pPr>
              <a:lnSpc>
                <a:spcPct val="100000"/>
              </a:lnSpc>
              <a:spcBef>
                <a:spcPts val="600"/>
              </a:spcBef>
              <a:spcAft>
                <a:spcPts val="500"/>
              </a:spcAft>
            </a:pPr>
            <a:r>
              <a:rPr lang="en-US" sz="1400" dirty="0">
                <a:solidFill>
                  <a:srgbClr val="404040"/>
                </a:solidFill>
                <a:latin typeface="+mn-lt"/>
              </a:rPr>
              <a:t>48% of LGBTQ pupils worry about their mental health compared to 27% of all pupils, more than any other cohort. </a:t>
            </a:r>
            <a:r>
              <a:rPr lang="en-US" sz="1400" dirty="0">
                <a:solidFill>
                  <a:srgbClr val="404040"/>
                </a:solidFill>
              </a:rPr>
              <a:t>When having a problem that worries or makes them feel stressed, 38% of LGBTQ pupils engage in harmful behaviour, compared to 15% of all pupils. This is the highest among all cohorts. </a:t>
            </a:r>
          </a:p>
          <a:p>
            <a:pPr>
              <a:lnSpc>
                <a:spcPct val="100000"/>
              </a:lnSpc>
              <a:spcBef>
                <a:spcPts val="600"/>
              </a:spcBef>
              <a:spcAft>
                <a:spcPts val="500"/>
              </a:spcAft>
            </a:pPr>
            <a:r>
              <a:rPr lang="en-US" sz="1400" dirty="0">
                <a:solidFill>
                  <a:srgbClr val="404040"/>
                </a:solidFill>
              </a:rPr>
              <a:t>37% of pupils feel they are always listened to by adults making decisions about them, this decreases to 20% of LGBTQ pupils.</a:t>
            </a:r>
          </a:p>
          <a:p>
            <a:pPr>
              <a:lnSpc>
                <a:spcPct val="100000"/>
              </a:lnSpc>
              <a:spcBef>
                <a:spcPts val="600"/>
              </a:spcBef>
              <a:spcAft>
                <a:spcPts val="500"/>
              </a:spcAft>
            </a:pPr>
            <a:endParaRPr lang="en-US" sz="1400" dirty="0">
              <a:solidFill>
                <a:srgbClr val="404040"/>
              </a:solidFill>
              <a:latin typeface="+mn-lt"/>
            </a:endParaRPr>
          </a:p>
        </p:txBody>
      </p:sp>
    </p:spTree>
    <p:extLst>
      <p:ext uri="{BB962C8B-B14F-4D97-AF65-F5344CB8AC3E}">
        <p14:creationId xmlns:p14="http://schemas.microsoft.com/office/powerpoint/2010/main" val="2778972736"/>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vert="horz" lIns="91440" tIns="45720" rIns="91440" bIns="45720" rtlCol="0" anchor="ctr">
            <a:normAutofit/>
          </a:bodyPr>
          <a:lstStyle/>
          <a:p>
            <a:r>
              <a:rPr lang="en-GB" sz="2400"/>
              <a:t>Notes </a:t>
            </a:r>
          </a:p>
        </p:txBody>
      </p:sp>
      <p:sp>
        <p:nvSpPr>
          <p:cNvPr id="3" name="Content Placeholder 2"/>
          <p:cNvSpPr>
            <a:spLocks noGrp="1"/>
          </p:cNvSpPr>
          <p:nvPr>
            <p:ph idx="1"/>
          </p:nvPr>
        </p:nvSpPr>
        <p:spPr>
          <a:xfrm>
            <a:off x="183019" y="835200"/>
            <a:ext cx="10569776" cy="5509422"/>
          </a:xfrm>
        </p:spPr>
        <p:txBody>
          <a:bodyPr vert="horz" lIns="91440" tIns="45720" rIns="91440" bIns="45720" rtlCol="0">
            <a:noAutofit/>
          </a:bodyPr>
          <a:lstStyle/>
          <a:p>
            <a:pPr marL="0" indent="0">
              <a:buNone/>
            </a:pPr>
            <a:r>
              <a:rPr lang="en-GB" sz="1200" b="1">
                <a:solidFill>
                  <a:srgbClr val="404040"/>
                </a:solidFill>
              </a:rPr>
              <a:t>Rounding errors</a:t>
            </a:r>
          </a:p>
          <a:p>
            <a:pPr marL="0" indent="0">
              <a:buNone/>
            </a:pPr>
            <a:r>
              <a:rPr lang="en-GB" sz="1200">
                <a:solidFill>
                  <a:srgbClr val="404040"/>
                </a:solidFill>
              </a:rPr>
              <a:t>Totals of series from single response questions may sum to 99% or 101%, rather than exactly 100%, due to rounding errors. Analyses of multiple response questions will typically total more than 100% due to more than one response being selected.</a:t>
            </a:r>
          </a:p>
          <a:p>
            <a:pPr marL="0" indent="0">
              <a:spcBef>
                <a:spcPts val="1800"/>
              </a:spcBef>
              <a:buNone/>
            </a:pPr>
            <a:r>
              <a:rPr lang="en-GB" sz="1200" b="1">
                <a:solidFill>
                  <a:srgbClr val="404040"/>
                </a:solidFill>
              </a:rPr>
              <a:t>Analysis cohorts</a:t>
            </a:r>
          </a:p>
          <a:p>
            <a:pPr marL="0" indent="0">
              <a:buNone/>
            </a:pPr>
            <a:r>
              <a:rPr lang="en-GB" sz="1200">
                <a:solidFill>
                  <a:srgbClr val="404040"/>
                </a:solidFill>
              </a:rPr>
              <a:t>Given that the survey was anonymous to participants, cohorts used for the analysis are derived from self-declared indicators through the survey, rather than from officially held data from schools. </a:t>
            </a:r>
          </a:p>
          <a:p>
            <a:r>
              <a:rPr lang="en-GB" sz="1200">
                <a:solidFill>
                  <a:srgbClr val="404040"/>
                </a:solidFill>
              </a:rPr>
              <a:t>The group ‘Have a disability’ includes pupils who stated that they have a disability and/or a long-standing illness. </a:t>
            </a:r>
          </a:p>
          <a:p>
            <a:r>
              <a:rPr lang="en-GB" sz="1200">
                <a:solidFill>
                  <a:srgbClr val="404040"/>
                </a:solidFill>
              </a:rPr>
              <a:t>The following abbreviations have been used: </a:t>
            </a:r>
          </a:p>
          <a:p>
            <a:pPr lvl="1"/>
            <a:r>
              <a:rPr lang="en-GB" sz="1200">
                <a:solidFill>
                  <a:srgbClr val="404040"/>
                </a:solidFill>
              </a:rPr>
              <a:t>SEN – Special Educational Needs (derived from the question: “Do you have a special educational need or learning difficulty?”)</a:t>
            </a:r>
          </a:p>
          <a:p>
            <a:pPr lvl="1"/>
            <a:r>
              <a:rPr lang="en-GB" sz="1200">
                <a:solidFill>
                  <a:srgbClr val="404040"/>
                </a:solidFill>
              </a:rPr>
              <a:t>FSM – Free school meal (derived from the question: “Do you receive free school meals?”)</a:t>
            </a:r>
          </a:p>
          <a:p>
            <a:pPr lvl="1"/>
            <a:r>
              <a:rPr lang="en-GB" sz="1200">
                <a:solidFill>
                  <a:schemeClr val="tx1">
                    <a:lumMod val="75000"/>
                    <a:lumOff val="25000"/>
                  </a:schemeClr>
                </a:solidFill>
              </a:rPr>
              <a:t>Eng 2nd Lang – English as 2</a:t>
            </a:r>
            <a:r>
              <a:rPr lang="en-GB" sz="1200" baseline="30000">
                <a:solidFill>
                  <a:schemeClr val="tx1">
                    <a:lumMod val="75000"/>
                    <a:lumOff val="25000"/>
                  </a:schemeClr>
                </a:solidFill>
              </a:rPr>
              <a:t>nd</a:t>
            </a:r>
            <a:r>
              <a:rPr lang="en-GB" sz="1200">
                <a:solidFill>
                  <a:schemeClr val="tx1">
                    <a:lumMod val="75000"/>
                    <a:lumOff val="25000"/>
                  </a:schemeClr>
                </a:solidFill>
              </a:rPr>
              <a:t> language (delivered from the question: “</a:t>
            </a:r>
            <a:r>
              <a:rPr lang="en-US" sz="1200">
                <a:solidFill>
                  <a:schemeClr val="tx1">
                    <a:lumMod val="75000"/>
                    <a:lumOff val="25000"/>
                  </a:schemeClr>
                </a:solidFill>
              </a:rPr>
              <a:t>Do you speak languages other than English at home?”)</a:t>
            </a:r>
          </a:p>
          <a:p>
            <a:pPr lvl="1"/>
            <a:r>
              <a:rPr lang="en-US" sz="1200">
                <a:solidFill>
                  <a:schemeClr val="tx1">
                    <a:lumMod val="75000"/>
                    <a:lumOff val="25000"/>
                  </a:schemeClr>
                </a:solidFill>
              </a:rPr>
              <a:t>LGBTQ – Pupils identifying as LGBTQ (delivered from the questions: “Are you…? [Describe myself differently]” and “What is your sexual orientation?”)</a:t>
            </a:r>
            <a:endParaRPr lang="en-GB" sz="1200">
              <a:solidFill>
                <a:srgbClr val="404040"/>
              </a:solidFill>
            </a:endParaRPr>
          </a:p>
          <a:p>
            <a:r>
              <a:rPr lang="en-GB" sz="1200">
                <a:solidFill>
                  <a:srgbClr val="404040"/>
                </a:solidFill>
              </a:rPr>
              <a:t>Ethnic groups (derived from the question “How would you describe your ethnic background?”) have been grouped for the purpose of analysis as follows: </a:t>
            </a:r>
          </a:p>
          <a:p>
            <a:pPr lvl="1"/>
            <a:r>
              <a:rPr lang="en-GB" sz="1200">
                <a:solidFill>
                  <a:srgbClr val="404040"/>
                </a:solidFill>
              </a:rPr>
              <a:t>Ethnicity White – White British, White Irish, White Romany or Gypsy, White traveller of Irish heritage, other White background.</a:t>
            </a:r>
          </a:p>
          <a:p>
            <a:pPr lvl="1"/>
            <a:r>
              <a:rPr lang="en-GB" sz="1200">
                <a:solidFill>
                  <a:srgbClr val="404040"/>
                </a:solidFill>
              </a:rPr>
              <a:t>Ethnic minority groups- Asian (including Bangladeshi Asian, British Asian, Indian Asian, Pakistani Asian, other Asian background), Black (including Black African, Black British, Black Caribbean, other Black background), Chinese (including, British Chinese, Chinese, other Chinese background), Mixed (including ,mixed White and Asian, mixed White and Black African, mixed White and Black Caribbean, other mixed background), other background.  </a:t>
            </a:r>
          </a:p>
          <a:p>
            <a:pPr marL="0" indent="0">
              <a:spcBef>
                <a:spcPts val="1800"/>
              </a:spcBef>
              <a:buNone/>
            </a:pPr>
            <a:r>
              <a:rPr lang="en-GB" sz="1200" b="1">
                <a:solidFill>
                  <a:srgbClr val="404040"/>
                </a:solidFill>
              </a:rPr>
              <a:t>Sections in this report</a:t>
            </a:r>
          </a:p>
          <a:p>
            <a:pPr marL="0" indent="0">
              <a:buNone/>
            </a:pPr>
            <a:r>
              <a:rPr lang="en-GB" sz="1200">
                <a:solidFill>
                  <a:srgbClr val="404040"/>
                </a:solidFill>
              </a:rPr>
              <a:t>Each thematic section in the report has been assigned a colour key to aid easy identification. This colour coding has been extended through to sections within Conclusions.</a:t>
            </a:r>
          </a:p>
        </p:txBody>
      </p:sp>
    </p:spTree>
    <p:extLst>
      <p:ext uri="{BB962C8B-B14F-4D97-AF65-F5344CB8AC3E}">
        <p14:creationId xmlns:p14="http://schemas.microsoft.com/office/powerpoint/2010/main" val="797748148"/>
      </p:ext>
    </p:extLst>
  </p:cSld>
  <p:clrMapOvr>
    <a:masterClrMapping/>
  </p:clrMapOvr>
</p:sld>
</file>

<file path=ppt/slides/slide2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1"/>
          <p:cNvSpPr txBox="1">
            <a:spLocks/>
          </p:cNvSpPr>
          <p:nvPr/>
        </p:nvSpPr>
        <p:spPr>
          <a:xfrm>
            <a:off x="180000" y="180000"/>
            <a:ext cx="9900000" cy="900000"/>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rgbClr val="008E91"/>
                </a:solidFill>
                <a:latin typeface="Calibri" panose="020F0502020204030204" pitchFamily="34" charset="0"/>
                <a:ea typeface="+mj-ea"/>
                <a:cs typeface="DINPro" panose="020B0504020101020102" pitchFamily="34" charset="0"/>
              </a:defRPr>
            </a:lvl1pPr>
          </a:lstStyle>
          <a:p>
            <a:r>
              <a:rPr lang="en-GB" sz="2400"/>
              <a:t>Conclusions – LGBTQ (4)</a:t>
            </a:r>
          </a:p>
        </p:txBody>
      </p:sp>
      <p:sp>
        <p:nvSpPr>
          <p:cNvPr id="6" name="Content Placeholder 2"/>
          <p:cNvSpPr>
            <a:spLocks noGrp="1"/>
          </p:cNvSpPr>
          <p:nvPr>
            <p:ph idx="1"/>
          </p:nvPr>
        </p:nvSpPr>
        <p:spPr>
          <a:xfrm>
            <a:off x="183019" y="834244"/>
            <a:ext cx="11517368" cy="5678068"/>
          </a:xfrm>
        </p:spPr>
        <p:txBody>
          <a:bodyPr>
            <a:noAutofit/>
          </a:bodyPr>
          <a:lstStyle/>
          <a:p>
            <a:pPr marL="0" indent="0">
              <a:lnSpc>
                <a:spcPct val="100000"/>
              </a:lnSpc>
              <a:spcBef>
                <a:spcPts val="600"/>
              </a:spcBef>
              <a:spcAft>
                <a:spcPts val="600"/>
              </a:spcAft>
              <a:buNone/>
            </a:pPr>
            <a:r>
              <a:rPr lang="en-GB" sz="1800" b="1" dirty="0">
                <a:solidFill>
                  <a:srgbClr val="C00000"/>
                </a:solidFill>
              </a:rPr>
              <a:t>Staying safe</a:t>
            </a:r>
            <a:endParaRPr lang="en-GB" sz="1800" dirty="0">
              <a:solidFill>
                <a:srgbClr val="404040"/>
              </a:solidFill>
            </a:endParaRPr>
          </a:p>
          <a:p>
            <a:pPr>
              <a:lnSpc>
                <a:spcPct val="100000"/>
              </a:lnSpc>
              <a:spcBef>
                <a:spcPts val="600"/>
              </a:spcBef>
              <a:spcAft>
                <a:spcPts val="600"/>
              </a:spcAft>
            </a:pPr>
            <a:r>
              <a:rPr lang="en-US" sz="1400" dirty="0">
                <a:solidFill>
                  <a:srgbClr val="404040"/>
                </a:solidFill>
              </a:rPr>
              <a:t>26% of LGBTQ pupils have seen knives used as a threat (26%) or carried for protection (12%).</a:t>
            </a:r>
          </a:p>
          <a:p>
            <a:pPr>
              <a:lnSpc>
                <a:spcPct val="100000"/>
              </a:lnSpc>
              <a:spcBef>
                <a:spcPts val="600"/>
              </a:spcBef>
              <a:spcAft>
                <a:spcPts val="600"/>
              </a:spcAft>
            </a:pPr>
            <a:r>
              <a:rPr lang="en-US" sz="1400" dirty="0">
                <a:solidFill>
                  <a:srgbClr val="404040"/>
                </a:solidFill>
              </a:rPr>
              <a:t>LGBTQ pupils are more likely than all pupils to answer ‘I don’t want to say’ when asked if they are able to feel safe when at home (12% v. 5% of all pupils).</a:t>
            </a:r>
          </a:p>
          <a:p>
            <a:pPr>
              <a:lnSpc>
                <a:spcPct val="100000"/>
              </a:lnSpc>
              <a:spcBef>
                <a:spcPts val="600"/>
              </a:spcBef>
              <a:spcAft>
                <a:spcPts val="600"/>
              </a:spcAft>
            </a:pPr>
            <a:r>
              <a:rPr lang="en-US" sz="1400" dirty="0">
                <a:solidFill>
                  <a:srgbClr val="404040"/>
                </a:solidFill>
              </a:rPr>
              <a:t>LGBTQ pupils feel less safe when going out (during the day or after dark), in Doncaster Town Centre, in school and on the way to/from school compared to secondary pupils overall. </a:t>
            </a:r>
          </a:p>
          <a:p>
            <a:pPr>
              <a:lnSpc>
                <a:spcPct val="100000"/>
              </a:lnSpc>
              <a:spcBef>
                <a:spcPts val="600"/>
              </a:spcBef>
              <a:spcAft>
                <a:spcPts val="600"/>
              </a:spcAft>
            </a:pPr>
            <a:r>
              <a:rPr lang="en-US" sz="1400" dirty="0">
                <a:solidFill>
                  <a:srgbClr val="404040"/>
                </a:solidFill>
              </a:rPr>
              <a:t>34% of LGBTQ pupils have vaped  compared to 23% of all pupils.</a:t>
            </a:r>
          </a:p>
          <a:p>
            <a:pPr>
              <a:lnSpc>
                <a:spcPct val="100000"/>
              </a:lnSpc>
              <a:spcBef>
                <a:spcPts val="600"/>
              </a:spcBef>
              <a:spcAft>
                <a:spcPts val="600"/>
              </a:spcAft>
            </a:pPr>
            <a:r>
              <a:rPr lang="en-US" sz="1400" dirty="0">
                <a:solidFill>
                  <a:srgbClr val="404040"/>
                </a:solidFill>
              </a:rPr>
              <a:t>17% of LGBTQ pupils know someone taking drugs, 8% of LGBTQ pupils compared to 4% of all secondary pupils have taken drugs to get high. 35% of LGBTQ pupils would know where to get help about alcohol and drugs (v. 45% of all pupils).</a:t>
            </a:r>
          </a:p>
          <a:p>
            <a:pPr marL="0" indent="0">
              <a:lnSpc>
                <a:spcPct val="100000"/>
              </a:lnSpc>
              <a:spcBef>
                <a:spcPts val="600"/>
              </a:spcBef>
              <a:spcAft>
                <a:spcPts val="600"/>
              </a:spcAft>
              <a:buNone/>
            </a:pPr>
            <a:r>
              <a:rPr lang="en-GB" sz="1600" b="1" dirty="0">
                <a:solidFill>
                  <a:schemeClr val="accent4"/>
                </a:solidFill>
                <a:latin typeface="+mn-lt"/>
              </a:rPr>
              <a:t>Community and activities: Ambitions, aspirations and environment</a:t>
            </a:r>
          </a:p>
          <a:p>
            <a:pPr>
              <a:lnSpc>
                <a:spcPct val="100000"/>
              </a:lnSpc>
              <a:spcBef>
                <a:spcPts val="600"/>
              </a:spcBef>
              <a:spcAft>
                <a:spcPts val="600"/>
              </a:spcAft>
            </a:pPr>
            <a:r>
              <a:rPr lang="en-US" sz="1400" dirty="0">
                <a:solidFill>
                  <a:srgbClr val="404040"/>
                </a:solidFill>
                <a:latin typeface="+mn-lt"/>
              </a:rPr>
              <a:t>Pupils in this cohort are less likely to feel able to get involved in the community (26% compared to 42% overall) and feel less able to share ideas to make things better for people at school (27% compared to 40% overall). </a:t>
            </a:r>
          </a:p>
          <a:p>
            <a:pPr>
              <a:lnSpc>
                <a:spcPct val="100000"/>
              </a:lnSpc>
              <a:spcBef>
                <a:spcPts val="600"/>
              </a:spcBef>
              <a:spcAft>
                <a:spcPts val="600"/>
              </a:spcAft>
            </a:pPr>
            <a:r>
              <a:rPr lang="en-US" sz="1400" dirty="0">
                <a:solidFill>
                  <a:srgbClr val="404040"/>
                </a:solidFill>
                <a:latin typeface="+mn-lt"/>
              </a:rPr>
              <a:t>LGBTQ pupils are more likely to want to continue in full-time education past year 11, with 56% saying they are planning to do so, compared to 51% of all secondary pupils. </a:t>
            </a:r>
          </a:p>
          <a:p>
            <a:pPr>
              <a:lnSpc>
                <a:spcPct val="100000"/>
              </a:lnSpc>
              <a:spcBef>
                <a:spcPts val="600"/>
              </a:spcBef>
              <a:spcAft>
                <a:spcPts val="600"/>
              </a:spcAft>
            </a:pPr>
            <a:r>
              <a:rPr lang="en-US" sz="1400" dirty="0">
                <a:solidFill>
                  <a:srgbClr val="404040"/>
                </a:solidFill>
                <a:latin typeface="+mn-lt"/>
              </a:rPr>
              <a:t>Although LGBTQ pupils are just as likely as all secondary pupils to agree that they have thing they want to achieve, they do not feel as able to pursue them (68% of all pupils feel able to pursue their goals compared to 56% of LGBTQ pupils) and are much less likely to feel excited about the future (48% v. 62% overall).</a:t>
            </a:r>
          </a:p>
        </p:txBody>
      </p:sp>
    </p:spTree>
    <p:extLst>
      <p:ext uri="{BB962C8B-B14F-4D97-AF65-F5344CB8AC3E}">
        <p14:creationId xmlns:p14="http://schemas.microsoft.com/office/powerpoint/2010/main" val="656222319"/>
      </p:ext>
    </p:extLst>
  </p:cSld>
  <p:clrMapOvr>
    <a:masterClrMapping/>
  </p:clrMapOvr>
</p:sld>
</file>

<file path=ppt/slides/slide24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64F619C-3F28-B334-12DF-B867D428A438}"/>
            </a:ext>
          </a:extLst>
        </p:cNvPr>
        <p:cNvGrpSpPr/>
        <p:nvPr/>
      </p:nvGrpSpPr>
      <p:grpSpPr>
        <a:xfrm>
          <a:off x="0" y="0"/>
          <a:ext cx="0" cy="0"/>
          <a:chOff x="0" y="0"/>
          <a:chExt cx="0" cy="0"/>
        </a:xfrm>
      </p:grpSpPr>
      <p:sp>
        <p:nvSpPr>
          <p:cNvPr id="5" name="Title 1">
            <a:extLst>
              <a:ext uri="{FF2B5EF4-FFF2-40B4-BE49-F238E27FC236}">
                <a16:creationId xmlns:a16="http://schemas.microsoft.com/office/drawing/2014/main" id="{9DC22FE3-2FB1-9501-00E9-FDD3E5F206C7}"/>
              </a:ext>
            </a:extLst>
          </p:cNvPr>
          <p:cNvSpPr txBox="1">
            <a:spLocks/>
          </p:cNvSpPr>
          <p:nvPr/>
        </p:nvSpPr>
        <p:spPr>
          <a:xfrm>
            <a:off x="180000" y="180000"/>
            <a:ext cx="9900000" cy="900000"/>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rgbClr val="008E91"/>
                </a:solidFill>
                <a:latin typeface="Calibri" panose="020F0502020204030204" pitchFamily="34" charset="0"/>
                <a:ea typeface="+mj-ea"/>
                <a:cs typeface="DINPro" panose="020B0504020101020102" pitchFamily="34" charset="0"/>
              </a:defRPr>
            </a:lvl1pPr>
          </a:lstStyle>
          <a:p>
            <a:r>
              <a:rPr lang="en-GB" sz="2400"/>
              <a:t>Conclusions – LGBTQ (5)</a:t>
            </a:r>
          </a:p>
        </p:txBody>
      </p:sp>
      <p:sp>
        <p:nvSpPr>
          <p:cNvPr id="6" name="Content Placeholder 2">
            <a:extLst>
              <a:ext uri="{FF2B5EF4-FFF2-40B4-BE49-F238E27FC236}">
                <a16:creationId xmlns:a16="http://schemas.microsoft.com/office/drawing/2014/main" id="{733FD6D3-906E-E4AD-7BAE-E18FB0F4EEE4}"/>
              </a:ext>
            </a:extLst>
          </p:cNvPr>
          <p:cNvSpPr>
            <a:spLocks noGrp="1"/>
          </p:cNvSpPr>
          <p:nvPr>
            <p:ph idx="1"/>
          </p:nvPr>
        </p:nvSpPr>
        <p:spPr>
          <a:xfrm>
            <a:off x="183019" y="834244"/>
            <a:ext cx="11507536" cy="5678068"/>
          </a:xfrm>
        </p:spPr>
        <p:txBody>
          <a:bodyPr>
            <a:noAutofit/>
          </a:bodyPr>
          <a:lstStyle/>
          <a:p>
            <a:pPr marL="0" indent="0">
              <a:lnSpc>
                <a:spcPct val="100000"/>
              </a:lnSpc>
              <a:spcBef>
                <a:spcPts val="600"/>
              </a:spcBef>
              <a:spcAft>
                <a:spcPts val="600"/>
              </a:spcAft>
              <a:buNone/>
            </a:pPr>
            <a:r>
              <a:rPr lang="en-GB" sz="1600" b="1" dirty="0">
                <a:solidFill>
                  <a:srgbClr val="FF0000"/>
                </a:solidFill>
                <a:latin typeface="+mn-lt"/>
              </a:rPr>
              <a:t>Technology and being online</a:t>
            </a:r>
            <a:endParaRPr lang="en-GB" sz="1600" dirty="0">
              <a:solidFill>
                <a:srgbClr val="FF0000"/>
              </a:solidFill>
              <a:latin typeface="+mn-lt"/>
            </a:endParaRPr>
          </a:p>
          <a:p>
            <a:pPr>
              <a:lnSpc>
                <a:spcPct val="100000"/>
              </a:lnSpc>
              <a:spcBef>
                <a:spcPts val="600"/>
              </a:spcBef>
              <a:spcAft>
                <a:spcPts val="600"/>
              </a:spcAft>
            </a:pPr>
            <a:r>
              <a:rPr lang="en-US" sz="1400" dirty="0">
                <a:solidFill>
                  <a:srgbClr val="404040"/>
                </a:solidFill>
                <a:latin typeface="+mn-lt"/>
              </a:rPr>
              <a:t>LGBTQ pupils are more likely to be aware of the negative effects screen time can have on you.</a:t>
            </a:r>
          </a:p>
          <a:p>
            <a:pPr>
              <a:lnSpc>
                <a:spcPct val="100000"/>
              </a:lnSpc>
              <a:spcBef>
                <a:spcPts val="600"/>
              </a:spcBef>
              <a:spcAft>
                <a:spcPts val="600"/>
              </a:spcAft>
            </a:pPr>
            <a:r>
              <a:rPr lang="en-US" sz="1400" dirty="0">
                <a:solidFill>
                  <a:srgbClr val="404040"/>
                </a:solidFill>
                <a:latin typeface="+mn-lt"/>
              </a:rPr>
              <a:t>LGBTQ pupils are less likely to have parents involved in what they do online and rules surrounding times they are online and for how long. </a:t>
            </a:r>
          </a:p>
          <a:p>
            <a:pPr>
              <a:lnSpc>
                <a:spcPct val="100000"/>
              </a:lnSpc>
              <a:spcBef>
                <a:spcPts val="600"/>
              </a:spcBef>
              <a:spcAft>
                <a:spcPts val="600"/>
              </a:spcAft>
            </a:pPr>
            <a:r>
              <a:rPr lang="en-US" sz="1400" dirty="0">
                <a:solidFill>
                  <a:srgbClr val="404040"/>
                </a:solidFill>
                <a:latin typeface="+mn-lt"/>
              </a:rPr>
              <a:t>A greater proportion of LGBTQ pupils are likely to meet someone in person after meeting online than all secondary pupils (27% v. 21%) and are more likely for that person to be older (27% v. 17% of all pupils).</a:t>
            </a:r>
          </a:p>
          <a:p>
            <a:pPr>
              <a:lnSpc>
                <a:spcPct val="100000"/>
              </a:lnSpc>
              <a:spcBef>
                <a:spcPts val="600"/>
              </a:spcBef>
              <a:spcAft>
                <a:spcPts val="600"/>
              </a:spcAft>
            </a:pPr>
            <a:r>
              <a:rPr lang="en-US" sz="1400" dirty="0">
                <a:solidFill>
                  <a:srgbClr val="404040"/>
                </a:solidFill>
                <a:latin typeface="+mn-lt"/>
              </a:rPr>
              <a:t>LGBTQ pupils are also more likely to have seen adult-only content (37% compared to 30% average) and seen things online they find worrying or nasty (35% compared to 28% of all secondary pupils) as well as lying about their age online (61% v. 50%). </a:t>
            </a:r>
          </a:p>
          <a:p>
            <a:pPr>
              <a:lnSpc>
                <a:spcPct val="100000"/>
              </a:lnSpc>
              <a:spcBef>
                <a:spcPts val="600"/>
              </a:spcBef>
              <a:spcAft>
                <a:spcPts val="600"/>
              </a:spcAft>
            </a:pPr>
            <a:r>
              <a:rPr lang="en-US" sz="1400" dirty="0">
                <a:solidFill>
                  <a:srgbClr val="404040"/>
                </a:solidFill>
                <a:latin typeface="+mn-lt"/>
              </a:rPr>
              <a:t>When asked about ‘sexting’ images, LGBTQ pupils are more likely to have sent images of themselves Nude or semi naked to others (10% v. 3% of all pupils). They are also more likely to have received these images (30% v. 21% overall).</a:t>
            </a:r>
          </a:p>
          <a:p>
            <a:pPr>
              <a:lnSpc>
                <a:spcPct val="100000"/>
              </a:lnSpc>
              <a:spcBef>
                <a:spcPts val="600"/>
              </a:spcBef>
              <a:spcAft>
                <a:spcPts val="600"/>
              </a:spcAft>
            </a:pPr>
            <a:r>
              <a:rPr lang="en-US" sz="1400" dirty="0">
                <a:solidFill>
                  <a:srgbClr val="404040"/>
                </a:solidFill>
                <a:latin typeface="+mn-lt"/>
              </a:rPr>
              <a:t>21% of LGBTQ pupils have used a service for young people in Doncaster, compared to 11% of all secondary pupils.</a:t>
            </a:r>
            <a:endParaRPr lang="en-GB" sz="1400" dirty="0">
              <a:solidFill>
                <a:srgbClr val="404040"/>
              </a:solidFill>
            </a:endParaRPr>
          </a:p>
          <a:p>
            <a:pPr>
              <a:lnSpc>
                <a:spcPct val="100000"/>
              </a:lnSpc>
              <a:spcBef>
                <a:spcPts val="600"/>
              </a:spcBef>
              <a:spcAft>
                <a:spcPts val="600"/>
              </a:spcAft>
            </a:pPr>
            <a:endParaRPr lang="en-GB" sz="1400" dirty="0">
              <a:solidFill>
                <a:srgbClr val="404040"/>
              </a:solidFill>
            </a:endParaRPr>
          </a:p>
          <a:p>
            <a:pPr>
              <a:lnSpc>
                <a:spcPct val="100000"/>
              </a:lnSpc>
              <a:spcBef>
                <a:spcPts val="600"/>
              </a:spcBef>
              <a:spcAft>
                <a:spcPts val="600"/>
              </a:spcAft>
            </a:pPr>
            <a:endParaRPr lang="en-GB" sz="1400" dirty="0">
              <a:solidFill>
                <a:srgbClr val="404040"/>
              </a:solidFill>
            </a:endParaRPr>
          </a:p>
          <a:p>
            <a:pPr>
              <a:lnSpc>
                <a:spcPct val="100000"/>
              </a:lnSpc>
              <a:spcBef>
                <a:spcPts val="600"/>
              </a:spcBef>
              <a:spcAft>
                <a:spcPts val="600"/>
              </a:spcAft>
            </a:pPr>
            <a:endParaRPr lang="en-GB" sz="1400" dirty="0">
              <a:solidFill>
                <a:srgbClr val="404040"/>
              </a:solidFill>
            </a:endParaRPr>
          </a:p>
          <a:p>
            <a:pPr marL="0" indent="0">
              <a:lnSpc>
                <a:spcPct val="100000"/>
              </a:lnSpc>
              <a:spcBef>
                <a:spcPts val="600"/>
              </a:spcBef>
              <a:spcAft>
                <a:spcPts val="600"/>
              </a:spcAft>
              <a:buNone/>
            </a:pPr>
            <a:endParaRPr lang="en-GB" sz="1400" dirty="0">
              <a:solidFill>
                <a:schemeClr val="tx1">
                  <a:lumMod val="75000"/>
                  <a:lumOff val="25000"/>
                </a:schemeClr>
              </a:solidFill>
            </a:endParaRPr>
          </a:p>
          <a:p>
            <a:pPr marL="0" indent="0">
              <a:lnSpc>
                <a:spcPct val="100000"/>
              </a:lnSpc>
              <a:spcBef>
                <a:spcPts val="600"/>
              </a:spcBef>
              <a:spcAft>
                <a:spcPts val="600"/>
              </a:spcAft>
              <a:buNone/>
            </a:pPr>
            <a:endParaRPr lang="en-GB" sz="1600" b="1" dirty="0"/>
          </a:p>
          <a:p>
            <a:pPr>
              <a:lnSpc>
                <a:spcPct val="100000"/>
              </a:lnSpc>
              <a:spcBef>
                <a:spcPts val="600"/>
              </a:spcBef>
              <a:spcAft>
                <a:spcPts val="600"/>
              </a:spcAft>
            </a:pPr>
            <a:endParaRPr lang="en-GB" sz="1400" dirty="0">
              <a:solidFill>
                <a:srgbClr val="404040"/>
              </a:solidFill>
              <a:latin typeface="+mn-lt"/>
            </a:endParaRPr>
          </a:p>
          <a:p>
            <a:pPr>
              <a:lnSpc>
                <a:spcPct val="100000"/>
              </a:lnSpc>
              <a:spcBef>
                <a:spcPts val="600"/>
              </a:spcBef>
              <a:spcAft>
                <a:spcPts val="600"/>
              </a:spcAft>
            </a:pPr>
            <a:endParaRPr lang="en-GB" sz="1400" dirty="0">
              <a:solidFill>
                <a:srgbClr val="404040"/>
              </a:solidFill>
              <a:latin typeface="+mn-lt"/>
            </a:endParaRPr>
          </a:p>
          <a:p>
            <a:pPr>
              <a:lnSpc>
                <a:spcPct val="100000"/>
              </a:lnSpc>
              <a:spcBef>
                <a:spcPts val="600"/>
              </a:spcBef>
              <a:spcAft>
                <a:spcPts val="600"/>
              </a:spcAft>
            </a:pPr>
            <a:endParaRPr lang="en-GB" sz="1400" dirty="0">
              <a:solidFill>
                <a:srgbClr val="404040"/>
              </a:solidFill>
              <a:latin typeface="+mn-lt"/>
            </a:endParaRPr>
          </a:p>
          <a:p>
            <a:pPr>
              <a:lnSpc>
                <a:spcPct val="100000"/>
              </a:lnSpc>
              <a:spcBef>
                <a:spcPts val="600"/>
              </a:spcBef>
              <a:spcAft>
                <a:spcPts val="600"/>
              </a:spcAft>
            </a:pPr>
            <a:endParaRPr lang="en-GB" sz="1400" dirty="0">
              <a:solidFill>
                <a:srgbClr val="404040"/>
              </a:solidFill>
              <a:latin typeface="+mn-lt"/>
            </a:endParaRPr>
          </a:p>
          <a:p>
            <a:pPr marL="0" indent="0">
              <a:lnSpc>
                <a:spcPct val="100000"/>
              </a:lnSpc>
              <a:spcBef>
                <a:spcPts val="600"/>
              </a:spcBef>
              <a:spcAft>
                <a:spcPts val="600"/>
              </a:spcAft>
              <a:buNone/>
            </a:pPr>
            <a:endParaRPr lang="en-GB" sz="1400" dirty="0">
              <a:solidFill>
                <a:schemeClr val="tx1">
                  <a:lumMod val="75000"/>
                  <a:lumOff val="25000"/>
                </a:schemeClr>
              </a:solidFill>
              <a:latin typeface="+mn-lt"/>
            </a:endParaRPr>
          </a:p>
          <a:p>
            <a:pPr marL="0" indent="0">
              <a:lnSpc>
                <a:spcPct val="100000"/>
              </a:lnSpc>
              <a:spcBef>
                <a:spcPts val="600"/>
              </a:spcBef>
              <a:spcAft>
                <a:spcPts val="600"/>
              </a:spcAft>
              <a:buNone/>
            </a:pPr>
            <a:endParaRPr lang="en-GB" sz="1600" b="1" dirty="0">
              <a:latin typeface="+mn-lt"/>
            </a:endParaRPr>
          </a:p>
        </p:txBody>
      </p:sp>
    </p:spTree>
    <p:extLst>
      <p:ext uri="{BB962C8B-B14F-4D97-AF65-F5344CB8AC3E}">
        <p14:creationId xmlns:p14="http://schemas.microsoft.com/office/powerpoint/2010/main" val="2537194111"/>
      </p:ext>
    </p:extLst>
  </p:cSld>
  <p:clrMapOvr>
    <a:masterClrMapping/>
  </p:clrMapOvr>
</p:sld>
</file>

<file path=ppt/slides/slide2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6DAC15E-579B-4890-9C46-312AAFEE2430}"/>
              </a:ext>
            </a:extLst>
          </p:cNvPr>
          <p:cNvSpPr>
            <a:spLocks noGrp="1"/>
          </p:cNvSpPr>
          <p:nvPr>
            <p:ph type="title"/>
          </p:nvPr>
        </p:nvSpPr>
        <p:spPr>
          <a:xfrm>
            <a:off x="183019" y="124584"/>
            <a:ext cx="9900000" cy="900000"/>
          </a:xfrm>
        </p:spPr>
        <p:txBody>
          <a:bodyPr>
            <a:normAutofit/>
          </a:bodyPr>
          <a:lstStyle/>
          <a:p>
            <a:r>
              <a:rPr lang="en-GB" sz="2400"/>
              <a:t>Appendices</a:t>
            </a:r>
          </a:p>
        </p:txBody>
      </p:sp>
      <p:sp>
        <p:nvSpPr>
          <p:cNvPr id="3" name="Content Placeholder 2">
            <a:extLst>
              <a:ext uri="{FF2B5EF4-FFF2-40B4-BE49-F238E27FC236}">
                <a16:creationId xmlns:a16="http://schemas.microsoft.com/office/drawing/2014/main" id="{2A621D25-B57C-416F-8736-2D70731EDCC6}"/>
              </a:ext>
            </a:extLst>
          </p:cNvPr>
          <p:cNvSpPr>
            <a:spLocks noGrp="1"/>
          </p:cNvSpPr>
          <p:nvPr>
            <p:ph idx="1"/>
          </p:nvPr>
        </p:nvSpPr>
        <p:spPr>
          <a:xfrm>
            <a:off x="183019" y="867693"/>
            <a:ext cx="11942331" cy="5869576"/>
          </a:xfrm>
        </p:spPr>
        <p:txBody>
          <a:bodyPr>
            <a:noAutofit/>
          </a:bodyPr>
          <a:lstStyle/>
          <a:p>
            <a:pPr marL="0" indent="0">
              <a:lnSpc>
                <a:spcPct val="107000"/>
              </a:lnSpc>
              <a:spcBef>
                <a:spcPts val="600"/>
              </a:spcBef>
              <a:spcAft>
                <a:spcPts val="800"/>
              </a:spcAft>
              <a:buNone/>
            </a:pPr>
            <a:r>
              <a:rPr lang="en-GB" sz="1600" b="1">
                <a:solidFill>
                  <a:srgbClr val="00A79B"/>
                </a:solidFill>
                <a:effectLst/>
                <a:latin typeface="+mn-lt"/>
                <a:ea typeface="Calibri" panose="020F0502020204030204" pitchFamily="34" charset="0"/>
                <a:cs typeface="Times New Roman" panose="02020603050405020304" pitchFamily="18" charset="0"/>
              </a:rPr>
              <a:t>Pupil Profile</a:t>
            </a:r>
          </a:p>
          <a:p>
            <a:pPr>
              <a:lnSpc>
                <a:spcPct val="107000"/>
              </a:lnSpc>
              <a:spcBef>
                <a:spcPts val="600"/>
              </a:spcBef>
              <a:spcAft>
                <a:spcPts val="800"/>
              </a:spcAft>
            </a:pPr>
            <a:r>
              <a:rPr lang="en-GB" sz="1200" i="1">
                <a:solidFill>
                  <a:schemeClr val="tx1"/>
                </a:solidFill>
                <a:latin typeface="+mn-lt"/>
                <a:cs typeface="Times New Roman" panose="02020603050405020304" pitchFamily="18" charset="0"/>
              </a:rPr>
              <a:t>‘Do you speak any other languages?’</a:t>
            </a:r>
            <a:r>
              <a:rPr lang="en-GB" sz="1200">
                <a:solidFill>
                  <a:schemeClr val="tx1"/>
                </a:solidFill>
                <a:latin typeface="+mn-lt"/>
                <a:cs typeface="Times New Roman" panose="02020603050405020304" pitchFamily="18" charset="0"/>
              </a:rPr>
              <a:t> – Options modified: </a:t>
            </a:r>
            <a:r>
              <a:rPr lang="en-GB" sz="1200" i="1">
                <a:solidFill>
                  <a:schemeClr val="tx1"/>
                </a:solidFill>
                <a:latin typeface="+mn-lt"/>
                <a:cs typeface="Times New Roman" panose="02020603050405020304" pitchFamily="18" charset="0"/>
              </a:rPr>
              <a:t>‘Yes, I speak other languages, but English is my main language’, ‘Yes, I have a main language that is not English’, ‘No, I only speak English’</a:t>
            </a:r>
            <a:r>
              <a:rPr lang="en-GB" sz="1200">
                <a:solidFill>
                  <a:schemeClr val="tx1"/>
                </a:solidFill>
                <a:latin typeface="+mn-lt"/>
                <a:cs typeface="Times New Roman" panose="02020603050405020304" pitchFamily="18" charset="0"/>
              </a:rPr>
              <a:t> and </a:t>
            </a:r>
            <a:r>
              <a:rPr lang="en-GB" sz="1200" i="1">
                <a:solidFill>
                  <a:schemeClr val="tx1"/>
                </a:solidFill>
                <a:latin typeface="+mn-lt"/>
                <a:cs typeface="Times New Roman" panose="02020603050405020304" pitchFamily="18" charset="0"/>
              </a:rPr>
              <a:t>‘I don’t want to say’</a:t>
            </a:r>
            <a:r>
              <a:rPr lang="en-GB" sz="1200">
                <a:solidFill>
                  <a:schemeClr val="tx1"/>
                </a:solidFill>
                <a:latin typeface="+mn-lt"/>
                <a:cs typeface="Times New Roman" panose="02020603050405020304" pitchFamily="18" charset="0"/>
              </a:rPr>
              <a:t> for 2025.</a:t>
            </a:r>
            <a:endParaRPr lang="en-GB" sz="1200" i="1">
              <a:solidFill>
                <a:schemeClr val="tx1"/>
              </a:solidFill>
              <a:latin typeface="+mn-lt"/>
              <a:cs typeface="Times New Roman" panose="02020603050405020304" pitchFamily="18" charset="0"/>
            </a:endParaRPr>
          </a:p>
          <a:p>
            <a:pPr marL="0" indent="0">
              <a:lnSpc>
                <a:spcPct val="107000"/>
              </a:lnSpc>
              <a:spcBef>
                <a:spcPts val="600"/>
              </a:spcBef>
              <a:spcAft>
                <a:spcPts val="800"/>
              </a:spcAft>
              <a:buNone/>
            </a:pPr>
            <a:r>
              <a:rPr lang="en-GB" sz="1600" b="1">
                <a:solidFill>
                  <a:srgbClr val="92D050"/>
                </a:solidFill>
                <a:effectLst/>
                <a:latin typeface="+mn-lt"/>
                <a:ea typeface="Calibri" panose="020F0502020204030204" pitchFamily="34" charset="0"/>
                <a:cs typeface="Times New Roman" panose="02020603050405020304" pitchFamily="18" charset="0"/>
              </a:rPr>
              <a:t>Wellbeing</a:t>
            </a:r>
          </a:p>
          <a:p>
            <a:pPr>
              <a:lnSpc>
                <a:spcPct val="107000"/>
              </a:lnSpc>
              <a:spcBef>
                <a:spcPts val="600"/>
              </a:spcBef>
            </a:pPr>
            <a:r>
              <a:rPr lang="en-GB" sz="1200" i="1">
                <a:solidFill>
                  <a:schemeClr val="tx1"/>
                </a:solidFill>
                <a:latin typeface="+mn-lt"/>
                <a:cs typeface="Times New Roman" panose="02020603050405020304" pitchFamily="18" charset="0"/>
              </a:rPr>
              <a:t>‘Have you ever had any teeth taken out at the dentists or hospital?’</a:t>
            </a:r>
            <a:r>
              <a:rPr lang="en-GB" sz="1200">
                <a:solidFill>
                  <a:schemeClr val="tx1"/>
                </a:solidFill>
                <a:latin typeface="+mn-lt"/>
                <a:cs typeface="Times New Roman" panose="02020603050405020304" pitchFamily="18" charset="0"/>
              </a:rPr>
              <a:t> – Added for 2025. </a:t>
            </a:r>
            <a:endParaRPr lang="en-GB" sz="1200" i="1">
              <a:solidFill>
                <a:schemeClr val="tx1"/>
              </a:solidFill>
              <a:latin typeface="+mn-lt"/>
              <a:cs typeface="Times New Roman" panose="02020603050405020304" pitchFamily="18" charset="0"/>
            </a:endParaRPr>
          </a:p>
          <a:p>
            <a:pPr>
              <a:lnSpc>
                <a:spcPct val="107000"/>
              </a:lnSpc>
              <a:spcBef>
                <a:spcPts val="600"/>
              </a:spcBef>
            </a:pPr>
            <a:r>
              <a:rPr lang="en-GB" sz="1200" i="1">
                <a:solidFill>
                  <a:schemeClr val="tx1"/>
                </a:solidFill>
                <a:latin typeface="+mn-lt"/>
                <a:cs typeface="Times New Roman" panose="02020603050405020304" pitchFamily="18" charset="0"/>
              </a:rPr>
              <a:t>‘Have you had any days off school in the last year that weren’t for a holiday or common illnesses (such as cold/flu/chicken pox/vomiting bugs)?’ </a:t>
            </a:r>
            <a:r>
              <a:rPr lang="en-GB" sz="1200">
                <a:solidFill>
                  <a:schemeClr val="tx1"/>
                </a:solidFill>
                <a:latin typeface="+mn-lt"/>
                <a:cs typeface="Times New Roman" panose="02020603050405020304" pitchFamily="18" charset="0"/>
              </a:rPr>
              <a:t>– Added for 2024. </a:t>
            </a:r>
          </a:p>
          <a:p>
            <a:pPr>
              <a:lnSpc>
                <a:spcPct val="107000"/>
              </a:lnSpc>
              <a:spcBef>
                <a:spcPts val="600"/>
              </a:spcBef>
            </a:pPr>
            <a:r>
              <a:rPr lang="en-GB" sz="1200" i="1">
                <a:solidFill>
                  <a:schemeClr val="tx1"/>
                </a:solidFill>
                <a:latin typeface="+mn-lt"/>
                <a:cs typeface="Times New Roman" panose="02020603050405020304" pitchFamily="18" charset="0"/>
              </a:rPr>
              <a:t>‘Have you had any time off school in the last 12 months because of any of the following reasons?’ </a:t>
            </a:r>
            <a:r>
              <a:rPr lang="en-GB" sz="1200">
                <a:solidFill>
                  <a:schemeClr val="tx1"/>
                </a:solidFill>
                <a:latin typeface="+mn-lt"/>
                <a:cs typeface="Times New Roman" panose="02020603050405020304" pitchFamily="18" charset="0"/>
              </a:rPr>
              <a:t>– Added for 2024, new options added: </a:t>
            </a:r>
            <a:r>
              <a:rPr lang="en-GB" sz="1200" i="1">
                <a:solidFill>
                  <a:schemeClr val="tx1"/>
                </a:solidFill>
                <a:latin typeface="+mn-lt"/>
                <a:cs typeface="Times New Roman" panose="02020603050405020304" pitchFamily="18" charset="0"/>
              </a:rPr>
              <a:t>‘Not having money to buy food during the day’, ‘I just didn’t want to go’</a:t>
            </a:r>
            <a:r>
              <a:rPr lang="en-GB" sz="1200">
                <a:solidFill>
                  <a:schemeClr val="tx1"/>
                </a:solidFill>
                <a:latin typeface="+mn-lt"/>
                <a:cs typeface="Times New Roman" panose="02020603050405020304" pitchFamily="18" charset="0"/>
              </a:rPr>
              <a:t> and </a:t>
            </a:r>
            <a:r>
              <a:rPr lang="en-GB" sz="1200" i="1">
                <a:solidFill>
                  <a:schemeClr val="tx1"/>
                </a:solidFill>
                <a:latin typeface="+mn-lt"/>
                <a:cs typeface="Times New Roman" panose="02020603050405020304" pitchFamily="18" charset="0"/>
              </a:rPr>
              <a:t>‘Other. Please specify’</a:t>
            </a:r>
            <a:r>
              <a:rPr lang="en-GB" sz="1200">
                <a:solidFill>
                  <a:schemeClr val="tx1"/>
                </a:solidFill>
                <a:latin typeface="+mn-lt"/>
                <a:cs typeface="Times New Roman" panose="02020603050405020304" pitchFamily="18" charset="0"/>
              </a:rPr>
              <a:t> for 2025. </a:t>
            </a:r>
          </a:p>
          <a:p>
            <a:pPr>
              <a:lnSpc>
                <a:spcPct val="107000"/>
              </a:lnSpc>
              <a:spcBef>
                <a:spcPts val="600"/>
              </a:spcBef>
            </a:pPr>
            <a:r>
              <a:rPr lang="en-GB" sz="1200" i="1">
                <a:solidFill>
                  <a:schemeClr val="tx1"/>
                </a:solidFill>
                <a:latin typeface="+mn-lt"/>
                <a:cs typeface="Times New Roman" panose="02020603050405020304" pitchFamily="18" charset="0"/>
              </a:rPr>
              <a:t>‘How many days of school do you think you have missed in the last 12 months due to these reasons?’ </a:t>
            </a:r>
            <a:r>
              <a:rPr lang="en-GB" sz="1200">
                <a:solidFill>
                  <a:schemeClr val="tx1"/>
                </a:solidFill>
                <a:latin typeface="+mn-lt"/>
                <a:cs typeface="Times New Roman" panose="02020603050405020304" pitchFamily="18" charset="0"/>
              </a:rPr>
              <a:t>– Added for 2024. </a:t>
            </a:r>
          </a:p>
          <a:p>
            <a:pPr marL="0" indent="0">
              <a:lnSpc>
                <a:spcPct val="107000"/>
              </a:lnSpc>
              <a:spcBef>
                <a:spcPts val="600"/>
              </a:spcBef>
              <a:buNone/>
            </a:pPr>
            <a:r>
              <a:rPr lang="en-GB" sz="1600" b="1">
                <a:solidFill>
                  <a:srgbClr val="00B0F0"/>
                </a:solidFill>
                <a:latin typeface="+mn-lt"/>
                <a:cs typeface="Times New Roman" panose="02020603050405020304" pitchFamily="18" charset="0"/>
              </a:rPr>
              <a:t>Relationships</a:t>
            </a:r>
          </a:p>
          <a:p>
            <a:pPr>
              <a:spcBef>
                <a:spcPts val="600"/>
              </a:spcBef>
            </a:pPr>
            <a:r>
              <a:rPr lang="en-GB" sz="1200" i="1">
                <a:solidFill>
                  <a:schemeClr val="tx1"/>
                </a:solidFill>
                <a:latin typeface="+mn-lt"/>
                <a:cs typeface="Times New Roman" panose="02020603050405020304" pitchFamily="18" charset="0"/>
              </a:rPr>
              <a:t>‘Have any of the following ever happened to you either in a current or previous relationship?’</a:t>
            </a:r>
            <a:r>
              <a:rPr lang="en-GB" sz="1200">
                <a:solidFill>
                  <a:schemeClr val="tx1"/>
                </a:solidFill>
                <a:latin typeface="+mn-lt"/>
                <a:cs typeface="Times New Roman" panose="02020603050405020304" pitchFamily="18" charset="0"/>
              </a:rPr>
              <a:t> – New options added: </a:t>
            </a:r>
            <a:r>
              <a:rPr lang="en-GB" sz="1200" i="1">
                <a:solidFill>
                  <a:schemeClr val="tx1"/>
                </a:solidFill>
                <a:latin typeface="+mn-lt"/>
                <a:cs typeface="Times New Roman" panose="02020603050405020304" pitchFamily="18" charset="0"/>
              </a:rPr>
              <a:t>‘Taken photos or videos of me with permission’</a:t>
            </a:r>
            <a:r>
              <a:rPr lang="en-GB" sz="1200">
                <a:solidFill>
                  <a:schemeClr val="tx1"/>
                </a:solidFill>
                <a:latin typeface="+mn-lt"/>
                <a:cs typeface="Times New Roman" panose="02020603050405020304" pitchFamily="18" charset="0"/>
              </a:rPr>
              <a:t> and </a:t>
            </a:r>
            <a:r>
              <a:rPr lang="en-GB" sz="1200" i="1">
                <a:solidFill>
                  <a:schemeClr val="tx1"/>
                </a:solidFill>
                <a:latin typeface="+mn-lt"/>
                <a:cs typeface="Times New Roman" panose="02020603050405020304" pitchFamily="18" charset="0"/>
              </a:rPr>
              <a:t>‘Taken photos or videos of me without permission’</a:t>
            </a:r>
            <a:r>
              <a:rPr lang="en-GB" sz="1200">
                <a:solidFill>
                  <a:schemeClr val="tx1"/>
                </a:solidFill>
                <a:latin typeface="+mn-lt"/>
                <a:cs typeface="Times New Roman" panose="02020603050405020304" pitchFamily="18" charset="0"/>
              </a:rPr>
              <a:t> for 2025. </a:t>
            </a:r>
          </a:p>
          <a:p>
            <a:pPr>
              <a:spcBef>
                <a:spcPts val="600"/>
              </a:spcBef>
            </a:pPr>
            <a:r>
              <a:rPr lang="en-GB" sz="1200" i="1">
                <a:solidFill>
                  <a:schemeClr val="tx1"/>
                </a:solidFill>
                <a:latin typeface="+mn-lt"/>
                <a:cs typeface="Times New Roman" panose="02020603050405020304" pitchFamily="18" charset="0"/>
              </a:rPr>
              <a:t>‘Which of the following best describes you?’</a:t>
            </a:r>
            <a:r>
              <a:rPr lang="en-GB" sz="1200">
                <a:solidFill>
                  <a:schemeClr val="tx1"/>
                </a:solidFill>
                <a:latin typeface="+mn-lt"/>
                <a:cs typeface="Times New Roman" panose="02020603050405020304" pitchFamily="18" charset="0"/>
              </a:rPr>
              <a:t> – New option added: </a:t>
            </a:r>
            <a:r>
              <a:rPr lang="en-GB" sz="1200" i="1">
                <a:solidFill>
                  <a:schemeClr val="tx1"/>
                </a:solidFill>
                <a:latin typeface="+mn-lt"/>
                <a:cs typeface="Times New Roman" panose="02020603050405020304" pitchFamily="18" charset="0"/>
              </a:rPr>
              <a:t>‘I don’t want to say’</a:t>
            </a:r>
            <a:r>
              <a:rPr lang="en-GB" sz="1200">
                <a:solidFill>
                  <a:schemeClr val="tx1"/>
                </a:solidFill>
                <a:latin typeface="+mn-lt"/>
                <a:cs typeface="Times New Roman" panose="02020603050405020304" pitchFamily="18" charset="0"/>
              </a:rPr>
              <a:t> for 2025.</a:t>
            </a:r>
          </a:p>
          <a:p>
            <a:pPr>
              <a:spcBef>
                <a:spcPts val="600"/>
              </a:spcBef>
            </a:pPr>
            <a:r>
              <a:rPr lang="en-GB" sz="1200" i="1">
                <a:solidFill>
                  <a:schemeClr val="tx1"/>
                </a:solidFill>
                <a:latin typeface="+mn-lt"/>
                <a:cs typeface="Times New Roman" panose="02020603050405020304" pitchFamily="18" charset="0"/>
              </a:rPr>
              <a:t>‘If you have had sex, did you use condoms to prevent pregnancy/sexually transmitted infections?’</a:t>
            </a:r>
            <a:r>
              <a:rPr lang="en-GB" sz="1200">
                <a:solidFill>
                  <a:schemeClr val="tx1"/>
                </a:solidFill>
                <a:latin typeface="+mn-lt"/>
                <a:cs typeface="Times New Roman" panose="02020603050405020304" pitchFamily="18" charset="0"/>
              </a:rPr>
              <a:t> – New option added: </a:t>
            </a:r>
            <a:r>
              <a:rPr lang="en-GB" sz="1200" i="1">
                <a:solidFill>
                  <a:schemeClr val="tx1"/>
                </a:solidFill>
                <a:latin typeface="+mn-lt"/>
                <a:cs typeface="Times New Roman" panose="02020603050405020304" pitchFamily="18" charset="0"/>
              </a:rPr>
              <a:t>‘Never had sex’</a:t>
            </a:r>
            <a:r>
              <a:rPr lang="en-GB" sz="1200">
                <a:solidFill>
                  <a:schemeClr val="tx1"/>
                </a:solidFill>
                <a:latin typeface="+mn-lt"/>
                <a:cs typeface="Times New Roman" panose="02020603050405020304" pitchFamily="18" charset="0"/>
              </a:rPr>
              <a:t> for 2025.</a:t>
            </a:r>
          </a:p>
          <a:p>
            <a:pPr>
              <a:spcBef>
                <a:spcPts val="600"/>
              </a:spcBef>
            </a:pPr>
            <a:r>
              <a:rPr lang="en-GB" sz="1200" i="1">
                <a:solidFill>
                  <a:schemeClr val="tx1"/>
                </a:solidFill>
                <a:latin typeface="+mn-lt"/>
                <a:cs typeface="Times New Roman" panose="02020603050405020304" pitchFamily="18" charset="0"/>
              </a:rPr>
              <a:t>‘Which of the following are reasons that you haven’t or don’t use a condom?’ – </a:t>
            </a:r>
            <a:r>
              <a:rPr lang="en-GB" sz="1200">
                <a:solidFill>
                  <a:schemeClr val="tx1"/>
                </a:solidFill>
                <a:latin typeface="+mn-lt"/>
                <a:cs typeface="Times New Roman" panose="02020603050405020304" pitchFamily="18" charset="0"/>
              </a:rPr>
              <a:t>Added for 2025. </a:t>
            </a:r>
            <a:endParaRPr lang="en-GB" sz="1200" i="1">
              <a:solidFill>
                <a:schemeClr val="tx1"/>
              </a:solidFill>
              <a:latin typeface="+mn-lt"/>
              <a:cs typeface="Times New Roman" panose="02020603050405020304" pitchFamily="18" charset="0"/>
            </a:endParaRPr>
          </a:p>
        </p:txBody>
      </p:sp>
    </p:spTree>
    <p:extLst>
      <p:ext uri="{BB962C8B-B14F-4D97-AF65-F5344CB8AC3E}">
        <p14:creationId xmlns:p14="http://schemas.microsoft.com/office/powerpoint/2010/main" val="592331523"/>
      </p:ext>
    </p:extLst>
  </p:cSld>
  <p:clrMapOvr>
    <a:masterClrMapping/>
  </p:clrMapOvr>
</p:sld>
</file>

<file path=ppt/slides/slide2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68E2698-71C8-4907-9413-27CF4B4E1DDF}"/>
              </a:ext>
            </a:extLst>
          </p:cNvPr>
          <p:cNvSpPr>
            <a:spLocks noGrp="1"/>
          </p:cNvSpPr>
          <p:nvPr>
            <p:ph type="title"/>
          </p:nvPr>
        </p:nvSpPr>
        <p:spPr/>
        <p:txBody>
          <a:bodyPr>
            <a:normAutofit/>
          </a:bodyPr>
          <a:lstStyle/>
          <a:p>
            <a:r>
              <a:rPr lang="en-GB" sz="2400"/>
              <a:t>Appendices</a:t>
            </a:r>
          </a:p>
        </p:txBody>
      </p:sp>
      <p:sp>
        <p:nvSpPr>
          <p:cNvPr id="3" name="Content Placeholder 2">
            <a:extLst>
              <a:ext uri="{FF2B5EF4-FFF2-40B4-BE49-F238E27FC236}">
                <a16:creationId xmlns:a16="http://schemas.microsoft.com/office/drawing/2014/main" id="{82B602FE-9F3C-4EA2-B1B5-140E0C86A5FB}"/>
              </a:ext>
            </a:extLst>
          </p:cNvPr>
          <p:cNvSpPr>
            <a:spLocks noGrp="1"/>
          </p:cNvSpPr>
          <p:nvPr>
            <p:ph idx="1"/>
          </p:nvPr>
        </p:nvSpPr>
        <p:spPr>
          <a:xfrm>
            <a:off x="179999" y="974558"/>
            <a:ext cx="11863611" cy="5703441"/>
          </a:xfrm>
        </p:spPr>
        <p:txBody>
          <a:bodyPr>
            <a:normAutofit/>
          </a:bodyPr>
          <a:lstStyle/>
          <a:p>
            <a:pPr marL="0" indent="0">
              <a:lnSpc>
                <a:spcPct val="107000"/>
              </a:lnSpc>
              <a:spcBef>
                <a:spcPts val="600"/>
              </a:spcBef>
              <a:spcAft>
                <a:spcPts val="800"/>
              </a:spcAft>
              <a:buNone/>
            </a:pPr>
            <a:r>
              <a:rPr lang="en-GB" sz="1600" b="1">
                <a:solidFill>
                  <a:srgbClr val="7030A0"/>
                </a:solidFill>
                <a:cs typeface="Times New Roman" panose="02020603050405020304" pitchFamily="18" charset="0"/>
              </a:rPr>
              <a:t>Emotional Wellbeing</a:t>
            </a:r>
          </a:p>
          <a:p>
            <a:pPr>
              <a:lnSpc>
                <a:spcPct val="107000"/>
              </a:lnSpc>
              <a:spcBef>
                <a:spcPts val="600"/>
              </a:spcBef>
              <a:spcAft>
                <a:spcPts val="800"/>
              </a:spcAft>
            </a:pPr>
            <a:r>
              <a:rPr lang="en-GB" sz="1200" i="1">
                <a:solidFill>
                  <a:schemeClr val="tx1"/>
                </a:solidFill>
                <a:cs typeface="Times New Roman" panose="02020603050405020304" pitchFamily="18" charset="0"/>
              </a:rPr>
              <a:t>‘When you have a problem that worries you or makes you feel stressed, what do you normally do about it?’ – New option added: ‘Vape’ for 2024</a:t>
            </a:r>
          </a:p>
          <a:p>
            <a:pPr marL="0" indent="0">
              <a:lnSpc>
                <a:spcPct val="107000"/>
              </a:lnSpc>
              <a:spcBef>
                <a:spcPts val="600"/>
              </a:spcBef>
              <a:spcAft>
                <a:spcPts val="800"/>
              </a:spcAft>
              <a:buNone/>
            </a:pPr>
            <a:r>
              <a:rPr lang="en-GB" sz="1600" b="1">
                <a:solidFill>
                  <a:srgbClr val="C00000"/>
                </a:solidFill>
                <a:effectLst/>
                <a:latin typeface="Calibri" panose="020F0502020204030204" pitchFamily="34" charset="0"/>
                <a:ea typeface="Calibri" panose="020F0502020204030204" pitchFamily="34" charset="0"/>
                <a:cs typeface="Times New Roman" panose="02020603050405020304" pitchFamily="18" charset="0"/>
              </a:rPr>
              <a:t>Staying safe</a:t>
            </a:r>
          </a:p>
          <a:p>
            <a:pPr>
              <a:lnSpc>
                <a:spcPct val="107000"/>
              </a:lnSpc>
              <a:spcBef>
                <a:spcPts val="600"/>
              </a:spcBef>
            </a:pPr>
            <a:r>
              <a:rPr lang="en-GB" sz="1200" i="1">
                <a:solidFill>
                  <a:schemeClr val="tx1"/>
                </a:solidFill>
                <a:cs typeface="Times New Roman" panose="02020603050405020304" pitchFamily="18" charset="0"/>
              </a:rPr>
              <a:t>‘Do you use electronic cigarettes also known as e-cigarettes, e-cigs, vapes?’ – </a:t>
            </a:r>
            <a:r>
              <a:rPr lang="en-GB" sz="1200">
                <a:solidFill>
                  <a:schemeClr val="tx1"/>
                </a:solidFill>
                <a:cs typeface="Times New Roman" panose="02020603050405020304" pitchFamily="18" charset="0"/>
              </a:rPr>
              <a:t>Question changed:</a:t>
            </a:r>
            <a:r>
              <a:rPr lang="en-GB" sz="1200" i="1">
                <a:solidFill>
                  <a:schemeClr val="tx1"/>
                </a:solidFill>
                <a:cs typeface="Times New Roman" panose="02020603050405020304" pitchFamily="18" charset="0"/>
              </a:rPr>
              <a:t> ‘Do you vape</a:t>
            </a:r>
            <a:r>
              <a:rPr lang="en-GB" sz="1200">
                <a:solidFill>
                  <a:schemeClr val="tx1"/>
                </a:solidFill>
                <a:cs typeface="Times New Roman" panose="02020603050405020304" pitchFamily="18" charset="0"/>
              </a:rPr>
              <a:t>?’ for 2025.</a:t>
            </a:r>
            <a:r>
              <a:rPr lang="en-GB" sz="1200" i="1">
                <a:solidFill>
                  <a:schemeClr val="tx1"/>
                </a:solidFill>
                <a:cs typeface="Times New Roman" panose="02020603050405020304" pitchFamily="18" charset="0"/>
              </a:rPr>
              <a:t> </a:t>
            </a:r>
          </a:p>
          <a:p>
            <a:pPr>
              <a:lnSpc>
                <a:spcPct val="107000"/>
              </a:lnSpc>
              <a:spcBef>
                <a:spcPts val="600"/>
              </a:spcBef>
            </a:pPr>
            <a:r>
              <a:rPr lang="en-GB" sz="1200" i="1">
                <a:solidFill>
                  <a:schemeClr val="tx1"/>
                </a:solidFill>
                <a:cs typeface="Times New Roman" panose="02020603050405020304" pitchFamily="18" charset="0"/>
              </a:rPr>
              <a:t>‘What type of Vape have you tried or used?’ – Added for 2024. </a:t>
            </a:r>
          </a:p>
          <a:p>
            <a:pPr>
              <a:lnSpc>
                <a:spcPct val="107000"/>
              </a:lnSpc>
              <a:spcBef>
                <a:spcPts val="600"/>
              </a:spcBef>
            </a:pPr>
            <a:r>
              <a:rPr lang="en-GB" sz="1200" i="1">
                <a:solidFill>
                  <a:schemeClr val="tx1"/>
                </a:solidFill>
                <a:cs typeface="Times New Roman" panose="02020603050405020304" pitchFamily="18" charset="0"/>
              </a:rPr>
              <a:t>‘Have you ever bought…’ – </a:t>
            </a:r>
            <a:r>
              <a:rPr lang="en-GB" sz="1200">
                <a:solidFill>
                  <a:schemeClr val="tx1"/>
                </a:solidFill>
                <a:cs typeface="Times New Roman" panose="02020603050405020304" pitchFamily="18" charset="0"/>
              </a:rPr>
              <a:t>Options removed: </a:t>
            </a:r>
            <a:r>
              <a:rPr lang="en-GB" sz="1200" i="1">
                <a:solidFill>
                  <a:schemeClr val="tx1"/>
                </a:solidFill>
                <a:cs typeface="Times New Roman" panose="02020603050405020304" pitchFamily="18" charset="0"/>
              </a:rPr>
              <a:t>‘E-cigs/Vapes ordered on the internet or through social media’, ‘E-cigs/Vapes from a petrol station/convenience store/supermarket’, and ‘E-cigs/Vapes from a vape store’ </a:t>
            </a:r>
            <a:r>
              <a:rPr lang="en-GB" sz="1200">
                <a:solidFill>
                  <a:schemeClr val="tx1"/>
                </a:solidFill>
                <a:cs typeface="Times New Roman" panose="02020603050405020304" pitchFamily="18" charset="0"/>
              </a:rPr>
              <a:t>and</a:t>
            </a:r>
            <a:r>
              <a:rPr lang="en-GB" sz="1200" i="1">
                <a:solidFill>
                  <a:schemeClr val="tx1"/>
                </a:solidFill>
                <a:cs typeface="Times New Roman" panose="02020603050405020304" pitchFamily="18" charset="0"/>
              </a:rPr>
              <a:t> ‘Cigarettes/E-cigs/Vapes from someone at school’ </a:t>
            </a:r>
            <a:r>
              <a:rPr lang="en-GB" sz="1200">
                <a:solidFill>
                  <a:schemeClr val="tx1"/>
                </a:solidFill>
                <a:cs typeface="Times New Roman" panose="02020603050405020304" pitchFamily="18" charset="0"/>
              </a:rPr>
              <a:t>for 2025. </a:t>
            </a:r>
          </a:p>
          <a:p>
            <a:pPr>
              <a:lnSpc>
                <a:spcPct val="107000"/>
              </a:lnSpc>
              <a:spcBef>
                <a:spcPts val="600"/>
              </a:spcBef>
            </a:pPr>
            <a:r>
              <a:rPr lang="en-GB" sz="1200" i="1">
                <a:solidFill>
                  <a:schemeClr val="tx1"/>
                </a:solidFill>
                <a:cs typeface="Times New Roman" panose="02020603050405020304" pitchFamily="18" charset="0"/>
              </a:rPr>
              <a:t>‘How many people of your age from your school do you believe use electronic cigarettes (e-cigarettes, e-cigs, vapes) in the last 7 days?’ </a:t>
            </a:r>
            <a:r>
              <a:rPr lang="en-GB" sz="1200">
                <a:solidFill>
                  <a:schemeClr val="tx1"/>
                </a:solidFill>
                <a:cs typeface="Times New Roman" panose="02020603050405020304" pitchFamily="18" charset="0"/>
              </a:rPr>
              <a:t>– Added for 2023.</a:t>
            </a:r>
          </a:p>
          <a:p>
            <a:pPr>
              <a:lnSpc>
                <a:spcPct val="107000"/>
              </a:lnSpc>
              <a:spcBef>
                <a:spcPts val="600"/>
              </a:spcBef>
            </a:pPr>
            <a:r>
              <a:rPr lang="en-GB" sz="1200" i="1">
                <a:solidFill>
                  <a:schemeClr val="tx1"/>
                </a:solidFill>
                <a:cs typeface="Times New Roman" panose="02020603050405020304" pitchFamily="18" charset="0"/>
              </a:rPr>
              <a:t>‘Where do you normally get/buy your vapes from?’</a:t>
            </a:r>
            <a:r>
              <a:rPr lang="en-GB" sz="1200">
                <a:solidFill>
                  <a:schemeClr val="tx1"/>
                </a:solidFill>
                <a:cs typeface="Times New Roman" panose="02020603050405020304" pitchFamily="18" charset="0"/>
              </a:rPr>
              <a:t> – Added for 2025. </a:t>
            </a:r>
          </a:p>
          <a:p>
            <a:pPr>
              <a:lnSpc>
                <a:spcPct val="107000"/>
              </a:lnSpc>
              <a:spcBef>
                <a:spcPts val="600"/>
              </a:spcBef>
            </a:pPr>
            <a:r>
              <a:rPr lang="en-GB" sz="1200" i="1">
                <a:solidFill>
                  <a:schemeClr val="tx1"/>
                </a:solidFill>
                <a:cs typeface="Times New Roman" panose="02020603050405020304" pitchFamily="18" charset="0"/>
              </a:rPr>
              <a:t>‘Does anyone you live with at home smoke?’</a:t>
            </a:r>
            <a:r>
              <a:rPr lang="en-GB" sz="1200">
                <a:solidFill>
                  <a:schemeClr val="tx1"/>
                </a:solidFill>
                <a:cs typeface="Times New Roman" panose="02020603050405020304" pitchFamily="18" charset="0"/>
              </a:rPr>
              <a:t> – Options altered: </a:t>
            </a:r>
            <a:r>
              <a:rPr lang="en-GB" sz="1200" i="1">
                <a:solidFill>
                  <a:schemeClr val="tx1"/>
                </a:solidFill>
                <a:cs typeface="Times New Roman" panose="02020603050405020304" pitchFamily="18" charset="0"/>
              </a:rPr>
              <a:t>‘Yes, Cigarettes’, ‘Yes, Vapes’ </a:t>
            </a:r>
            <a:r>
              <a:rPr lang="en-GB" sz="1200">
                <a:solidFill>
                  <a:schemeClr val="tx1"/>
                </a:solidFill>
                <a:cs typeface="Times New Roman" panose="02020603050405020304" pitchFamily="18" charset="0"/>
              </a:rPr>
              <a:t> and </a:t>
            </a:r>
            <a:r>
              <a:rPr lang="en-GB" sz="1200" i="1">
                <a:solidFill>
                  <a:schemeClr val="tx1"/>
                </a:solidFill>
                <a:cs typeface="Times New Roman" panose="02020603050405020304" pitchFamily="18" charset="0"/>
              </a:rPr>
              <a:t>‘Yes, Cigarettes and Vapes’</a:t>
            </a:r>
            <a:r>
              <a:rPr lang="en-GB" sz="1200">
                <a:solidFill>
                  <a:schemeClr val="tx1"/>
                </a:solidFill>
                <a:cs typeface="Times New Roman" panose="02020603050405020304" pitchFamily="18" charset="0"/>
              </a:rPr>
              <a:t> for 2025. </a:t>
            </a:r>
          </a:p>
          <a:p>
            <a:pPr>
              <a:lnSpc>
                <a:spcPct val="107000"/>
              </a:lnSpc>
              <a:spcBef>
                <a:spcPts val="600"/>
              </a:spcBef>
            </a:pPr>
            <a:r>
              <a:rPr lang="en-GB" sz="1200" i="1">
                <a:solidFill>
                  <a:schemeClr val="tx1"/>
                </a:solidFill>
                <a:cs typeface="Times New Roman" panose="02020603050405020304" pitchFamily="18" charset="0"/>
              </a:rPr>
              <a:t>‘Does anyone smoke indoors at home in rooms that you use?’</a:t>
            </a:r>
            <a:r>
              <a:rPr lang="en-GB" sz="1200">
                <a:solidFill>
                  <a:schemeClr val="tx1"/>
                </a:solidFill>
                <a:cs typeface="Times New Roman" panose="02020603050405020304" pitchFamily="18" charset="0"/>
              </a:rPr>
              <a:t> – Question altered: </a:t>
            </a:r>
            <a:r>
              <a:rPr lang="en-GB" sz="1200" i="1">
                <a:solidFill>
                  <a:schemeClr val="tx1"/>
                </a:solidFill>
                <a:cs typeface="Times New Roman" panose="02020603050405020304" pitchFamily="18" charset="0"/>
              </a:rPr>
              <a:t>‘Does anyone smoke cigarettes indoors at home in rooms that you use?’</a:t>
            </a:r>
            <a:r>
              <a:rPr lang="en-GB" sz="1200">
                <a:solidFill>
                  <a:schemeClr val="tx1"/>
                </a:solidFill>
                <a:cs typeface="Times New Roman" panose="02020603050405020304" pitchFamily="18" charset="0"/>
              </a:rPr>
              <a:t> for 2025. </a:t>
            </a:r>
          </a:p>
          <a:p>
            <a:pPr>
              <a:lnSpc>
                <a:spcPct val="107000"/>
              </a:lnSpc>
              <a:spcBef>
                <a:spcPts val="600"/>
              </a:spcBef>
            </a:pPr>
            <a:r>
              <a:rPr lang="en-GB" sz="1200" i="1">
                <a:solidFill>
                  <a:schemeClr val="tx1"/>
                </a:solidFill>
                <a:cs typeface="Times New Roman" panose="02020603050405020304" pitchFamily="18" charset="0"/>
              </a:rPr>
              <a:t>‘Does anyone smoke in a car when you are in it too?’ – </a:t>
            </a:r>
            <a:r>
              <a:rPr lang="en-GB" sz="1200">
                <a:solidFill>
                  <a:schemeClr val="tx1"/>
                </a:solidFill>
                <a:cs typeface="Times New Roman" panose="02020603050405020304" pitchFamily="18" charset="0"/>
              </a:rPr>
              <a:t>Question altered: </a:t>
            </a:r>
            <a:r>
              <a:rPr lang="en-GB" sz="1200" i="1">
                <a:solidFill>
                  <a:schemeClr val="tx1"/>
                </a:solidFill>
                <a:cs typeface="Times New Roman" panose="02020603050405020304" pitchFamily="18" charset="0"/>
              </a:rPr>
              <a:t>‘Does anyone smoke cigarettes in a car when you are in it too?’ </a:t>
            </a:r>
            <a:r>
              <a:rPr lang="en-GB" sz="1200">
                <a:solidFill>
                  <a:schemeClr val="tx1"/>
                </a:solidFill>
                <a:cs typeface="Times New Roman" panose="02020603050405020304" pitchFamily="18" charset="0"/>
              </a:rPr>
              <a:t>for 2025. </a:t>
            </a:r>
          </a:p>
          <a:p>
            <a:pPr>
              <a:lnSpc>
                <a:spcPct val="107000"/>
              </a:lnSpc>
              <a:spcBef>
                <a:spcPts val="600"/>
              </a:spcBef>
            </a:pPr>
            <a:r>
              <a:rPr lang="en-GB" sz="1200" i="1">
                <a:solidFill>
                  <a:schemeClr val="tx1"/>
                </a:solidFill>
                <a:cs typeface="Times New Roman" panose="02020603050405020304" pitchFamily="18" charset="0"/>
              </a:rPr>
              <a:t>‘Which of these activities would you consider to be gambling?’</a:t>
            </a:r>
            <a:r>
              <a:rPr lang="en-GB" sz="1200">
                <a:solidFill>
                  <a:schemeClr val="tx1"/>
                </a:solidFill>
                <a:cs typeface="Times New Roman" panose="02020603050405020304" pitchFamily="18" charset="0"/>
              </a:rPr>
              <a:t> – Added for 2025. </a:t>
            </a:r>
            <a:endParaRPr lang="en-GB" sz="1300" i="1">
              <a:solidFill>
                <a:schemeClr val="tx1"/>
              </a:solidFill>
              <a:cs typeface="Times New Roman" panose="02020603050405020304" pitchFamily="18" charset="0"/>
            </a:endParaRPr>
          </a:p>
          <a:p>
            <a:pPr marL="0" indent="0">
              <a:lnSpc>
                <a:spcPct val="107000"/>
              </a:lnSpc>
              <a:spcBef>
                <a:spcPts val="600"/>
              </a:spcBef>
              <a:spcAft>
                <a:spcPts val="800"/>
              </a:spcAft>
              <a:buNone/>
            </a:pPr>
            <a:r>
              <a:rPr lang="en-GB" sz="1600" b="1">
                <a:solidFill>
                  <a:schemeClr val="accent4"/>
                </a:solidFill>
                <a:ea typeface="Calibri" panose="020F0502020204030204" pitchFamily="34" charset="0"/>
                <a:cs typeface="Times New Roman" panose="02020603050405020304" pitchFamily="18" charset="0"/>
              </a:rPr>
              <a:t>Your Community and Activities</a:t>
            </a:r>
          </a:p>
          <a:p>
            <a:pPr>
              <a:lnSpc>
                <a:spcPct val="107000"/>
              </a:lnSpc>
              <a:spcBef>
                <a:spcPts val="600"/>
              </a:spcBef>
            </a:pPr>
            <a:r>
              <a:rPr lang="en-GB" sz="1200">
                <a:solidFill>
                  <a:schemeClr val="tx1"/>
                </a:solidFill>
                <a:cs typeface="Times New Roman" panose="02020603050405020304" pitchFamily="18" charset="0"/>
              </a:rPr>
              <a:t>‘</a:t>
            </a:r>
            <a:r>
              <a:rPr lang="en-GB" sz="1200" i="1">
                <a:solidFill>
                  <a:schemeClr val="tx1"/>
                </a:solidFill>
                <a:cs typeface="Times New Roman" panose="02020603050405020304" pitchFamily="18" charset="0"/>
              </a:rPr>
              <a:t>At home, do you have space to relax and do the activities that you want?’ </a:t>
            </a:r>
            <a:r>
              <a:rPr lang="en-GB" sz="1200">
                <a:solidFill>
                  <a:schemeClr val="tx1"/>
                </a:solidFill>
                <a:cs typeface="Times New Roman" panose="02020603050405020304" pitchFamily="18" charset="0"/>
              </a:rPr>
              <a:t>– Removed for 2025. </a:t>
            </a:r>
          </a:p>
          <a:p>
            <a:pPr>
              <a:lnSpc>
                <a:spcPct val="107000"/>
              </a:lnSpc>
              <a:spcBef>
                <a:spcPts val="600"/>
              </a:spcBef>
            </a:pPr>
            <a:r>
              <a:rPr lang="en-GB" sz="1200" i="1">
                <a:solidFill>
                  <a:schemeClr val="tx1"/>
                </a:solidFill>
                <a:cs typeface="Times New Roman" panose="02020603050405020304" pitchFamily="18" charset="0"/>
              </a:rPr>
              <a:t>‘Do you feel able to take part in activities that are important to you?’</a:t>
            </a:r>
            <a:r>
              <a:rPr lang="en-GB" sz="1200">
                <a:solidFill>
                  <a:schemeClr val="tx1"/>
                </a:solidFill>
                <a:cs typeface="Times New Roman" panose="02020603050405020304" pitchFamily="18" charset="0"/>
              </a:rPr>
              <a:t> – Removed for 2025. </a:t>
            </a:r>
            <a:endParaRPr lang="en-GB" sz="1200" i="1">
              <a:solidFill>
                <a:schemeClr val="tx1"/>
              </a:solidFill>
              <a:cs typeface="Times New Roman" panose="02020603050405020304" pitchFamily="18" charset="0"/>
            </a:endParaRPr>
          </a:p>
          <a:p>
            <a:pPr marL="0" indent="0">
              <a:lnSpc>
                <a:spcPct val="107000"/>
              </a:lnSpc>
              <a:spcBef>
                <a:spcPts val="600"/>
              </a:spcBef>
              <a:buNone/>
            </a:pPr>
            <a:endParaRPr lang="en-GB" sz="1300" i="1">
              <a:solidFill>
                <a:schemeClr val="tx1"/>
              </a:solidFill>
              <a:cs typeface="Times New Roman" panose="02020603050405020304" pitchFamily="18" charset="0"/>
            </a:endParaRPr>
          </a:p>
          <a:p>
            <a:pPr>
              <a:lnSpc>
                <a:spcPct val="107000"/>
              </a:lnSpc>
              <a:spcBef>
                <a:spcPts val="600"/>
              </a:spcBef>
            </a:pPr>
            <a:endParaRPr lang="en-GB" sz="1300" i="1">
              <a:solidFill>
                <a:schemeClr val="tx1"/>
              </a:solidFill>
              <a:cs typeface="Times New Roman" panose="02020603050405020304" pitchFamily="18" charset="0"/>
            </a:endParaRPr>
          </a:p>
        </p:txBody>
      </p:sp>
    </p:spTree>
    <p:extLst>
      <p:ext uri="{BB962C8B-B14F-4D97-AF65-F5344CB8AC3E}">
        <p14:creationId xmlns:p14="http://schemas.microsoft.com/office/powerpoint/2010/main" val="458611568"/>
      </p:ext>
    </p:extLst>
  </p:cSld>
  <p:clrMapOvr>
    <a:masterClrMapping/>
  </p:clrMapOvr>
</p:sld>
</file>

<file path=ppt/slides/slide2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37675A6-5741-14A5-94E6-F52DE8C05F4A}"/>
              </a:ext>
            </a:extLst>
          </p:cNvPr>
          <p:cNvSpPr>
            <a:spLocks noGrp="1"/>
          </p:cNvSpPr>
          <p:nvPr>
            <p:ph type="title"/>
          </p:nvPr>
        </p:nvSpPr>
        <p:spPr/>
        <p:txBody>
          <a:bodyPr/>
          <a:lstStyle/>
          <a:p>
            <a:r>
              <a:rPr lang="en-GB" sz="2400"/>
              <a:t>Appendices</a:t>
            </a:r>
          </a:p>
        </p:txBody>
      </p:sp>
      <p:sp>
        <p:nvSpPr>
          <p:cNvPr id="3" name="Content Placeholder 2">
            <a:extLst>
              <a:ext uri="{FF2B5EF4-FFF2-40B4-BE49-F238E27FC236}">
                <a16:creationId xmlns:a16="http://schemas.microsoft.com/office/drawing/2014/main" id="{6D0C20EC-981D-5485-857E-9D27406AB2C3}"/>
              </a:ext>
            </a:extLst>
          </p:cNvPr>
          <p:cNvSpPr>
            <a:spLocks noGrp="1"/>
          </p:cNvSpPr>
          <p:nvPr>
            <p:ph idx="1"/>
          </p:nvPr>
        </p:nvSpPr>
        <p:spPr>
          <a:xfrm>
            <a:off x="183019" y="1015348"/>
            <a:ext cx="10515600" cy="4351338"/>
          </a:xfrm>
        </p:spPr>
        <p:txBody>
          <a:bodyPr>
            <a:normAutofit/>
          </a:bodyPr>
          <a:lstStyle/>
          <a:p>
            <a:pPr marL="0" indent="0">
              <a:lnSpc>
                <a:spcPct val="127000"/>
              </a:lnSpc>
              <a:spcBef>
                <a:spcPts val="600"/>
              </a:spcBef>
              <a:spcAft>
                <a:spcPts val="800"/>
              </a:spcAft>
              <a:buNone/>
            </a:pPr>
            <a:r>
              <a:rPr lang="en-GB" sz="1600" b="1">
                <a:solidFill>
                  <a:srgbClr val="FF0000"/>
                </a:solidFill>
                <a:cs typeface="Times New Roman" panose="02020603050405020304" pitchFamily="18" charset="0"/>
              </a:rPr>
              <a:t>Technology and being online</a:t>
            </a:r>
          </a:p>
          <a:p>
            <a:pPr>
              <a:lnSpc>
                <a:spcPct val="127000"/>
              </a:lnSpc>
              <a:spcBef>
                <a:spcPts val="600"/>
              </a:spcBef>
              <a:spcAft>
                <a:spcPts val="800"/>
              </a:spcAft>
            </a:pPr>
            <a:r>
              <a:rPr lang="en-GB" sz="1200" i="1">
                <a:solidFill>
                  <a:schemeClr val="tx1"/>
                </a:solidFill>
                <a:cs typeface="Times New Roman" panose="02020603050405020304" pitchFamily="18" charset="0"/>
              </a:rPr>
              <a:t>‘Does your screen time/time online have any negative effects on you (outside of school or for homework)?’ – </a:t>
            </a:r>
            <a:r>
              <a:rPr lang="en-GB" sz="1200">
                <a:solidFill>
                  <a:schemeClr val="tx1"/>
                </a:solidFill>
                <a:cs typeface="Times New Roman" panose="02020603050405020304" pitchFamily="18" charset="0"/>
              </a:rPr>
              <a:t>New option added: </a:t>
            </a:r>
            <a:r>
              <a:rPr lang="en-GB" sz="1200" i="1">
                <a:solidFill>
                  <a:schemeClr val="tx1"/>
                </a:solidFill>
                <a:cs typeface="Times New Roman" panose="02020603050405020304" pitchFamily="18" charset="0"/>
              </a:rPr>
              <a:t>‘I don’t think there are any negative effects on me’ </a:t>
            </a:r>
            <a:r>
              <a:rPr lang="en-GB" sz="1200">
                <a:solidFill>
                  <a:schemeClr val="tx1"/>
                </a:solidFill>
                <a:cs typeface="Times New Roman" panose="02020603050405020304" pitchFamily="18" charset="0"/>
              </a:rPr>
              <a:t>for 2024</a:t>
            </a:r>
            <a:r>
              <a:rPr lang="en-GB" sz="1200" i="1">
                <a:solidFill>
                  <a:schemeClr val="tx1"/>
                </a:solidFill>
                <a:cs typeface="Times New Roman" panose="02020603050405020304" pitchFamily="18" charset="0"/>
              </a:rPr>
              <a:t>. </a:t>
            </a:r>
          </a:p>
          <a:p>
            <a:pPr>
              <a:lnSpc>
                <a:spcPct val="127000"/>
              </a:lnSpc>
              <a:spcBef>
                <a:spcPts val="600"/>
              </a:spcBef>
              <a:spcAft>
                <a:spcPts val="800"/>
              </a:spcAft>
            </a:pPr>
            <a:r>
              <a:rPr lang="en-GB" sz="1200" i="1">
                <a:solidFill>
                  <a:schemeClr val="tx1"/>
                </a:solidFill>
                <a:cs typeface="Times New Roman" panose="02020603050405020304" pitchFamily="18" charset="0"/>
              </a:rPr>
              <a:t>‘Do you have an account or profile on any social media sites or apps?’ – </a:t>
            </a:r>
            <a:r>
              <a:rPr lang="en-GB" sz="1200">
                <a:solidFill>
                  <a:schemeClr val="tx1"/>
                </a:solidFill>
                <a:cs typeface="Times New Roman" panose="02020603050405020304" pitchFamily="18" charset="0"/>
              </a:rPr>
              <a:t>New option added: </a:t>
            </a:r>
            <a:r>
              <a:rPr lang="en-GB" sz="1200" i="1">
                <a:solidFill>
                  <a:schemeClr val="tx1"/>
                </a:solidFill>
                <a:cs typeface="Times New Roman" panose="02020603050405020304" pitchFamily="18" charset="0"/>
              </a:rPr>
              <a:t>‘ Artificial Intelligence Chatbots (such as Chat GPT, DALL-E, Claude, Perplexity, Snapchat My AI, Midjourney)’ </a:t>
            </a:r>
            <a:r>
              <a:rPr lang="en-GB" sz="1200">
                <a:solidFill>
                  <a:schemeClr val="tx1"/>
                </a:solidFill>
                <a:cs typeface="Times New Roman" panose="02020603050405020304" pitchFamily="18" charset="0"/>
              </a:rPr>
              <a:t>for 2025. </a:t>
            </a:r>
          </a:p>
          <a:p>
            <a:pPr>
              <a:lnSpc>
                <a:spcPct val="127000"/>
              </a:lnSpc>
              <a:spcBef>
                <a:spcPts val="600"/>
              </a:spcBef>
              <a:spcAft>
                <a:spcPts val="800"/>
              </a:spcAft>
            </a:pPr>
            <a:r>
              <a:rPr lang="en-GB" sz="1200" i="1">
                <a:solidFill>
                  <a:schemeClr val="tx1"/>
                </a:solidFill>
                <a:cs typeface="Times New Roman" panose="02020603050405020304" pitchFamily="18" charset="0"/>
              </a:rPr>
              <a:t>Have you ever been told to stay safe while being online?’ </a:t>
            </a:r>
            <a:r>
              <a:rPr lang="en-GB" sz="1200">
                <a:solidFill>
                  <a:schemeClr val="tx1"/>
                </a:solidFill>
                <a:cs typeface="Times New Roman" panose="02020603050405020304" pitchFamily="18" charset="0"/>
              </a:rPr>
              <a:t>– New options added: </a:t>
            </a:r>
            <a:r>
              <a:rPr lang="en-GB" sz="1200" i="1">
                <a:solidFill>
                  <a:schemeClr val="tx1"/>
                </a:solidFill>
                <a:cs typeface="Times New Roman" panose="02020603050405020304" pitchFamily="18" charset="0"/>
              </a:rPr>
              <a:t>‘Yes, by parents/carers’, ‘Yes, by school’ </a:t>
            </a:r>
            <a:r>
              <a:rPr lang="en-GB" sz="1200">
                <a:solidFill>
                  <a:schemeClr val="tx1"/>
                </a:solidFill>
                <a:cs typeface="Times New Roman" panose="02020603050405020304" pitchFamily="18" charset="0"/>
              </a:rPr>
              <a:t>and</a:t>
            </a:r>
            <a:r>
              <a:rPr lang="en-GB" sz="1200" i="1">
                <a:solidFill>
                  <a:schemeClr val="tx1"/>
                </a:solidFill>
                <a:cs typeface="Times New Roman" panose="02020603050405020304" pitchFamily="18" charset="0"/>
              </a:rPr>
              <a:t> ‘Yes, I found information online’ </a:t>
            </a:r>
            <a:r>
              <a:rPr lang="en-GB" sz="1200">
                <a:solidFill>
                  <a:schemeClr val="tx1"/>
                </a:solidFill>
                <a:cs typeface="Times New Roman" panose="02020603050405020304" pitchFamily="18" charset="0"/>
              </a:rPr>
              <a:t>for 2024. </a:t>
            </a:r>
          </a:p>
          <a:p>
            <a:pPr>
              <a:lnSpc>
                <a:spcPct val="127000"/>
              </a:lnSpc>
              <a:spcBef>
                <a:spcPts val="600"/>
              </a:spcBef>
              <a:spcAft>
                <a:spcPts val="800"/>
              </a:spcAft>
            </a:pPr>
            <a:r>
              <a:rPr lang="en-GB" sz="1200">
                <a:solidFill>
                  <a:schemeClr val="tx1"/>
                </a:solidFill>
                <a:cs typeface="Times New Roman" panose="02020603050405020304" pitchFamily="18" charset="0"/>
              </a:rPr>
              <a:t>Question wording changed to </a:t>
            </a:r>
            <a:r>
              <a:rPr lang="en-GB" sz="1200" i="1">
                <a:solidFill>
                  <a:schemeClr val="tx1"/>
                </a:solidFill>
                <a:cs typeface="Times New Roman" panose="02020603050405020304" pitchFamily="18" charset="0"/>
              </a:rPr>
              <a:t>‘Has someone who knows you ever sent or posted online nude or semi naked imaged of you, either real or a deepfake?’ </a:t>
            </a:r>
            <a:r>
              <a:rPr lang="en-GB" sz="1200">
                <a:solidFill>
                  <a:schemeClr val="tx1"/>
                </a:solidFill>
                <a:cs typeface="Times New Roman" panose="02020603050405020304" pitchFamily="18" charset="0"/>
              </a:rPr>
              <a:t>and new options added: </a:t>
            </a:r>
            <a:r>
              <a:rPr lang="en-GB" sz="1200" i="1">
                <a:solidFill>
                  <a:schemeClr val="tx1"/>
                </a:solidFill>
                <a:cs typeface="Times New Roman" panose="02020603050405020304" pitchFamily="18" charset="0"/>
              </a:rPr>
              <a:t>‘Yes – real images’ </a:t>
            </a:r>
            <a:r>
              <a:rPr lang="en-GB" sz="1200">
                <a:solidFill>
                  <a:schemeClr val="tx1"/>
                </a:solidFill>
                <a:cs typeface="Times New Roman" panose="02020603050405020304" pitchFamily="18" charset="0"/>
              </a:rPr>
              <a:t>and</a:t>
            </a:r>
            <a:r>
              <a:rPr lang="en-GB" sz="1200" i="1">
                <a:solidFill>
                  <a:schemeClr val="tx1"/>
                </a:solidFill>
                <a:cs typeface="Times New Roman" panose="02020603050405020304" pitchFamily="18" charset="0"/>
              </a:rPr>
              <a:t> ‘Yes – Deepfake images’ </a:t>
            </a:r>
            <a:r>
              <a:rPr lang="en-GB" sz="1200">
                <a:solidFill>
                  <a:schemeClr val="tx1"/>
                </a:solidFill>
                <a:cs typeface="Times New Roman" panose="02020603050405020304" pitchFamily="18" charset="0"/>
              </a:rPr>
              <a:t>for 2024. </a:t>
            </a:r>
          </a:p>
          <a:p>
            <a:endParaRPr lang="en-GB"/>
          </a:p>
        </p:txBody>
      </p:sp>
    </p:spTree>
    <p:extLst>
      <p:ext uri="{BB962C8B-B14F-4D97-AF65-F5344CB8AC3E}">
        <p14:creationId xmlns:p14="http://schemas.microsoft.com/office/powerpoint/2010/main" val="132754367"/>
      </p:ext>
    </p:extLst>
  </p:cSld>
  <p:clrMapOvr>
    <a:masterClrMapping/>
  </p:clrMapOvr>
</p:sld>
</file>

<file path=ppt/slides/slide2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2"/>
          <p:cNvPicPr>
            <a:picLocks noChangeAspect="1" noChangeArrowheads="1"/>
          </p:cNvPicPr>
          <p:nvPr/>
        </p:nvPicPr>
        <p:blipFill>
          <a:blip r:embed="rId3"/>
          <a:srcRect/>
          <a:stretch>
            <a:fillRect/>
          </a:stretch>
        </p:blipFill>
        <p:spPr bwMode="auto">
          <a:xfrm>
            <a:off x="9042400" y="3688396"/>
            <a:ext cx="3149600" cy="3169604"/>
          </a:xfrm>
          <a:prstGeom prst="rect">
            <a:avLst/>
          </a:prstGeom>
          <a:solidFill>
            <a:schemeClr val="bg1"/>
          </a:solidFill>
          <a:ln w="9525">
            <a:noFill/>
            <a:miter lim="800000"/>
            <a:headEnd/>
            <a:tailEnd/>
          </a:ln>
          <a:effectLst/>
        </p:spPr>
      </p:pic>
      <p:pic>
        <p:nvPicPr>
          <p:cNvPr id="3" name="Content Placeholder 3"/>
          <p:cNvPicPr>
            <a:picLocks noChangeAspect="1"/>
          </p:cNvPicPr>
          <p:nvPr/>
        </p:nvPicPr>
        <p:blipFill rotWithShape="1">
          <a:blip r:embed="rId4"/>
          <a:srcRect l="26837" r="68553" b="77143"/>
          <a:stretch/>
        </p:blipFill>
        <p:spPr>
          <a:xfrm>
            <a:off x="-15552" y="0"/>
            <a:ext cx="12207552" cy="1066801"/>
          </a:xfrm>
          <a:prstGeom prst="rect">
            <a:avLst/>
          </a:prstGeom>
          <a:solidFill>
            <a:srgbClr val="004376"/>
          </a:solidFill>
        </p:spPr>
      </p:pic>
      <p:pic>
        <p:nvPicPr>
          <p:cNvPr id="5" name="Picture 3"/>
          <p:cNvPicPr>
            <a:picLocks noChangeAspect="1" noChangeArrowheads="1"/>
          </p:cNvPicPr>
          <p:nvPr/>
        </p:nvPicPr>
        <p:blipFill>
          <a:blip r:embed="rId5"/>
          <a:srcRect/>
          <a:stretch>
            <a:fillRect/>
          </a:stretch>
        </p:blipFill>
        <p:spPr bwMode="auto">
          <a:xfrm>
            <a:off x="171450" y="192343"/>
            <a:ext cx="2393950" cy="692213"/>
          </a:xfrm>
          <a:prstGeom prst="rect">
            <a:avLst/>
          </a:prstGeom>
          <a:noFill/>
          <a:ln w="9525">
            <a:noFill/>
            <a:miter lim="800000"/>
            <a:headEnd/>
            <a:tailEnd/>
          </a:ln>
          <a:effectLst/>
        </p:spPr>
      </p:pic>
      <p:sp>
        <p:nvSpPr>
          <p:cNvPr id="7" name="Content Placeholder 2"/>
          <p:cNvSpPr txBox="1">
            <a:spLocks/>
          </p:cNvSpPr>
          <p:nvPr/>
        </p:nvSpPr>
        <p:spPr>
          <a:xfrm>
            <a:off x="174176" y="4004441"/>
            <a:ext cx="7896655" cy="2545445"/>
          </a:xfrm>
          <a:prstGeom prst="rect">
            <a:avLst/>
          </a:prstGeom>
        </p:spPr>
        <p:txBody>
          <a:bodyPr vert="horz" wrap="square" lIns="91440" tIns="45720" rIns="91440" bIns="45720" rtlCol="0">
            <a:normAutofit/>
          </a:bodyPr>
          <a:lstStyle>
            <a:lvl1pPr marL="0" indent="0" algn="ctr" defTabSz="914400" rtl="0" eaLnBrk="1" latinLnBrk="0" hangingPunct="1">
              <a:lnSpc>
                <a:spcPct val="90000"/>
              </a:lnSpc>
              <a:spcBef>
                <a:spcPts val="1000"/>
              </a:spcBef>
              <a:buFont typeface="Arial" panose="020B0604020202020204" pitchFamily="34" charset="0"/>
              <a:buNone/>
              <a:defRPr sz="2400" kern="1200">
                <a:solidFill>
                  <a:schemeClr val="tx1"/>
                </a:solidFill>
                <a:latin typeface="+mn-lt"/>
                <a:ea typeface="+mn-ea"/>
                <a:cs typeface="+mn-cs"/>
              </a:defRPr>
            </a:lvl1pPr>
            <a:lvl2pPr marL="457200" indent="0" algn="ctr"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2pPr>
            <a:lvl3pPr marL="914400" indent="0" algn="ctr"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3pPr>
            <a:lvl4pPr marL="1371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4pPr>
            <a:lvl5pPr marL="18288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5pPr>
            <a:lvl6pPr marL="22860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6pPr>
            <a:lvl7pPr marL="27432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7pPr>
            <a:lvl8pPr marL="32004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8pPr>
            <a:lvl9pPr marL="3657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9pPr>
          </a:lstStyle>
          <a:p>
            <a:pPr algn="l">
              <a:lnSpc>
                <a:spcPct val="110000"/>
              </a:lnSpc>
              <a:spcBef>
                <a:spcPts val="0"/>
              </a:spcBef>
            </a:pPr>
            <a:r>
              <a:rPr lang="en-GB" sz="1600">
                <a:solidFill>
                  <a:srgbClr val="404040"/>
                </a:solidFill>
                <a:latin typeface="Calibri" panose="020F0502020204030204" pitchFamily="34" charset="0"/>
              </a:rPr>
              <a:t>PFA Research Ltd</a:t>
            </a:r>
          </a:p>
          <a:p>
            <a:pPr algn="l">
              <a:lnSpc>
                <a:spcPct val="110000"/>
              </a:lnSpc>
              <a:spcBef>
                <a:spcPts val="0"/>
              </a:spcBef>
            </a:pPr>
            <a:r>
              <a:rPr lang="en-GB" sz="1600">
                <a:solidFill>
                  <a:srgbClr val="404040"/>
                </a:solidFill>
                <a:latin typeface="Calibri" panose="020F0502020204030204" pitchFamily="34" charset="0"/>
              </a:rPr>
              <a:t>Tremough Innovation Centre</a:t>
            </a:r>
          </a:p>
          <a:p>
            <a:pPr algn="l">
              <a:lnSpc>
                <a:spcPct val="110000"/>
              </a:lnSpc>
              <a:spcBef>
                <a:spcPts val="0"/>
              </a:spcBef>
            </a:pPr>
            <a:r>
              <a:rPr lang="en-GB" sz="1600">
                <a:solidFill>
                  <a:srgbClr val="404040"/>
                </a:solidFill>
                <a:latin typeface="Calibri" panose="020F0502020204030204" pitchFamily="34" charset="0"/>
              </a:rPr>
              <a:t>Penryn</a:t>
            </a:r>
          </a:p>
          <a:p>
            <a:pPr algn="l">
              <a:lnSpc>
                <a:spcPct val="110000"/>
              </a:lnSpc>
              <a:spcBef>
                <a:spcPts val="0"/>
              </a:spcBef>
            </a:pPr>
            <a:r>
              <a:rPr lang="en-GB" sz="1600">
                <a:solidFill>
                  <a:srgbClr val="404040"/>
                </a:solidFill>
                <a:latin typeface="Calibri" panose="020F0502020204030204" pitchFamily="34" charset="0"/>
              </a:rPr>
              <a:t>Cornwall</a:t>
            </a:r>
          </a:p>
          <a:p>
            <a:pPr algn="l">
              <a:lnSpc>
                <a:spcPct val="110000"/>
              </a:lnSpc>
              <a:spcBef>
                <a:spcPts val="0"/>
              </a:spcBef>
            </a:pPr>
            <a:r>
              <a:rPr lang="en-GB" sz="1600">
                <a:solidFill>
                  <a:srgbClr val="404040"/>
                </a:solidFill>
                <a:latin typeface="Calibri" panose="020F0502020204030204" pitchFamily="34" charset="0"/>
              </a:rPr>
              <a:t>TR10 9TA</a:t>
            </a:r>
          </a:p>
          <a:p>
            <a:pPr algn="l">
              <a:lnSpc>
                <a:spcPct val="110000"/>
              </a:lnSpc>
              <a:spcBef>
                <a:spcPts val="0"/>
              </a:spcBef>
            </a:pPr>
            <a:endParaRPr lang="en-GB" sz="1600">
              <a:solidFill>
                <a:srgbClr val="404040"/>
              </a:solidFill>
              <a:latin typeface="Calibri" panose="020F0502020204030204" pitchFamily="34" charset="0"/>
            </a:endParaRPr>
          </a:p>
          <a:p>
            <a:pPr algn="l">
              <a:lnSpc>
                <a:spcPct val="110000"/>
              </a:lnSpc>
              <a:spcBef>
                <a:spcPts val="0"/>
              </a:spcBef>
            </a:pPr>
            <a:r>
              <a:rPr lang="en-GB" sz="1600">
                <a:solidFill>
                  <a:srgbClr val="404040"/>
                </a:solidFill>
                <a:latin typeface="Calibri" panose="020F0502020204030204" pitchFamily="34" charset="0"/>
              </a:rPr>
              <a:t>Tel. 01326 375705</a:t>
            </a:r>
          </a:p>
          <a:p>
            <a:pPr algn="l">
              <a:lnSpc>
                <a:spcPct val="110000"/>
              </a:lnSpc>
              <a:spcBef>
                <a:spcPts val="0"/>
              </a:spcBef>
            </a:pPr>
            <a:r>
              <a:rPr lang="en-GB" sz="1600">
                <a:solidFill>
                  <a:srgbClr val="404040"/>
                </a:solidFill>
                <a:latin typeface="Calibri" panose="020F0502020204030204" pitchFamily="34" charset="0"/>
              </a:rPr>
              <a:t>Email. info@pfa-research.com</a:t>
            </a:r>
          </a:p>
          <a:p>
            <a:pPr algn="l">
              <a:lnSpc>
                <a:spcPct val="110000"/>
              </a:lnSpc>
              <a:spcBef>
                <a:spcPts val="0"/>
              </a:spcBef>
            </a:pPr>
            <a:r>
              <a:rPr lang="en-GB" sz="1600">
                <a:solidFill>
                  <a:srgbClr val="404040"/>
                </a:solidFill>
                <a:latin typeface="Calibri" panose="020F0502020204030204" pitchFamily="34" charset="0"/>
              </a:rPr>
              <a:t>Web. http://www.pfa-research.com</a:t>
            </a:r>
          </a:p>
        </p:txBody>
      </p:sp>
    </p:spTree>
    <p:extLst>
      <p:ext uri="{BB962C8B-B14F-4D97-AF65-F5344CB8AC3E}">
        <p14:creationId xmlns:p14="http://schemas.microsoft.com/office/powerpoint/2010/main" val="286631578"/>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vert="horz" lIns="91440" tIns="45720" rIns="91440" bIns="45720" rtlCol="0" anchor="ctr">
            <a:normAutofit/>
          </a:bodyPr>
          <a:lstStyle/>
          <a:p>
            <a:r>
              <a:rPr lang="en-GB" sz="2400"/>
              <a:t>Sample profile</a:t>
            </a:r>
          </a:p>
        </p:txBody>
      </p:sp>
      <p:sp>
        <p:nvSpPr>
          <p:cNvPr id="3" name="Content Placeholder 2"/>
          <p:cNvSpPr>
            <a:spLocks noGrp="1"/>
          </p:cNvSpPr>
          <p:nvPr>
            <p:ph idx="1"/>
          </p:nvPr>
        </p:nvSpPr>
        <p:spPr>
          <a:xfrm>
            <a:off x="183019" y="835200"/>
            <a:ext cx="6041935" cy="5938462"/>
          </a:xfrm>
        </p:spPr>
        <p:txBody>
          <a:bodyPr>
            <a:noAutofit/>
          </a:bodyPr>
          <a:lstStyle/>
          <a:p>
            <a:pPr>
              <a:lnSpc>
                <a:spcPct val="100000"/>
              </a:lnSpc>
              <a:spcBef>
                <a:spcPts val="0"/>
              </a:spcBef>
              <a:spcAft>
                <a:spcPts val="600"/>
              </a:spcAft>
            </a:pPr>
            <a:r>
              <a:rPr lang="en-GB" sz="1200">
                <a:solidFill>
                  <a:schemeClr val="tx1">
                    <a:lumMod val="65000"/>
                    <a:lumOff val="35000"/>
                  </a:schemeClr>
                </a:solidFill>
                <a:latin typeface="+mn-lt"/>
              </a:rPr>
              <a:t>This report concentrates on Years 8 and 10 with a total base of 1,546 pupils, with 962 from Year 8 and 584 from Year 10.</a:t>
            </a:r>
          </a:p>
          <a:p>
            <a:pPr>
              <a:lnSpc>
                <a:spcPct val="100000"/>
              </a:lnSpc>
              <a:spcBef>
                <a:spcPts val="0"/>
              </a:spcBef>
              <a:spcAft>
                <a:spcPts val="600"/>
              </a:spcAft>
            </a:pPr>
            <a:r>
              <a:rPr lang="en-GB" sz="1200">
                <a:solidFill>
                  <a:schemeClr val="tx1">
                    <a:lumMod val="65000"/>
                    <a:lumOff val="35000"/>
                  </a:schemeClr>
                </a:solidFill>
                <a:latin typeface="+mn-lt"/>
              </a:rPr>
              <a:t>In total, the survey collected 2,844 responses across 10 of the 20 secondary school spanning Years 7-10.</a:t>
            </a:r>
          </a:p>
          <a:p>
            <a:pPr marL="0" indent="0">
              <a:lnSpc>
                <a:spcPct val="100000"/>
              </a:lnSpc>
              <a:spcBef>
                <a:spcPts val="0"/>
              </a:spcBef>
              <a:spcAft>
                <a:spcPts val="600"/>
              </a:spcAft>
              <a:buNone/>
            </a:pPr>
            <a:r>
              <a:rPr lang="en-GB" sz="1200" b="1">
                <a:solidFill>
                  <a:schemeClr val="tx1">
                    <a:lumMod val="65000"/>
                    <a:lumOff val="35000"/>
                  </a:schemeClr>
                </a:solidFill>
                <a:latin typeface="+mn-lt"/>
              </a:rPr>
              <a:t>Among the Year 8 and Year 10 sample:</a:t>
            </a:r>
          </a:p>
          <a:p>
            <a:pPr>
              <a:lnSpc>
                <a:spcPct val="100000"/>
              </a:lnSpc>
              <a:spcBef>
                <a:spcPts val="0"/>
              </a:spcBef>
              <a:spcAft>
                <a:spcPts val="600"/>
              </a:spcAft>
            </a:pPr>
            <a:r>
              <a:rPr lang="en-GB" sz="1200">
                <a:solidFill>
                  <a:schemeClr val="tx1">
                    <a:lumMod val="65000"/>
                    <a:lumOff val="35000"/>
                  </a:schemeClr>
                </a:solidFill>
                <a:latin typeface="+mn-lt"/>
                <a:cs typeface="DINPro-Medium" panose="020B0604020101020102" pitchFamily="34" charset="0"/>
              </a:rPr>
              <a:t>50%</a:t>
            </a:r>
            <a:r>
              <a:rPr lang="en-GB" sz="1200">
                <a:solidFill>
                  <a:schemeClr val="tx1">
                    <a:lumMod val="65000"/>
                    <a:lumOff val="35000"/>
                  </a:schemeClr>
                </a:solidFill>
                <a:latin typeface="+mn-lt"/>
              </a:rPr>
              <a:t> of pupils were girls and </a:t>
            </a:r>
            <a:r>
              <a:rPr lang="en-GB" sz="1200">
                <a:solidFill>
                  <a:schemeClr val="tx1">
                    <a:lumMod val="65000"/>
                    <a:lumOff val="35000"/>
                  </a:schemeClr>
                </a:solidFill>
                <a:latin typeface="+mn-lt"/>
                <a:cs typeface="DINPro-Medium" panose="020B0604020101020102" pitchFamily="34" charset="0"/>
              </a:rPr>
              <a:t>47%</a:t>
            </a:r>
            <a:r>
              <a:rPr lang="en-GB" sz="1200">
                <a:solidFill>
                  <a:schemeClr val="tx1">
                    <a:lumMod val="65000"/>
                    <a:lumOff val="35000"/>
                  </a:schemeClr>
                </a:solidFill>
                <a:latin typeface="+mn-lt"/>
              </a:rPr>
              <a:t> boys.</a:t>
            </a:r>
          </a:p>
          <a:p>
            <a:pPr>
              <a:lnSpc>
                <a:spcPct val="100000"/>
              </a:lnSpc>
              <a:spcBef>
                <a:spcPts val="0"/>
              </a:spcBef>
              <a:spcAft>
                <a:spcPts val="600"/>
              </a:spcAft>
            </a:pPr>
            <a:r>
              <a:rPr lang="en-GB" sz="1200">
                <a:solidFill>
                  <a:schemeClr val="tx1">
                    <a:lumMod val="65000"/>
                    <a:lumOff val="35000"/>
                  </a:schemeClr>
                </a:solidFill>
                <a:latin typeface="+mn-lt"/>
              </a:rPr>
              <a:t>87% of pupils identify their ethnicity as White, a further 3</a:t>
            </a:r>
            <a:r>
              <a:rPr lang="en-GB" sz="1200">
                <a:solidFill>
                  <a:schemeClr val="tx1">
                    <a:lumMod val="65000"/>
                    <a:lumOff val="35000"/>
                  </a:schemeClr>
                </a:solidFill>
                <a:latin typeface="+mn-lt"/>
                <a:cs typeface="DINPro-Medium" panose="020B0604020101020102" pitchFamily="34" charset="0"/>
              </a:rPr>
              <a:t>%</a:t>
            </a:r>
            <a:r>
              <a:rPr lang="en-GB" sz="1200">
                <a:solidFill>
                  <a:schemeClr val="tx1">
                    <a:lumMod val="65000"/>
                    <a:lumOff val="35000"/>
                  </a:schemeClr>
                </a:solidFill>
                <a:latin typeface="+mn-lt"/>
              </a:rPr>
              <a:t> are Mixed race, 2</a:t>
            </a:r>
            <a:r>
              <a:rPr lang="en-GB" sz="1200">
                <a:solidFill>
                  <a:schemeClr val="tx1">
                    <a:lumMod val="65000"/>
                    <a:lumOff val="35000"/>
                  </a:schemeClr>
                </a:solidFill>
                <a:latin typeface="+mn-lt"/>
                <a:cs typeface="DINPro-Medium" panose="020B0604020101020102" pitchFamily="34" charset="0"/>
              </a:rPr>
              <a:t>%</a:t>
            </a:r>
            <a:r>
              <a:rPr lang="en-GB" sz="1200">
                <a:solidFill>
                  <a:schemeClr val="tx1">
                    <a:lumMod val="65000"/>
                    <a:lumOff val="35000"/>
                  </a:schemeClr>
                </a:solidFill>
                <a:latin typeface="+mn-lt"/>
              </a:rPr>
              <a:t> Asian, 2</a:t>
            </a:r>
            <a:r>
              <a:rPr lang="en-GB" sz="1200">
                <a:solidFill>
                  <a:schemeClr val="tx1">
                    <a:lumMod val="65000"/>
                    <a:lumOff val="35000"/>
                  </a:schemeClr>
                </a:solidFill>
                <a:latin typeface="+mn-lt"/>
                <a:cs typeface="DINPro-Medium" panose="020B0604020101020102" pitchFamily="34" charset="0"/>
              </a:rPr>
              <a:t>%</a:t>
            </a:r>
            <a:r>
              <a:rPr lang="en-GB" sz="1200">
                <a:solidFill>
                  <a:schemeClr val="tx1">
                    <a:lumMod val="65000"/>
                    <a:lumOff val="35000"/>
                  </a:schemeClr>
                </a:solidFill>
                <a:latin typeface="+mn-lt"/>
              </a:rPr>
              <a:t> Black and 1% Chinese. </a:t>
            </a:r>
          </a:p>
          <a:p>
            <a:pPr>
              <a:lnSpc>
                <a:spcPct val="100000"/>
              </a:lnSpc>
              <a:spcBef>
                <a:spcPts val="0"/>
              </a:spcBef>
              <a:spcAft>
                <a:spcPts val="600"/>
              </a:spcAft>
            </a:pPr>
            <a:r>
              <a:rPr lang="en-GB" sz="1200">
                <a:solidFill>
                  <a:schemeClr val="tx1">
                    <a:lumMod val="65000"/>
                    <a:lumOff val="35000"/>
                  </a:schemeClr>
                </a:solidFill>
                <a:latin typeface="+mn-lt"/>
              </a:rPr>
              <a:t>56% of pupils live with both parents together, 17% live with a mainly/single parent, 11% live with a parent and a stepparent, 12% live with a shared arrangement, and 3% in other arrangements (including other relatives and foster parents).</a:t>
            </a:r>
          </a:p>
          <a:p>
            <a:pPr>
              <a:lnSpc>
                <a:spcPct val="100000"/>
              </a:lnSpc>
              <a:spcBef>
                <a:spcPts val="0"/>
              </a:spcBef>
              <a:spcAft>
                <a:spcPts val="600"/>
              </a:spcAft>
            </a:pPr>
            <a:r>
              <a:rPr lang="en-GB" sz="1200">
                <a:solidFill>
                  <a:schemeClr val="tx1">
                    <a:lumMod val="65000"/>
                    <a:lumOff val="35000"/>
                  </a:schemeClr>
                </a:solidFill>
                <a:latin typeface="+mn-lt"/>
                <a:cs typeface="DINPro-Medium" panose="020B0604020101020102" pitchFamily="34" charset="0"/>
              </a:rPr>
              <a:t>28%</a:t>
            </a:r>
            <a:r>
              <a:rPr lang="en-GB" sz="1200">
                <a:solidFill>
                  <a:schemeClr val="tx1">
                    <a:lumMod val="65000"/>
                    <a:lumOff val="35000"/>
                  </a:schemeClr>
                </a:solidFill>
                <a:latin typeface="+mn-lt"/>
              </a:rPr>
              <a:t> of pupils speak another language, with 8% saying that they have a main language that is not English.</a:t>
            </a:r>
          </a:p>
          <a:p>
            <a:pPr>
              <a:lnSpc>
                <a:spcPct val="100000"/>
              </a:lnSpc>
              <a:spcBef>
                <a:spcPts val="0"/>
              </a:spcBef>
              <a:spcAft>
                <a:spcPts val="600"/>
              </a:spcAft>
            </a:pPr>
            <a:r>
              <a:rPr lang="en-GB" sz="1200">
                <a:solidFill>
                  <a:schemeClr val="tx1">
                    <a:lumMod val="65000"/>
                    <a:lumOff val="35000"/>
                  </a:schemeClr>
                </a:solidFill>
                <a:latin typeface="+mn-lt"/>
                <a:cs typeface="DINPro-Medium" panose="020B0604020101020102" pitchFamily="34" charset="0"/>
              </a:rPr>
              <a:t>15%</a:t>
            </a:r>
            <a:r>
              <a:rPr lang="en-GB" sz="1200">
                <a:solidFill>
                  <a:schemeClr val="tx1">
                    <a:lumMod val="65000"/>
                    <a:lumOff val="35000"/>
                  </a:schemeClr>
                </a:solidFill>
                <a:latin typeface="+mn-lt"/>
              </a:rPr>
              <a:t> have a long-standing illness.</a:t>
            </a:r>
          </a:p>
          <a:p>
            <a:pPr>
              <a:lnSpc>
                <a:spcPct val="100000"/>
              </a:lnSpc>
              <a:spcBef>
                <a:spcPts val="0"/>
              </a:spcBef>
              <a:spcAft>
                <a:spcPts val="600"/>
              </a:spcAft>
            </a:pPr>
            <a:r>
              <a:rPr lang="en-GB" sz="1200">
                <a:solidFill>
                  <a:schemeClr val="tx1">
                    <a:lumMod val="65000"/>
                    <a:lumOff val="35000"/>
                  </a:schemeClr>
                </a:solidFill>
                <a:latin typeface="+mn-lt"/>
                <a:cs typeface="DINPro-Medium" panose="020B0604020101020102" pitchFamily="34" charset="0"/>
              </a:rPr>
              <a:t>9%</a:t>
            </a:r>
            <a:r>
              <a:rPr lang="en-GB" sz="1200">
                <a:solidFill>
                  <a:schemeClr val="tx1">
                    <a:lumMod val="65000"/>
                    <a:lumOff val="35000"/>
                  </a:schemeClr>
                </a:solidFill>
                <a:latin typeface="+mn-lt"/>
              </a:rPr>
              <a:t> have a disability.</a:t>
            </a:r>
          </a:p>
          <a:p>
            <a:pPr>
              <a:lnSpc>
                <a:spcPct val="100000"/>
              </a:lnSpc>
              <a:spcBef>
                <a:spcPts val="0"/>
              </a:spcBef>
              <a:spcAft>
                <a:spcPts val="600"/>
              </a:spcAft>
            </a:pPr>
            <a:r>
              <a:rPr lang="en-GB" sz="1200">
                <a:solidFill>
                  <a:schemeClr val="tx1">
                    <a:lumMod val="65000"/>
                    <a:lumOff val="35000"/>
                  </a:schemeClr>
                </a:solidFill>
                <a:latin typeface="+mn-lt"/>
                <a:cs typeface="DINPro-Medium" panose="020B0604020101020102" pitchFamily="34" charset="0"/>
              </a:rPr>
              <a:t>12%</a:t>
            </a:r>
            <a:r>
              <a:rPr lang="en-GB" sz="1200">
                <a:solidFill>
                  <a:schemeClr val="tx1">
                    <a:lumMod val="65000"/>
                    <a:lumOff val="35000"/>
                  </a:schemeClr>
                </a:solidFill>
                <a:latin typeface="+mn-lt"/>
              </a:rPr>
              <a:t> of pupils have a special educational need, a further 17</a:t>
            </a:r>
            <a:r>
              <a:rPr lang="en-GB" sz="1200">
                <a:solidFill>
                  <a:schemeClr val="tx1">
                    <a:lumMod val="65000"/>
                    <a:lumOff val="35000"/>
                  </a:schemeClr>
                </a:solidFill>
                <a:latin typeface="+mn-lt"/>
                <a:cs typeface="DINPro-Medium" panose="020B0604020101020102" pitchFamily="34" charset="0"/>
              </a:rPr>
              <a:t>%</a:t>
            </a:r>
            <a:r>
              <a:rPr lang="en-GB" sz="1200">
                <a:solidFill>
                  <a:schemeClr val="tx1">
                    <a:lumMod val="65000"/>
                    <a:lumOff val="35000"/>
                  </a:schemeClr>
                </a:solidFill>
                <a:latin typeface="+mn-lt"/>
              </a:rPr>
              <a:t> were unsure whether they do or not.</a:t>
            </a:r>
          </a:p>
          <a:p>
            <a:pPr>
              <a:lnSpc>
                <a:spcPct val="100000"/>
              </a:lnSpc>
              <a:spcBef>
                <a:spcPts val="0"/>
              </a:spcBef>
              <a:spcAft>
                <a:spcPts val="600"/>
              </a:spcAft>
            </a:pPr>
            <a:r>
              <a:rPr lang="en-GB" sz="1200">
                <a:solidFill>
                  <a:schemeClr val="tx1">
                    <a:lumMod val="65000"/>
                    <a:lumOff val="35000"/>
                  </a:schemeClr>
                </a:solidFill>
                <a:latin typeface="+mn-lt"/>
              </a:rPr>
              <a:t>Of those with special educational needs 39% said they do not receive any help and a further 16</a:t>
            </a:r>
            <a:r>
              <a:rPr lang="en-GB" sz="1200">
                <a:solidFill>
                  <a:schemeClr val="tx1">
                    <a:lumMod val="65000"/>
                    <a:lumOff val="35000"/>
                  </a:schemeClr>
                </a:solidFill>
                <a:latin typeface="+mn-lt"/>
                <a:cs typeface="DINPro-Medium" panose="020B0604020101020102" pitchFamily="34" charset="0"/>
              </a:rPr>
              <a:t>%</a:t>
            </a:r>
            <a:r>
              <a:rPr lang="en-GB" sz="1200">
                <a:solidFill>
                  <a:schemeClr val="tx1">
                    <a:lumMod val="65000"/>
                    <a:lumOff val="35000"/>
                  </a:schemeClr>
                </a:solidFill>
                <a:latin typeface="+mn-lt"/>
              </a:rPr>
              <a:t> are unsure. 20% said they do not need any help. </a:t>
            </a:r>
          </a:p>
          <a:p>
            <a:pPr>
              <a:lnSpc>
                <a:spcPct val="100000"/>
              </a:lnSpc>
              <a:spcBef>
                <a:spcPts val="0"/>
              </a:spcBef>
              <a:spcAft>
                <a:spcPts val="600"/>
              </a:spcAft>
            </a:pPr>
            <a:r>
              <a:rPr lang="en-GB" sz="1200">
                <a:solidFill>
                  <a:schemeClr val="tx1">
                    <a:lumMod val="65000"/>
                    <a:lumOff val="35000"/>
                  </a:schemeClr>
                </a:solidFill>
                <a:latin typeface="+mn-lt"/>
                <a:cs typeface="DINPro-Medium" panose="020B0604020101020102" pitchFamily="34" charset="0"/>
              </a:rPr>
              <a:t>6%</a:t>
            </a:r>
            <a:r>
              <a:rPr lang="en-GB" sz="1200">
                <a:solidFill>
                  <a:schemeClr val="tx1">
                    <a:lumMod val="65000"/>
                    <a:lumOff val="35000"/>
                  </a:schemeClr>
                </a:solidFill>
                <a:latin typeface="+mn-lt"/>
              </a:rPr>
              <a:t> of pupils are Young carers and amongst those Young carers 15% said the school is aware that they are a carer.</a:t>
            </a:r>
          </a:p>
          <a:p>
            <a:pPr>
              <a:lnSpc>
                <a:spcPct val="100000"/>
              </a:lnSpc>
              <a:spcBef>
                <a:spcPts val="0"/>
              </a:spcBef>
              <a:spcAft>
                <a:spcPts val="600"/>
              </a:spcAft>
            </a:pPr>
            <a:r>
              <a:rPr lang="en-GB" sz="1200">
                <a:solidFill>
                  <a:schemeClr val="tx1">
                    <a:lumMod val="65000"/>
                    <a:lumOff val="35000"/>
                  </a:schemeClr>
                </a:solidFill>
                <a:latin typeface="+mn-lt"/>
              </a:rPr>
              <a:t>32% of all pupils are present in at least one ‘risk’ cohort.</a:t>
            </a:r>
          </a:p>
          <a:p>
            <a:pPr>
              <a:lnSpc>
                <a:spcPct val="100000"/>
              </a:lnSpc>
              <a:spcBef>
                <a:spcPts val="0"/>
              </a:spcBef>
              <a:spcAft>
                <a:spcPts val="600"/>
              </a:spcAft>
            </a:pPr>
            <a:r>
              <a:rPr lang="en-GB" sz="1200">
                <a:solidFill>
                  <a:schemeClr val="tx1">
                    <a:lumMod val="65000"/>
                    <a:lumOff val="35000"/>
                  </a:schemeClr>
                </a:solidFill>
                <a:latin typeface="+mn-lt"/>
              </a:rPr>
              <a:t>85% of pupils identify as Heterosexual, 5% are Bisexual, 2% identify as gay and 2% identify as a lesbian. 3% identify as ‘something else’ with 4% that prefer not to say.</a:t>
            </a:r>
          </a:p>
          <a:p>
            <a:pPr>
              <a:lnSpc>
                <a:spcPct val="100000"/>
              </a:lnSpc>
              <a:spcBef>
                <a:spcPts val="0"/>
              </a:spcBef>
              <a:spcAft>
                <a:spcPts val="600"/>
              </a:spcAft>
            </a:pPr>
            <a:r>
              <a:rPr lang="en-GB" sz="1200">
                <a:solidFill>
                  <a:schemeClr val="tx1">
                    <a:lumMod val="65000"/>
                    <a:lumOff val="35000"/>
                  </a:schemeClr>
                </a:solidFill>
                <a:latin typeface="+mn-lt"/>
                <a:cs typeface="DINPro-Medium" panose="020B0604020101020102" pitchFamily="34" charset="0"/>
              </a:rPr>
              <a:t>4%</a:t>
            </a:r>
            <a:r>
              <a:rPr lang="en-GB" sz="1200">
                <a:solidFill>
                  <a:schemeClr val="tx1">
                    <a:lumMod val="65000"/>
                    <a:lumOff val="35000"/>
                  </a:schemeClr>
                </a:solidFill>
                <a:latin typeface="+mn-lt"/>
              </a:rPr>
              <a:t> of pupils said they had help filling in the survey.</a:t>
            </a:r>
          </a:p>
          <a:p>
            <a:pPr>
              <a:lnSpc>
                <a:spcPct val="100000"/>
              </a:lnSpc>
              <a:spcBef>
                <a:spcPts val="600"/>
              </a:spcBef>
              <a:spcAft>
                <a:spcPts val="600"/>
              </a:spcAft>
            </a:pPr>
            <a:endParaRPr lang="en-GB" sz="1200">
              <a:solidFill>
                <a:schemeClr val="bg2">
                  <a:lumMod val="25000"/>
                </a:schemeClr>
              </a:solidFill>
              <a:latin typeface="+mn-lt"/>
            </a:endParaRPr>
          </a:p>
          <a:p>
            <a:pPr>
              <a:lnSpc>
                <a:spcPct val="100000"/>
              </a:lnSpc>
              <a:spcBef>
                <a:spcPts val="600"/>
              </a:spcBef>
              <a:spcAft>
                <a:spcPts val="600"/>
              </a:spcAft>
            </a:pPr>
            <a:endParaRPr lang="en-GB" sz="1200">
              <a:solidFill>
                <a:schemeClr val="bg2">
                  <a:lumMod val="25000"/>
                </a:schemeClr>
              </a:solidFill>
              <a:latin typeface="+mn-lt"/>
            </a:endParaRPr>
          </a:p>
        </p:txBody>
      </p:sp>
      <p:graphicFrame>
        <p:nvGraphicFramePr>
          <p:cNvPr id="4" name="Table 3"/>
          <p:cNvGraphicFramePr>
            <a:graphicFrameLocks noGrp="1"/>
          </p:cNvGraphicFramePr>
          <p:nvPr>
            <p:extLst>
              <p:ext uri="{D42A27DB-BD31-4B8C-83A1-F6EECF244321}">
                <p14:modId xmlns:p14="http://schemas.microsoft.com/office/powerpoint/2010/main" val="2499889276"/>
              </p:ext>
            </p:extLst>
          </p:nvPr>
        </p:nvGraphicFramePr>
        <p:xfrm>
          <a:off x="6360188" y="331333"/>
          <a:ext cx="5520327" cy="6109225"/>
        </p:xfrm>
        <a:graphic>
          <a:graphicData uri="http://schemas.openxmlformats.org/drawingml/2006/table">
            <a:tbl>
              <a:tblPr firstRow="1" bandRow="1">
                <a:tableStyleId>{5940675A-B579-460E-94D1-54222C63F5DA}</a:tableStyleId>
              </a:tblPr>
              <a:tblGrid>
                <a:gridCol w="2892870">
                  <a:extLst>
                    <a:ext uri="{9D8B030D-6E8A-4147-A177-3AD203B41FA5}">
                      <a16:colId xmlns:a16="http://schemas.microsoft.com/office/drawing/2014/main" val="20000"/>
                    </a:ext>
                  </a:extLst>
                </a:gridCol>
                <a:gridCol w="875819">
                  <a:extLst>
                    <a:ext uri="{9D8B030D-6E8A-4147-A177-3AD203B41FA5}">
                      <a16:colId xmlns:a16="http://schemas.microsoft.com/office/drawing/2014/main" val="20001"/>
                    </a:ext>
                  </a:extLst>
                </a:gridCol>
                <a:gridCol w="875819">
                  <a:extLst>
                    <a:ext uri="{9D8B030D-6E8A-4147-A177-3AD203B41FA5}">
                      <a16:colId xmlns:a16="http://schemas.microsoft.com/office/drawing/2014/main" val="20002"/>
                    </a:ext>
                  </a:extLst>
                </a:gridCol>
                <a:gridCol w="875819">
                  <a:extLst>
                    <a:ext uri="{9D8B030D-6E8A-4147-A177-3AD203B41FA5}">
                      <a16:colId xmlns:a16="http://schemas.microsoft.com/office/drawing/2014/main" val="20003"/>
                    </a:ext>
                  </a:extLst>
                </a:gridCol>
              </a:tblGrid>
              <a:tr h="438167">
                <a:tc>
                  <a:txBody>
                    <a:bodyPr/>
                    <a:lstStyle/>
                    <a:p>
                      <a:endParaRPr lang="en-GB" sz="1100">
                        <a:solidFill>
                          <a:schemeClr val="tx1">
                            <a:lumMod val="75000"/>
                            <a:lumOff val="25000"/>
                          </a:schemeClr>
                        </a:solidFill>
                      </a:endParaRP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All Secondary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Year 8</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Year 10</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395597">
                <a:tc>
                  <a:txBody>
                    <a:bodyPr/>
                    <a:lstStyle/>
                    <a:p>
                      <a:r>
                        <a:rPr lang="en-GB" sz="1100" i="1">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1,546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algn="ctr" defTabSz="914400" rtl="0" eaLnBrk="1" latinLnBrk="0" hangingPunct="1"/>
                      <a:r>
                        <a:rPr lang="en-GB" sz="1100" i="1" kern="1200">
                          <a:solidFill>
                            <a:schemeClr val="tx1">
                              <a:lumMod val="75000"/>
                              <a:lumOff val="25000"/>
                            </a:schemeClr>
                          </a:solidFill>
                          <a:latin typeface="+mn-lt"/>
                          <a:ea typeface="+mn-ea"/>
                          <a:cs typeface="+mn-cs"/>
                        </a:rPr>
                        <a:t>962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algn="ctr" defTabSz="914400" rtl="0" eaLnBrk="1" latinLnBrk="0" hangingPunct="1"/>
                      <a:r>
                        <a:rPr lang="en-GB" sz="1100" i="1" kern="1200">
                          <a:solidFill>
                            <a:schemeClr val="tx1">
                              <a:lumMod val="75000"/>
                              <a:lumOff val="25000"/>
                            </a:schemeClr>
                          </a:solidFill>
                          <a:latin typeface="+mn-lt"/>
                          <a:ea typeface="+mn-ea"/>
                          <a:cs typeface="+mn-cs"/>
                        </a:rPr>
                        <a:t>584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395597">
                <a:tc>
                  <a:txBody>
                    <a:bodyPr/>
                    <a:lstStyle/>
                    <a:p>
                      <a:r>
                        <a:rPr lang="en-GB" sz="1100">
                          <a:solidFill>
                            <a:schemeClr val="tx1">
                              <a:lumMod val="75000"/>
                              <a:lumOff val="25000"/>
                            </a:schemeClr>
                          </a:solidFill>
                        </a:rPr>
                        <a:t>Girls</a:t>
                      </a:r>
                      <a:r>
                        <a:rPr lang="en-GB" sz="1100" baseline="0">
                          <a:solidFill>
                            <a:schemeClr val="tx1">
                              <a:lumMod val="75000"/>
                              <a:lumOff val="25000"/>
                            </a:schemeClr>
                          </a:solidFill>
                        </a:rPr>
                        <a:t> </a:t>
                      </a:r>
                      <a:endParaRPr lang="en-GB" sz="110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50%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59%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52%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395597">
                <a:tc>
                  <a:txBody>
                    <a:bodyPr/>
                    <a:lstStyle/>
                    <a:p>
                      <a:r>
                        <a:rPr lang="en-GB" sz="1100">
                          <a:solidFill>
                            <a:schemeClr val="tx1">
                              <a:lumMod val="75000"/>
                              <a:lumOff val="25000"/>
                            </a:schemeClr>
                          </a:solidFill>
                        </a:rPr>
                        <a:t>Boys</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47%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48%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44%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395597">
                <a:tc>
                  <a:txBody>
                    <a:bodyPr/>
                    <a:lstStyle/>
                    <a:p>
                      <a:r>
                        <a:rPr lang="en-GB" sz="1100">
                          <a:solidFill>
                            <a:schemeClr val="tx1">
                              <a:lumMod val="75000"/>
                              <a:lumOff val="25000"/>
                            </a:schemeClr>
                          </a:solidFill>
                        </a:rPr>
                        <a:t>Ethnicity</a:t>
                      </a:r>
                      <a:r>
                        <a:rPr lang="en-GB" sz="1100" baseline="0">
                          <a:solidFill>
                            <a:schemeClr val="tx1">
                              <a:lumMod val="75000"/>
                              <a:lumOff val="25000"/>
                            </a:schemeClr>
                          </a:solidFill>
                        </a:rPr>
                        <a:t>: White</a:t>
                      </a:r>
                      <a:endParaRPr lang="en-GB" sz="110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87%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87%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86%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r h="395597">
                <a:tc>
                  <a:txBody>
                    <a:bodyPr/>
                    <a:lstStyle/>
                    <a:p>
                      <a:pPr marL="0" algn="l" defTabSz="914400" rtl="0" eaLnBrk="1" latinLnBrk="0" hangingPunct="1"/>
                      <a:r>
                        <a:rPr lang="en-GB" sz="1100" kern="1200">
                          <a:solidFill>
                            <a:schemeClr val="tx1">
                              <a:lumMod val="75000"/>
                              <a:lumOff val="25000"/>
                            </a:schemeClr>
                          </a:solidFill>
                          <a:latin typeface="+mn-lt"/>
                          <a:ea typeface="+mn-ea"/>
                          <a:cs typeface="+mn-cs"/>
                        </a:rPr>
                        <a:t>Ethnicity: Other </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11%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10%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13%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5"/>
                  </a:ext>
                </a:extLst>
              </a:tr>
              <a:tr h="395597">
                <a:tc>
                  <a:txBody>
                    <a:bodyPr/>
                    <a:lstStyle/>
                    <a:p>
                      <a:r>
                        <a:rPr lang="en-GB" sz="1100">
                          <a:solidFill>
                            <a:schemeClr val="tx1">
                              <a:lumMod val="75000"/>
                              <a:lumOff val="25000"/>
                            </a:schemeClr>
                          </a:solidFill>
                        </a:rPr>
                        <a:t>English as 2</a:t>
                      </a:r>
                      <a:r>
                        <a:rPr lang="en-GB" sz="1100" baseline="30000">
                          <a:solidFill>
                            <a:schemeClr val="tx1">
                              <a:lumMod val="75000"/>
                              <a:lumOff val="25000"/>
                            </a:schemeClr>
                          </a:solidFill>
                        </a:rPr>
                        <a:t>nd</a:t>
                      </a:r>
                      <a:r>
                        <a:rPr lang="en-GB" sz="1100" baseline="0">
                          <a:solidFill>
                            <a:schemeClr val="tx1">
                              <a:lumMod val="75000"/>
                              <a:lumOff val="25000"/>
                            </a:schemeClr>
                          </a:solidFill>
                        </a:rPr>
                        <a:t> language</a:t>
                      </a:r>
                      <a:endParaRPr lang="en-GB" sz="110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6"/>
                  </a:ext>
                </a:extLst>
              </a:tr>
              <a:tr h="395597">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a:solidFill>
                            <a:schemeClr val="tx1">
                              <a:lumMod val="75000"/>
                              <a:lumOff val="25000"/>
                            </a:schemeClr>
                          </a:solidFill>
                        </a:rPr>
                        <a:t>English as 2</a:t>
                      </a:r>
                      <a:r>
                        <a:rPr lang="en-GB" sz="1100" baseline="30000">
                          <a:solidFill>
                            <a:schemeClr val="tx1">
                              <a:lumMod val="75000"/>
                              <a:lumOff val="25000"/>
                            </a:schemeClr>
                          </a:solidFill>
                        </a:rPr>
                        <a:t>nd</a:t>
                      </a:r>
                      <a:r>
                        <a:rPr lang="en-GB" sz="1100" baseline="0">
                          <a:solidFill>
                            <a:schemeClr val="tx1">
                              <a:lumMod val="75000"/>
                              <a:lumOff val="25000"/>
                            </a:schemeClr>
                          </a:solidFill>
                        </a:rPr>
                        <a:t> language and Ethnicity: White</a:t>
                      </a:r>
                      <a:endParaRPr lang="en-GB" sz="110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a:r>
                        <a:rPr lang="en-GB" sz="1100">
                          <a:solidFill>
                            <a:schemeClr val="tx1">
                              <a:lumMod val="75000"/>
                              <a:lumOff val="25000"/>
                            </a:schemeClr>
                          </a:solidFill>
                        </a:rPr>
                        <a:t>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7"/>
                  </a:ext>
                </a:extLst>
              </a:tr>
              <a:tr h="438167">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a:solidFill>
                            <a:schemeClr val="tx1">
                              <a:lumMod val="75000"/>
                              <a:lumOff val="25000"/>
                            </a:schemeClr>
                          </a:solidFill>
                        </a:rPr>
                        <a:t>English as 2</a:t>
                      </a:r>
                      <a:r>
                        <a:rPr lang="en-GB" sz="1100" baseline="30000">
                          <a:solidFill>
                            <a:schemeClr val="tx1">
                              <a:lumMod val="75000"/>
                              <a:lumOff val="25000"/>
                            </a:schemeClr>
                          </a:solidFill>
                        </a:rPr>
                        <a:t>nd</a:t>
                      </a:r>
                      <a:r>
                        <a:rPr lang="en-GB" sz="1100" baseline="0">
                          <a:solidFill>
                            <a:schemeClr val="tx1">
                              <a:lumMod val="75000"/>
                              <a:lumOff val="25000"/>
                            </a:schemeClr>
                          </a:solidFill>
                        </a:rPr>
                        <a:t> language and Ethnic Minority Groups</a:t>
                      </a:r>
                      <a:endParaRPr lang="en-GB" sz="110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a:r>
                        <a:rPr lang="en-GB" sz="1100">
                          <a:solidFill>
                            <a:schemeClr val="tx1">
                              <a:lumMod val="75000"/>
                              <a:lumOff val="25000"/>
                            </a:schemeClr>
                          </a:solidFill>
                        </a:rPr>
                        <a:t>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8"/>
                  </a:ext>
                </a:extLst>
              </a:tr>
              <a:tr h="395597">
                <a:tc>
                  <a:txBody>
                    <a:bodyPr/>
                    <a:lstStyle/>
                    <a:p>
                      <a:r>
                        <a:rPr lang="en-GB" sz="1100">
                          <a:solidFill>
                            <a:schemeClr val="tx1">
                              <a:lumMod val="75000"/>
                              <a:lumOff val="25000"/>
                            </a:schemeClr>
                          </a:solidFill>
                        </a:rPr>
                        <a:t>Multilingual with English as main language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20%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22%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17%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2991560614"/>
                  </a:ext>
                </a:extLst>
              </a:tr>
              <a:tr h="395597">
                <a:tc>
                  <a:txBody>
                    <a:bodyPr/>
                    <a:lstStyle/>
                    <a:p>
                      <a:r>
                        <a:rPr lang="en-GB" sz="1100">
                          <a:solidFill>
                            <a:schemeClr val="tx1">
                              <a:lumMod val="75000"/>
                              <a:lumOff val="25000"/>
                            </a:schemeClr>
                          </a:solidFill>
                        </a:rPr>
                        <a:t>With</a:t>
                      </a:r>
                      <a:r>
                        <a:rPr lang="en-GB" sz="1100" baseline="0">
                          <a:solidFill>
                            <a:schemeClr val="tx1">
                              <a:lumMod val="75000"/>
                              <a:lumOff val="25000"/>
                            </a:schemeClr>
                          </a:solidFill>
                        </a:rPr>
                        <a:t> a Disability or long-standing illness</a:t>
                      </a:r>
                      <a:endParaRPr lang="en-GB" sz="110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20%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21%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18%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9"/>
                  </a:ext>
                </a:extLst>
              </a:tr>
              <a:tr h="485727">
                <a:tc>
                  <a:txBody>
                    <a:bodyPr/>
                    <a:lstStyle/>
                    <a:p>
                      <a:r>
                        <a:rPr lang="en-GB" sz="1100">
                          <a:solidFill>
                            <a:schemeClr val="tx1">
                              <a:lumMod val="75000"/>
                              <a:lumOff val="25000"/>
                            </a:schemeClr>
                          </a:solidFill>
                        </a:rPr>
                        <a:t>SEN</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12%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13%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11%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10"/>
                  </a:ext>
                </a:extLst>
              </a:tr>
              <a:tr h="395597">
                <a:tc>
                  <a:txBody>
                    <a:bodyPr/>
                    <a:lstStyle/>
                    <a:p>
                      <a:r>
                        <a:rPr lang="en-GB" sz="1100">
                          <a:solidFill>
                            <a:schemeClr val="tx1">
                              <a:lumMod val="75000"/>
                              <a:lumOff val="25000"/>
                            </a:schemeClr>
                          </a:solidFill>
                        </a:rPr>
                        <a:t>Young carer</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15%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14%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18%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11"/>
                  </a:ext>
                </a:extLst>
              </a:tr>
              <a:tr h="395597">
                <a:tc>
                  <a:txBody>
                    <a:bodyPr/>
                    <a:lstStyle/>
                    <a:p>
                      <a:r>
                        <a:rPr lang="en-GB" sz="1100">
                          <a:solidFill>
                            <a:schemeClr val="tx1">
                              <a:lumMod val="75000"/>
                              <a:lumOff val="25000"/>
                            </a:schemeClr>
                          </a:solidFill>
                        </a:rPr>
                        <a:t>FSM</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21%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23%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19%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12"/>
                  </a:ext>
                </a:extLst>
              </a:tr>
              <a:tr h="395597">
                <a:tc>
                  <a:txBody>
                    <a:bodyPr/>
                    <a:lstStyle/>
                    <a:p>
                      <a:r>
                        <a:rPr lang="en-GB" sz="1100">
                          <a:solidFill>
                            <a:schemeClr val="tx1">
                              <a:lumMod val="75000"/>
                              <a:lumOff val="25000"/>
                            </a:schemeClr>
                          </a:solidFill>
                        </a:rPr>
                        <a:t>LGBTQ</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12%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11%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13%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3234023735"/>
                  </a:ext>
                </a:extLst>
              </a:tr>
            </a:tbl>
          </a:graphicData>
        </a:graphic>
      </p:graphicFrame>
    </p:spTree>
    <p:extLst>
      <p:ext uri="{BB962C8B-B14F-4D97-AF65-F5344CB8AC3E}">
        <p14:creationId xmlns:p14="http://schemas.microsoft.com/office/powerpoint/2010/main" val="3472478215"/>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1"/>
          <p:cNvSpPr>
            <a:spLocks noGrp="1"/>
          </p:cNvSpPr>
          <p:nvPr>
            <p:ph type="title"/>
          </p:nvPr>
        </p:nvSpPr>
        <p:spPr>
          <a:xfrm>
            <a:off x="183019" y="180000"/>
            <a:ext cx="11633842" cy="900000"/>
          </a:xfrm>
        </p:spPr>
        <p:txBody>
          <a:bodyPr vert="horz" lIns="91440" tIns="45720" rIns="91440" bIns="45720" rtlCol="0" anchor="t">
            <a:noAutofit/>
          </a:bodyPr>
          <a:lstStyle/>
          <a:p>
            <a:r>
              <a:rPr lang="en-GB" sz="1600" dirty="0"/>
              <a:t>Pupils who receive free school meals are the group most likely to live with mainly or only mum, and they are the only group more likely to do so than having a ‘traditional’ family structure of both parents together. Those who speak English as a 2</a:t>
            </a:r>
            <a:r>
              <a:rPr lang="en-GB" sz="1600" baseline="30000" dirty="0"/>
              <a:t>nd</a:t>
            </a:r>
            <a:r>
              <a:rPr lang="en-GB" sz="1600" dirty="0"/>
              <a:t> language are most likely to have the traditional structure of both parents together. </a:t>
            </a:r>
          </a:p>
        </p:txBody>
      </p:sp>
      <p:sp>
        <p:nvSpPr>
          <p:cNvPr id="7" name="TextBox 6"/>
          <p:cNvSpPr txBox="1"/>
          <p:nvPr/>
        </p:nvSpPr>
        <p:spPr>
          <a:xfrm>
            <a:off x="183018" y="6522289"/>
            <a:ext cx="6475477" cy="246221"/>
          </a:xfrm>
          <a:prstGeom prst="rect">
            <a:avLst/>
          </a:prstGeom>
          <a:noFill/>
        </p:spPr>
        <p:txBody>
          <a:bodyPr wrap="square" rtlCol="0" anchor="b" anchorCtr="0">
            <a:spAutoFit/>
          </a:bodyPr>
          <a:lstStyle>
            <a:defPPr>
              <a:defRPr lang="en-US"/>
            </a:defPPr>
            <a:lvl1pPr>
              <a:defRPr sz="1000">
                <a:solidFill>
                  <a:srgbClr val="002060"/>
                </a:solidFill>
                <a:latin typeface="DINPro" panose="020B0504020101020102" pitchFamily="34" charset="0"/>
              </a:defRPr>
            </a:lvl1pPr>
          </a:lstStyle>
          <a:p>
            <a:r>
              <a:rPr lang="en-GB" sz="1000">
                <a:solidFill>
                  <a:srgbClr val="002060"/>
                </a:solidFill>
                <a:latin typeface="Calibri" panose="020F0502020204030204" pitchFamily="34" charset="0"/>
              </a:rPr>
              <a:t>Q: Which adults do you live with? </a:t>
            </a:r>
            <a:r>
              <a:rPr lang="en-GB" sz="1000" i="1">
                <a:solidFill>
                  <a:srgbClr val="002060"/>
                </a:solidFill>
                <a:latin typeface="Calibri" panose="020F0502020204030204" pitchFamily="34" charset="0"/>
              </a:rPr>
              <a:t>Introduced in 2023.</a:t>
            </a:r>
          </a:p>
        </p:txBody>
      </p:sp>
      <p:graphicFrame>
        <p:nvGraphicFramePr>
          <p:cNvPr id="6" name="Table 5"/>
          <p:cNvGraphicFramePr>
            <a:graphicFrameLocks noGrp="1"/>
          </p:cNvGraphicFramePr>
          <p:nvPr>
            <p:extLst>
              <p:ext uri="{D42A27DB-BD31-4B8C-83A1-F6EECF244321}">
                <p14:modId xmlns:p14="http://schemas.microsoft.com/office/powerpoint/2010/main" val="1583837343"/>
              </p:ext>
            </p:extLst>
          </p:nvPr>
        </p:nvGraphicFramePr>
        <p:xfrm>
          <a:off x="353403" y="1145219"/>
          <a:ext cx="11293076" cy="4069008"/>
        </p:xfrm>
        <a:graphic>
          <a:graphicData uri="http://schemas.openxmlformats.org/drawingml/2006/table">
            <a:tbl>
              <a:tblPr firstRow="1" bandRow="1">
                <a:tableStyleId>{5940675A-B579-460E-94D1-54222C63F5DA}</a:tableStyleId>
              </a:tblPr>
              <a:tblGrid>
                <a:gridCol w="1855571">
                  <a:extLst>
                    <a:ext uri="{9D8B030D-6E8A-4147-A177-3AD203B41FA5}">
                      <a16:colId xmlns:a16="http://schemas.microsoft.com/office/drawing/2014/main" val="20000"/>
                    </a:ext>
                  </a:extLst>
                </a:gridCol>
                <a:gridCol w="856320">
                  <a:extLst>
                    <a:ext uri="{9D8B030D-6E8A-4147-A177-3AD203B41FA5}">
                      <a16:colId xmlns:a16="http://schemas.microsoft.com/office/drawing/2014/main" val="20001"/>
                    </a:ext>
                  </a:extLst>
                </a:gridCol>
                <a:gridCol w="690918">
                  <a:extLst>
                    <a:ext uri="{9D8B030D-6E8A-4147-A177-3AD203B41FA5}">
                      <a16:colId xmlns:a16="http://schemas.microsoft.com/office/drawing/2014/main" val="20002"/>
                    </a:ext>
                  </a:extLst>
                </a:gridCol>
                <a:gridCol w="717297">
                  <a:extLst>
                    <a:ext uri="{9D8B030D-6E8A-4147-A177-3AD203B41FA5}">
                      <a16:colId xmlns:a16="http://schemas.microsoft.com/office/drawing/2014/main" val="20003"/>
                    </a:ext>
                  </a:extLst>
                </a:gridCol>
                <a:gridCol w="717297">
                  <a:extLst>
                    <a:ext uri="{9D8B030D-6E8A-4147-A177-3AD203B41FA5}">
                      <a16:colId xmlns:a16="http://schemas.microsoft.com/office/drawing/2014/main" val="20004"/>
                    </a:ext>
                  </a:extLst>
                </a:gridCol>
                <a:gridCol w="717297">
                  <a:extLst>
                    <a:ext uri="{9D8B030D-6E8A-4147-A177-3AD203B41FA5}">
                      <a16:colId xmlns:a16="http://schemas.microsoft.com/office/drawing/2014/main" val="20005"/>
                    </a:ext>
                  </a:extLst>
                </a:gridCol>
                <a:gridCol w="717297">
                  <a:extLst>
                    <a:ext uri="{9D8B030D-6E8A-4147-A177-3AD203B41FA5}">
                      <a16:colId xmlns:a16="http://schemas.microsoft.com/office/drawing/2014/main" val="20006"/>
                    </a:ext>
                  </a:extLst>
                </a:gridCol>
                <a:gridCol w="665700">
                  <a:extLst>
                    <a:ext uri="{9D8B030D-6E8A-4147-A177-3AD203B41FA5}">
                      <a16:colId xmlns:a16="http://schemas.microsoft.com/office/drawing/2014/main" val="20007"/>
                    </a:ext>
                  </a:extLst>
                </a:gridCol>
                <a:gridCol w="768894">
                  <a:extLst>
                    <a:ext uri="{9D8B030D-6E8A-4147-A177-3AD203B41FA5}">
                      <a16:colId xmlns:a16="http://schemas.microsoft.com/office/drawing/2014/main" val="20008"/>
                    </a:ext>
                  </a:extLst>
                </a:gridCol>
                <a:gridCol w="576006">
                  <a:extLst>
                    <a:ext uri="{9D8B030D-6E8A-4147-A177-3AD203B41FA5}">
                      <a16:colId xmlns:a16="http://schemas.microsoft.com/office/drawing/2014/main" val="20009"/>
                    </a:ext>
                  </a:extLst>
                </a:gridCol>
                <a:gridCol w="785091">
                  <a:extLst>
                    <a:ext uri="{9D8B030D-6E8A-4147-A177-3AD203B41FA5}">
                      <a16:colId xmlns:a16="http://schemas.microsoft.com/office/drawing/2014/main" val="20010"/>
                    </a:ext>
                  </a:extLst>
                </a:gridCol>
                <a:gridCol w="790794">
                  <a:extLst>
                    <a:ext uri="{9D8B030D-6E8A-4147-A177-3AD203B41FA5}">
                      <a16:colId xmlns:a16="http://schemas.microsoft.com/office/drawing/2014/main" val="20011"/>
                    </a:ext>
                  </a:extLst>
                </a:gridCol>
                <a:gridCol w="705497">
                  <a:extLst>
                    <a:ext uri="{9D8B030D-6E8A-4147-A177-3AD203B41FA5}">
                      <a16:colId xmlns:a16="http://schemas.microsoft.com/office/drawing/2014/main" val="2817439607"/>
                    </a:ext>
                  </a:extLst>
                </a:gridCol>
                <a:gridCol w="729097">
                  <a:extLst>
                    <a:ext uri="{9D8B030D-6E8A-4147-A177-3AD203B41FA5}">
                      <a16:colId xmlns:a16="http://schemas.microsoft.com/office/drawing/2014/main" val="2782753770"/>
                    </a:ext>
                  </a:extLst>
                </a:gridCol>
              </a:tblGrid>
              <a:tr h="70578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a:solidFill>
                            <a:schemeClr val="tx1">
                              <a:lumMod val="75000"/>
                              <a:lumOff val="25000"/>
                            </a:schemeClr>
                          </a:solidFill>
                        </a:rPr>
                        <a:t>2025 Survey</a:t>
                      </a:r>
                    </a:p>
                    <a:p>
                      <a:endParaRPr lang="en-GB" sz="1100">
                        <a:solidFill>
                          <a:schemeClr val="tx1">
                            <a:lumMod val="75000"/>
                            <a:lumOff val="25000"/>
                          </a:schemeClr>
                        </a:solidFill>
                      </a:endParaRP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All Secondary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Year 8</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Year 10</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Boys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Girls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FSM</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SEN</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Have a disability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Young carers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Ethnicity:</a:t>
                      </a:r>
                      <a:r>
                        <a:rPr lang="en-GB" sz="1100" b="1" baseline="0">
                          <a:solidFill>
                            <a:schemeClr val="tx1">
                              <a:lumMod val="75000"/>
                              <a:lumOff val="25000"/>
                            </a:schemeClr>
                          </a:solidFill>
                        </a:rPr>
                        <a:t> </a:t>
                      </a:r>
                      <a:r>
                        <a:rPr lang="en-GB" sz="1100" b="1">
                          <a:solidFill>
                            <a:schemeClr val="tx1">
                              <a:lumMod val="75000"/>
                              <a:lumOff val="25000"/>
                            </a:schemeClr>
                          </a:solidFill>
                        </a:rPr>
                        <a:t>White</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Ethnic Minority Groups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Eng 2</a:t>
                      </a:r>
                      <a:r>
                        <a:rPr lang="en-GB" sz="1100" b="1" baseline="30000">
                          <a:solidFill>
                            <a:schemeClr val="tx1">
                              <a:lumMod val="75000"/>
                              <a:lumOff val="25000"/>
                            </a:schemeClr>
                          </a:solidFill>
                        </a:rPr>
                        <a:t>nd</a:t>
                      </a:r>
                      <a:r>
                        <a:rPr lang="en-GB" sz="1100" b="1">
                          <a:solidFill>
                            <a:schemeClr val="tx1">
                              <a:lumMod val="75000"/>
                              <a:lumOff val="25000"/>
                            </a:schemeClr>
                          </a:solidFill>
                        </a:rPr>
                        <a:t> Lang</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LGBTQ</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313937">
                <a:tc>
                  <a:txBody>
                    <a:bodyPr/>
                    <a:lstStyle/>
                    <a:p>
                      <a:r>
                        <a:rPr lang="en-GB" sz="1100" i="1">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1,546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317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215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720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775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329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191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309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87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1341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154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120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178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313937">
                <a:tc>
                  <a:txBody>
                    <a:bodyPr/>
                    <a:lstStyle/>
                    <a:p>
                      <a:r>
                        <a:rPr lang="en-GB" sz="1100">
                          <a:solidFill>
                            <a:schemeClr val="tx1">
                              <a:lumMod val="75000"/>
                              <a:lumOff val="25000"/>
                            </a:schemeClr>
                          </a:solidFill>
                        </a:rPr>
                        <a:t>Mum &amp; Dad or Mum &amp; Mum or Dad &amp; Dad together</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56%</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56%</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57%</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a:solidFill>
                            <a:schemeClr val="tx1">
                              <a:lumMod val="75000"/>
                              <a:lumOff val="25000"/>
                            </a:schemeClr>
                          </a:solidFill>
                          <a:effectLst/>
                          <a:latin typeface="+mn-lt"/>
                        </a:rPr>
                        <a:t>59%</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54%</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29%</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56%</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a:solidFill>
                            <a:schemeClr val="tx1">
                              <a:lumMod val="75000"/>
                              <a:lumOff val="25000"/>
                            </a:schemeClr>
                          </a:solidFill>
                          <a:effectLst/>
                          <a:latin typeface="+mn-lt"/>
                        </a:rPr>
                        <a:t>57%</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37%</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55%</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70%</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71%</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43%</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313937">
                <a:tc>
                  <a:txBody>
                    <a:bodyPr/>
                    <a:lstStyle/>
                    <a:p>
                      <a:r>
                        <a:rPr lang="en-GB" sz="1100">
                          <a:solidFill>
                            <a:schemeClr val="tx1">
                              <a:lumMod val="75000"/>
                              <a:lumOff val="25000"/>
                            </a:schemeClr>
                          </a:solidFill>
                        </a:rPr>
                        <a:t>Mainly or only Mum</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1%</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14%</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16%</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14%</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16%</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31%</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14%</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a:solidFill>
                            <a:schemeClr val="tx1">
                              <a:lumMod val="75000"/>
                              <a:lumOff val="25000"/>
                            </a:schemeClr>
                          </a:solidFill>
                          <a:effectLst/>
                          <a:latin typeface="+mn-lt"/>
                        </a:rPr>
                        <a:t>15%</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18%</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a:solidFill>
                            <a:schemeClr val="tx1">
                              <a:lumMod val="75000"/>
                              <a:lumOff val="25000"/>
                            </a:schemeClr>
                          </a:solidFill>
                          <a:effectLst/>
                          <a:latin typeface="+mn-lt"/>
                        </a:rPr>
                        <a:t>15%</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10%</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9%</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17%</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296604">
                <a:tc>
                  <a:txBody>
                    <a:bodyPr/>
                    <a:lstStyle/>
                    <a:p>
                      <a:pPr marL="0" algn="l" defTabSz="914400" rtl="0" eaLnBrk="1" latinLnBrk="0" hangingPunct="1"/>
                      <a:r>
                        <a:rPr lang="en-GB" sz="1100">
                          <a:solidFill>
                            <a:schemeClr val="tx1">
                              <a:lumMod val="75000"/>
                              <a:lumOff val="25000"/>
                            </a:schemeClr>
                          </a:solidFill>
                        </a:rPr>
                        <a:t>Both parents </a:t>
                      </a:r>
                      <a:r>
                        <a:rPr lang="en-GB" sz="1100" kern="1200">
                          <a:solidFill>
                            <a:schemeClr val="tx1">
                              <a:lumMod val="75000"/>
                              <a:lumOff val="25000"/>
                            </a:schemeClr>
                          </a:solidFill>
                          <a:latin typeface="+mn-lt"/>
                          <a:ea typeface="+mn-ea"/>
                          <a:cs typeface="+mn-cs"/>
                        </a:rPr>
                        <a:t>shared</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12%</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15%</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8%</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12%</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12%</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a:solidFill>
                            <a:schemeClr val="tx1">
                              <a:lumMod val="75000"/>
                              <a:lumOff val="25000"/>
                            </a:schemeClr>
                          </a:solidFill>
                          <a:effectLst/>
                          <a:latin typeface="+mn-lt"/>
                        </a:rPr>
                        <a:t>12%</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11%</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11%</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a:solidFill>
                            <a:schemeClr val="tx1">
                              <a:lumMod val="75000"/>
                              <a:lumOff val="25000"/>
                            </a:schemeClr>
                          </a:solidFill>
                          <a:effectLst/>
                          <a:latin typeface="+mn-lt"/>
                        </a:rPr>
                        <a:t>11%</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13%</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6%</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10%</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13%</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45712797"/>
                  </a:ext>
                </a:extLst>
              </a:tr>
              <a:tr h="296604">
                <a:tc>
                  <a:txBody>
                    <a:bodyPr/>
                    <a:lstStyle/>
                    <a:p>
                      <a:r>
                        <a:rPr lang="en-GB" sz="1100">
                          <a:solidFill>
                            <a:schemeClr val="tx1">
                              <a:lumMod val="75000"/>
                              <a:lumOff val="25000"/>
                            </a:schemeClr>
                          </a:solidFill>
                        </a:rPr>
                        <a:t>Mum and Stepdad/Partner</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10%</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9%</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12%</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9%</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11%</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a:solidFill>
                            <a:schemeClr val="tx1">
                              <a:lumMod val="75000"/>
                              <a:lumOff val="25000"/>
                            </a:schemeClr>
                          </a:solidFill>
                          <a:effectLst/>
                          <a:latin typeface="+mn-lt"/>
                        </a:rPr>
                        <a:t>14%</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14%</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11%</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a:solidFill>
                            <a:schemeClr val="tx1">
                              <a:lumMod val="75000"/>
                              <a:lumOff val="25000"/>
                            </a:schemeClr>
                          </a:solidFill>
                          <a:effectLst/>
                          <a:latin typeface="+mn-lt"/>
                        </a:rPr>
                        <a:t>17%</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11%</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4%</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6%</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13%</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r h="313937">
                <a:tc>
                  <a:txBody>
                    <a:bodyPr/>
                    <a:lstStyle/>
                    <a:p>
                      <a:r>
                        <a:rPr lang="en-GB" sz="1100">
                          <a:solidFill>
                            <a:schemeClr val="tx1">
                              <a:lumMod val="75000"/>
                              <a:lumOff val="25000"/>
                            </a:schemeClr>
                          </a:solidFill>
                        </a:rPr>
                        <a:t>Mainly or only Dad</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2%</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2%</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3%</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2%</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2%</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6%</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1%</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a:solidFill>
                            <a:schemeClr val="tx1">
                              <a:lumMod val="75000"/>
                              <a:lumOff val="25000"/>
                            </a:schemeClr>
                          </a:solidFill>
                          <a:effectLst/>
                          <a:latin typeface="+mn-lt"/>
                        </a:rPr>
                        <a:t>3%</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6%</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a:solidFill>
                            <a:schemeClr val="tx1">
                              <a:lumMod val="75000"/>
                              <a:lumOff val="25000"/>
                            </a:schemeClr>
                          </a:solidFill>
                          <a:effectLst/>
                          <a:latin typeface="+mn-lt"/>
                        </a:rPr>
                        <a:t>2%</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3%</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3%</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3%</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6"/>
                  </a:ext>
                </a:extLst>
              </a:tr>
              <a:tr h="313937">
                <a:tc>
                  <a:txBody>
                    <a:bodyPr/>
                    <a:lstStyle/>
                    <a:p>
                      <a:r>
                        <a:rPr lang="en-GB" sz="1100">
                          <a:solidFill>
                            <a:schemeClr val="tx1">
                              <a:lumMod val="75000"/>
                              <a:lumOff val="25000"/>
                            </a:schemeClr>
                          </a:solidFill>
                        </a:rPr>
                        <a:t>Dad and Stepmum/Partner</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1%</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2%</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1%</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2%</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1%</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a:solidFill>
                            <a:schemeClr val="tx1">
                              <a:lumMod val="75000"/>
                              <a:lumOff val="25000"/>
                            </a:schemeClr>
                          </a:solidFill>
                          <a:effectLst/>
                          <a:latin typeface="+mn-lt"/>
                        </a:rPr>
                        <a:t>2%</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1%</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1%</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6%</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a:solidFill>
                            <a:schemeClr val="tx1">
                              <a:lumMod val="75000"/>
                              <a:lumOff val="25000"/>
                            </a:schemeClr>
                          </a:solidFill>
                          <a:effectLst/>
                          <a:latin typeface="+mn-lt"/>
                        </a:rPr>
                        <a:t>1%</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1%</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2%</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2%</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7"/>
                  </a:ext>
                </a:extLst>
              </a:tr>
              <a:tr h="494341">
                <a:tc>
                  <a:txBody>
                    <a:bodyPr/>
                    <a:lstStyle/>
                    <a:p>
                      <a:r>
                        <a:rPr lang="en-GB" sz="1100">
                          <a:solidFill>
                            <a:schemeClr val="tx1">
                              <a:lumMod val="75000"/>
                              <a:lumOff val="25000"/>
                            </a:schemeClr>
                          </a:solidFill>
                        </a:rPr>
                        <a:t>Other relatives e.g. Aunt, grandparent</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2%</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2%</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2%</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1%</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3%</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a:solidFill>
                            <a:schemeClr val="tx1">
                              <a:lumMod val="75000"/>
                              <a:lumOff val="25000"/>
                            </a:schemeClr>
                          </a:solidFill>
                          <a:effectLst/>
                          <a:latin typeface="+mn-lt"/>
                        </a:rPr>
                        <a:t>5%</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3%</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2%</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3%</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a:solidFill>
                            <a:schemeClr val="tx1">
                              <a:lumMod val="75000"/>
                              <a:lumOff val="25000"/>
                            </a:schemeClr>
                          </a:solidFill>
                          <a:effectLst/>
                          <a:latin typeface="+mn-lt"/>
                        </a:rPr>
                        <a:t>2%</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4%</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0%</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4%</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3787751823"/>
                  </a:ext>
                </a:extLst>
              </a:tr>
              <a:tr h="296604">
                <a:tc>
                  <a:txBody>
                    <a:bodyPr/>
                    <a:lstStyle/>
                    <a:p>
                      <a:r>
                        <a:rPr lang="en-GB" sz="1100">
                          <a:solidFill>
                            <a:schemeClr val="tx1">
                              <a:lumMod val="75000"/>
                              <a:lumOff val="25000"/>
                            </a:schemeClr>
                          </a:solidFill>
                        </a:rPr>
                        <a:t>Foster parents</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1%</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1%</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1%</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1%</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1%</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a:solidFill>
                            <a:schemeClr val="tx1">
                              <a:lumMod val="75000"/>
                              <a:lumOff val="25000"/>
                            </a:schemeClr>
                          </a:solidFill>
                          <a:effectLst/>
                          <a:latin typeface="+mn-lt"/>
                        </a:rPr>
                        <a:t>2%</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1%</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1%</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1%</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a:solidFill>
                            <a:schemeClr val="tx1">
                              <a:lumMod val="75000"/>
                              <a:lumOff val="25000"/>
                            </a:schemeClr>
                          </a:solidFill>
                          <a:effectLst/>
                          <a:latin typeface="+mn-lt"/>
                        </a:rPr>
                        <a:t>1%</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1%</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0%</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3%</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2066432146"/>
                  </a:ext>
                </a:extLst>
              </a:tr>
              <a:tr h="296604">
                <a:tc>
                  <a:txBody>
                    <a:bodyPr/>
                    <a:lstStyle/>
                    <a:p>
                      <a:pPr marL="0" algn="l" defTabSz="914400" rtl="0" eaLnBrk="1" latinLnBrk="0" hangingPunct="1"/>
                      <a:r>
                        <a:rPr lang="en-GB" sz="1100" kern="1200">
                          <a:solidFill>
                            <a:schemeClr val="tx1">
                              <a:lumMod val="75000"/>
                              <a:lumOff val="25000"/>
                            </a:schemeClr>
                          </a:solidFill>
                          <a:latin typeface="+mn-lt"/>
                          <a:ea typeface="+mn-ea"/>
                          <a:cs typeface="+mn-cs"/>
                        </a:rPr>
                        <a:t>Residential social worker</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0%</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0%</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0%</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0%</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0%</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a:solidFill>
                            <a:schemeClr val="tx1">
                              <a:lumMod val="75000"/>
                              <a:lumOff val="25000"/>
                            </a:schemeClr>
                          </a:solidFill>
                          <a:effectLst/>
                          <a:latin typeface="+mn-lt"/>
                        </a:rPr>
                        <a:t>0%</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1%</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0%</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0%</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a:solidFill>
                            <a:schemeClr val="tx1">
                              <a:lumMod val="75000"/>
                              <a:lumOff val="25000"/>
                            </a:schemeClr>
                          </a:solidFill>
                          <a:effectLst/>
                          <a:latin typeface="+mn-lt"/>
                        </a:rPr>
                        <a:t>0%</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1%</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0%</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1%</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812658827"/>
                  </a:ext>
                </a:extLst>
              </a:tr>
            </a:tbl>
          </a:graphicData>
        </a:graphic>
      </p:graphicFrame>
    </p:spTree>
    <p:extLst>
      <p:ext uri="{BB962C8B-B14F-4D97-AF65-F5344CB8AC3E}">
        <p14:creationId xmlns:p14="http://schemas.microsoft.com/office/powerpoint/2010/main" val="904432266"/>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vert="horz" lIns="91440" tIns="45720" rIns="91440" bIns="45720" rtlCol="0" anchor="ctr">
            <a:normAutofit/>
          </a:bodyPr>
          <a:lstStyle/>
          <a:p>
            <a:r>
              <a:rPr lang="en-GB" sz="2400"/>
              <a:t>Sample profile – Cohorts (1) </a:t>
            </a:r>
          </a:p>
        </p:txBody>
      </p:sp>
      <p:graphicFrame>
        <p:nvGraphicFramePr>
          <p:cNvPr id="9" name="Table 8">
            <a:extLst>
              <a:ext uri="{FF2B5EF4-FFF2-40B4-BE49-F238E27FC236}">
                <a16:creationId xmlns:a16="http://schemas.microsoft.com/office/drawing/2014/main" id="{CB928BFB-2150-49D2-880E-C4A6B489E5BF}"/>
              </a:ext>
            </a:extLst>
          </p:cNvPr>
          <p:cNvGraphicFramePr>
            <a:graphicFrameLocks noGrp="1"/>
          </p:cNvGraphicFramePr>
          <p:nvPr>
            <p:extLst>
              <p:ext uri="{D42A27DB-BD31-4B8C-83A1-F6EECF244321}">
                <p14:modId xmlns:p14="http://schemas.microsoft.com/office/powerpoint/2010/main" val="2862067171"/>
              </p:ext>
            </p:extLst>
          </p:nvPr>
        </p:nvGraphicFramePr>
        <p:xfrm>
          <a:off x="304800" y="961200"/>
          <a:ext cx="11466898" cy="3185694"/>
        </p:xfrm>
        <a:graphic>
          <a:graphicData uri="http://schemas.openxmlformats.org/drawingml/2006/table">
            <a:tbl>
              <a:tblPr firstRow="1" bandRow="1">
                <a:tableStyleId>{5940675A-B579-460E-94D1-54222C63F5DA}</a:tableStyleId>
              </a:tblPr>
              <a:tblGrid>
                <a:gridCol w="2294965">
                  <a:extLst>
                    <a:ext uri="{9D8B030D-6E8A-4147-A177-3AD203B41FA5}">
                      <a16:colId xmlns:a16="http://schemas.microsoft.com/office/drawing/2014/main" val="20000"/>
                    </a:ext>
                  </a:extLst>
                </a:gridCol>
                <a:gridCol w="1096653">
                  <a:extLst>
                    <a:ext uri="{9D8B030D-6E8A-4147-A177-3AD203B41FA5}">
                      <a16:colId xmlns:a16="http://schemas.microsoft.com/office/drawing/2014/main" val="2361447582"/>
                    </a:ext>
                  </a:extLst>
                </a:gridCol>
                <a:gridCol w="1153610">
                  <a:extLst>
                    <a:ext uri="{9D8B030D-6E8A-4147-A177-3AD203B41FA5}">
                      <a16:colId xmlns:a16="http://schemas.microsoft.com/office/drawing/2014/main" val="20001"/>
                    </a:ext>
                  </a:extLst>
                </a:gridCol>
                <a:gridCol w="1153610">
                  <a:extLst>
                    <a:ext uri="{9D8B030D-6E8A-4147-A177-3AD203B41FA5}">
                      <a16:colId xmlns:a16="http://schemas.microsoft.com/office/drawing/2014/main" val="20003"/>
                    </a:ext>
                  </a:extLst>
                </a:gridCol>
                <a:gridCol w="1153612">
                  <a:extLst>
                    <a:ext uri="{9D8B030D-6E8A-4147-A177-3AD203B41FA5}">
                      <a16:colId xmlns:a16="http://schemas.microsoft.com/office/drawing/2014/main" val="20005"/>
                    </a:ext>
                  </a:extLst>
                </a:gridCol>
                <a:gridCol w="1153612">
                  <a:extLst>
                    <a:ext uri="{9D8B030D-6E8A-4147-A177-3AD203B41FA5}">
                      <a16:colId xmlns:a16="http://schemas.microsoft.com/office/drawing/2014/main" val="20007"/>
                    </a:ext>
                  </a:extLst>
                </a:gridCol>
                <a:gridCol w="1153612">
                  <a:extLst>
                    <a:ext uri="{9D8B030D-6E8A-4147-A177-3AD203B41FA5}">
                      <a16:colId xmlns:a16="http://schemas.microsoft.com/office/drawing/2014/main" val="20009"/>
                    </a:ext>
                  </a:extLst>
                </a:gridCol>
                <a:gridCol w="1153612">
                  <a:extLst>
                    <a:ext uri="{9D8B030D-6E8A-4147-A177-3AD203B41FA5}">
                      <a16:colId xmlns:a16="http://schemas.microsoft.com/office/drawing/2014/main" val="1273807507"/>
                    </a:ext>
                  </a:extLst>
                </a:gridCol>
                <a:gridCol w="1153612">
                  <a:extLst>
                    <a:ext uri="{9D8B030D-6E8A-4147-A177-3AD203B41FA5}">
                      <a16:colId xmlns:a16="http://schemas.microsoft.com/office/drawing/2014/main" val="20011"/>
                    </a:ext>
                  </a:extLst>
                </a:gridCol>
              </a:tblGrid>
              <a:tr h="334298">
                <a:tc>
                  <a:txBody>
                    <a:bodyPr/>
                    <a:lstStyle/>
                    <a:p>
                      <a:r>
                        <a:rPr lang="en-GB" sz="1100">
                          <a:solidFill>
                            <a:schemeClr val="tx1">
                              <a:lumMod val="75000"/>
                              <a:lumOff val="25000"/>
                            </a:schemeClr>
                          </a:solidFill>
                          <a:latin typeface="+mn-lt"/>
                        </a:rPr>
                        <a:t>Those represented in cohort (      ) are also present in cohort (     )</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kern="1200">
                          <a:solidFill>
                            <a:schemeClr val="tx1">
                              <a:lumMod val="75000"/>
                              <a:lumOff val="25000"/>
                            </a:schemeClr>
                          </a:solidFill>
                          <a:latin typeface="+mn-lt"/>
                          <a:ea typeface="+mn-ea"/>
                          <a:cs typeface="+mn-cs"/>
                        </a:rPr>
                        <a:t>Free School Meal (FSM)</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latin typeface="+mn-lt"/>
                        </a:rPr>
                        <a:t>Special Educational Needs (SEN)</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latin typeface="+mn-lt"/>
                        </a:rPr>
                        <a:t>Disability/ long-standing illness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latin typeface="+mn-lt"/>
                        </a:rPr>
                        <a:t>Young Carer</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latin typeface="+mn-lt"/>
                        </a:rPr>
                        <a:t>Ethnic Minority Groups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latin typeface="+mn-lt"/>
                        </a:rPr>
                        <a:t>Eng 2</a:t>
                      </a:r>
                      <a:r>
                        <a:rPr lang="en-GB" sz="1100" b="1" baseline="30000">
                          <a:solidFill>
                            <a:schemeClr val="tx1">
                              <a:lumMod val="75000"/>
                              <a:lumOff val="25000"/>
                            </a:schemeClr>
                          </a:solidFill>
                          <a:latin typeface="+mn-lt"/>
                        </a:rPr>
                        <a:t>nd</a:t>
                      </a:r>
                      <a:r>
                        <a:rPr lang="en-GB" sz="1100" b="1">
                          <a:solidFill>
                            <a:schemeClr val="tx1">
                              <a:lumMod val="75000"/>
                              <a:lumOff val="25000"/>
                            </a:schemeClr>
                          </a:solidFill>
                          <a:latin typeface="+mn-lt"/>
                        </a:rPr>
                        <a:t> Lan </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latin typeface="+mn-lt"/>
                        </a:rPr>
                        <a:t>LGBTQ</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latin typeface="+mn-lt"/>
                        </a:rPr>
                        <a:t>All secondary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38913">
                <a:tc>
                  <a:txBody>
                    <a:bodyPr/>
                    <a:lstStyle/>
                    <a:p>
                      <a:r>
                        <a:rPr lang="en-GB" sz="1100" i="1">
                          <a:solidFill>
                            <a:schemeClr val="tx1">
                              <a:lumMod val="75000"/>
                              <a:lumOff val="25000"/>
                            </a:schemeClr>
                          </a:solidFill>
                          <a:latin typeface="+mn-lt"/>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latin typeface="+mn-lt"/>
                        </a:rPr>
                        <a:t>329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latin typeface="+mn-lt"/>
                        </a:rPr>
                        <a:t>191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latin typeface="+mn-lt"/>
                        </a:rPr>
                        <a:t>309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latin typeface="+mn-lt"/>
                        </a:rPr>
                        <a:t>87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latin typeface="+mn-lt"/>
                        </a:rPr>
                        <a:t>154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latin typeface="+mn-lt"/>
                        </a:rPr>
                        <a:t>120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latin typeface="+mn-lt"/>
                        </a:rPr>
                        <a:t>178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latin typeface="+mn-lt"/>
                        </a:rPr>
                        <a:t>1,546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2"/>
                  </a:ext>
                </a:extLst>
              </a:tr>
              <a:tr h="338280">
                <a:tc>
                  <a:txBody>
                    <a:bodyPr/>
                    <a:lstStyle/>
                    <a:p>
                      <a:r>
                        <a:rPr lang="en-GB" sz="1100" b="1">
                          <a:solidFill>
                            <a:schemeClr val="tx1">
                              <a:lumMod val="75000"/>
                              <a:lumOff val="25000"/>
                            </a:schemeClr>
                          </a:solidFill>
                          <a:latin typeface="+mn-lt"/>
                        </a:rPr>
                        <a:t>Free School Meal (FSM)</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fontAlgn="b"/>
                      <a:endParaRPr lang="en-GB" sz="1100" b="0" i="0" u="none" strike="noStrike">
                        <a:solidFill>
                          <a:schemeClr val="tx1">
                            <a:lumMod val="85000"/>
                            <a:lumOff val="15000"/>
                          </a:schemeClr>
                        </a:solidFill>
                        <a:effectLst/>
                        <a:latin typeface="+mn-lt"/>
                      </a:endParaRP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65000"/>
                      </a:schemeClr>
                    </a:solidFill>
                  </a:tcPr>
                </a:tc>
                <a:tc>
                  <a:txBody>
                    <a:bodyPr/>
                    <a:lstStyle/>
                    <a:p>
                      <a:pPr algn="ctr" fontAlgn="b"/>
                      <a:r>
                        <a:rPr lang="en-GB" sz="1100" b="0" i="0" u="none" strike="noStrike">
                          <a:solidFill>
                            <a:schemeClr val="tx1">
                              <a:lumMod val="85000"/>
                              <a:lumOff val="15000"/>
                            </a:schemeClr>
                          </a:solidFill>
                          <a:effectLst/>
                          <a:latin typeface="+mn-lt"/>
                        </a:rPr>
                        <a:t>27%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85000"/>
                              <a:lumOff val="15000"/>
                            </a:schemeClr>
                          </a:solidFill>
                          <a:effectLst/>
                          <a:latin typeface="+mn-lt"/>
                        </a:rPr>
                        <a:t>26%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85000"/>
                              <a:lumOff val="15000"/>
                            </a:schemeClr>
                          </a:solidFill>
                          <a:effectLst/>
                          <a:latin typeface="+mn-lt"/>
                        </a:rPr>
                        <a:t>44%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85000"/>
                              <a:lumOff val="15000"/>
                            </a:schemeClr>
                          </a:solidFill>
                          <a:effectLst/>
                          <a:latin typeface="+mn-lt"/>
                        </a:rPr>
                        <a:t>21%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85000"/>
                              <a:lumOff val="15000"/>
                            </a:schemeClr>
                          </a:solidFill>
                          <a:effectLst/>
                          <a:latin typeface="+mn-lt"/>
                        </a:rPr>
                        <a:t>12%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85000"/>
                              <a:lumOff val="15000"/>
                            </a:schemeClr>
                          </a:solidFill>
                          <a:effectLst/>
                          <a:latin typeface="+mn-lt"/>
                        </a:rPr>
                        <a:t>27%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85000"/>
                              <a:lumOff val="15000"/>
                            </a:schemeClr>
                          </a:solidFill>
                          <a:effectLst/>
                          <a:latin typeface="+mn-lt"/>
                        </a:rPr>
                        <a:t>21%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3"/>
                  </a:ext>
                </a:extLst>
              </a:tr>
              <a:tr h="332329">
                <a:tc>
                  <a:txBody>
                    <a:bodyPr/>
                    <a:lstStyle/>
                    <a:p>
                      <a:r>
                        <a:rPr lang="en-GB" sz="1100" b="1">
                          <a:solidFill>
                            <a:schemeClr val="tx1">
                              <a:lumMod val="75000"/>
                              <a:lumOff val="25000"/>
                            </a:schemeClr>
                          </a:solidFill>
                          <a:latin typeface="+mn-lt"/>
                        </a:rPr>
                        <a:t>Special Educational Needs (SEN)</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fontAlgn="b"/>
                      <a:r>
                        <a:rPr lang="en-GB" sz="1100" b="0" i="0" u="none" strike="noStrike">
                          <a:solidFill>
                            <a:schemeClr val="tx1">
                              <a:lumMod val="85000"/>
                              <a:lumOff val="15000"/>
                            </a:schemeClr>
                          </a:solidFill>
                          <a:effectLst/>
                          <a:latin typeface="+mn-lt"/>
                        </a:rPr>
                        <a:t>16%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endParaRPr lang="en-GB" sz="1100" b="0" i="0" u="none" strike="noStrike">
                        <a:solidFill>
                          <a:schemeClr val="tx1">
                            <a:lumMod val="85000"/>
                            <a:lumOff val="15000"/>
                          </a:schemeClr>
                        </a:solidFill>
                        <a:effectLst/>
                        <a:latin typeface="+mn-lt"/>
                      </a:endParaRP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65000"/>
                      </a:schemeClr>
                    </a:solidFill>
                  </a:tcPr>
                </a:tc>
                <a:tc>
                  <a:txBody>
                    <a:bodyPr/>
                    <a:lstStyle/>
                    <a:p>
                      <a:pPr algn="ctr" fontAlgn="b"/>
                      <a:r>
                        <a:rPr lang="en-GB" sz="1100" b="0" i="0" u="none" strike="noStrike">
                          <a:solidFill>
                            <a:schemeClr val="tx1">
                              <a:lumMod val="85000"/>
                              <a:lumOff val="15000"/>
                            </a:schemeClr>
                          </a:solidFill>
                          <a:effectLst/>
                          <a:latin typeface="+mn-lt"/>
                        </a:rPr>
                        <a:t>29%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85000"/>
                              <a:lumOff val="15000"/>
                            </a:schemeClr>
                          </a:solidFill>
                          <a:effectLst/>
                          <a:latin typeface="+mn-lt"/>
                        </a:rPr>
                        <a:t>21%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85000"/>
                              <a:lumOff val="15000"/>
                            </a:schemeClr>
                          </a:solidFill>
                          <a:effectLst/>
                          <a:latin typeface="+mn-lt"/>
                        </a:rPr>
                        <a:t>10%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85000"/>
                              <a:lumOff val="15000"/>
                            </a:schemeClr>
                          </a:solidFill>
                          <a:effectLst/>
                          <a:latin typeface="+mn-lt"/>
                        </a:rPr>
                        <a:t>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85000"/>
                              <a:lumOff val="15000"/>
                            </a:schemeClr>
                          </a:solidFill>
                          <a:effectLst/>
                          <a:latin typeface="+mn-lt"/>
                        </a:rPr>
                        <a:t>22%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85000"/>
                              <a:lumOff val="15000"/>
                            </a:schemeClr>
                          </a:solidFill>
                          <a:effectLst/>
                          <a:latin typeface="+mn-lt"/>
                        </a:rPr>
                        <a:t>12%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4"/>
                  </a:ext>
                </a:extLst>
              </a:tr>
              <a:tr h="332329">
                <a:tc>
                  <a:txBody>
                    <a:bodyPr/>
                    <a:lstStyle/>
                    <a:p>
                      <a:r>
                        <a:rPr lang="en-GB" sz="1100" b="1">
                          <a:solidFill>
                            <a:schemeClr val="tx1">
                              <a:lumMod val="75000"/>
                              <a:lumOff val="25000"/>
                            </a:schemeClr>
                          </a:solidFill>
                          <a:latin typeface="+mn-lt"/>
                        </a:rPr>
                        <a:t>Disability/long-standing illness</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fontAlgn="b"/>
                      <a:r>
                        <a:rPr lang="en-GB" sz="1100" b="0" i="0" u="none" strike="noStrike">
                          <a:solidFill>
                            <a:schemeClr val="tx1">
                              <a:lumMod val="85000"/>
                              <a:lumOff val="15000"/>
                            </a:schemeClr>
                          </a:solidFill>
                          <a:effectLst/>
                          <a:latin typeface="+mn-lt"/>
                        </a:rPr>
                        <a:t>24%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85000"/>
                              <a:lumOff val="15000"/>
                            </a:schemeClr>
                          </a:solidFill>
                          <a:effectLst/>
                          <a:latin typeface="+mn-lt"/>
                        </a:rPr>
                        <a:t>48%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endParaRPr lang="en-GB" sz="1100" b="0" i="0" u="none" strike="noStrike">
                        <a:solidFill>
                          <a:schemeClr val="tx1">
                            <a:lumMod val="85000"/>
                            <a:lumOff val="15000"/>
                          </a:schemeClr>
                        </a:solidFill>
                        <a:effectLst/>
                        <a:latin typeface="+mn-lt"/>
                      </a:endParaRP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65000"/>
                      </a:schemeClr>
                    </a:solidFill>
                  </a:tcPr>
                </a:tc>
                <a:tc>
                  <a:txBody>
                    <a:bodyPr/>
                    <a:lstStyle/>
                    <a:p>
                      <a:pPr algn="ctr" fontAlgn="b"/>
                      <a:r>
                        <a:rPr lang="en-GB" sz="1100" b="0" i="0" u="none" strike="noStrike">
                          <a:solidFill>
                            <a:schemeClr val="tx1">
                              <a:lumMod val="85000"/>
                              <a:lumOff val="15000"/>
                            </a:schemeClr>
                          </a:solidFill>
                          <a:effectLst/>
                          <a:latin typeface="+mn-lt"/>
                        </a:rPr>
                        <a:t>30%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85000"/>
                              <a:lumOff val="15000"/>
                            </a:schemeClr>
                          </a:solidFill>
                          <a:effectLst/>
                          <a:latin typeface="+mn-lt"/>
                        </a:rPr>
                        <a:t>21%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85000"/>
                              <a:lumOff val="15000"/>
                            </a:schemeClr>
                          </a:solidFill>
                          <a:effectLst/>
                          <a:latin typeface="+mn-lt"/>
                        </a:rPr>
                        <a:t>16%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85000"/>
                              <a:lumOff val="15000"/>
                            </a:schemeClr>
                          </a:solidFill>
                          <a:effectLst/>
                          <a:latin typeface="+mn-lt"/>
                        </a:rPr>
                        <a:t>36%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85000"/>
                              <a:lumOff val="15000"/>
                            </a:schemeClr>
                          </a:solidFill>
                          <a:effectLst/>
                          <a:latin typeface="+mn-lt"/>
                        </a:rPr>
                        <a:t>20%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4280787380"/>
                  </a:ext>
                </a:extLst>
              </a:tr>
              <a:tr h="332329">
                <a:tc>
                  <a:txBody>
                    <a:bodyPr/>
                    <a:lstStyle/>
                    <a:p>
                      <a:r>
                        <a:rPr lang="en-GB" sz="1100" b="1">
                          <a:solidFill>
                            <a:schemeClr val="tx1">
                              <a:lumMod val="75000"/>
                              <a:lumOff val="25000"/>
                            </a:schemeClr>
                          </a:solidFill>
                          <a:latin typeface="+mn-lt"/>
                        </a:rPr>
                        <a:t>Young Carer</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fontAlgn="b"/>
                      <a:r>
                        <a:rPr lang="en-GB" sz="1100" b="0" i="0" u="none" strike="noStrike">
                          <a:solidFill>
                            <a:schemeClr val="tx1">
                              <a:lumMod val="85000"/>
                              <a:lumOff val="15000"/>
                            </a:schemeClr>
                          </a:solidFill>
                          <a:effectLst/>
                          <a:latin typeface="+mn-lt"/>
                        </a:rPr>
                        <a:t>12%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85000"/>
                              <a:lumOff val="15000"/>
                            </a:schemeClr>
                          </a:solidFill>
                          <a:effectLst/>
                          <a:latin typeface="+mn-lt"/>
                        </a:rPr>
                        <a:t>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85000"/>
                              <a:lumOff val="15000"/>
                            </a:schemeClr>
                          </a:solidFill>
                          <a:effectLst/>
                          <a:latin typeface="+mn-lt"/>
                        </a:rPr>
                        <a:t>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endParaRPr lang="en-GB" sz="1100" b="0" i="0" u="none" strike="noStrike">
                        <a:solidFill>
                          <a:schemeClr val="tx1">
                            <a:lumMod val="85000"/>
                            <a:lumOff val="15000"/>
                          </a:schemeClr>
                        </a:solidFill>
                        <a:effectLst/>
                        <a:latin typeface="+mn-lt"/>
                      </a:endParaRP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65000"/>
                      </a:schemeClr>
                    </a:solidFill>
                  </a:tcPr>
                </a:tc>
                <a:tc>
                  <a:txBody>
                    <a:bodyPr/>
                    <a:lstStyle/>
                    <a:p>
                      <a:pPr algn="ctr" fontAlgn="b"/>
                      <a:r>
                        <a:rPr lang="en-GB" sz="1100" b="0" i="0" u="none" strike="noStrike">
                          <a:solidFill>
                            <a:schemeClr val="tx1">
                              <a:lumMod val="85000"/>
                              <a:lumOff val="15000"/>
                            </a:schemeClr>
                          </a:solidFill>
                          <a:effectLst/>
                          <a:latin typeface="+mn-lt"/>
                        </a:rPr>
                        <a:t>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85000"/>
                              <a:lumOff val="15000"/>
                            </a:schemeClr>
                          </a:solidFill>
                          <a:effectLst/>
                          <a:latin typeface="+mn-lt"/>
                        </a:rPr>
                        <a:t>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85000"/>
                              <a:lumOff val="15000"/>
                            </a:schemeClr>
                          </a:solidFill>
                          <a:effectLst/>
                          <a:latin typeface="+mn-lt"/>
                        </a:rPr>
                        <a:t>11%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85000"/>
                              <a:lumOff val="15000"/>
                            </a:schemeClr>
                          </a:solidFill>
                          <a:effectLst/>
                          <a:latin typeface="+mn-lt"/>
                        </a:rPr>
                        <a:t>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5"/>
                  </a:ext>
                </a:extLst>
              </a:tr>
              <a:tr h="332329">
                <a:tc>
                  <a:txBody>
                    <a:bodyPr/>
                    <a:lstStyle/>
                    <a:p>
                      <a:r>
                        <a:rPr lang="en-GB" sz="1100" b="1">
                          <a:solidFill>
                            <a:schemeClr val="tx1">
                              <a:lumMod val="75000"/>
                              <a:lumOff val="25000"/>
                            </a:schemeClr>
                          </a:solidFill>
                          <a:latin typeface="+mn-lt"/>
                        </a:rPr>
                        <a:t>Ethnic Minority Groups</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fontAlgn="b"/>
                      <a:r>
                        <a:rPr lang="en-GB" sz="1100" b="0" i="0" u="none" strike="noStrike">
                          <a:solidFill>
                            <a:schemeClr val="tx1">
                              <a:lumMod val="85000"/>
                              <a:lumOff val="15000"/>
                            </a:schemeClr>
                          </a:solidFill>
                          <a:effectLst/>
                          <a:latin typeface="+mn-lt"/>
                        </a:rPr>
                        <a:t>10%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85000"/>
                              <a:lumOff val="15000"/>
                            </a:schemeClr>
                          </a:solidFill>
                          <a:effectLst/>
                          <a:latin typeface="+mn-lt"/>
                        </a:rPr>
                        <a:t>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85000"/>
                              <a:lumOff val="15000"/>
                            </a:schemeClr>
                          </a:solidFill>
                          <a:effectLst/>
                          <a:latin typeface="+mn-lt"/>
                        </a:rPr>
                        <a:t>10%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85000"/>
                              <a:lumOff val="15000"/>
                            </a:schemeClr>
                          </a:solidFill>
                          <a:effectLst/>
                          <a:latin typeface="+mn-lt"/>
                        </a:rPr>
                        <a:t>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endParaRPr lang="en-GB" sz="1100" b="0" i="0" u="none" strike="noStrike">
                        <a:solidFill>
                          <a:schemeClr val="tx1">
                            <a:lumMod val="85000"/>
                            <a:lumOff val="15000"/>
                          </a:schemeClr>
                        </a:solidFill>
                        <a:effectLst/>
                        <a:latin typeface="+mn-lt"/>
                      </a:endParaRP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65000"/>
                      </a:schemeClr>
                    </a:solidFill>
                  </a:tcPr>
                </a:tc>
                <a:tc>
                  <a:txBody>
                    <a:bodyPr/>
                    <a:lstStyle/>
                    <a:p>
                      <a:pPr algn="ctr" fontAlgn="b"/>
                      <a:r>
                        <a:rPr lang="en-GB" sz="1100" b="0" i="0" u="none" strike="noStrike">
                          <a:solidFill>
                            <a:schemeClr val="tx1">
                              <a:lumMod val="85000"/>
                              <a:lumOff val="15000"/>
                            </a:schemeClr>
                          </a:solidFill>
                          <a:effectLst/>
                          <a:latin typeface="+mn-lt"/>
                        </a:rPr>
                        <a:t>24%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85000"/>
                              <a:lumOff val="15000"/>
                            </a:schemeClr>
                          </a:solidFill>
                          <a:effectLst/>
                          <a:latin typeface="+mn-lt"/>
                        </a:rPr>
                        <a:t>11%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85000"/>
                              <a:lumOff val="15000"/>
                            </a:schemeClr>
                          </a:solidFill>
                          <a:effectLst/>
                          <a:latin typeface="+mn-lt"/>
                        </a:rPr>
                        <a:t>10%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6"/>
                  </a:ext>
                </a:extLst>
              </a:tr>
              <a:tr h="332329">
                <a:tc>
                  <a:txBody>
                    <a:bodyPr/>
                    <a:lstStyle/>
                    <a:p>
                      <a:r>
                        <a:rPr lang="en-GB" sz="1100" b="1">
                          <a:solidFill>
                            <a:schemeClr val="tx1">
                              <a:lumMod val="75000"/>
                              <a:lumOff val="25000"/>
                            </a:schemeClr>
                          </a:solidFill>
                          <a:latin typeface="+mn-lt"/>
                        </a:rPr>
                        <a:t>Eng 2</a:t>
                      </a:r>
                      <a:r>
                        <a:rPr lang="en-GB" sz="1100" b="1" baseline="30000">
                          <a:solidFill>
                            <a:schemeClr val="tx1">
                              <a:lumMod val="75000"/>
                              <a:lumOff val="25000"/>
                            </a:schemeClr>
                          </a:solidFill>
                          <a:latin typeface="+mn-lt"/>
                        </a:rPr>
                        <a:t>nd</a:t>
                      </a:r>
                      <a:r>
                        <a:rPr lang="en-GB" sz="1100" b="1">
                          <a:solidFill>
                            <a:schemeClr val="tx1">
                              <a:lumMod val="75000"/>
                              <a:lumOff val="25000"/>
                            </a:schemeClr>
                          </a:solidFill>
                          <a:latin typeface="+mn-lt"/>
                        </a:rPr>
                        <a:t> lang</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fontAlgn="b"/>
                      <a:r>
                        <a:rPr lang="en-GB" sz="1100" b="0" i="0" u="none" strike="noStrike">
                          <a:solidFill>
                            <a:schemeClr val="tx1">
                              <a:lumMod val="85000"/>
                              <a:lumOff val="15000"/>
                            </a:schemeClr>
                          </a:solidFill>
                          <a:effectLst/>
                          <a:latin typeface="+mn-lt"/>
                        </a:rPr>
                        <a:t>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85000"/>
                              <a:lumOff val="15000"/>
                            </a:schemeClr>
                          </a:solidFill>
                          <a:effectLst/>
                          <a:latin typeface="+mn-lt"/>
                        </a:rPr>
                        <a:t>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85000"/>
                              <a:lumOff val="15000"/>
                            </a:schemeClr>
                          </a:solidFill>
                          <a:effectLst/>
                          <a:latin typeface="+mn-lt"/>
                        </a:rPr>
                        <a:t>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85000"/>
                              <a:lumOff val="15000"/>
                            </a:schemeClr>
                          </a:solidFill>
                          <a:effectLst/>
                          <a:latin typeface="+mn-lt"/>
                        </a:rPr>
                        <a:t>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85000"/>
                              <a:lumOff val="15000"/>
                            </a:schemeClr>
                          </a:solidFill>
                          <a:effectLst/>
                          <a:latin typeface="+mn-lt"/>
                        </a:rPr>
                        <a:t>19%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endParaRPr lang="en-GB" sz="1100" b="0" i="0" u="none" strike="noStrike">
                        <a:solidFill>
                          <a:schemeClr val="tx1">
                            <a:lumMod val="85000"/>
                            <a:lumOff val="15000"/>
                          </a:schemeClr>
                        </a:solidFill>
                        <a:effectLst/>
                        <a:latin typeface="+mn-lt"/>
                      </a:endParaRP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65000"/>
                      </a:schemeClr>
                    </a:solidFill>
                  </a:tcPr>
                </a:tc>
                <a:tc>
                  <a:txBody>
                    <a:bodyPr/>
                    <a:lstStyle/>
                    <a:p>
                      <a:pPr algn="ctr" fontAlgn="b"/>
                      <a:r>
                        <a:rPr lang="en-GB" sz="1100" b="0" i="0" u="none" strike="noStrike">
                          <a:solidFill>
                            <a:schemeClr val="tx1">
                              <a:lumMod val="85000"/>
                              <a:lumOff val="15000"/>
                            </a:schemeClr>
                          </a:solidFill>
                          <a:effectLst/>
                          <a:latin typeface="+mn-lt"/>
                        </a:rPr>
                        <a:t>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85000"/>
                              <a:lumOff val="15000"/>
                            </a:schemeClr>
                          </a:solidFill>
                          <a:effectLst/>
                          <a:latin typeface="+mn-lt"/>
                        </a:rPr>
                        <a:t>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8"/>
                  </a:ext>
                </a:extLst>
              </a:tr>
              <a:tr h="332329">
                <a:tc>
                  <a:txBody>
                    <a:bodyPr/>
                    <a:lstStyle/>
                    <a:p>
                      <a:r>
                        <a:rPr lang="en-GB" sz="1100" b="1">
                          <a:solidFill>
                            <a:schemeClr val="tx1">
                              <a:lumMod val="75000"/>
                              <a:lumOff val="25000"/>
                            </a:schemeClr>
                          </a:solidFill>
                          <a:latin typeface="+mn-lt"/>
                        </a:rPr>
                        <a:t>LGBTQ</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fontAlgn="b"/>
                      <a:r>
                        <a:rPr lang="en-GB" sz="1100" b="0" i="0" u="none" strike="noStrike">
                          <a:solidFill>
                            <a:schemeClr val="tx1">
                              <a:lumMod val="85000"/>
                              <a:lumOff val="15000"/>
                            </a:schemeClr>
                          </a:solidFill>
                          <a:effectLst/>
                          <a:latin typeface="+mn-lt"/>
                        </a:rPr>
                        <a:t>15%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85000"/>
                              <a:lumOff val="15000"/>
                            </a:schemeClr>
                          </a:solidFill>
                          <a:effectLst/>
                          <a:latin typeface="+mn-lt"/>
                        </a:rPr>
                        <a:t>20%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85000"/>
                              <a:lumOff val="15000"/>
                            </a:schemeClr>
                          </a:solidFill>
                          <a:effectLst/>
                          <a:latin typeface="+mn-lt"/>
                        </a:rPr>
                        <a:t>21%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85000"/>
                              <a:lumOff val="15000"/>
                            </a:schemeClr>
                          </a:solidFill>
                          <a:effectLst/>
                          <a:latin typeface="+mn-lt"/>
                        </a:rPr>
                        <a:t>23%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85000"/>
                              <a:lumOff val="15000"/>
                            </a:schemeClr>
                          </a:solidFill>
                          <a:effectLst/>
                          <a:latin typeface="+mn-lt"/>
                        </a:rPr>
                        <a:t>13%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85000"/>
                              <a:lumOff val="15000"/>
                            </a:schemeClr>
                          </a:solidFill>
                          <a:effectLst/>
                          <a:latin typeface="+mn-lt"/>
                        </a:rPr>
                        <a:t>11%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endParaRPr lang="en-GB" sz="1100" b="0" i="0" u="none" strike="noStrike">
                        <a:solidFill>
                          <a:schemeClr val="tx1">
                            <a:lumMod val="85000"/>
                            <a:lumOff val="15000"/>
                          </a:schemeClr>
                        </a:solidFill>
                        <a:effectLst/>
                        <a:latin typeface="+mn-lt"/>
                      </a:endParaRP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65000"/>
                      </a:schemeClr>
                    </a:solidFill>
                  </a:tcPr>
                </a:tc>
                <a:tc>
                  <a:txBody>
                    <a:bodyPr/>
                    <a:lstStyle/>
                    <a:p>
                      <a:pPr algn="ctr" fontAlgn="b"/>
                      <a:r>
                        <a:rPr lang="en-GB" sz="1100" b="0" i="0" u="none" strike="noStrike">
                          <a:solidFill>
                            <a:schemeClr val="tx1">
                              <a:lumMod val="85000"/>
                              <a:lumOff val="15000"/>
                            </a:schemeClr>
                          </a:solidFill>
                          <a:effectLst/>
                          <a:latin typeface="+mn-lt"/>
                        </a:rPr>
                        <a:t>12%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9"/>
                  </a:ext>
                </a:extLst>
              </a:tr>
            </a:tbl>
          </a:graphicData>
        </a:graphic>
      </p:graphicFrame>
      <p:sp>
        <p:nvSpPr>
          <p:cNvPr id="4" name="Content Placeholder 2">
            <a:extLst>
              <a:ext uri="{FF2B5EF4-FFF2-40B4-BE49-F238E27FC236}">
                <a16:creationId xmlns:a16="http://schemas.microsoft.com/office/drawing/2014/main" id="{DF067785-FD82-49CC-8B47-E48A3CDFA964}"/>
              </a:ext>
            </a:extLst>
          </p:cNvPr>
          <p:cNvSpPr>
            <a:spLocks noGrp="1"/>
          </p:cNvSpPr>
          <p:nvPr>
            <p:ph idx="1"/>
          </p:nvPr>
        </p:nvSpPr>
        <p:spPr>
          <a:xfrm>
            <a:off x="304800" y="4272415"/>
            <a:ext cx="11466898" cy="655680"/>
          </a:xfrm>
        </p:spPr>
        <p:txBody>
          <a:bodyPr vert="horz" lIns="91440" tIns="45720" rIns="91440" bIns="45720" rtlCol="0">
            <a:noAutofit/>
          </a:bodyPr>
          <a:lstStyle/>
          <a:p>
            <a:pPr marL="0" indent="0">
              <a:buNone/>
            </a:pPr>
            <a:r>
              <a:rPr lang="en-GB" sz="1100">
                <a:solidFill>
                  <a:srgbClr val="404040"/>
                </a:solidFill>
              </a:rPr>
              <a:t>Some pupils will have been represented by more than one of the cohorts. For example; for 48% of the sample of 191 pupils who state they have special educational needs (SEN), also say they have a disability or long-standing illness. </a:t>
            </a:r>
          </a:p>
        </p:txBody>
      </p:sp>
      <p:sp>
        <p:nvSpPr>
          <p:cNvPr id="3" name="Arrow: Right 2">
            <a:extLst>
              <a:ext uri="{FF2B5EF4-FFF2-40B4-BE49-F238E27FC236}">
                <a16:creationId xmlns:a16="http://schemas.microsoft.com/office/drawing/2014/main" id="{B87D7441-DA9D-4752-93B0-6E1FD80AB894}"/>
              </a:ext>
            </a:extLst>
          </p:cNvPr>
          <p:cNvSpPr/>
          <p:nvPr/>
        </p:nvSpPr>
        <p:spPr>
          <a:xfrm>
            <a:off x="2088774" y="1044140"/>
            <a:ext cx="188259" cy="112306"/>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 name="Arrow: Right 4">
            <a:extLst>
              <a:ext uri="{FF2B5EF4-FFF2-40B4-BE49-F238E27FC236}">
                <a16:creationId xmlns:a16="http://schemas.microsoft.com/office/drawing/2014/main" id="{4E898153-40B4-4AC0-B0E2-4902500DE09F}"/>
              </a:ext>
            </a:extLst>
          </p:cNvPr>
          <p:cNvSpPr/>
          <p:nvPr/>
        </p:nvSpPr>
        <p:spPr>
          <a:xfrm rot="5400000">
            <a:off x="1905556" y="1243497"/>
            <a:ext cx="188259" cy="112306"/>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Tree>
    <p:extLst>
      <p:ext uri="{BB962C8B-B14F-4D97-AF65-F5344CB8AC3E}">
        <p14:creationId xmlns:p14="http://schemas.microsoft.com/office/powerpoint/2010/main" val="1963598712"/>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vert="horz" lIns="91440" tIns="45720" rIns="91440" bIns="45720" rtlCol="0" anchor="ctr">
            <a:normAutofit/>
          </a:bodyPr>
          <a:lstStyle/>
          <a:p>
            <a:r>
              <a:rPr lang="en-GB" sz="2400"/>
              <a:t>Sample profile – Cohorts (2)</a:t>
            </a:r>
          </a:p>
        </p:txBody>
      </p:sp>
      <p:graphicFrame>
        <p:nvGraphicFramePr>
          <p:cNvPr id="32" name="Table 31">
            <a:extLst>
              <a:ext uri="{FF2B5EF4-FFF2-40B4-BE49-F238E27FC236}">
                <a16:creationId xmlns:a16="http://schemas.microsoft.com/office/drawing/2014/main" id="{A12A4F8F-7CBF-48CE-B1F3-B3BC85D452D5}"/>
              </a:ext>
            </a:extLst>
          </p:cNvPr>
          <p:cNvGraphicFramePr>
            <a:graphicFrameLocks noGrp="1"/>
          </p:cNvGraphicFramePr>
          <p:nvPr>
            <p:extLst>
              <p:ext uri="{D42A27DB-BD31-4B8C-83A1-F6EECF244321}">
                <p14:modId xmlns:p14="http://schemas.microsoft.com/office/powerpoint/2010/main" val="1251369750"/>
              </p:ext>
            </p:extLst>
          </p:nvPr>
        </p:nvGraphicFramePr>
        <p:xfrm>
          <a:off x="360000" y="961200"/>
          <a:ext cx="10891812" cy="3084519"/>
        </p:xfrm>
        <a:graphic>
          <a:graphicData uri="http://schemas.openxmlformats.org/drawingml/2006/table">
            <a:tbl>
              <a:tblPr firstRow="1" bandRow="1">
                <a:tableStyleId>{5940675A-B579-460E-94D1-54222C63F5DA}</a:tableStyleId>
              </a:tblPr>
              <a:tblGrid>
                <a:gridCol w="2331442">
                  <a:extLst>
                    <a:ext uri="{9D8B030D-6E8A-4147-A177-3AD203B41FA5}">
                      <a16:colId xmlns:a16="http://schemas.microsoft.com/office/drawing/2014/main" val="20000"/>
                    </a:ext>
                  </a:extLst>
                </a:gridCol>
                <a:gridCol w="856037">
                  <a:extLst>
                    <a:ext uri="{9D8B030D-6E8A-4147-A177-3AD203B41FA5}">
                      <a16:colId xmlns:a16="http://schemas.microsoft.com/office/drawing/2014/main" val="2361447582"/>
                    </a:ext>
                  </a:extLst>
                </a:gridCol>
                <a:gridCol w="856037">
                  <a:extLst>
                    <a:ext uri="{9D8B030D-6E8A-4147-A177-3AD203B41FA5}">
                      <a16:colId xmlns:a16="http://schemas.microsoft.com/office/drawing/2014/main" val="3162188538"/>
                    </a:ext>
                  </a:extLst>
                </a:gridCol>
                <a:gridCol w="856037">
                  <a:extLst>
                    <a:ext uri="{9D8B030D-6E8A-4147-A177-3AD203B41FA5}">
                      <a16:colId xmlns:a16="http://schemas.microsoft.com/office/drawing/2014/main" val="20001"/>
                    </a:ext>
                  </a:extLst>
                </a:gridCol>
                <a:gridCol w="856037">
                  <a:extLst>
                    <a:ext uri="{9D8B030D-6E8A-4147-A177-3AD203B41FA5}">
                      <a16:colId xmlns:a16="http://schemas.microsoft.com/office/drawing/2014/main" val="75609325"/>
                    </a:ext>
                  </a:extLst>
                </a:gridCol>
                <a:gridCol w="856037">
                  <a:extLst>
                    <a:ext uri="{9D8B030D-6E8A-4147-A177-3AD203B41FA5}">
                      <a16:colId xmlns:a16="http://schemas.microsoft.com/office/drawing/2014/main" val="20003"/>
                    </a:ext>
                  </a:extLst>
                </a:gridCol>
                <a:gridCol w="856037">
                  <a:extLst>
                    <a:ext uri="{9D8B030D-6E8A-4147-A177-3AD203B41FA5}">
                      <a16:colId xmlns:a16="http://schemas.microsoft.com/office/drawing/2014/main" val="1751304306"/>
                    </a:ext>
                  </a:extLst>
                </a:gridCol>
                <a:gridCol w="856037">
                  <a:extLst>
                    <a:ext uri="{9D8B030D-6E8A-4147-A177-3AD203B41FA5}">
                      <a16:colId xmlns:a16="http://schemas.microsoft.com/office/drawing/2014/main" val="20005"/>
                    </a:ext>
                  </a:extLst>
                </a:gridCol>
                <a:gridCol w="856037">
                  <a:extLst>
                    <a:ext uri="{9D8B030D-6E8A-4147-A177-3AD203B41FA5}">
                      <a16:colId xmlns:a16="http://schemas.microsoft.com/office/drawing/2014/main" val="149089752"/>
                    </a:ext>
                  </a:extLst>
                </a:gridCol>
                <a:gridCol w="856037">
                  <a:extLst>
                    <a:ext uri="{9D8B030D-6E8A-4147-A177-3AD203B41FA5}">
                      <a16:colId xmlns:a16="http://schemas.microsoft.com/office/drawing/2014/main" val="20007"/>
                    </a:ext>
                  </a:extLst>
                </a:gridCol>
                <a:gridCol w="856037">
                  <a:extLst>
                    <a:ext uri="{9D8B030D-6E8A-4147-A177-3AD203B41FA5}">
                      <a16:colId xmlns:a16="http://schemas.microsoft.com/office/drawing/2014/main" val="2982129754"/>
                    </a:ext>
                  </a:extLst>
                </a:gridCol>
              </a:tblGrid>
              <a:tr h="340611">
                <a:tc>
                  <a:txBody>
                    <a:bodyPr/>
                    <a:lstStyle/>
                    <a:p>
                      <a:endParaRPr lang="en-GB" sz="1100">
                        <a:solidFill>
                          <a:schemeClr val="tx1">
                            <a:lumMod val="75000"/>
                            <a:lumOff val="25000"/>
                          </a:schemeClr>
                        </a:solidFill>
                      </a:endParaRP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gridSpan="2">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kern="1200">
                          <a:solidFill>
                            <a:schemeClr val="tx1">
                              <a:lumMod val="75000"/>
                              <a:lumOff val="25000"/>
                            </a:schemeClr>
                          </a:solidFill>
                          <a:latin typeface="+mn-lt"/>
                          <a:ea typeface="+mn-ea"/>
                          <a:cs typeface="+mn-cs"/>
                        </a:rPr>
                        <a:t>All secondary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hMerge="1">
                  <a:txBody>
                    <a:bodyPr/>
                    <a:lstStyle/>
                    <a:p>
                      <a:endParaRPr lang="en-GB"/>
                    </a:p>
                  </a:txBody>
                  <a:tcPr/>
                </a:tc>
                <a:tc gridSpan="2">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Year 8</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hMerge="1">
                  <a:txBody>
                    <a:bodyPr/>
                    <a:lstStyle/>
                    <a:p>
                      <a:endParaRPr lang="en-GB"/>
                    </a:p>
                  </a:txBody>
                  <a:tcPr/>
                </a:tc>
                <a:tc gridSpan="2">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Year 10</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hMerge="1">
                  <a:txBody>
                    <a:bodyPr/>
                    <a:lstStyle/>
                    <a:p>
                      <a:endParaRPr lang="en-GB"/>
                    </a:p>
                  </a:txBody>
                  <a:tcPr/>
                </a:tc>
                <a:tc gridSpan="2">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Boys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hMerge="1">
                  <a:txBody>
                    <a:bodyPr/>
                    <a:lstStyle/>
                    <a:p>
                      <a:endParaRPr lang="en-GB"/>
                    </a:p>
                  </a:txBody>
                  <a:tcPr/>
                </a:tc>
                <a:tc gridSpan="2">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Girls </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hMerge="1">
                  <a:txBody>
                    <a:bodyPr/>
                    <a:lstStyle/>
                    <a:p>
                      <a:endParaRPr lang="en-GB"/>
                    </a:p>
                  </a:txBody>
                  <a:tcPr/>
                </a:tc>
                <a:extLst>
                  <a:ext uri="{0D108BD9-81ED-4DB2-BD59-A6C34878D82A}">
                    <a16:rowId xmlns:a16="http://schemas.microsoft.com/office/drawing/2014/main" val="10000"/>
                  </a:ext>
                </a:extLst>
              </a:tr>
              <a:tr h="326083">
                <a:tc>
                  <a:txBody>
                    <a:bodyPr/>
                    <a:lstStyle/>
                    <a:p>
                      <a:endParaRPr lang="en-GB" sz="1100" i="1">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Respondents</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Respondents</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Respondents</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Respondents</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Respondents</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750728882"/>
                  </a:ext>
                </a:extLst>
              </a:tr>
              <a:tr h="279500">
                <a:tc>
                  <a:txBody>
                    <a:bodyPr/>
                    <a:lstStyle/>
                    <a:p>
                      <a:r>
                        <a:rPr lang="en-GB" sz="1100" i="1">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gridSpan="2">
                  <a:txBody>
                    <a:bodyPr/>
                    <a:lstStyle/>
                    <a:p>
                      <a:pPr algn="ctr"/>
                      <a:r>
                        <a:rPr lang="en-GB" sz="1100" i="1">
                          <a:solidFill>
                            <a:schemeClr val="tx1">
                              <a:lumMod val="75000"/>
                              <a:lumOff val="25000"/>
                            </a:schemeClr>
                          </a:solidFill>
                        </a:rPr>
                        <a:t>1,546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hMerge="1">
                  <a:txBody>
                    <a:bodyPr/>
                    <a:lstStyle/>
                    <a:p>
                      <a:pPr algn="ctr"/>
                      <a:endParaRPr lang="en-GB" sz="1200" i="1">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gridSpan="2">
                  <a:txBody>
                    <a:bodyPr/>
                    <a:lstStyle/>
                    <a:p>
                      <a:pPr algn="ctr"/>
                      <a:r>
                        <a:rPr lang="en-GB" sz="1100" i="1">
                          <a:solidFill>
                            <a:schemeClr val="tx1">
                              <a:lumMod val="75000"/>
                              <a:lumOff val="25000"/>
                            </a:schemeClr>
                          </a:solidFill>
                        </a:rPr>
                        <a:t>962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hMerge="1">
                  <a:txBody>
                    <a:bodyPr/>
                    <a:lstStyle/>
                    <a:p>
                      <a:pPr algn="ctr"/>
                      <a:endParaRPr lang="en-GB" sz="1200" i="1">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gridSpan="2">
                  <a:txBody>
                    <a:bodyPr/>
                    <a:lstStyle/>
                    <a:p>
                      <a:pPr algn="ctr"/>
                      <a:r>
                        <a:rPr lang="en-GB" sz="1100" i="1">
                          <a:solidFill>
                            <a:schemeClr val="tx1">
                              <a:lumMod val="75000"/>
                              <a:lumOff val="25000"/>
                            </a:schemeClr>
                          </a:solidFill>
                        </a:rPr>
                        <a:t>584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hMerge="1">
                  <a:txBody>
                    <a:bodyPr/>
                    <a:lstStyle/>
                    <a:p>
                      <a:pPr algn="ctr"/>
                      <a:endParaRPr lang="en-GB" sz="1200" i="1">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gridSpan="2">
                  <a:txBody>
                    <a:bodyPr/>
                    <a:lstStyle/>
                    <a:p>
                      <a:pPr algn="ctr"/>
                      <a:r>
                        <a:rPr lang="en-GB" sz="1100" i="1">
                          <a:solidFill>
                            <a:schemeClr val="tx1">
                              <a:lumMod val="75000"/>
                              <a:lumOff val="25000"/>
                            </a:schemeClr>
                          </a:solidFill>
                        </a:rPr>
                        <a:t>720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hMerge="1">
                  <a:txBody>
                    <a:bodyPr/>
                    <a:lstStyle/>
                    <a:p>
                      <a:pPr algn="ctr"/>
                      <a:endParaRPr lang="en-GB" sz="1200" i="1">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gridSpan="2">
                  <a:txBody>
                    <a:bodyPr/>
                    <a:lstStyle/>
                    <a:p>
                      <a:pPr algn="ctr"/>
                      <a:r>
                        <a:rPr lang="en-GB" sz="1100" i="1">
                          <a:solidFill>
                            <a:schemeClr val="tx1">
                              <a:lumMod val="75000"/>
                              <a:lumOff val="25000"/>
                            </a:schemeClr>
                          </a:solidFill>
                        </a:rPr>
                        <a:t>775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hMerge="1">
                  <a:txBody>
                    <a:bodyPr/>
                    <a:lstStyle/>
                    <a:p>
                      <a:pPr algn="ctr"/>
                      <a:endParaRPr lang="en-GB" sz="1200" i="1">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2"/>
                  </a:ext>
                </a:extLst>
              </a:tr>
              <a:tr h="344668">
                <a:tc>
                  <a:txBody>
                    <a:bodyPr/>
                    <a:lstStyle/>
                    <a:p>
                      <a:r>
                        <a:rPr lang="en-GB" sz="1100" b="1">
                          <a:solidFill>
                            <a:schemeClr val="tx1">
                              <a:lumMod val="75000"/>
                              <a:lumOff val="25000"/>
                            </a:schemeClr>
                          </a:solidFill>
                        </a:rPr>
                        <a:t>Not present in any risk cohorts </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algn="ctr" defTabSz="914400" rtl="0" eaLnBrk="1" fontAlgn="b" latinLnBrk="0" hangingPunct="1"/>
                      <a:r>
                        <a:rPr lang="en-GB" sz="1100" i="0" kern="1200">
                          <a:solidFill>
                            <a:schemeClr val="tx1">
                              <a:lumMod val="75000"/>
                              <a:lumOff val="25000"/>
                            </a:schemeClr>
                          </a:solidFill>
                          <a:latin typeface="+mn-lt"/>
                          <a:ea typeface="+mn-ea"/>
                          <a:cs typeface="+mn-cs"/>
                        </a:rPr>
                        <a:t>663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100" i="0" kern="1200">
                          <a:solidFill>
                            <a:schemeClr val="tx1">
                              <a:lumMod val="75000"/>
                              <a:lumOff val="25000"/>
                            </a:schemeClr>
                          </a:solidFill>
                          <a:latin typeface="+mn-lt"/>
                          <a:ea typeface="+mn-ea"/>
                          <a:cs typeface="+mn-cs"/>
                        </a:rPr>
                        <a:t>43%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100" i="0" kern="1200">
                          <a:solidFill>
                            <a:schemeClr val="tx1">
                              <a:lumMod val="75000"/>
                              <a:lumOff val="25000"/>
                            </a:schemeClr>
                          </a:solidFill>
                          <a:latin typeface="+mn-lt"/>
                          <a:ea typeface="+mn-ea"/>
                          <a:cs typeface="+mn-cs"/>
                        </a:rPr>
                        <a:t>392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100" i="0" kern="1200">
                          <a:solidFill>
                            <a:schemeClr val="tx1">
                              <a:lumMod val="75000"/>
                              <a:lumOff val="25000"/>
                            </a:schemeClr>
                          </a:solidFill>
                          <a:latin typeface="+mn-lt"/>
                          <a:ea typeface="+mn-ea"/>
                          <a:cs typeface="+mn-cs"/>
                        </a:rPr>
                        <a:t>41%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100" i="0" kern="1200">
                          <a:solidFill>
                            <a:schemeClr val="tx1">
                              <a:lumMod val="75000"/>
                              <a:lumOff val="25000"/>
                            </a:schemeClr>
                          </a:solidFill>
                          <a:latin typeface="+mn-lt"/>
                          <a:ea typeface="+mn-ea"/>
                          <a:cs typeface="+mn-cs"/>
                        </a:rPr>
                        <a:t>271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100" i="0" kern="1200">
                          <a:solidFill>
                            <a:schemeClr val="tx1">
                              <a:lumMod val="75000"/>
                              <a:lumOff val="25000"/>
                            </a:schemeClr>
                          </a:solidFill>
                          <a:latin typeface="+mn-lt"/>
                          <a:ea typeface="+mn-ea"/>
                          <a:cs typeface="+mn-cs"/>
                        </a:rPr>
                        <a:t>46%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100" i="0" kern="1200">
                          <a:solidFill>
                            <a:schemeClr val="tx1">
                              <a:lumMod val="75000"/>
                              <a:lumOff val="25000"/>
                            </a:schemeClr>
                          </a:solidFill>
                          <a:latin typeface="+mn-lt"/>
                          <a:ea typeface="+mn-ea"/>
                          <a:cs typeface="+mn-cs"/>
                        </a:rPr>
                        <a:t>327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100" i="0" kern="1200">
                          <a:solidFill>
                            <a:schemeClr val="tx1">
                              <a:lumMod val="75000"/>
                              <a:lumOff val="25000"/>
                            </a:schemeClr>
                          </a:solidFill>
                          <a:latin typeface="+mn-lt"/>
                          <a:ea typeface="+mn-ea"/>
                          <a:cs typeface="+mn-cs"/>
                        </a:rPr>
                        <a:t>45%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100" i="0" kern="1200">
                          <a:solidFill>
                            <a:schemeClr val="tx1">
                              <a:lumMod val="75000"/>
                              <a:lumOff val="25000"/>
                            </a:schemeClr>
                          </a:solidFill>
                          <a:latin typeface="+mn-lt"/>
                          <a:ea typeface="+mn-ea"/>
                          <a:cs typeface="+mn-cs"/>
                        </a:rPr>
                        <a:t>333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100" i="0" kern="1200">
                          <a:solidFill>
                            <a:schemeClr val="tx1">
                              <a:lumMod val="75000"/>
                              <a:lumOff val="25000"/>
                            </a:schemeClr>
                          </a:solidFill>
                          <a:latin typeface="+mn-lt"/>
                          <a:ea typeface="+mn-ea"/>
                          <a:cs typeface="+mn-cs"/>
                        </a:rPr>
                        <a:t>43%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extLst>
                  <a:ext uri="{0D108BD9-81ED-4DB2-BD59-A6C34878D82A}">
                    <a16:rowId xmlns:a16="http://schemas.microsoft.com/office/drawing/2014/main" val="10003"/>
                  </a:ext>
                </a:extLst>
              </a:tr>
              <a:tr h="338604">
                <a:tc>
                  <a:txBody>
                    <a:bodyPr/>
                    <a:lstStyle/>
                    <a:p>
                      <a:r>
                        <a:rPr lang="en-GB" sz="1100" b="1">
                          <a:solidFill>
                            <a:schemeClr val="tx1">
                              <a:lumMod val="75000"/>
                              <a:lumOff val="25000"/>
                            </a:schemeClr>
                          </a:solidFill>
                        </a:rPr>
                        <a:t>Present in 1 cohort </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algn="ctr" defTabSz="914400" rtl="0" eaLnBrk="1" fontAlgn="b" latinLnBrk="0" hangingPunct="1"/>
                      <a:r>
                        <a:rPr lang="en-GB" sz="1100" i="0" kern="1200">
                          <a:solidFill>
                            <a:schemeClr val="tx1">
                              <a:lumMod val="75000"/>
                              <a:lumOff val="25000"/>
                            </a:schemeClr>
                          </a:solidFill>
                          <a:latin typeface="+mn-lt"/>
                          <a:ea typeface="+mn-ea"/>
                          <a:cs typeface="+mn-cs"/>
                        </a:rPr>
                        <a:t>540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100" i="0" kern="1200">
                          <a:solidFill>
                            <a:schemeClr val="tx1">
                              <a:lumMod val="75000"/>
                              <a:lumOff val="25000"/>
                            </a:schemeClr>
                          </a:solidFill>
                          <a:latin typeface="+mn-lt"/>
                          <a:ea typeface="+mn-ea"/>
                          <a:cs typeface="+mn-cs"/>
                        </a:rPr>
                        <a:t>35%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100" i="0" kern="1200">
                          <a:solidFill>
                            <a:schemeClr val="tx1">
                              <a:lumMod val="75000"/>
                              <a:lumOff val="25000"/>
                            </a:schemeClr>
                          </a:solidFill>
                          <a:latin typeface="+mn-lt"/>
                          <a:ea typeface="+mn-ea"/>
                          <a:cs typeface="+mn-cs"/>
                        </a:rPr>
                        <a:t>350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100" i="0" kern="1200">
                          <a:solidFill>
                            <a:schemeClr val="tx1">
                              <a:lumMod val="75000"/>
                              <a:lumOff val="25000"/>
                            </a:schemeClr>
                          </a:solidFill>
                          <a:latin typeface="+mn-lt"/>
                          <a:ea typeface="+mn-ea"/>
                          <a:cs typeface="+mn-cs"/>
                        </a:rPr>
                        <a:t>36%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100" i="0" kern="1200">
                          <a:solidFill>
                            <a:schemeClr val="tx1">
                              <a:lumMod val="75000"/>
                              <a:lumOff val="25000"/>
                            </a:schemeClr>
                          </a:solidFill>
                          <a:latin typeface="+mn-lt"/>
                          <a:ea typeface="+mn-ea"/>
                          <a:cs typeface="+mn-cs"/>
                        </a:rPr>
                        <a:t>190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100" i="0" kern="1200">
                          <a:solidFill>
                            <a:schemeClr val="tx1">
                              <a:lumMod val="75000"/>
                              <a:lumOff val="25000"/>
                            </a:schemeClr>
                          </a:solidFill>
                          <a:latin typeface="+mn-lt"/>
                          <a:ea typeface="+mn-ea"/>
                          <a:cs typeface="+mn-cs"/>
                        </a:rPr>
                        <a:t>33%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100" i="0" kern="1200">
                          <a:solidFill>
                            <a:schemeClr val="tx1">
                              <a:lumMod val="75000"/>
                              <a:lumOff val="25000"/>
                            </a:schemeClr>
                          </a:solidFill>
                          <a:latin typeface="+mn-lt"/>
                          <a:ea typeface="+mn-ea"/>
                          <a:cs typeface="+mn-cs"/>
                        </a:rPr>
                        <a:t>247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100" i="0" kern="1200">
                          <a:solidFill>
                            <a:schemeClr val="tx1">
                              <a:lumMod val="75000"/>
                              <a:lumOff val="25000"/>
                            </a:schemeClr>
                          </a:solidFill>
                          <a:latin typeface="+mn-lt"/>
                          <a:ea typeface="+mn-ea"/>
                          <a:cs typeface="+mn-cs"/>
                        </a:rPr>
                        <a:t>34%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100" i="0" kern="1200">
                          <a:solidFill>
                            <a:schemeClr val="tx1">
                              <a:lumMod val="75000"/>
                              <a:lumOff val="25000"/>
                            </a:schemeClr>
                          </a:solidFill>
                          <a:latin typeface="+mn-lt"/>
                          <a:ea typeface="+mn-ea"/>
                          <a:cs typeface="+mn-cs"/>
                        </a:rPr>
                        <a:t>279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100" i="0" kern="1200">
                          <a:solidFill>
                            <a:schemeClr val="tx1">
                              <a:lumMod val="75000"/>
                              <a:lumOff val="25000"/>
                            </a:schemeClr>
                          </a:solidFill>
                          <a:latin typeface="+mn-lt"/>
                          <a:ea typeface="+mn-ea"/>
                          <a:cs typeface="+mn-cs"/>
                        </a:rPr>
                        <a:t>36%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extLst>
                  <a:ext uri="{0D108BD9-81ED-4DB2-BD59-A6C34878D82A}">
                    <a16:rowId xmlns:a16="http://schemas.microsoft.com/office/drawing/2014/main" val="10004"/>
                  </a:ext>
                </a:extLst>
              </a:tr>
              <a:tr h="338604">
                <a:tc>
                  <a:txBody>
                    <a:bodyPr/>
                    <a:lstStyle/>
                    <a:p>
                      <a:r>
                        <a:rPr lang="en-GB" sz="1100" b="1">
                          <a:solidFill>
                            <a:schemeClr val="tx1">
                              <a:lumMod val="75000"/>
                              <a:lumOff val="25000"/>
                            </a:schemeClr>
                          </a:solidFill>
                        </a:rPr>
                        <a:t>Present in 2 cohorts</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algn="ctr" defTabSz="914400" rtl="0" eaLnBrk="1" fontAlgn="b" latinLnBrk="0" hangingPunct="1"/>
                      <a:r>
                        <a:rPr lang="en-GB" sz="1100" i="0" kern="1200">
                          <a:solidFill>
                            <a:schemeClr val="tx1">
                              <a:lumMod val="75000"/>
                              <a:lumOff val="25000"/>
                            </a:schemeClr>
                          </a:solidFill>
                          <a:latin typeface="+mn-lt"/>
                          <a:ea typeface="+mn-ea"/>
                          <a:cs typeface="+mn-cs"/>
                        </a:rPr>
                        <a:t>239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100" i="0" kern="1200">
                          <a:solidFill>
                            <a:schemeClr val="tx1">
                              <a:lumMod val="75000"/>
                              <a:lumOff val="25000"/>
                            </a:schemeClr>
                          </a:solidFill>
                          <a:latin typeface="+mn-lt"/>
                          <a:ea typeface="+mn-ea"/>
                          <a:cs typeface="+mn-cs"/>
                        </a:rPr>
                        <a:t>15%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100" i="0" kern="1200">
                          <a:solidFill>
                            <a:schemeClr val="tx1">
                              <a:lumMod val="75000"/>
                              <a:lumOff val="25000"/>
                            </a:schemeClr>
                          </a:solidFill>
                          <a:latin typeface="+mn-lt"/>
                          <a:ea typeface="+mn-ea"/>
                          <a:cs typeface="+mn-cs"/>
                        </a:rPr>
                        <a:t>157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100" i="0" kern="1200">
                          <a:solidFill>
                            <a:schemeClr val="tx1">
                              <a:lumMod val="75000"/>
                              <a:lumOff val="25000"/>
                            </a:schemeClr>
                          </a:solidFill>
                          <a:latin typeface="+mn-lt"/>
                          <a:ea typeface="+mn-ea"/>
                          <a:cs typeface="+mn-cs"/>
                        </a:rPr>
                        <a:t>16%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100" i="0" kern="1200">
                          <a:solidFill>
                            <a:schemeClr val="tx1">
                              <a:lumMod val="75000"/>
                              <a:lumOff val="25000"/>
                            </a:schemeClr>
                          </a:solidFill>
                          <a:latin typeface="+mn-lt"/>
                          <a:ea typeface="+mn-ea"/>
                          <a:cs typeface="+mn-cs"/>
                        </a:rPr>
                        <a:t>82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100" i="0" kern="1200">
                          <a:solidFill>
                            <a:schemeClr val="tx1">
                              <a:lumMod val="75000"/>
                              <a:lumOff val="25000"/>
                            </a:schemeClr>
                          </a:solidFill>
                          <a:latin typeface="+mn-lt"/>
                          <a:ea typeface="+mn-ea"/>
                          <a:cs typeface="+mn-cs"/>
                        </a:rPr>
                        <a:t>14%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100" i="0" kern="1200">
                          <a:solidFill>
                            <a:schemeClr val="tx1">
                              <a:lumMod val="75000"/>
                              <a:lumOff val="25000"/>
                            </a:schemeClr>
                          </a:solidFill>
                          <a:latin typeface="+mn-lt"/>
                          <a:ea typeface="+mn-ea"/>
                          <a:cs typeface="+mn-cs"/>
                        </a:rPr>
                        <a:t>103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100" i="0" kern="1200">
                          <a:solidFill>
                            <a:schemeClr val="tx1">
                              <a:lumMod val="75000"/>
                              <a:lumOff val="25000"/>
                            </a:schemeClr>
                          </a:solidFill>
                          <a:latin typeface="+mn-lt"/>
                          <a:ea typeface="+mn-ea"/>
                          <a:cs typeface="+mn-cs"/>
                        </a:rPr>
                        <a:t>14%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100" i="0" kern="1200">
                          <a:solidFill>
                            <a:schemeClr val="tx1">
                              <a:lumMod val="75000"/>
                              <a:lumOff val="25000"/>
                            </a:schemeClr>
                          </a:solidFill>
                          <a:latin typeface="+mn-lt"/>
                          <a:ea typeface="+mn-ea"/>
                          <a:cs typeface="+mn-cs"/>
                        </a:rPr>
                        <a:t>117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100" i="0" kern="1200">
                          <a:solidFill>
                            <a:schemeClr val="tx1">
                              <a:lumMod val="75000"/>
                              <a:lumOff val="25000"/>
                            </a:schemeClr>
                          </a:solidFill>
                          <a:latin typeface="+mn-lt"/>
                          <a:ea typeface="+mn-ea"/>
                          <a:cs typeface="+mn-cs"/>
                        </a:rPr>
                        <a:t>15%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extLst>
                  <a:ext uri="{0D108BD9-81ED-4DB2-BD59-A6C34878D82A}">
                    <a16:rowId xmlns:a16="http://schemas.microsoft.com/office/drawing/2014/main" val="4280787380"/>
                  </a:ext>
                </a:extLst>
              </a:tr>
              <a:tr h="338604">
                <a:tc>
                  <a:txBody>
                    <a:bodyPr/>
                    <a:lstStyle/>
                    <a:p>
                      <a:r>
                        <a:rPr lang="en-GB" sz="1100" b="1">
                          <a:solidFill>
                            <a:schemeClr val="tx1">
                              <a:lumMod val="75000"/>
                              <a:lumOff val="25000"/>
                            </a:schemeClr>
                          </a:solidFill>
                        </a:rPr>
                        <a:t>Present in 3 cohorts</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algn="ctr" defTabSz="914400" rtl="0" eaLnBrk="1" fontAlgn="b" latinLnBrk="0" hangingPunct="1"/>
                      <a:r>
                        <a:rPr lang="en-GB" sz="1100" i="0" kern="1200">
                          <a:solidFill>
                            <a:schemeClr val="tx1">
                              <a:lumMod val="75000"/>
                              <a:lumOff val="25000"/>
                            </a:schemeClr>
                          </a:solidFill>
                          <a:latin typeface="+mn-lt"/>
                          <a:ea typeface="+mn-ea"/>
                          <a:cs typeface="+mn-cs"/>
                        </a:rPr>
                        <a:t>75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100" i="0" kern="1200">
                          <a:solidFill>
                            <a:schemeClr val="tx1">
                              <a:lumMod val="75000"/>
                              <a:lumOff val="25000"/>
                            </a:schemeClr>
                          </a:solidFill>
                          <a:latin typeface="+mn-lt"/>
                          <a:ea typeface="+mn-ea"/>
                          <a:cs typeface="+mn-cs"/>
                        </a:rPr>
                        <a:t>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100" i="0" kern="1200">
                          <a:solidFill>
                            <a:schemeClr val="tx1">
                              <a:lumMod val="75000"/>
                              <a:lumOff val="25000"/>
                            </a:schemeClr>
                          </a:solidFill>
                          <a:latin typeface="+mn-lt"/>
                          <a:ea typeface="+mn-ea"/>
                          <a:cs typeface="+mn-cs"/>
                        </a:rPr>
                        <a:t>47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100" i="0" kern="1200">
                          <a:solidFill>
                            <a:schemeClr val="tx1">
                              <a:lumMod val="75000"/>
                              <a:lumOff val="25000"/>
                            </a:schemeClr>
                          </a:solidFill>
                          <a:latin typeface="+mn-lt"/>
                          <a:ea typeface="+mn-ea"/>
                          <a:cs typeface="+mn-cs"/>
                        </a:rPr>
                        <a:t>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100" i="0" kern="1200">
                          <a:solidFill>
                            <a:schemeClr val="tx1">
                              <a:lumMod val="75000"/>
                              <a:lumOff val="25000"/>
                            </a:schemeClr>
                          </a:solidFill>
                          <a:latin typeface="+mn-lt"/>
                          <a:ea typeface="+mn-ea"/>
                          <a:cs typeface="+mn-cs"/>
                        </a:rPr>
                        <a:t>28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100" i="0" kern="1200">
                          <a:solidFill>
                            <a:schemeClr val="tx1">
                              <a:lumMod val="75000"/>
                              <a:lumOff val="25000"/>
                            </a:schemeClr>
                          </a:solidFill>
                          <a:latin typeface="+mn-lt"/>
                          <a:ea typeface="+mn-ea"/>
                          <a:cs typeface="+mn-cs"/>
                        </a:rPr>
                        <a:t>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100" i="0" kern="1200">
                          <a:solidFill>
                            <a:schemeClr val="tx1">
                              <a:lumMod val="75000"/>
                              <a:lumOff val="25000"/>
                            </a:schemeClr>
                          </a:solidFill>
                          <a:latin typeface="+mn-lt"/>
                          <a:ea typeface="+mn-ea"/>
                          <a:cs typeface="+mn-cs"/>
                        </a:rPr>
                        <a:t>37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100" i="0" kern="1200">
                          <a:solidFill>
                            <a:schemeClr val="tx1">
                              <a:lumMod val="75000"/>
                              <a:lumOff val="25000"/>
                            </a:schemeClr>
                          </a:solidFill>
                          <a:latin typeface="+mn-lt"/>
                          <a:ea typeface="+mn-ea"/>
                          <a:cs typeface="+mn-cs"/>
                        </a:rPr>
                        <a:t>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100" i="0" kern="1200">
                          <a:solidFill>
                            <a:schemeClr val="tx1">
                              <a:lumMod val="75000"/>
                              <a:lumOff val="25000"/>
                            </a:schemeClr>
                          </a:solidFill>
                          <a:latin typeface="+mn-lt"/>
                          <a:ea typeface="+mn-ea"/>
                          <a:cs typeface="+mn-cs"/>
                        </a:rPr>
                        <a:t>30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100" i="0" kern="1200">
                          <a:solidFill>
                            <a:schemeClr val="tx1">
                              <a:lumMod val="75000"/>
                              <a:lumOff val="25000"/>
                            </a:schemeClr>
                          </a:solidFill>
                          <a:latin typeface="+mn-lt"/>
                          <a:ea typeface="+mn-ea"/>
                          <a:cs typeface="+mn-cs"/>
                        </a:rPr>
                        <a:t>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extLst>
                  <a:ext uri="{0D108BD9-81ED-4DB2-BD59-A6C34878D82A}">
                    <a16:rowId xmlns:a16="http://schemas.microsoft.com/office/drawing/2014/main" val="10005"/>
                  </a:ext>
                </a:extLst>
              </a:tr>
              <a:tr h="338604">
                <a:tc>
                  <a:txBody>
                    <a:bodyPr/>
                    <a:lstStyle/>
                    <a:p>
                      <a:r>
                        <a:rPr lang="en-GB" sz="1100" b="1">
                          <a:solidFill>
                            <a:schemeClr val="tx1">
                              <a:lumMod val="75000"/>
                              <a:lumOff val="25000"/>
                            </a:schemeClr>
                          </a:solidFill>
                        </a:rPr>
                        <a:t>Present in 4 cohorts</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algn="ctr" defTabSz="914400" rtl="0" eaLnBrk="1" fontAlgn="b" latinLnBrk="0" hangingPunct="1"/>
                      <a:r>
                        <a:rPr lang="en-GB" sz="1100" i="0" kern="1200">
                          <a:solidFill>
                            <a:schemeClr val="tx1">
                              <a:lumMod val="75000"/>
                              <a:lumOff val="25000"/>
                            </a:schemeClr>
                          </a:solidFill>
                          <a:latin typeface="+mn-lt"/>
                          <a:ea typeface="+mn-ea"/>
                          <a:cs typeface="+mn-cs"/>
                        </a:rPr>
                        <a:t>20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100" i="0" kern="1200">
                          <a:solidFill>
                            <a:schemeClr val="tx1">
                              <a:lumMod val="75000"/>
                              <a:lumOff val="25000"/>
                            </a:schemeClr>
                          </a:solidFill>
                          <a:latin typeface="+mn-lt"/>
                          <a:ea typeface="+mn-ea"/>
                          <a:cs typeface="+mn-cs"/>
                        </a:rPr>
                        <a:t>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100" i="0" kern="1200">
                          <a:solidFill>
                            <a:schemeClr val="tx1">
                              <a:lumMod val="75000"/>
                              <a:lumOff val="25000"/>
                            </a:schemeClr>
                          </a:solidFill>
                          <a:latin typeface="+mn-lt"/>
                          <a:ea typeface="+mn-ea"/>
                          <a:cs typeface="+mn-cs"/>
                        </a:rPr>
                        <a:t>10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100" i="0" kern="1200">
                          <a:solidFill>
                            <a:schemeClr val="tx1">
                              <a:lumMod val="75000"/>
                              <a:lumOff val="25000"/>
                            </a:schemeClr>
                          </a:solidFill>
                          <a:latin typeface="+mn-lt"/>
                          <a:ea typeface="+mn-ea"/>
                          <a:cs typeface="+mn-cs"/>
                        </a:rPr>
                        <a:t>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100" i="0" kern="1200">
                          <a:solidFill>
                            <a:schemeClr val="tx1">
                              <a:lumMod val="75000"/>
                              <a:lumOff val="25000"/>
                            </a:schemeClr>
                          </a:solidFill>
                          <a:latin typeface="+mn-lt"/>
                          <a:ea typeface="+mn-ea"/>
                          <a:cs typeface="+mn-cs"/>
                        </a:rPr>
                        <a:t>10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100" i="0" kern="1200">
                          <a:solidFill>
                            <a:schemeClr val="tx1">
                              <a:lumMod val="75000"/>
                              <a:lumOff val="25000"/>
                            </a:schemeClr>
                          </a:solidFill>
                          <a:latin typeface="+mn-lt"/>
                          <a:ea typeface="+mn-ea"/>
                          <a:cs typeface="+mn-cs"/>
                        </a:rPr>
                        <a:t>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100" i="0" kern="1200">
                          <a:solidFill>
                            <a:schemeClr val="tx1">
                              <a:lumMod val="75000"/>
                              <a:lumOff val="25000"/>
                            </a:schemeClr>
                          </a:solidFill>
                          <a:latin typeface="+mn-lt"/>
                          <a:ea typeface="+mn-ea"/>
                          <a:cs typeface="+mn-cs"/>
                        </a:rPr>
                        <a:t>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100" i="0" kern="1200">
                          <a:solidFill>
                            <a:schemeClr val="tx1">
                              <a:lumMod val="75000"/>
                              <a:lumOff val="25000"/>
                            </a:schemeClr>
                          </a:solidFill>
                          <a:latin typeface="+mn-lt"/>
                          <a:ea typeface="+mn-ea"/>
                          <a:cs typeface="+mn-cs"/>
                        </a:rPr>
                        <a:t>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100" i="0" kern="1200">
                          <a:solidFill>
                            <a:schemeClr val="tx1">
                              <a:lumMod val="75000"/>
                              <a:lumOff val="25000"/>
                            </a:schemeClr>
                          </a:solidFill>
                          <a:latin typeface="+mn-lt"/>
                          <a:ea typeface="+mn-ea"/>
                          <a:cs typeface="+mn-cs"/>
                        </a:rPr>
                        <a:t>13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100" i="0" kern="1200">
                          <a:solidFill>
                            <a:schemeClr val="tx1">
                              <a:lumMod val="75000"/>
                              <a:lumOff val="25000"/>
                            </a:schemeClr>
                          </a:solidFill>
                          <a:latin typeface="+mn-lt"/>
                          <a:ea typeface="+mn-ea"/>
                          <a:cs typeface="+mn-cs"/>
                        </a:rPr>
                        <a:t>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extLst>
                  <a:ext uri="{0D108BD9-81ED-4DB2-BD59-A6C34878D82A}">
                    <a16:rowId xmlns:a16="http://schemas.microsoft.com/office/drawing/2014/main" val="10006"/>
                  </a:ext>
                </a:extLst>
              </a:tr>
              <a:tr h="338604">
                <a:tc>
                  <a:txBody>
                    <a:bodyPr/>
                    <a:lstStyle/>
                    <a:p>
                      <a:r>
                        <a:rPr lang="en-GB" sz="1100" b="1">
                          <a:solidFill>
                            <a:schemeClr val="tx1">
                              <a:lumMod val="75000"/>
                              <a:lumOff val="25000"/>
                            </a:schemeClr>
                          </a:solidFill>
                        </a:rPr>
                        <a:t>Present in 5 cohorts</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algn="ctr" defTabSz="914400" rtl="0" eaLnBrk="1" fontAlgn="b" latinLnBrk="0" hangingPunct="1"/>
                      <a:r>
                        <a:rPr lang="en-GB" sz="1100" i="0" kern="1200">
                          <a:solidFill>
                            <a:schemeClr val="tx1">
                              <a:lumMod val="75000"/>
                              <a:lumOff val="25000"/>
                            </a:schemeClr>
                          </a:solidFill>
                          <a:latin typeface="+mn-lt"/>
                          <a:ea typeface="+mn-ea"/>
                          <a:cs typeface="+mn-cs"/>
                        </a:rPr>
                        <a:t>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100" i="0" kern="1200">
                          <a:solidFill>
                            <a:schemeClr val="tx1">
                              <a:lumMod val="75000"/>
                              <a:lumOff val="25000"/>
                            </a:schemeClr>
                          </a:solidFill>
                          <a:latin typeface="+mn-lt"/>
                          <a:ea typeface="+mn-ea"/>
                          <a:cs typeface="+mn-cs"/>
                        </a:rPr>
                        <a:t>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100" i="0" kern="1200">
                          <a:solidFill>
                            <a:schemeClr val="tx1">
                              <a:lumMod val="75000"/>
                              <a:lumOff val="25000"/>
                            </a:schemeClr>
                          </a:solidFill>
                          <a:latin typeface="+mn-lt"/>
                          <a:ea typeface="+mn-ea"/>
                          <a:cs typeface="+mn-cs"/>
                        </a:rPr>
                        <a:t>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100" i="0" kern="1200">
                          <a:solidFill>
                            <a:schemeClr val="tx1">
                              <a:lumMod val="75000"/>
                              <a:lumOff val="25000"/>
                            </a:schemeClr>
                          </a:solidFill>
                          <a:latin typeface="+mn-lt"/>
                          <a:ea typeface="+mn-ea"/>
                          <a:cs typeface="+mn-cs"/>
                        </a:rPr>
                        <a:t>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100" i="0" kern="1200">
                          <a:solidFill>
                            <a:schemeClr val="tx1">
                              <a:lumMod val="75000"/>
                              <a:lumOff val="25000"/>
                            </a:schemeClr>
                          </a:solidFill>
                          <a:latin typeface="+mn-lt"/>
                          <a:ea typeface="+mn-ea"/>
                          <a:cs typeface="+mn-cs"/>
                        </a:rPr>
                        <a:t>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100" i="0" kern="1200">
                          <a:solidFill>
                            <a:schemeClr val="tx1">
                              <a:lumMod val="75000"/>
                              <a:lumOff val="25000"/>
                            </a:schemeClr>
                          </a:solidFill>
                          <a:latin typeface="+mn-lt"/>
                          <a:ea typeface="+mn-ea"/>
                          <a:cs typeface="+mn-cs"/>
                        </a:rPr>
                        <a:t>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100" i="0" kern="1200">
                          <a:solidFill>
                            <a:schemeClr val="tx1">
                              <a:lumMod val="75000"/>
                              <a:lumOff val="25000"/>
                            </a:schemeClr>
                          </a:solidFill>
                          <a:latin typeface="+mn-lt"/>
                          <a:ea typeface="+mn-ea"/>
                          <a:cs typeface="+mn-cs"/>
                        </a:rPr>
                        <a:t>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100" i="0" kern="1200">
                          <a:solidFill>
                            <a:schemeClr val="tx1">
                              <a:lumMod val="75000"/>
                              <a:lumOff val="25000"/>
                            </a:schemeClr>
                          </a:solidFill>
                          <a:latin typeface="+mn-lt"/>
                          <a:ea typeface="+mn-ea"/>
                          <a:cs typeface="+mn-cs"/>
                        </a:rPr>
                        <a:t>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100" i="0" kern="1200">
                          <a:solidFill>
                            <a:schemeClr val="tx1">
                              <a:lumMod val="75000"/>
                              <a:lumOff val="25000"/>
                            </a:schemeClr>
                          </a:solidFill>
                          <a:latin typeface="+mn-lt"/>
                          <a:ea typeface="+mn-ea"/>
                          <a:cs typeface="+mn-cs"/>
                        </a:rPr>
                        <a:t>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100" i="0" kern="1200">
                          <a:solidFill>
                            <a:schemeClr val="tx1">
                              <a:lumMod val="75000"/>
                              <a:lumOff val="25000"/>
                            </a:schemeClr>
                          </a:solidFill>
                          <a:latin typeface="+mn-lt"/>
                          <a:ea typeface="+mn-ea"/>
                          <a:cs typeface="+mn-cs"/>
                        </a:rPr>
                        <a:t>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extLst>
                  <a:ext uri="{0D108BD9-81ED-4DB2-BD59-A6C34878D82A}">
                    <a16:rowId xmlns:a16="http://schemas.microsoft.com/office/drawing/2014/main" val="10008"/>
                  </a:ext>
                </a:extLst>
              </a:tr>
            </a:tbl>
          </a:graphicData>
        </a:graphic>
      </p:graphicFrame>
      <p:sp>
        <p:nvSpPr>
          <p:cNvPr id="33" name="TextBox 32">
            <a:extLst>
              <a:ext uri="{FF2B5EF4-FFF2-40B4-BE49-F238E27FC236}">
                <a16:creationId xmlns:a16="http://schemas.microsoft.com/office/drawing/2014/main" id="{E8915858-613E-4114-92C9-B75763CF8345}"/>
              </a:ext>
            </a:extLst>
          </p:cNvPr>
          <p:cNvSpPr txBox="1"/>
          <p:nvPr/>
        </p:nvSpPr>
        <p:spPr>
          <a:xfrm>
            <a:off x="356543" y="4110156"/>
            <a:ext cx="10895269" cy="276999"/>
          </a:xfrm>
          <a:prstGeom prst="rect">
            <a:avLst/>
          </a:prstGeom>
          <a:solidFill>
            <a:schemeClr val="accent4">
              <a:lumMod val="20000"/>
              <a:lumOff val="80000"/>
            </a:schemeClr>
          </a:solidFill>
        </p:spPr>
        <p:txBody>
          <a:bodyPr wrap="square" rtlCol="0">
            <a:spAutoFit/>
          </a:bodyPr>
          <a:lstStyle/>
          <a:p>
            <a:r>
              <a:rPr lang="en-GB" sz="1100">
                <a:solidFill>
                  <a:schemeClr val="tx1">
                    <a:lumMod val="75000"/>
                    <a:lumOff val="25000"/>
                  </a:schemeClr>
                </a:solidFill>
              </a:rPr>
              <a:t>Cohorts: FSM, SEN, those with disability or long-standing illness, Young carers, Ethnic minority, English as 2</a:t>
            </a:r>
            <a:r>
              <a:rPr lang="en-GB" sz="1100" baseline="30000">
                <a:solidFill>
                  <a:schemeClr val="tx1">
                    <a:lumMod val="75000"/>
                    <a:lumOff val="25000"/>
                  </a:schemeClr>
                </a:solidFill>
              </a:rPr>
              <a:t>nd</a:t>
            </a:r>
            <a:r>
              <a:rPr lang="en-GB" sz="1100">
                <a:solidFill>
                  <a:schemeClr val="tx1">
                    <a:lumMod val="75000"/>
                    <a:lumOff val="25000"/>
                  </a:schemeClr>
                </a:solidFill>
              </a:rPr>
              <a:t> language, LGBTQ</a:t>
            </a:r>
            <a:r>
              <a:rPr lang="en-GB" sz="1200">
                <a:solidFill>
                  <a:schemeClr val="tx1">
                    <a:lumMod val="75000"/>
                    <a:lumOff val="25000"/>
                  </a:schemeClr>
                </a:solidFill>
              </a:rPr>
              <a:t>. </a:t>
            </a:r>
          </a:p>
        </p:txBody>
      </p:sp>
      <p:sp>
        <p:nvSpPr>
          <p:cNvPr id="6" name="Rectangle: Rounded Corners 5">
            <a:extLst>
              <a:ext uri="{FF2B5EF4-FFF2-40B4-BE49-F238E27FC236}">
                <a16:creationId xmlns:a16="http://schemas.microsoft.com/office/drawing/2014/main" id="{49573092-049F-4F2C-B30D-ED2090F191AB}"/>
              </a:ext>
            </a:extLst>
          </p:cNvPr>
          <p:cNvSpPr/>
          <p:nvPr/>
        </p:nvSpPr>
        <p:spPr>
          <a:xfrm>
            <a:off x="6844937" y="4604964"/>
            <a:ext cx="4406875" cy="992180"/>
          </a:xfrm>
          <a:prstGeom prst="roundRect">
            <a:avLst/>
          </a:prstGeom>
          <a:solidFill>
            <a:srgbClr val="00A79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200">
                <a:solidFill>
                  <a:schemeClr val="bg1"/>
                </a:solidFill>
              </a:rPr>
              <a:t>57% of pupils appear in at least one cohort group. </a:t>
            </a:r>
          </a:p>
          <a:p>
            <a:pPr algn="ctr"/>
            <a:r>
              <a:rPr lang="en-GB" sz="1200">
                <a:solidFill>
                  <a:schemeClr val="bg1"/>
                </a:solidFill>
              </a:rPr>
              <a:t>There are only small variances across the age groups and genders.</a:t>
            </a:r>
          </a:p>
        </p:txBody>
      </p:sp>
    </p:spTree>
    <p:extLst>
      <p:ext uri="{BB962C8B-B14F-4D97-AF65-F5344CB8AC3E}">
        <p14:creationId xmlns:p14="http://schemas.microsoft.com/office/powerpoint/2010/main" val="3904962149"/>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2"/>
          <p:cNvPicPr>
            <a:picLocks noChangeAspect="1" noChangeArrowheads="1"/>
          </p:cNvPicPr>
          <p:nvPr/>
        </p:nvPicPr>
        <p:blipFill>
          <a:blip r:embed="rId3"/>
          <a:srcRect/>
          <a:stretch>
            <a:fillRect/>
          </a:stretch>
        </p:blipFill>
        <p:spPr bwMode="auto">
          <a:xfrm>
            <a:off x="9042400" y="3688396"/>
            <a:ext cx="3149600" cy="3169604"/>
          </a:xfrm>
          <a:prstGeom prst="rect">
            <a:avLst/>
          </a:prstGeom>
          <a:solidFill>
            <a:schemeClr val="bg1"/>
          </a:solidFill>
          <a:ln w="9525">
            <a:noFill/>
            <a:miter lim="800000"/>
            <a:headEnd/>
            <a:tailEnd/>
          </a:ln>
          <a:effectLst/>
        </p:spPr>
      </p:pic>
      <p:pic>
        <p:nvPicPr>
          <p:cNvPr id="3" name="Content Placeholder 3"/>
          <p:cNvPicPr>
            <a:picLocks noChangeAspect="1"/>
          </p:cNvPicPr>
          <p:nvPr/>
        </p:nvPicPr>
        <p:blipFill rotWithShape="1">
          <a:blip r:embed="rId4"/>
          <a:srcRect l="26837" r="68553" b="77143"/>
          <a:stretch/>
        </p:blipFill>
        <p:spPr>
          <a:xfrm>
            <a:off x="-15552" y="0"/>
            <a:ext cx="12207552" cy="1066801"/>
          </a:xfrm>
          <a:prstGeom prst="rect">
            <a:avLst/>
          </a:prstGeom>
          <a:solidFill>
            <a:srgbClr val="004376"/>
          </a:solidFill>
        </p:spPr>
      </p:pic>
      <p:pic>
        <p:nvPicPr>
          <p:cNvPr id="5" name="Picture 3"/>
          <p:cNvPicPr>
            <a:picLocks noChangeAspect="1" noChangeArrowheads="1"/>
          </p:cNvPicPr>
          <p:nvPr/>
        </p:nvPicPr>
        <p:blipFill>
          <a:blip r:embed="rId5"/>
          <a:srcRect/>
          <a:stretch>
            <a:fillRect/>
          </a:stretch>
        </p:blipFill>
        <p:spPr bwMode="auto">
          <a:xfrm>
            <a:off x="171450" y="192343"/>
            <a:ext cx="2393950" cy="692213"/>
          </a:xfrm>
          <a:prstGeom prst="rect">
            <a:avLst/>
          </a:prstGeom>
          <a:noFill/>
          <a:ln w="9525">
            <a:noFill/>
            <a:miter lim="800000"/>
            <a:headEnd/>
            <a:tailEnd/>
          </a:ln>
          <a:effectLst/>
        </p:spPr>
      </p:pic>
      <p:sp>
        <p:nvSpPr>
          <p:cNvPr id="7" name="Text Box 2"/>
          <p:cNvSpPr txBox="1"/>
          <p:nvPr/>
        </p:nvSpPr>
        <p:spPr>
          <a:xfrm>
            <a:off x="928159" y="2217405"/>
            <a:ext cx="7775575" cy="3257691"/>
          </a:xfrm>
          <a:prstGeom prst="rect">
            <a:avLst/>
          </a:prstGeom>
          <a:noFill/>
          <a:ln>
            <a:noFill/>
          </a:ln>
          <a:effectLst/>
          <a:extLst>
            <a:ext uri="{C572A759-6A51-4108-AA02-DFA0A04FC94B}">
              <ma14:wrappingTextBoxFlag xmlns:lc="http://schemas.openxmlformats.org/drawingml/2006/lockedCanvas" xmlns:ma14="http://schemas.microsoft.com/office/mac/drawingml/2011/main" xmlns:w="http://schemas.openxmlformats.org/wordprocessingml/2006/main" xmlns:w10="urn:schemas-microsoft-com:office:word" xmlns:v="urn:schemas-microsoft-com:vml" xmlns:o="urn:schemas-microsoft-com:office:office" xmlns:mv="urn:schemas-microsoft-com:mac:vml" xmlns:mo="http://schemas.microsoft.com/office/mac/office/2008/main" xmlns:arto="http://schemas.microsoft.com/office/word/2006/arto" xmlns:wps="http://schemas.microsoft.com/office/word/2010/wordprocessingShape" xmlns:wne="http://schemas.microsoft.com/office/word/2006/wordml" xmlns:wpi="http://schemas.microsoft.com/office/word/2010/wordprocessingInk" xmlns:wpg="http://schemas.microsoft.com/office/word/2010/wordprocessingGroup" xmlns:w15="http://schemas.microsoft.com/office/word/2012/wordml" xmlns:w14="http://schemas.microsoft.com/office/word/2010/wordml" xmlns:wp="http://schemas.openxmlformats.org/drawingml/2006/wordprocessingDrawing" xmlns:wp14="http://schemas.microsoft.com/office/word/2010/wordprocessingDrawing" xmlns:m="http://schemas.openxmlformats.org/officeDocument/2006/math" xmlns:mc="http://schemas.openxmlformats.org/markup-compatibility/2006" xmlns:wpc="http://schemas.microsoft.com/office/word/2010/wordprocessingCanvas" xmlns=""/>
            </a:ext>
          </a:extLst>
        </p:spPr>
        <p:style>
          <a:lnRef idx="0">
            <a:schemeClr val="accent1"/>
          </a:lnRef>
          <a:fillRef idx="0">
            <a:schemeClr val="accent1"/>
          </a:fillRef>
          <a:effectRef idx="0">
            <a:schemeClr val="accent1"/>
          </a:effectRef>
          <a:fontRef idx="minor">
            <a:schemeClr val="dk1"/>
          </a:fontRef>
        </p:style>
        <p:txBody>
          <a:bodyPr rot="0" spcFirstLastPara="0" vert="horz" wrap="square" lIns="91440" tIns="45720" rIns="91440" bIns="45720" numCol="1" spcCol="0" rtlCol="0" fromWordArt="0" anchor="t" anchorCtr="0" forceAA="0" compatLnSpc="1">
            <a:prstTxWarp prst="textNoShape">
              <a:avLst/>
            </a:prstTxWarp>
            <a:noAutofit/>
          </a:bodyPr>
          <a:lstStyle/>
          <a:p>
            <a:pPr>
              <a:spcAft>
                <a:spcPts val="0"/>
              </a:spcAft>
            </a:pPr>
            <a:r>
              <a:rPr lang="en-GB" sz="3600">
                <a:solidFill>
                  <a:srgbClr val="00A98A"/>
                </a:solidFill>
                <a:latin typeface="Calibri" panose="020F0502020204030204" pitchFamily="34" charset="0"/>
                <a:ea typeface="MS Mincho" panose="02020609040205080304" pitchFamily="49" charset="-128"/>
                <a:cs typeface="Times New Roman" panose="02020603050405020304" pitchFamily="18" charset="0"/>
              </a:rPr>
              <a:t>Survey results</a:t>
            </a:r>
          </a:p>
          <a:p>
            <a:pPr>
              <a:spcAft>
                <a:spcPts val="0"/>
              </a:spcAft>
            </a:pPr>
            <a:endParaRPr lang="en-GB" sz="3600">
              <a:solidFill>
                <a:srgbClr val="00A98A"/>
              </a:solidFill>
              <a:effectLst/>
              <a:latin typeface="Calibri" panose="020F0502020204030204" pitchFamily="34" charset="0"/>
              <a:ea typeface="MS Mincho" panose="02020609040205080304" pitchFamily="49" charset="-128"/>
              <a:cs typeface="Times New Roman" panose="02020603050405020304" pitchFamily="18" charset="0"/>
            </a:endParaRPr>
          </a:p>
          <a:p>
            <a:pPr>
              <a:spcAft>
                <a:spcPts val="0"/>
              </a:spcAft>
            </a:pPr>
            <a:endParaRPr lang="en-GB" sz="2000">
              <a:solidFill>
                <a:srgbClr val="404040"/>
              </a:solidFill>
              <a:effectLst/>
              <a:latin typeface="Calibri" panose="020F0502020204030204" pitchFamily="34" charset="0"/>
              <a:ea typeface="MS Mincho" panose="02020609040205080304" pitchFamily="49" charset="-128"/>
              <a:cs typeface="Times New Roman" panose="02020603050405020304" pitchFamily="18" charset="0"/>
            </a:endParaRPr>
          </a:p>
          <a:p>
            <a:pPr>
              <a:spcAft>
                <a:spcPts val="0"/>
              </a:spcAft>
            </a:pPr>
            <a:r>
              <a:rPr lang="en-GB" sz="1400">
                <a:solidFill>
                  <a:srgbClr val="404040"/>
                </a:solidFill>
                <a:effectLst/>
                <a:latin typeface="Calibri" panose="020F0502020204030204" pitchFamily="34" charset="0"/>
                <a:ea typeface="MS Mincho" panose="02020609040205080304" pitchFamily="49" charset="-128"/>
                <a:cs typeface="Times New Roman" panose="02020603050405020304" pitchFamily="18" charset="0"/>
              </a:rPr>
              <a:t> </a:t>
            </a:r>
            <a:endParaRPr lang="en-GB" sz="2000">
              <a:solidFill>
                <a:srgbClr val="404040"/>
              </a:solidFill>
              <a:effectLst/>
              <a:latin typeface="Calibri" panose="020F0502020204030204" pitchFamily="34" charset="0"/>
              <a:ea typeface="MS Mincho" panose="02020609040205080304" pitchFamily="49" charset="-128"/>
              <a:cs typeface="Times New Roman" panose="02020603050405020304" pitchFamily="18" charset="0"/>
            </a:endParaRPr>
          </a:p>
          <a:p>
            <a:pPr>
              <a:spcAft>
                <a:spcPts val="0"/>
              </a:spcAft>
            </a:pPr>
            <a:r>
              <a:rPr lang="en-GB" sz="3600">
                <a:solidFill>
                  <a:srgbClr val="0072BD"/>
                </a:solidFill>
                <a:effectLst/>
                <a:latin typeface="Calibri" panose="020F0502020204030204" pitchFamily="34" charset="0"/>
                <a:ea typeface="MS Mincho" panose="02020609040205080304" pitchFamily="49" charset="-128"/>
                <a:cs typeface="Times New Roman" panose="02020603050405020304" pitchFamily="18" charset="0"/>
              </a:rPr>
              <a:t> </a:t>
            </a:r>
            <a:endParaRPr lang="en-GB" sz="2000">
              <a:solidFill>
                <a:srgbClr val="404040"/>
              </a:solidFill>
              <a:effectLst/>
              <a:latin typeface="Calibri" panose="020F0502020204030204" pitchFamily="34" charset="0"/>
              <a:ea typeface="MS Mincho" panose="02020609040205080304" pitchFamily="49" charset="-128"/>
              <a:cs typeface="Times New Roman" panose="02020603050405020304" pitchFamily="18" charset="0"/>
            </a:endParaRPr>
          </a:p>
        </p:txBody>
      </p:sp>
    </p:spTree>
    <p:extLst>
      <p:ext uri="{BB962C8B-B14F-4D97-AF65-F5344CB8AC3E}">
        <p14:creationId xmlns:p14="http://schemas.microsoft.com/office/powerpoint/2010/main" val="1938859533"/>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vert="horz" lIns="91440" tIns="45720" rIns="91440" bIns="45720" rtlCol="0" anchor="ctr">
            <a:normAutofit/>
          </a:bodyPr>
          <a:lstStyle/>
          <a:p>
            <a:r>
              <a:rPr lang="en-GB" sz="2400"/>
              <a:t>Table of Contents</a:t>
            </a:r>
          </a:p>
        </p:txBody>
      </p:sp>
      <p:sp>
        <p:nvSpPr>
          <p:cNvPr id="3" name="Content Placeholder 2"/>
          <p:cNvSpPr>
            <a:spLocks noGrp="1"/>
          </p:cNvSpPr>
          <p:nvPr>
            <p:ph idx="1"/>
          </p:nvPr>
        </p:nvSpPr>
        <p:spPr>
          <a:xfrm>
            <a:off x="183019" y="834244"/>
            <a:ext cx="10569776" cy="5678068"/>
          </a:xfrm>
        </p:spPr>
        <p:txBody>
          <a:bodyPr>
            <a:noAutofit/>
          </a:bodyPr>
          <a:lstStyle/>
          <a:p>
            <a:pPr>
              <a:lnSpc>
                <a:spcPct val="110000"/>
              </a:lnSpc>
            </a:pPr>
            <a:endParaRPr lang="en-US" sz="1400">
              <a:solidFill>
                <a:schemeClr val="tx1"/>
              </a:solidFill>
            </a:endParaRPr>
          </a:p>
          <a:p>
            <a:pPr>
              <a:lnSpc>
                <a:spcPct val="110000"/>
              </a:lnSpc>
            </a:pPr>
            <a:endParaRPr lang="en-GB" sz="1400"/>
          </a:p>
        </p:txBody>
      </p:sp>
      <p:graphicFrame>
        <p:nvGraphicFramePr>
          <p:cNvPr id="5" name="Table 4"/>
          <p:cNvGraphicFramePr>
            <a:graphicFrameLocks noGrp="1"/>
          </p:cNvGraphicFramePr>
          <p:nvPr>
            <p:extLst>
              <p:ext uri="{D42A27DB-BD31-4B8C-83A1-F6EECF244321}">
                <p14:modId xmlns:p14="http://schemas.microsoft.com/office/powerpoint/2010/main" val="2100427375"/>
              </p:ext>
            </p:extLst>
          </p:nvPr>
        </p:nvGraphicFramePr>
        <p:xfrm>
          <a:off x="250559" y="1176493"/>
          <a:ext cx="6230633" cy="5191760"/>
        </p:xfrm>
        <a:graphic>
          <a:graphicData uri="http://schemas.openxmlformats.org/drawingml/2006/table">
            <a:tbl>
              <a:tblPr firstRow="1" bandRow="1">
                <a:tableStyleId>{2D5ABB26-0587-4C30-8999-92F81FD0307C}</a:tableStyleId>
              </a:tblPr>
              <a:tblGrid>
                <a:gridCol w="5326281">
                  <a:extLst>
                    <a:ext uri="{9D8B030D-6E8A-4147-A177-3AD203B41FA5}">
                      <a16:colId xmlns:a16="http://schemas.microsoft.com/office/drawing/2014/main" val="20000"/>
                    </a:ext>
                  </a:extLst>
                </a:gridCol>
                <a:gridCol w="904352">
                  <a:extLst>
                    <a:ext uri="{9D8B030D-6E8A-4147-A177-3AD203B41FA5}">
                      <a16:colId xmlns:a16="http://schemas.microsoft.com/office/drawing/2014/main" val="20001"/>
                    </a:ext>
                  </a:extLst>
                </a:gridCol>
              </a:tblGrid>
              <a:tr h="370840">
                <a:tc>
                  <a:txBody>
                    <a:bodyPr/>
                    <a:lstStyle/>
                    <a:p>
                      <a:r>
                        <a:rPr lang="en-GB" sz="1600" b="1"/>
                        <a:t>Executive Summary</a:t>
                      </a:r>
                      <a:endParaRPr lang="en-GB" sz="1600" b="1">
                        <a:solidFill>
                          <a:srgbClr val="404040"/>
                        </a:solidFill>
                      </a:endParaRPr>
                    </a:p>
                  </a:txBody>
                  <a:tcPr/>
                </a:tc>
                <a:tc>
                  <a:txBody>
                    <a:bodyPr/>
                    <a:lstStyle/>
                    <a:p>
                      <a:pPr algn="ctr"/>
                      <a:r>
                        <a:rPr lang="en-GB" sz="1600" b="1">
                          <a:solidFill>
                            <a:srgbClr val="404040"/>
                          </a:solidFill>
                        </a:rPr>
                        <a:t>4</a:t>
                      </a:r>
                    </a:p>
                  </a:txBody>
                  <a:tcPr/>
                </a:tc>
                <a:extLst>
                  <a:ext uri="{0D108BD9-81ED-4DB2-BD59-A6C34878D82A}">
                    <a16:rowId xmlns:a16="http://schemas.microsoft.com/office/drawing/2014/main" val="10000"/>
                  </a:ext>
                </a:extLst>
              </a:tr>
              <a:tr h="370840">
                <a:tc>
                  <a:txBody>
                    <a:bodyPr/>
                    <a:lstStyle/>
                    <a:p>
                      <a:r>
                        <a:rPr lang="en-GB" sz="1600" b="1"/>
                        <a:t>Objectives, methodology and pupil profile</a:t>
                      </a:r>
                      <a:endParaRPr lang="en-GB" sz="1600" b="1">
                        <a:solidFill>
                          <a:srgbClr val="404040"/>
                        </a:solidFill>
                      </a:endParaRPr>
                    </a:p>
                  </a:txBody>
                  <a:tcPr/>
                </a:tc>
                <a:tc>
                  <a:txBody>
                    <a:bodyPr/>
                    <a:lstStyle/>
                    <a:p>
                      <a:pPr algn="ctr"/>
                      <a:r>
                        <a:rPr lang="en-GB" sz="1600" b="1">
                          <a:solidFill>
                            <a:srgbClr val="404040"/>
                          </a:solidFill>
                        </a:rPr>
                        <a:t>22</a:t>
                      </a:r>
                    </a:p>
                  </a:txBody>
                  <a:tcPr/>
                </a:tc>
                <a:extLst>
                  <a:ext uri="{0D108BD9-81ED-4DB2-BD59-A6C34878D82A}">
                    <a16:rowId xmlns:a16="http://schemas.microsoft.com/office/drawing/2014/main" val="10001"/>
                  </a:ext>
                </a:extLst>
              </a:tr>
              <a:tr h="370840">
                <a:tc>
                  <a:txBody>
                    <a:bodyPr/>
                    <a:lstStyle/>
                    <a:p>
                      <a:pPr marL="0" lvl="0" indent="0"/>
                      <a:r>
                        <a:rPr lang="en-GB" sz="1600" b="1" kern="1200"/>
                        <a:t>Survey results:</a:t>
                      </a:r>
                      <a:endParaRPr lang="en-GB" sz="1600" b="1" kern="1200">
                        <a:solidFill>
                          <a:srgbClr val="404040"/>
                        </a:solidFill>
                        <a:latin typeface="+mn-lt"/>
                        <a:ea typeface="+mn-ea"/>
                        <a:cs typeface="+mn-cs"/>
                      </a:endParaRPr>
                    </a:p>
                  </a:txBody>
                  <a:tcPr/>
                </a:tc>
                <a:tc>
                  <a:txBody>
                    <a:bodyPr/>
                    <a:lstStyle/>
                    <a:p>
                      <a:pPr algn="ctr"/>
                      <a:endParaRPr lang="en-GB" sz="1600" b="1">
                        <a:solidFill>
                          <a:srgbClr val="404040"/>
                        </a:solidFill>
                      </a:endParaRPr>
                    </a:p>
                  </a:txBody>
                  <a:tcPr/>
                </a:tc>
                <a:extLst>
                  <a:ext uri="{0D108BD9-81ED-4DB2-BD59-A6C34878D82A}">
                    <a16:rowId xmlns:a16="http://schemas.microsoft.com/office/drawing/2014/main" val="10002"/>
                  </a:ext>
                </a:extLst>
              </a:tr>
              <a:tr h="370840">
                <a:tc>
                  <a:txBody>
                    <a:bodyPr/>
                    <a:lstStyle/>
                    <a:p>
                      <a:pPr marL="622300" lvl="1" indent="0"/>
                      <a:r>
                        <a:rPr lang="en-GB" sz="1600"/>
                        <a:t>Healthy eating</a:t>
                      </a:r>
                      <a:endParaRPr lang="en-GB" sz="1600">
                        <a:solidFill>
                          <a:srgbClr val="404040"/>
                        </a:solidFill>
                      </a:endParaRPr>
                    </a:p>
                  </a:txBody>
                  <a:tcPr/>
                </a:tc>
                <a:tc>
                  <a:txBody>
                    <a:bodyPr/>
                    <a:lstStyle/>
                    <a:p>
                      <a:pPr algn="ctr"/>
                      <a:r>
                        <a:rPr lang="en-US" sz="1600" dirty="0">
                          <a:solidFill>
                            <a:srgbClr val="404040"/>
                          </a:solidFill>
                        </a:rPr>
                        <a:t>3</a:t>
                      </a:r>
                      <a:r>
                        <a:rPr lang="en-GB" sz="1600" dirty="0">
                          <a:solidFill>
                            <a:srgbClr val="404040"/>
                          </a:solidFill>
                        </a:rPr>
                        <a:t>0</a:t>
                      </a:r>
                    </a:p>
                  </a:txBody>
                  <a:tcPr/>
                </a:tc>
                <a:extLst>
                  <a:ext uri="{0D108BD9-81ED-4DB2-BD59-A6C34878D82A}">
                    <a16:rowId xmlns:a16="http://schemas.microsoft.com/office/drawing/2014/main" val="10003"/>
                  </a:ext>
                </a:extLst>
              </a:tr>
              <a:tr h="370840">
                <a:tc>
                  <a:txBody>
                    <a:bodyPr/>
                    <a:lstStyle/>
                    <a:p>
                      <a:pPr marL="622300" lvl="1" indent="0"/>
                      <a:r>
                        <a:rPr lang="en-GB" sz="1600">
                          <a:solidFill>
                            <a:schemeClr val="tx1"/>
                          </a:solidFill>
                        </a:rPr>
                        <a:t>Wellbeing</a:t>
                      </a:r>
                    </a:p>
                  </a:txBody>
                  <a:tcPr/>
                </a:tc>
                <a:tc>
                  <a:txBody>
                    <a:bodyPr/>
                    <a:lstStyle/>
                    <a:p>
                      <a:pPr algn="ctr"/>
                      <a:r>
                        <a:rPr lang="en-GB" sz="1600" dirty="0">
                          <a:solidFill>
                            <a:srgbClr val="404040"/>
                          </a:solidFill>
                        </a:rPr>
                        <a:t>48</a:t>
                      </a:r>
                    </a:p>
                  </a:txBody>
                  <a:tcPr/>
                </a:tc>
                <a:extLst>
                  <a:ext uri="{0D108BD9-81ED-4DB2-BD59-A6C34878D82A}">
                    <a16:rowId xmlns:a16="http://schemas.microsoft.com/office/drawing/2014/main" val="549442944"/>
                  </a:ext>
                </a:extLst>
              </a:tr>
              <a:tr h="370840">
                <a:tc>
                  <a:txBody>
                    <a:bodyPr/>
                    <a:lstStyle/>
                    <a:p>
                      <a:pPr marL="622300" lvl="1" indent="0" algn="l" defTabSz="914400" rtl="0" eaLnBrk="1" latinLnBrk="0" hangingPunct="1"/>
                      <a:r>
                        <a:rPr lang="en-GB" sz="1600" kern="1200"/>
                        <a:t>Physical activity</a:t>
                      </a:r>
                      <a:endParaRPr lang="en-GB" sz="1600" kern="1200">
                        <a:solidFill>
                          <a:srgbClr val="404040"/>
                        </a:solidFill>
                        <a:latin typeface="+mn-lt"/>
                        <a:ea typeface="+mn-ea"/>
                        <a:cs typeface="+mn-cs"/>
                      </a:endParaRPr>
                    </a:p>
                  </a:txBody>
                  <a:tcPr/>
                </a:tc>
                <a:tc>
                  <a:txBody>
                    <a:bodyPr/>
                    <a:lstStyle/>
                    <a:p>
                      <a:pPr algn="ctr"/>
                      <a:r>
                        <a:rPr lang="en-US" sz="1600" dirty="0">
                          <a:solidFill>
                            <a:srgbClr val="404040"/>
                          </a:solidFill>
                        </a:rPr>
                        <a:t>57</a:t>
                      </a:r>
                      <a:endParaRPr lang="en-GB" sz="1600" dirty="0">
                        <a:solidFill>
                          <a:srgbClr val="404040"/>
                        </a:solidFill>
                      </a:endParaRPr>
                    </a:p>
                  </a:txBody>
                  <a:tcPr/>
                </a:tc>
                <a:extLst>
                  <a:ext uri="{0D108BD9-81ED-4DB2-BD59-A6C34878D82A}">
                    <a16:rowId xmlns:a16="http://schemas.microsoft.com/office/drawing/2014/main" val="10004"/>
                  </a:ext>
                </a:extLst>
              </a:tr>
              <a:tr h="370840">
                <a:tc>
                  <a:txBody>
                    <a:bodyPr/>
                    <a:lstStyle/>
                    <a:p>
                      <a:pPr marL="622300" lvl="1" indent="0" algn="l" defTabSz="914400" rtl="0" eaLnBrk="1" latinLnBrk="0" hangingPunct="1"/>
                      <a:r>
                        <a:rPr lang="en-GB" sz="1600" kern="1200">
                          <a:solidFill>
                            <a:schemeClr val="tx1"/>
                          </a:solidFill>
                          <a:latin typeface="+mn-lt"/>
                          <a:ea typeface="+mn-ea"/>
                          <a:cs typeface="+mn-cs"/>
                        </a:rPr>
                        <a:t>Relationships</a:t>
                      </a:r>
                    </a:p>
                  </a:txBody>
                  <a:tcPr/>
                </a:tc>
                <a:tc>
                  <a:txBody>
                    <a:bodyPr/>
                    <a:lstStyle/>
                    <a:p>
                      <a:pPr algn="ctr"/>
                      <a:r>
                        <a:rPr lang="en-US" sz="1600" dirty="0">
                          <a:solidFill>
                            <a:srgbClr val="404040"/>
                          </a:solidFill>
                        </a:rPr>
                        <a:t>70</a:t>
                      </a:r>
                      <a:endParaRPr lang="en-GB" sz="1600" dirty="0">
                        <a:solidFill>
                          <a:srgbClr val="404040"/>
                        </a:solidFill>
                      </a:endParaRPr>
                    </a:p>
                  </a:txBody>
                  <a:tcPr/>
                </a:tc>
                <a:extLst>
                  <a:ext uri="{0D108BD9-81ED-4DB2-BD59-A6C34878D82A}">
                    <a16:rowId xmlns:a16="http://schemas.microsoft.com/office/drawing/2014/main" val="10005"/>
                  </a:ext>
                </a:extLst>
              </a:tr>
              <a:tr h="370840">
                <a:tc>
                  <a:txBody>
                    <a:bodyPr/>
                    <a:lstStyle/>
                    <a:p>
                      <a:pPr marL="622300" lvl="1" indent="0" algn="l" defTabSz="914400" rtl="0" eaLnBrk="1" latinLnBrk="0" hangingPunct="1"/>
                      <a:r>
                        <a:rPr lang="en-GB" sz="1600" kern="1200"/>
                        <a:t>Emotional wellbeing</a:t>
                      </a:r>
                      <a:endParaRPr lang="en-GB" sz="1600" kern="1200">
                        <a:solidFill>
                          <a:srgbClr val="404040"/>
                        </a:solidFill>
                        <a:latin typeface="+mn-lt"/>
                        <a:ea typeface="+mn-ea"/>
                        <a:cs typeface="+mn-cs"/>
                      </a:endParaRPr>
                    </a:p>
                  </a:txBody>
                  <a:tcPr/>
                </a:tc>
                <a:tc>
                  <a:txBody>
                    <a:bodyPr/>
                    <a:lstStyle/>
                    <a:p>
                      <a:pPr algn="ctr"/>
                      <a:r>
                        <a:rPr lang="en-US" sz="1600" dirty="0">
                          <a:solidFill>
                            <a:srgbClr val="404040"/>
                          </a:solidFill>
                        </a:rPr>
                        <a:t>1</a:t>
                      </a:r>
                      <a:r>
                        <a:rPr lang="en-GB" sz="1600" dirty="0">
                          <a:solidFill>
                            <a:srgbClr val="404040"/>
                          </a:solidFill>
                        </a:rPr>
                        <a:t>10</a:t>
                      </a:r>
                    </a:p>
                  </a:txBody>
                  <a:tcPr/>
                </a:tc>
                <a:extLst>
                  <a:ext uri="{0D108BD9-81ED-4DB2-BD59-A6C34878D82A}">
                    <a16:rowId xmlns:a16="http://schemas.microsoft.com/office/drawing/2014/main" val="10006"/>
                  </a:ext>
                </a:extLst>
              </a:tr>
              <a:tr h="370840">
                <a:tc>
                  <a:txBody>
                    <a:bodyPr/>
                    <a:lstStyle/>
                    <a:p>
                      <a:pPr marL="622300" marR="0" lvl="1" indent="0" algn="l" defTabSz="914400" rtl="0" eaLnBrk="1" fontAlgn="auto" latinLnBrk="0" hangingPunct="1">
                        <a:lnSpc>
                          <a:spcPct val="100000"/>
                        </a:lnSpc>
                        <a:spcBef>
                          <a:spcPts val="0"/>
                        </a:spcBef>
                        <a:spcAft>
                          <a:spcPts val="0"/>
                        </a:spcAft>
                        <a:buClrTx/>
                        <a:buSzTx/>
                        <a:buFontTx/>
                        <a:buNone/>
                        <a:tabLst/>
                        <a:defRPr/>
                      </a:pPr>
                      <a:r>
                        <a:rPr lang="en-GB" sz="1600" kern="1200"/>
                        <a:t>Staying safe</a:t>
                      </a:r>
                      <a:endParaRPr lang="en-GB" sz="1600" kern="1200">
                        <a:solidFill>
                          <a:srgbClr val="404040"/>
                        </a:solidFill>
                        <a:latin typeface="+mn-lt"/>
                        <a:ea typeface="+mn-ea"/>
                        <a:cs typeface="+mn-cs"/>
                      </a:endParaRPr>
                    </a:p>
                  </a:txBody>
                  <a:tcPr/>
                </a:tc>
                <a:tc>
                  <a:txBody>
                    <a:bodyPr/>
                    <a:lstStyle/>
                    <a:p>
                      <a:pPr algn="ctr"/>
                      <a:r>
                        <a:rPr lang="en-GB" sz="1600" dirty="0">
                          <a:solidFill>
                            <a:srgbClr val="404040"/>
                          </a:solidFill>
                        </a:rPr>
                        <a:t>128</a:t>
                      </a:r>
                    </a:p>
                  </a:txBody>
                  <a:tcPr/>
                </a:tc>
                <a:extLst>
                  <a:ext uri="{0D108BD9-81ED-4DB2-BD59-A6C34878D82A}">
                    <a16:rowId xmlns:a16="http://schemas.microsoft.com/office/drawing/2014/main" val="10007"/>
                  </a:ext>
                </a:extLst>
              </a:tr>
              <a:tr h="370840">
                <a:tc>
                  <a:txBody>
                    <a:bodyPr/>
                    <a:lstStyle/>
                    <a:p>
                      <a:pPr marL="622300" lvl="1" indent="0" algn="l" defTabSz="914400" rtl="0" eaLnBrk="1" latinLnBrk="0" hangingPunct="1"/>
                      <a:r>
                        <a:rPr lang="en-GB" sz="1600"/>
                        <a:t>Your community and activities</a:t>
                      </a:r>
                      <a:endParaRPr lang="en-GB" sz="1600" kern="1200">
                        <a:solidFill>
                          <a:srgbClr val="404040"/>
                        </a:solidFill>
                        <a:latin typeface="+mn-lt"/>
                        <a:ea typeface="+mn-ea"/>
                        <a:cs typeface="+mn-cs"/>
                      </a:endParaRPr>
                    </a:p>
                  </a:txBody>
                  <a:tcPr/>
                </a:tc>
                <a:tc>
                  <a:txBody>
                    <a:bodyPr/>
                    <a:lstStyle/>
                    <a:p>
                      <a:pPr algn="ctr"/>
                      <a:r>
                        <a:rPr lang="en-GB" sz="1600" dirty="0">
                          <a:solidFill>
                            <a:srgbClr val="404040"/>
                          </a:solidFill>
                        </a:rPr>
                        <a:t>179</a:t>
                      </a:r>
                    </a:p>
                  </a:txBody>
                  <a:tcPr/>
                </a:tc>
                <a:extLst>
                  <a:ext uri="{0D108BD9-81ED-4DB2-BD59-A6C34878D82A}">
                    <a16:rowId xmlns:a16="http://schemas.microsoft.com/office/drawing/2014/main" val="10008"/>
                  </a:ext>
                </a:extLst>
              </a:tr>
              <a:tr h="370840">
                <a:tc>
                  <a:txBody>
                    <a:bodyPr/>
                    <a:lstStyle/>
                    <a:p>
                      <a:pPr marL="622300" lvl="1" indent="0" algn="l" defTabSz="914400" rtl="0" eaLnBrk="1" latinLnBrk="0" hangingPunct="1"/>
                      <a:r>
                        <a:rPr lang="en-GB" sz="1600" kern="1200">
                          <a:solidFill>
                            <a:schemeClr val="tx1"/>
                          </a:solidFill>
                          <a:latin typeface="+mn-lt"/>
                          <a:ea typeface="+mn-ea"/>
                          <a:cs typeface="+mn-cs"/>
                        </a:rPr>
                        <a:t>Technology and being online</a:t>
                      </a:r>
                    </a:p>
                  </a:txBody>
                  <a:tcPr/>
                </a:tc>
                <a:tc>
                  <a:txBody>
                    <a:bodyPr/>
                    <a:lstStyle/>
                    <a:p>
                      <a:pPr algn="ctr"/>
                      <a:r>
                        <a:rPr lang="en-GB" sz="1600" dirty="0">
                          <a:solidFill>
                            <a:srgbClr val="404040"/>
                          </a:solidFill>
                        </a:rPr>
                        <a:t>185</a:t>
                      </a:r>
                    </a:p>
                  </a:txBody>
                  <a:tcPr/>
                </a:tc>
                <a:extLst>
                  <a:ext uri="{0D108BD9-81ED-4DB2-BD59-A6C34878D82A}">
                    <a16:rowId xmlns:a16="http://schemas.microsoft.com/office/drawing/2014/main" val="10009"/>
                  </a:ext>
                </a:extLst>
              </a:tr>
              <a:tr h="370840">
                <a:tc>
                  <a:txBody>
                    <a:bodyPr/>
                    <a:lstStyle/>
                    <a:p>
                      <a:r>
                        <a:rPr lang="en-GB" sz="1600" b="1"/>
                        <a:t>Conclusions</a:t>
                      </a:r>
                      <a:endParaRPr lang="en-GB" sz="1600" b="1">
                        <a:solidFill>
                          <a:srgbClr val="404040"/>
                        </a:solidFill>
                      </a:endParaRPr>
                    </a:p>
                  </a:txBody>
                  <a:tcPr/>
                </a:tc>
                <a:tc>
                  <a:txBody>
                    <a:bodyPr/>
                    <a:lstStyle/>
                    <a:p>
                      <a:pPr algn="ctr"/>
                      <a:r>
                        <a:rPr lang="en-US" sz="1600" b="1" dirty="0">
                          <a:solidFill>
                            <a:srgbClr val="404040"/>
                          </a:solidFill>
                        </a:rPr>
                        <a:t>2</a:t>
                      </a:r>
                      <a:r>
                        <a:rPr lang="en-GB" sz="1600" b="1" dirty="0">
                          <a:solidFill>
                            <a:srgbClr val="404040"/>
                          </a:solidFill>
                        </a:rPr>
                        <a:t>04</a:t>
                      </a:r>
                    </a:p>
                  </a:txBody>
                  <a:tcPr/>
                </a:tc>
                <a:extLst>
                  <a:ext uri="{0D108BD9-81ED-4DB2-BD59-A6C34878D82A}">
                    <a16:rowId xmlns:a16="http://schemas.microsoft.com/office/drawing/2014/main" val="10010"/>
                  </a:ext>
                </a:extLst>
              </a:tr>
              <a:tr h="370840">
                <a:tc>
                  <a:txBody>
                    <a:bodyPr/>
                    <a:lstStyle/>
                    <a:p>
                      <a:pPr marL="622300" lvl="1" indent="0" algn="l" defTabSz="914400" rtl="0" eaLnBrk="1" latinLnBrk="0" hangingPunct="1"/>
                      <a:endParaRPr lang="en-GB" sz="1600" kern="1200">
                        <a:solidFill>
                          <a:srgbClr val="404040"/>
                        </a:solidFill>
                        <a:latin typeface="+mn-lt"/>
                        <a:ea typeface="+mn-ea"/>
                        <a:cs typeface="+mn-cs"/>
                      </a:endParaRPr>
                    </a:p>
                  </a:txBody>
                  <a:tcPr/>
                </a:tc>
                <a:tc>
                  <a:txBody>
                    <a:bodyPr/>
                    <a:lstStyle/>
                    <a:p>
                      <a:pPr algn="ctr"/>
                      <a:endParaRPr lang="en-GB" sz="1600">
                        <a:solidFill>
                          <a:srgbClr val="404040"/>
                        </a:solidFill>
                      </a:endParaRPr>
                    </a:p>
                  </a:txBody>
                  <a:tcPr/>
                </a:tc>
                <a:extLst>
                  <a:ext uri="{0D108BD9-81ED-4DB2-BD59-A6C34878D82A}">
                    <a16:rowId xmlns:a16="http://schemas.microsoft.com/office/drawing/2014/main" val="10011"/>
                  </a:ext>
                </a:extLst>
              </a:tr>
              <a:tr h="370840">
                <a:tc>
                  <a:txBody>
                    <a:bodyPr/>
                    <a:lstStyle/>
                    <a:p>
                      <a:pPr marL="622300" lvl="1" indent="0" algn="l" defTabSz="914400" rtl="0" eaLnBrk="1" latinLnBrk="0" hangingPunct="1"/>
                      <a:endParaRPr lang="en-GB" sz="1600" kern="1200">
                        <a:solidFill>
                          <a:srgbClr val="404040"/>
                        </a:solidFill>
                        <a:latin typeface="+mn-lt"/>
                        <a:ea typeface="+mn-ea"/>
                        <a:cs typeface="+mn-cs"/>
                      </a:endParaRPr>
                    </a:p>
                  </a:txBody>
                  <a:tcPr/>
                </a:tc>
                <a:tc>
                  <a:txBody>
                    <a:bodyPr/>
                    <a:lstStyle/>
                    <a:p>
                      <a:pPr algn="ctr"/>
                      <a:endParaRPr lang="en-GB" sz="1600" dirty="0">
                        <a:solidFill>
                          <a:srgbClr val="404040"/>
                        </a:solidFill>
                      </a:endParaRPr>
                    </a:p>
                  </a:txBody>
                  <a:tcPr/>
                </a:tc>
                <a:extLst>
                  <a:ext uri="{0D108BD9-81ED-4DB2-BD59-A6C34878D82A}">
                    <a16:rowId xmlns:a16="http://schemas.microsoft.com/office/drawing/2014/main" val="10012"/>
                  </a:ext>
                </a:extLst>
              </a:tr>
            </a:tbl>
          </a:graphicData>
        </a:graphic>
      </p:graphicFrame>
      <p:grpSp>
        <p:nvGrpSpPr>
          <p:cNvPr id="16" name="Group 15"/>
          <p:cNvGrpSpPr/>
          <p:nvPr/>
        </p:nvGrpSpPr>
        <p:grpSpPr>
          <a:xfrm>
            <a:off x="475130" y="2353576"/>
            <a:ext cx="389106" cy="2819667"/>
            <a:chOff x="475130" y="2353576"/>
            <a:chExt cx="389106" cy="2819667"/>
          </a:xfrm>
        </p:grpSpPr>
        <p:grpSp>
          <p:nvGrpSpPr>
            <p:cNvPr id="7" name="Group 6"/>
            <p:cNvGrpSpPr/>
            <p:nvPr/>
          </p:nvGrpSpPr>
          <p:grpSpPr>
            <a:xfrm>
              <a:off x="475130" y="2353576"/>
              <a:ext cx="389106" cy="2452112"/>
              <a:chOff x="475130" y="2353576"/>
              <a:chExt cx="389106" cy="2452112"/>
            </a:xfrm>
          </p:grpSpPr>
          <p:sp>
            <p:nvSpPr>
              <p:cNvPr id="6" name="Rectangle 5"/>
              <p:cNvSpPr/>
              <p:nvPr/>
            </p:nvSpPr>
            <p:spPr>
              <a:xfrm>
                <a:off x="475130" y="2353576"/>
                <a:ext cx="389106" cy="223737"/>
              </a:xfrm>
              <a:prstGeom prst="rect">
                <a:avLst/>
              </a:prstGeom>
              <a:solidFill>
                <a:srgbClr val="00A98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 name="Rectangle 7"/>
              <p:cNvSpPr/>
              <p:nvPr/>
            </p:nvSpPr>
            <p:spPr>
              <a:xfrm>
                <a:off x="475130" y="2714693"/>
                <a:ext cx="389106" cy="223737"/>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9" name="Rectangle 8"/>
              <p:cNvSpPr/>
              <p:nvPr/>
            </p:nvSpPr>
            <p:spPr>
              <a:xfrm>
                <a:off x="475130" y="3089544"/>
                <a:ext cx="389106" cy="223737"/>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 name="Rectangle 9"/>
              <p:cNvSpPr/>
              <p:nvPr/>
            </p:nvSpPr>
            <p:spPr>
              <a:xfrm>
                <a:off x="475130" y="3808368"/>
                <a:ext cx="389106" cy="223737"/>
              </a:xfrm>
              <a:prstGeom prst="rect">
                <a:avLst/>
              </a:prstGeom>
              <a:solidFill>
                <a:srgbClr val="7030A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2" name="Rectangle 11"/>
              <p:cNvSpPr/>
              <p:nvPr/>
            </p:nvSpPr>
            <p:spPr>
              <a:xfrm>
                <a:off x="475130" y="4223210"/>
                <a:ext cx="389106" cy="223737"/>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4" name="Rectangle 13"/>
              <p:cNvSpPr/>
              <p:nvPr/>
            </p:nvSpPr>
            <p:spPr>
              <a:xfrm>
                <a:off x="475130" y="4581951"/>
                <a:ext cx="389106" cy="223737"/>
              </a:xfrm>
              <a:prstGeom prst="rect">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9" name="Rectangle 18"/>
              <p:cNvSpPr/>
              <p:nvPr/>
            </p:nvSpPr>
            <p:spPr>
              <a:xfrm>
                <a:off x="475130" y="3457098"/>
                <a:ext cx="389106" cy="223737"/>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rgbClr val="FF9999"/>
                  </a:solidFill>
                </a:endParaRPr>
              </a:p>
            </p:txBody>
          </p:sp>
        </p:grpSp>
        <p:sp>
          <p:nvSpPr>
            <p:cNvPr id="15" name="Rectangle 14"/>
            <p:cNvSpPr/>
            <p:nvPr/>
          </p:nvSpPr>
          <p:spPr>
            <a:xfrm>
              <a:off x="475130" y="4949506"/>
              <a:ext cx="389106" cy="223737"/>
            </a:xfrm>
            <a:prstGeom prst="rect">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Tree>
    <p:extLst>
      <p:ext uri="{BB962C8B-B14F-4D97-AF65-F5344CB8AC3E}">
        <p14:creationId xmlns:p14="http://schemas.microsoft.com/office/powerpoint/2010/main" val="3007809611"/>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2"/>
          <p:cNvPicPr>
            <a:picLocks noChangeAspect="1" noChangeArrowheads="1"/>
          </p:cNvPicPr>
          <p:nvPr/>
        </p:nvPicPr>
        <p:blipFill>
          <a:blip r:embed="rId3"/>
          <a:srcRect/>
          <a:stretch>
            <a:fillRect/>
          </a:stretch>
        </p:blipFill>
        <p:spPr bwMode="auto">
          <a:xfrm>
            <a:off x="9042400" y="3688396"/>
            <a:ext cx="3149600" cy="3169604"/>
          </a:xfrm>
          <a:prstGeom prst="rect">
            <a:avLst/>
          </a:prstGeom>
          <a:solidFill>
            <a:schemeClr val="bg1"/>
          </a:solidFill>
          <a:ln w="9525">
            <a:noFill/>
            <a:miter lim="800000"/>
            <a:headEnd/>
            <a:tailEnd/>
          </a:ln>
          <a:effectLst/>
        </p:spPr>
      </p:pic>
      <p:sp>
        <p:nvSpPr>
          <p:cNvPr id="4" name="Text Box 2"/>
          <p:cNvSpPr txBox="1"/>
          <p:nvPr/>
        </p:nvSpPr>
        <p:spPr>
          <a:xfrm>
            <a:off x="1044000" y="2518772"/>
            <a:ext cx="8004882" cy="1878154"/>
          </a:xfrm>
          <a:prstGeom prst="rect">
            <a:avLst/>
          </a:prstGeom>
          <a:noFill/>
          <a:ln>
            <a:noFill/>
          </a:ln>
          <a:effectLst/>
          <a:extLst>
            <a:ext uri="{C572A759-6A51-4108-AA02-DFA0A04FC94B}">
              <ma14:wrappingTextBoxFlag xmlns:lc="http://schemas.openxmlformats.org/drawingml/2006/lockedCanvas" xmlns:ma14="http://schemas.microsoft.com/office/mac/drawingml/2011/main" xmlns:w="http://schemas.openxmlformats.org/wordprocessingml/2006/main" xmlns:w10="urn:schemas-microsoft-com:office:word" xmlns:v="urn:schemas-microsoft-com:vml" xmlns:o="urn:schemas-microsoft-com:office:office" xmlns:mv="urn:schemas-microsoft-com:mac:vml" xmlns:mo="http://schemas.microsoft.com/office/mac/office/2008/main" xmlns:arto="http://schemas.microsoft.com/office/word/2006/arto" xmlns:wps="http://schemas.microsoft.com/office/word/2010/wordprocessingShape" xmlns:wne="http://schemas.microsoft.com/office/word/2006/wordml" xmlns:wpi="http://schemas.microsoft.com/office/word/2010/wordprocessingInk" xmlns:wpg="http://schemas.microsoft.com/office/word/2010/wordprocessingGroup" xmlns:w15="http://schemas.microsoft.com/office/word/2012/wordml" xmlns:w14="http://schemas.microsoft.com/office/word/2010/wordml" xmlns:wp="http://schemas.openxmlformats.org/drawingml/2006/wordprocessingDrawing" xmlns:wp14="http://schemas.microsoft.com/office/word/2010/wordprocessingDrawing" xmlns:m="http://schemas.openxmlformats.org/officeDocument/2006/math" xmlns:mc="http://schemas.openxmlformats.org/markup-compatibility/2006" xmlns:wpc="http://schemas.microsoft.com/office/word/2010/wordprocessingCanvas" xmlns=""/>
            </a:ext>
          </a:extLst>
        </p:spPr>
        <p:style>
          <a:lnRef idx="0">
            <a:schemeClr val="accent1"/>
          </a:lnRef>
          <a:fillRef idx="0">
            <a:schemeClr val="accent1"/>
          </a:fillRef>
          <a:effectRef idx="0">
            <a:schemeClr val="accent1"/>
          </a:effectRef>
          <a:fontRef idx="minor">
            <a:schemeClr val="dk1"/>
          </a:fontRef>
        </p:style>
        <p:txBody>
          <a:bodyPr rot="0" spcFirstLastPara="0" vert="horz" wrap="square" lIns="91440" tIns="45720" rIns="91440" bIns="45720" numCol="1" spcCol="0" rtlCol="0" fromWordArt="0" anchor="t" anchorCtr="0" forceAA="0" compatLnSpc="1">
            <a:prstTxWarp prst="textNoShape">
              <a:avLst/>
            </a:prstTxWarp>
            <a:noAutofit/>
          </a:bodyPr>
          <a:lstStyle/>
          <a:p>
            <a:pPr>
              <a:spcAft>
                <a:spcPts val="0"/>
              </a:spcAft>
            </a:pPr>
            <a:r>
              <a:rPr lang="en-GB" sz="3600">
                <a:solidFill>
                  <a:srgbClr val="00A98A"/>
                </a:solidFill>
                <a:ea typeface="MS Mincho" panose="02020609040205080304" pitchFamily="49" charset="-128"/>
                <a:cs typeface="DINPro-Medium" panose="020B0604020101020102" pitchFamily="34" charset="0"/>
              </a:rPr>
              <a:t>Healthy eating:</a:t>
            </a:r>
          </a:p>
          <a:p>
            <a:pPr>
              <a:spcAft>
                <a:spcPts val="0"/>
              </a:spcAft>
            </a:pPr>
            <a:r>
              <a:rPr lang="en-GB" sz="3600">
                <a:solidFill>
                  <a:srgbClr val="00A98A"/>
                </a:solidFill>
                <a:ea typeface="MS Mincho" panose="02020609040205080304" pitchFamily="49" charset="-128"/>
                <a:cs typeface="DINPro" panose="020B0504020101020102" pitchFamily="34" charset="0"/>
              </a:rPr>
              <a:t>Attitudes to food and drink</a:t>
            </a:r>
            <a:endParaRPr lang="en-GB" sz="3600">
              <a:solidFill>
                <a:srgbClr val="00A98A"/>
              </a:solidFill>
              <a:ea typeface="MS Mincho" panose="02020609040205080304" pitchFamily="49" charset="-128"/>
              <a:cs typeface="DINPro-Medium" panose="020B0604020101020102" pitchFamily="34" charset="0"/>
            </a:endParaRPr>
          </a:p>
        </p:txBody>
      </p:sp>
      <p:pic>
        <p:nvPicPr>
          <p:cNvPr id="3" name="Content Placeholder 3"/>
          <p:cNvPicPr>
            <a:picLocks noChangeAspect="1"/>
          </p:cNvPicPr>
          <p:nvPr/>
        </p:nvPicPr>
        <p:blipFill rotWithShape="1">
          <a:blip r:embed="rId4"/>
          <a:srcRect l="26837" r="68553" b="77143"/>
          <a:stretch/>
        </p:blipFill>
        <p:spPr>
          <a:xfrm>
            <a:off x="-15552" y="0"/>
            <a:ext cx="12207552" cy="1066801"/>
          </a:xfrm>
          <a:prstGeom prst="rect">
            <a:avLst/>
          </a:prstGeom>
          <a:solidFill>
            <a:srgbClr val="004376"/>
          </a:solidFill>
        </p:spPr>
      </p:pic>
      <p:pic>
        <p:nvPicPr>
          <p:cNvPr id="5" name="Picture 3"/>
          <p:cNvPicPr>
            <a:picLocks noChangeAspect="1" noChangeArrowheads="1"/>
          </p:cNvPicPr>
          <p:nvPr/>
        </p:nvPicPr>
        <p:blipFill>
          <a:blip r:embed="rId5"/>
          <a:srcRect/>
          <a:stretch>
            <a:fillRect/>
          </a:stretch>
        </p:blipFill>
        <p:spPr bwMode="auto">
          <a:xfrm>
            <a:off x="171450" y="192343"/>
            <a:ext cx="2393950" cy="692213"/>
          </a:xfrm>
          <a:prstGeom prst="rect">
            <a:avLst/>
          </a:prstGeom>
          <a:noFill/>
          <a:ln w="9525">
            <a:noFill/>
            <a:miter lim="800000"/>
            <a:headEnd/>
            <a:tailEnd/>
          </a:ln>
          <a:effectLst/>
        </p:spPr>
      </p:pic>
      <p:sp>
        <p:nvSpPr>
          <p:cNvPr id="7" name="Rectangle 6"/>
          <p:cNvSpPr/>
          <p:nvPr/>
        </p:nvSpPr>
        <p:spPr>
          <a:xfrm>
            <a:off x="93132" y="2626360"/>
            <a:ext cx="944385" cy="492926"/>
          </a:xfrm>
          <a:prstGeom prst="rect">
            <a:avLst/>
          </a:prstGeom>
          <a:solidFill>
            <a:srgbClr val="00A79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200">
              <a:solidFill>
                <a:schemeClr val="bg1"/>
              </a:solidFill>
            </a:endParaRPr>
          </a:p>
        </p:txBody>
      </p:sp>
    </p:spTree>
    <p:extLst>
      <p:ext uri="{BB962C8B-B14F-4D97-AF65-F5344CB8AC3E}">
        <p14:creationId xmlns:p14="http://schemas.microsoft.com/office/powerpoint/2010/main" val="4217188258"/>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1"/>
          <p:cNvSpPr>
            <a:spLocks noGrp="1"/>
          </p:cNvSpPr>
          <p:nvPr>
            <p:ph type="title"/>
          </p:nvPr>
        </p:nvSpPr>
        <p:spPr>
          <a:xfrm>
            <a:off x="183019" y="182880"/>
            <a:ext cx="10780545" cy="546793"/>
          </a:xfrm>
        </p:spPr>
        <p:txBody>
          <a:bodyPr anchor="t">
            <a:normAutofit/>
          </a:bodyPr>
          <a:lstStyle/>
          <a:p>
            <a:r>
              <a:rPr lang="en-GB" sz="1600"/>
              <a:t>28% of pupils say they normally have nothing to eat or drink at breakfast time with an additional 16% only having a drink. </a:t>
            </a:r>
          </a:p>
        </p:txBody>
      </p:sp>
      <p:graphicFrame>
        <p:nvGraphicFramePr>
          <p:cNvPr id="7" name="Content Placeholder 6"/>
          <p:cNvGraphicFramePr>
            <a:graphicFrameLocks noGrp="1"/>
          </p:cNvGraphicFramePr>
          <p:nvPr>
            <p:ph idx="1"/>
            <p:extLst>
              <p:ext uri="{D42A27DB-BD31-4B8C-83A1-F6EECF244321}">
                <p14:modId xmlns:p14="http://schemas.microsoft.com/office/powerpoint/2010/main" val="3140029822"/>
              </p:ext>
            </p:extLst>
          </p:nvPr>
        </p:nvGraphicFramePr>
        <p:xfrm>
          <a:off x="384770" y="1123990"/>
          <a:ext cx="8143004" cy="4850320"/>
        </p:xfrm>
        <a:graphic>
          <a:graphicData uri="http://schemas.openxmlformats.org/drawingml/2006/chart">
            <c:chart xmlns:c="http://schemas.openxmlformats.org/drawingml/2006/chart" xmlns:r="http://schemas.openxmlformats.org/officeDocument/2006/relationships" r:id="rId3"/>
          </a:graphicData>
        </a:graphic>
      </p:graphicFrame>
      <p:sp>
        <p:nvSpPr>
          <p:cNvPr id="10" name="TextBox 9"/>
          <p:cNvSpPr txBox="1"/>
          <p:nvPr/>
        </p:nvSpPr>
        <p:spPr>
          <a:xfrm>
            <a:off x="183019" y="6368627"/>
            <a:ext cx="9561870" cy="400110"/>
          </a:xfrm>
          <a:prstGeom prst="rect">
            <a:avLst/>
          </a:prstGeom>
          <a:noFill/>
        </p:spPr>
        <p:txBody>
          <a:bodyPr wrap="square" rtlCol="0">
            <a:spAutoFit/>
          </a:bodyPr>
          <a:lstStyle/>
          <a:p>
            <a:r>
              <a:rPr lang="en-GB" sz="1000">
                <a:solidFill>
                  <a:srgbClr val="002060"/>
                </a:solidFill>
                <a:ea typeface="Calibri" panose="020F0502020204030204" pitchFamily="34" charset="0"/>
                <a:cs typeface="Calibri" panose="020F0502020204030204" pitchFamily="34" charset="0"/>
              </a:rPr>
              <a:t>Q: What do you usually eat before starting school?</a:t>
            </a:r>
          </a:p>
          <a:p>
            <a:r>
              <a:rPr lang="en-GB" sz="1000" i="1">
                <a:solidFill>
                  <a:srgbClr val="002060"/>
                </a:solidFill>
                <a:ea typeface="Calibri" panose="020F0502020204030204" pitchFamily="34" charset="0"/>
                <a:cs typeface="Calibri" panose="020F0502020204030204" pitchFamily="34" charset="0"/>
              </a:rPr>
              <a:t>Base: All valid respondents, 2023 n=1,057, 2024 n= 1,170, 2025 n=1,546. </a:t>
            </a:r>
          </a:p>
        </p:txBody>
      </p:sp>
      <p:sp>
        <p:nvSpPr>
          <p:cNvPr id="2" name="Rectangle 1"/>
          <p:cNvSpPr/>
          <p:nvPr/>
        </p:nvSpPr>
        <p:spPr>
          <a:xfrm>
            <a:off x="9946640" y="6368627"/>
            <a:ext cx="1686560" cy="492926"/>
          </a:xfrm>
          <a:prstGeom prst="rect">
            <a:avLst/>
          </a:prstGeom>
          <a:solidFill>
            <a:srgbClr val="00A79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a:t>Healthy eating</a:t>
            </a:r>
          </a:p>
        </p:txBody>
      </p:sp>
      <p:graphicFrame>
        <p:nvGraphicFramePr>
          <p:cNvPr id="5" name="Table 4">
            <a:extLst>
              <a:ext uri="{FF2B5EF4-FFF2-40B4-BE49-F238E27FC236}">
                <a16:creationId xmlns:a16="http://schemas.microsoft.com/office/drawing/2014/main" id="{DE299329-F8DA-A8A5-BCE2-A69C754B1055}"/>
              </a:ext>
            </a:extLst>
          </p:cNvPr>
          <p:cNvGraphicFramePr>
            <a:graphicFrameLocks noGrp="1"/>
          </p:cNvGraphicFramePr>
          <p:nvPr>
            <p:extLst>
              <p:ext uri="{D42A27DB-BD31-4B8C-83A1-F6EECF244321}">
                <p14:modId xmlns:p14="http://schemas.microsoft.com/office/powerpoint/2010/main" val="3340478455"/>
              </p:ext>
            </p:extLst>
          </p:nvPr>
        </p:nvGraphicFramePr>
        <p:xfrm>
          <a:off x="7167711" y="1123990"/>
          <a:ext cx="4212967" cy="3990657"/>
        </p:xfrm>
        <a:graphic>
          <a:graphicData uri="http://schemas.openxmlformats.org/drawingml/2006/table">
            <a:tbl>
              <a:tblPr firstRow="1" bandRow="1">
                <a:tableStyleId>{5940675A-B579-460E-94D1-54222C63F5DA}</a:tableStyleId>
              </a:tblPr>
              <a:tblGrid>
                <a:gridCol w="1445692">
                  <a:extLst>
                    <a:ext uri="{9D8B030D-6E8A-4147-A177-3AD203B41FA5}">
                      <a16:colId xmlns:a16="http://schemas.microsoft.com/office/drawing/2014/main" val="20000"/>
                    </a:ext>
                  </a:extLst>
                </a:gridCol>
                <a:gridCol w="878658">
                  <a:extLst>
                    <a:ext uri="{9D8B030D-6E8A-4147-A177-3AD203B41FA5}">
                      <a16:colId xmlns:a16="http://schemas.microsoft.com/office/drawing/2014/main" val="20001"/>
                    </a:ext>
                  </a:extLst>
                </a:gridCol>
                <a:gridCol w="570889">
                  <a:extLst>
                    <a:ext uri="{9D8B030D-6E8A-4147-A177-3AD203B41FA5}">
                      <a16:colId xmlns:a16="http://schemas.microsoft.com/office/drawing/2014/main" val="20004"/>
                    </a:ext>
                  </a:extLst>
                </a:gridCol>
                <a:gridCol w="658864">
                  <a:extLst>
                    <a:ext uri="{9D8B030D-6E8A-4147-A177-3AD203B41FA5}">
                      <a16:colId xmlns:a16="http://schemas.microsoft.com/office/drawing/2014/main" val="20005"/>
                    </a:ext>
                  </a:extLst>
                </a:gridCol>
                <a:gridCol w="658864">
                  <a:extLst>
                    <a:ext uri="{9D8B030D-6E8A-4147-A177-3AD203B41FA5}">
                      <a16:colId xmlns:a16="http://schemas.microsoft.com/office/drawing/2014/main" val="20006"/>
                    </a:ext>
                  </a:extLst>
                </a:gridCol>
              </a:tblGrid>
              <a:tr h="334298">
                <a:tc>
                  <a:txBody>
                    <a:bodyPr/>
                    <a:lstStyle/>
                    <a:p>
                      <a:r>
                        <a:rPr lang="en-GB" sz="1100" i="1">
                          <a:solidFill>
                            <a:schemeClr val="tx1">
                              <a:lumMod val="75000"/>
                              <a:lumOff val="25000"/>
                            </a:schemeClr>
                          </a:solidFill>
                        </a:rPr>
                        <a:t>2025 Survey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All Secondary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FSM</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School dinners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Packed lunch</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38913">
                <a:tc>
                  <a:txBody>
                    <a:bodyPr/>
                    <a:lstStyle/>
                    <a:p>
                      <a:r>
                        <a:rPr lang="en-GB" sz="1100" i="1">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1,546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329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848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486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332329">
                <a:tc>
                  <a:txBody>
                    <a:bodyPr/>
                    <a:lstStyle/>
                    <a:p>
                      <a:r>
                        <a:rPr lang="en-GB" sz="1100" b="0">
                          <a:solidFill>
                            <a:schemeClr val="tx1">
                              <a:lumMod val="75000"/>
                              <a:lumOff val="25000"/>
                            </a:schemeClr>
                          </a:solidFill>
                        </a:rPr>
                        <a:t>Cereal or porridge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mn-lt"/>
                          <a:ea typeface="+mn-ea"/>
                          <a:cs typeface="+mn-cs"/>
                        </a:rPr>
                        <a:t>28%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22%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26%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40%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332329">
                <a:tc>
                  <a:txBody>
                    <a:bodyPr/>
                    <a:lstStyle/>
                    <a:p>
                      <a:r>
                        <a:rPr lang="en-GB" sz="1100" b="0" dirty="0">
                          <a:solidFill>
                            <a:schemeClr val="tx1">
                              <a:lumMod val="75000"/>
                              <a:lumOff val="25000"/>
                            </a:schemeClr>
                          </a:solidFill>
                        </a:rPr>
                        <a:t>Bread product </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mn-lt"/>
                          <a:ea typeface="+mn-ea"/>
                          <a:cs typeface="+mn-cs"/>
                        </a:rPr>
                        <a:t>25%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mn-lt"/>
                          <a:ea typeface="+mn-ea"/>
                          <a:cs typeface="+mn-cs"/>
                        </a:rPr>
                        <a:t>19%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23%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32%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363052">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b="0">
                          <a:solidFill>
                            <a:schemeClr val="tx1">
                              <a:lumMod val="75000"/>
                              <a:lumOff val="25000"/>
                            </a:schemeClr>
                          </a:solidFill>
                        </a:rPr>
                        <a:t>Hot breakfast</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r h="332329">
                <a:tc>
                  <a:txBody>
                    <a:bodyPr/>
                    <a:lstStyle/>
                    <a:p>
                      <a:r>
                        <a:rPr lang="en-GB" sz="1100" b="0">
                          <a:solidFill>
                            <a:schemeClr val="tx1">
                              <a:lumMod val="75000"/>
                              <a:lumOff val="25000"/>
                            </a:schemeClr>
                          </a:solidFill>
                        </a:rPr>
                        <a:t>Fruit</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mn-lt"/>
                          <a:ea typeface="+mn-ea"/>
                          <a:cs typeface="+mn-cs"/>
                        </a:rPr>
                        <a:t>10%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10%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12%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5"/>
                  </a:ext>
                </a:extLst>
              </a:tr>
              <a:tr h="332329">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b="0">
                          <a:solidFill>
                            <a:schemeClr val="tx1">
                              <a:lumMod val="75000"/>
                              <a:lumOff val="25000"/>
                            </a:schemeClr>
                          </a:solidFill>
                        </a:rPr>
                        <a:t>Yoghurt or yoghurt drink</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mn-lt"/>
                          <a:ea typeface="+mn-ea"/>
                          <a:cs typeface="+mn-cs"/>
                        </a:rPr>
                        <a:t>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6"/>
                  </a:ext>
                </a:extLst>
              </a:tr>
              <a:tr h="332329">
                <a:tc>
                  <a:txBody>
                    <a:bodyPr/>
                    <a:lstStyle/>
                    <a:p>
                      <a:r>
                        <a:rPr lang="en-GB" sz="1100" b="0">
                          <a:solidFill>
                            <a:schemeClr val="tx1">
                              <a:lumMod val="75000"/>
                              <a:lumOff val="25000"/>
                            </a:schemeClr>
                          </a:solidFill>
                        </a:rPr>
                        <a:t>Cake, pastries, crisps,</a:t>
                      </a:r>
                      <a:r>
                        <a:rPr lang="en-GB" sz="1100" b="0" baseline="0">
                          <a:solidFill>
                            <a:schemeClr val="tx1">
                              <a:lumMod val="75000"/>
                              <a:lumOff val="25000"/>
                            </a:schemeClr>
                          </a:solidFill>
                        </a:rPr>
                        <a:t> sweets</a:t>
                      </a:r>
                      <a:endParaRPr lang="en-GB" sz="1100" b="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mn-lt"/>
                          <a:ea typeface="+mn-ea"/>
                          <a:cs typeface="+mn-cs"/>
                        </a:rPr>
                        <a:t>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8"/>
                  </a:ext>
                </a:extLst>
              </a:tr>
              <a:tr h="332329">
                <a:tc>
                  <a:txBody>
                    <a:bodyPr/>
                    <a:lstStyle/>
                    <a:p>
                      <a:r>
                        <a:rPr lang="en-GB" sz="1100" b="0">
                          <a:solidFill>
                            <a:schemeClr val="tx1">
                              <a:lumMod val="75000"/>
                              <a:lumOff val="25000"/>
                            </a:schemeClr>
                          </a:solidFill>
                        </a:rPr>
                        <a:t>Something else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9"/>
                  </a:ext>
                </a:extLst>
              </a:tr>
              <a:tr h="332329">
                <a:tc>
                  <a:txBody>
                    <a:bodyPr/>
                    <a:lstStyle/>
                    <a:p>
                      <a:r>
                        <a:rPr lang="en-GB" sz="1100" b="0">
                          <a:solidFill>
                            <a:schemeClr val="tx1">
                              <a:lumMod val="75000"/>
                              <a:lumOff val="25000"/>
                            </a:schemeClr>
                          </a:solidFill>
                        </a:rPr>
                        <a:t>I only have a drink</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mn-lt"/>
                          <a:ea typeface="+mn-ea"/>
                          <a:cs typeface="+mn-cs"/>
                        </a:rPr>
                        <a:t>16%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20%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18%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4158398386"/>
                  </a:ext>
                </a:extLst>
              </a:tr>
              <a:tr h="168143">
                <a:tc>
                  <a:txBody>
                    <a:bodyPr/>
                    <a:lstStyle/>
                    <a:p>
                      <a:r>
                        <a:rPr lang="en-GB" sz="1100" b="0">
                          <a:solidFill>
                            <a:schemeClr val="tx1">
                              <a:lumMod val="75000"/>
                              <a:lumOff val="25000"/>
                            </a:schemeClr>
                          </a:solidFill>
                        </a:rPr>
                        <a:t>I don’t normally have anything</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mn-lt"/>
                          <a:ea typeface="+mn-ea"/>
                          <a:cs typeface="+mn-cs"/>
                        </a:rPr>
                        <a:t>28%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33%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10"/>
                  </a:ext>
                </a:extLst>
              </a:tr>
            </a:tbl>
          </a:graphicData>
        </a:graphic>
      </p:graphicFrame>
    </p:spTree>
    <p:extLst>
      <p:ext uri="{BB962C8B-B14F-4D97-AF65-F5344CB8AC3E}">
        <p14:creationId xmlns:p14="http://schemas.microsoft.com/office/powerpoint/2010/main" val="1007690197"/>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CDA9928-E199-62E4-DDE0-47C5AD4197A7}"/>
            </a:ext>
          </a:extLst>
        </p:cNvPr>
        <p:cNvGrpSpPr/>
        <p:nvPr/>
      </p:nvGrpSpPr>
      <p:grpSpPr>
        <a:xfrm>
          <a:off x="0" y="0"/>
          <a:ext cx="0" cy="0"/>
          <a:chOff x="0" y="0"/>
          <a:chExt cx="0" cy="0"/>
        </a:xfrm>
      </p:grpSpPr>
      <p:sp>
        <p:nvSpPr>
          <p:cNvPr id="8" name="Title 1">
            <a:extLst>
              <a:ext uri="{FF2B5EF4-FFF2-40B4-BE49-F238E27FC236}">
                <a16:creationId xmlns:a16="http://schemas.microsoft.com/office/drawing/2014/main" id="{AD00906E-FCA0-141E-D82F-A5CFBD0D060A}"/>
              </a:ext>
            </a:extLst>
          </p:cNvPr>
          <p:cNvSpPr>
            <a:spLocks noGrp="1"/>
          </p:cNvSpPr>
          <p:nvPr>
            <p:ph type="title"/>
          </p:nvPr>
        </p:nvSpPr>
        <p:spPr>
          <a:xfrm>
            <a:off x="324525" y="208583"/>
            <a:ext cx="10780545" cy="546793"/>
          </a:xfrm>
        </p:spPr>
        <p:txBody>
          <a:bodyPr anchor="t">
            <a:normAutofit/>
          </a:bodyPr>
          <a:lstStyle/>
          <a:p>
            <a:r>
              <a:rPr lang="en-GB" sz="1600"/>
              <a:t>Young carers </a:t>
            </a:r>
            <a:r>
              <a:rPr lang="en-GB" sz="1600" dirty="0"/>
              <a:t>are most likely to have nothing to eat, and those with a disability more likely to only have a drink. </a:t>
            </a:r>
          </a:p>
        </p:txBody>
      </p:sp>
      <p:sp>
        <p:nvSpPr>
          <p:cNvPr id="10" name="TextBox 9">
            <a:extLst>
              <a:ext uri="{FF2B5EF4-FFF2-40B4-BE49-F238E27FC236}">
                <a16:creationId xmlns:a16="http://schemas.microsoft.com/office/drawing/2014/main" id="{05940AC2-A15D-054E-6ABD-DD8148E42358}"/>
              </a:ext>
            </a:extLst>
          </p:cNvPr>
          <p:cNvSpPr txBox="1"/>
          <p:nvPr/>
        </p:nvSpPr>
        <p:spPr>
          <a:xfrm>
            <a:off x="183019" y="6368627"/>
            <a:ext cx="9561870" cy="400110"/>
          </a:xfrm>
          <a:prstGeom prst="rect">
            <a:avLst/>
          </a:prstGeom>
          <a:noFill/>
        </p:spPr>
        <p:txBody>
          <a:bodyPr wrap="square" rtlCol="0">
            <a:spAutoFit/>
          </a:bodyPr>
          <a:lstStyle/>
          <a:p>
            <a:r>
              <a:rPr lang="en-GB" sz="1000" dirty="0">
                <a:solidFill>
                  <a:srgbClr val="002060"/>
                </a:solidFill>
                <a:ea typeface="Calibri" panose="020F0502020204030204" pitchFamily="34" charset="0"/>
                <a:cs typeface="Calibri" panose="020F0502020204030204" pitchFamily="34" charset="0"/>
              </a:rPr>
              <a:t>Q: What do you usually eat before starting school?</a:t>
            </a:r>
          </a:p>
          <a:p>
            <a:r>
              <a:rPr lang="en-GB" sz="1000" i="1" dirty="0">
                <a:solidFill>
                  <a:srgbClr val="002060"/>
                </a:solidFill>
                <a:ea typeface="Calibri" panose="020F0502020204030204" pitchFamily="34" charset="0"/>
                <a:cs typeface="Calibri" panose="020F0502020204030204" pitchFamily="34" charset="0"/>
              </a:rPr>
              <a:t>Base: All valid respondents, 2023 n=1,057, 2024 n= 1,170, 2025 n=1,546. </a:t>
            </a:r>
          </a:p>
        </p:txBody>
      </p:sp>
      <p:graphicFrame>
        <p:nvGraphicFramePr>
          <p:cNvPr id="9" name="Table 8">
            <a:extLst>
              <a:ext uri="{FF2B5EF4-FFF2-40B4-BE49-F238E27FC236}">
                <a16:creationId xmlns:a16="http://schemas.microsoft.com/office/drawing/2014/main" id="{5DC881DE-1A12-6F2D-DF8F-0D67F08F8C42}"/>
              </a:ext>
            </a:extLst>
          </p:cNvPr>
          <p:cNvGraphicFramePr>
            <a:graphicFrameLocks noGrp="1"/>
          </p:cNvGraphicFramePr>
          <p:nvPr>
            <p:extLst>
              <p:ext uri="{D42A27DB-BD31-4B8C-83A1-F6EECF244321}">
                <p14:modId xmlns:p14="http://schemas.microsoft.com/office/powerpoint/2010/main" val="2418604223"/>
              </p:ext>
            </p:extLst>
          </p:nvPr>
        </p:nvGraphicFramePr>
        <p:xfrm>
          <a:off x="324525" y="882630"/>
          <a:ext cx="11308678" cy="5243696"/>
        </p:xfrm>
        <a:graphic>
          <a:graphicData uri="http://schemas.openxmlformats.org/drawingml/2006/table">
            <a:tbl>
              <a:tblPr firstRow="1" bandRow="1">
                <a:tableStyleId>{5940675A-B579-460E-94D1-54222C63F5DA}</a:tableStyleId>
              </a:tblPr>
              <a:tblGrid>
                <a:gridCol w="1632127">
                  <a:extLst>
                    <a:ext uri="{9D8B030D-6E8A-4147-A177-3AD203B41FA5}">
                      <a16:colId xmlns:a16="http://schemas.microsoft.com/office/drawing/2014/main" val="20000"/>
                    </a:ext>
                  </a:extLst>
                </a:gridCol>
                <a:gridCol w="991966">
                  <a:extLst>
                    <a:ext uri="{9D8B030D-6E8A-4147-A177-3AD203B41FA5}">
                      <a16:colId xmlns:a16="http://schemas.microsoft.com/office/drawing/2014/main" val="20001"/>
                    </a:ext>
                  </a:extLst>
                </a:gridCol>
                <a:gridCol w="677682">
                  <a:extLst>
                    <a:ext uri="{9D8B030D-6E8A-4147-A177-3AD203B41FA5}">
                      <a16:colId xmlns:a16="http://schemas.microsoft.com/office/drawing/2014/main" val="20002"/>
                    </a:ext>
                  </a:extLst>
                </a:gridCol>
                <a:gridCol w="746431">
                  <a:extLst>
                    <a:ext uri="{9D8B030D-6E8A-4147-A177-3AD203B41FA5}">
                      <a16:colId xmlns:a16="http://schemas.microsoft.com/office/drawing/2014/main" val="20003"/>
                    </a:ext>
                  </a:extLst>
                </a:gridCol>
                <a:gridCol w="746431">
                  <a:extLst>
                    <a:ext uri="{9D8B030D-6E8A-4147-A177-3AD203B41FA5}">
                      <a16:colId xmlns:a16="http://schemas.microsoft.com/office/drawing/2014/main" val="1907679162"/>
                    </a:ext>
                  </a:extLst>
                </a:gridCol>
                <a:gridCol w="746431">
                  <a:extLst>
                    <a:ext uri="{9D8B030D-6E8A-4147-A177-3AD203B41FA5}">
                      <a16:colId xmlns:a16="http://schemas.microsoft.com/office/drawing/2014/main" val="1455685257"/>
                    </a:ext>
                  </a:extLst>
                </a:gridCol>
                <a:gridCol w="746431">
                  <a:extLst>
                    <a:ext uri="{9D8B030D-6E8A-4147-A177-3AD203B41FA5}">
                      <a16:colId xmlns:a16="http://schemas.microsoft.com/office/drawing/2014/main" val="3340827983"/>
                    </a:ext>
                  </a:extLst>
                </a:gridCol>
                <a:gridCol w="746431">
                  <a:extLst>
                    <a:ext uri="{9D8B030D-6E8A-4147-A177-3AD203B41FA5}">
                      <a16:colId xmlns:a16="http://schemas.microsoft.com/office/drawing/2014/main" val="3577928822"/>
                    </a:ext>
                  </a:extLst>
                </a:gridCol>
                <a:gridCol w="746431">
                  <a:extLst>
                    <a:ext uri="{9D8B030D-6E8A-4147-A177-3AD203B41FA5}">
                      <a16:colId xmlns:a16="http://schemas.microsoft.com/office/drawing/2014/main" val="3505464716"/>
                    </a:ext>
                  </a:extLst>
                </a:gridCol>
                <a:gridCol w="746431">
                  <a:extLst>
                    <a:ext uri="{9D8B030D-6E8A-4147-A177-3AD203B41FA5}">
                      <a16:colId xmlns:a16="http://schemas.microsoft.com/office/drawing/2014/main" val="3595123889"/>
                    </a:ext>
                  </a:extLst>
                </a:gridCol>
                <a:gridCol w="746431">
                  <a:extLst>
                    <a:ext uri="{9D8B030D-6E8A-4147-A177-3AD203B41FA5}">
                      <a16:colId xmlns:a16="http://schemas.microsoft.com/office/drawing/2014/main" val="672400424"/>
                    </a:ext>
                  </a:extLst>
                </a:gridCol>
                <a:gridCol w="746431">
                  <a:extLst>
                    <a:ext uri="{9D8B030D-6E8A-4147-A177-3AD203B41FA5}">
                      <a16:colId xmlns:a16="http://schemas.microsoft.com/office/drawing/2014/main" val="2394096716"/>
                    </a:ext>
                  </a:extLst>
                </a:gridCol>
                <a:gridCol w="644512">
                  <a:extLst>
                    <a:ext uri="{9D8B030D-6E8A-4147-A177-3AD203B41FA5}">
                      <a16:colId xmlns:a16="http://schemas.microsoft.com/office/drawing/2014/main" val="20004"/>
                    </a:ext>
                  </a:extLst>
                </a:gridCol>
                <a:gridCol w="644512">
                  <a:extLst>
                    <a:ext uri="{9D8B030D-6E8A-4147-A177-3AD203B41FA5}">
                      <a16:colId xmlns:a16="http://schemas.microsoft.com/office/drawing/2014/main" val="997893163"/>
                    </a:ext>
                  </a:extLst>
                </a:gridCol>
              </a:tblGrid>
              <a:tr h="787144">
                <a:tc>
                  <a:txBody>
                    <a:bodyPr/>
                    <a:lstStyle/>
                    <a:p>
                      <a:r>
                        <a:rPr lang="en-GB" sz="1100" i="1">
                          <a:solidFill>
                            <a:schemeClr val="tx1">
                              <a:lumMod val="75000"/>
                              <a:lumOff val="25000"/>
                            </a:schemeClr>
                          </a:solidFill>
                        </a:rPr>
                        <a:t>2025 Survey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All Secondary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Year 8</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Year 10</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Boys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Girls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FSM</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SEN</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Have a disability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Young carers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Ethnicity:</a:t>
                      </a:r>
                      <a:r>
                        <a:rPr lang="en-GB" sz="1100" b="1" baseline="0" dirty="0">
                          <a:solidFill>
                            <a:schemeClr val="tx1">
                              <a:lumMod val="75000"/>
                              <a:lumOff val="25000"/>
                            </a:schemeClr>
                          </a:solidFill>
                        </a:rPr>
                        <a:t> </a:t>
                      </a:r>
                      <a:r>
                        <a:rPr lang="en-GB" sz="1100" b="1" dirty="0">
                          <a:solidFill>
                            <a:schemeClr val="tx1">
                              <a:lumMod val="75000"/>
                              <a:lumOff val="25000"/>
                            </a:schemeClr>
                          </a:solidFill>
                        </a:rPr>
                        <a:t>White</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Ethnic Minority Groups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Eng 2nd Lang</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100" b="1" dirty="0">
                          <a:solidFill>
                            <a:schemeClr val="tx1">
                              <a:lumMod val="75000"/>
                              <a:lumOff val="25000"/>
                            </a:schemeClr>
                          </a:solidFill>
                        </a:rPr>
                        <a:t>LGBTQ</a:t>
                      </a:r>
                      <a:endParaRPr lang="en-GB" sz="1100" b="1" dirty="0">
                        <a:solidFill>
                          <a:schemeClr val="tx1">
                            <a:lumMod val="75000"/>
                            <a:lumOff val="25000"/>
                          </a:schemeClr>
                        </a:solidFill>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lang="en-GB" sz="1100" b="1" dirty="0">
                        <a:solidFill>
                          <a:schemeClr val="tx1">
                            <a:lumMod val="75000"/>
                            <a:lumOff val="25000"/>
                          </a:schemeClr>
                        </a:solidFill>
                      </a:endParaRP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332782">
                <a:tc>
                  <a:txBody>
                    <a:bodyPr/>
                    <a:lstStyle/>
                    <a:p>
                      <a:r>
                        <a:rPr lang="en-GB" sz="1100" i="1">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1,546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962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584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US" sz="1100" i="1" dirty="0">
                          <a:solidFill>
                            <a:schemeClr val="tx1">
                              <a:lumMod val="75000"/>
                              <a:lumOff val="25000"/>
                            </a:schemeClr>
                          </a:solidFill>
                        </a:rPr>
                        <a:t>720</a:t>
                      </a:r>
                      <a:endParaRPr lang="en-GB" sz="1100" i="1"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US" sz="1100" i="1" dirty="0">
                          <a:solidFill>
                            <a:schemeClr val="tx1">
                              <a:lumMod val="75000"/>
                              <a:lumOff val="25000"/>
                            </a:schemeClr>
                          </a:solidFill>
                        </a:rPr>
                        <a:t>775</a:t>
                      </a:r>
                      <a:endParaRPr lang="en-GB" sz="1100" i="1"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US" sz="1100" i="1" dirty="0">
                          <a:solidFill>
                            <a:schemeClr val="tx1">
                              <a:lumMod val="75000"/>
                              <a:lumOff val="25000"/>
                            </a:schemeClr>
                          </a:solidFill>
                        </a:rPr>
                        <a:t>329</a:t>
                      </a:r>
                      <a:endParaRPr lang="en-GB" sz="1100" i="1"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US" sz="1100" i="1" dirty="0">
                          <a:solidFill>
                            <a:schemeClr val="tx1">
                              <a:lumMod val="75000"/>
                              <a:lumOff val="25000"/>
                            </a:schemeClr>
                          </a:solidFill>
                        </a:rPr>
                        <a:t>191</a:t>
                      </a:r>
                      <a:endParaRPr lang="en-GB" sz="1100" i="1"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US" sz="1100" i="1" dirty="0">
                          <a:solidFill>
                            <a:schemeClr val="tx1">
                              <a:lumMod val="75000"/>
                              <a:lumOff val="25000"/>
                            </a:schemeClr>
                          </a:solidFill>
                        </a:rPr>
                        <a:t>309</a:t>
                      </a:r>
                      <a:endParaRPr lang="en-GB" sz="1100" i="1"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US" sz="1100" i="1" dirty="0">
                          <a:solidFill>
                            <a:schemeClr val="tx1">
                              <a:lumMod val="75000"/>
                              <a:lumOff val="25000"/>
                            </a:schemeClr>
                          </a:solidFill>
                        </a:rPr>
                        <a:t>87</a:t>
                      </a:r>
                      <a:endParaRPr lang="en-GB" sz="1100" i="1"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US" sz="1100" i="1" dirty="0">
                          <a:solidFill>
                            <a:schemeClr val="tx1">
                              <a:lumMod val="75000"/>
                              <a:lumOff val="25000"/>
                            </a:schemeClr>
                          </a:solidFill>
                        </a:rPr>
                        <a:t>1341</a:t>
                      </a:r>
                      <a:endParaRPr lang="en-GB" sz="1100" i="1"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US" sz="1100" i="1" dirty="0">
                          <a:solidFill>
                            <a:schemeClr val="tx1">
                              <a:lumMod val="75000"/>
                              <a:lumOff val="25000"/>
                            </a:schemeClr>
                          </a:solidFill>
                        </a:rPr>
                        <a:t>154</a:t>
                      </a:r>
                      <a:endParaRPr lang="en-GB" sz="1100" i="1"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US" sz="1100" i="1" dirty="0">
                          <a:solidFill>
                            <a:schemeClr val="tx1">
                              <a:lumMod val="75000"/>
                              <a:lumOff val="25000"/>
                            </a:schemeClr>
                          </a:solidFill>
                        </a:rPr>
                        <a:t>120</a:t>
                      </a:r>
                      <a:endParaRPr lang="en-GB" sz="1100" i="1"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US" sz="1100" i="1" dirty="0">
                          <a:solidFill>
                            <a:schemeClr val="tx1">
                              <a:lumMod val="75000"/>
                              <a:lumOff val="25000"/>
                            </a:schemeClr>
                          </a:solidFill>
                        </a:rPr>
                        <a:t>178</a:t>
                      </a:r>
                      <a:endParaRPr lang="en-GB" sz="1100" i="1"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426869">
                <a:tc>
                  <a:txBody>
                    <a:bodyPr/>
                    <a:lstStyle/>
                    <a:p>
                      <a:r>
                        <a:rPr lang="en-GB" sz="1100" b="0" dirty="0">
                          <a:solidFill>
                            <a:schemeClr val="tx1">
                              <a:lumMod val="75000"/>
                              <a:lumOff val="25000"/>
                            </a:schemeClr>
                          </a:solidFill>
                        </a:rPr>
                        <a:t>Cereal or porridge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28%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mn-lt"/>
                          <a:ea typeface="+mn-ea"/>
                          <a:cs typeface="+mn-cs"/>
                        </a:rPr>
                        <a:t>31%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mn-lt"/>
                          <a:ea typeface="+mn-ea"/>
                          <a:cs typeface="+mn-cs"/>
                        </a:rPr>
                        <a:t>24%</a:t>
                      </a:r>
                      <a:endParaRPr lang="en-GB" sz="1100" b="0" i="0" u="none" strike="noStrike" kern="1200" dirty="0">
                        <a:solidFill>
                          <a:schemeClr val="tx1">
                            <a:lumMod val="75000"/>
                            <a:lumOff val="25000"/>
                          </a:schemeClr>
                        </a:solidFill>
                        <a:effectLst/>
                        <a:latin typeface="+mn-lt"/>
                        <a:ea typeface="+mn-ea"/>
                        <a:cs typeface="+mn-cs"/>
                      </a:endParaRP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US" sz="1100" b="0" i="0" u="none" strike="noStrike" kern="1200">
                          <a:solidFill>
                            <a:schemeClr val="tx1">
                              <a:lumMod val="75000"/>
                              <a:lumOff val="25000"/>
                            </a:schemeClr>
                          </a:solidFill>
                          <a:effectLst/>
                          <a:latin typeface="+mn-lt"/>
                          <a:ea typeface="+mn-ea"/>
                          <a:cs typeface="+mn-cs"/>
                        </a:rPr>
                        <a:t>35%</a:t>
                      </a:r>
                      <a:endParaRPr lang="en-GB" sz="1100" b="0" i="0" u="none" strike="noStrike" kern="1200" dirty="0">
                        <a:solidFill>
                          <a:schemeClr val="tx1">
                            <a:lumMod val="75000"/>
                            <a:lumOff val="25000"/>
                          </a:schemeClr>
                        </a:solidFill>
                        <a:effectLst/>
                        <a:latin typeface="+mn-lt"/>
                        <a:ea typeface="+mn-ea"/>
                        <a:cs typeface="+mn-cs"/>
                      </a:endParaRP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US" sz="1100" b="0" i="0" u="none" strike="noStrike" kern="1200">
                          <a:solidFill>
                            <a:schemeClr val="tx1">
                              <a:lumMod val="75000"/>
                              <a:lumOff val="25000"/>
                            </a:schemeClr>
                          </a:solidFill>
                          <a:effectLst/>
                          <a:latin typeface="+mn-lt"/>
                          <a:ea typeface="+mn-ea"/>
                          <a:cs typeface="+mn-cs"/>
                        </a:rPr>
                        <a:t>23%</a:t>
                      </a:r>
                      <a:endParaRPr lang="en-GB" sz="1100" b="0" i="0" u="none" strike="noStrike" kern="1200" dirty="0">
                        <a:solidFill>
                          <a:schemeClr val="tx1">
                            <a:lumMod val="75000"/>
                            <a:lumOff val="25000"/>
                          </a:schemeClr>
                        </a:solidFill>
                        <a:effectLst/>
                        <a:latin typeface="+mn-lt"/>
                        <a:ea typeface="+mn-ea"/>
                        <a:cs typeface="+mn-cs"/>
                      </a:endParaRP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mn-lt"/>
                          <a:ea typeface="+mn-ea"/>
                          <a:cs typeface="+mn-cs"/>
                        </a:rPr>
                        <a:t>22%</a:t>
                      </a:r>
                      <a:endParaRPr lang="en-GB" sz="1100" b="0" i="0" u="none" strike="noStrike" kern="1200" dirty="0">
                        <a:solidFill>
                          <a:schemeClr val="tx1">
                            <a:lumMod val="75000"/>
                            <a:lumOff val="25000"/>
                          </a:schemeClr>
                        </a:solidFill>
                        <a:effectLst/>
                        <a:latin typeface="+mn-lt"/>
                        <a:ea typeface="+mn-ea"/>
                        <a:cs typeface="+mn-cs"/>
                      </a:endParaRP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US" sz="1100" b="0" i="0" u="none" strike="noStrike" kern="1200">
                          <a:solidFill>
                            <a:schemeClr val="tx1">
                              <a:lumMod val="75000"/>
                              <a:lumOff val="25000"/>
                            </a:schemeClr>
                          </a:solidFill>
                          <a:effectLst/>
                          <a:latin typeface="+mn-lt"/>
                          <a:ea typeface="+mn-ea"/>
                          <a:cs typeface="+mn-cs"/>
                        </a:rPr>
                        <a:t>19%</a:t>
                      </a:r>
                      <a:endParaRPr lang="en-GB" sz="1100" b="0" i="0" u="none" strike="noStrike" kern="1200" dirty="0">
                        <a:solidFill>
                          <a:schemeClr val="tx1">
                            <a:lumMod val="75000"/>
                            <a:lumOff val="25000"/>
                          </a:schemeClr>
                        </a:solidFill>
                        <a:effectLst/>
                        <a:latin typeface="+mn-lt"/>
                        <a:ea typeface="+mn-ea"/>
                        <a:cs typeface="+mn-cs"/>
                      </a:endParaRP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US" sz="1100" b="0" i="0" u="none" strike="noStrike" kern="1200">
                          <a:solidFill>
                            <a:schemeClr val="tx1">
                              <a:lumMod val="75000"/>
                              <a:lumOff val="25000"/>
                            </a:schemeClr>
                          </a:solidFill>
                          <a:effectLst/>
                          <a:latin typeface="+mn-lt"/>
                          <a:ea typeface="+mn-ea"/>
                          <a:cs typeface="+mn-cs"/>
                        </a:rPr>
                        <a:t>25%</a:t>
                      </a:r>
                      <a:endParaRPr lang="en-GB" sz="1100" b="0" i="0" u="none" strike="noStrike" kern="1200" dirty="0">
                        <a:solidFill>
                          <a:schemeClr val="tx1">
                            <a:lumMod val="75000"/>
                            <a:lumOff val="25000"/>
                          </a:schemeClr>
                        </a:solidFill>
                        <a:effectLst/>
                        <a:latin typeface="+mn-lt"/>
                        <a:ea typeface="+mn-ea"/>
                        <a:cs typeface="+mn-cs"/>
                      </a:endParaRP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US" sz="1100" b="0" i="0" u="none" strike="noStrike" kern="1200">
                          <a:solidFill>
                            <a:schemeClr val="tx1">
                              <a:lumMod val="75000"/>
                              <a:lumOff val="25000"/>
                            </a:schemeClr>
                          </a:solidFill>
                          <a:effectLst/>
                          <a:latin typeface="+mn-lt"/>
                          <a:ea typeface="+mn-ea"/>
                          <a:cs typeface="+mn-cs"/>
                        </a:rPr>
                        <a:t>25%</a:t>
                      </a:r>
                      <a:endParaRPr lang="en-GB" sz="1100" b="0" i="0" u="none" strike="noStrike" kern="1200" dirty="0">
                        <a:solidFill>
                          <a:schemeClr val="tx1">
                            <a:lumMod val="75000"/>
                            <a:lumOff val="25000"/>
                          </a:schemeClr>
                        </a:solidFill>
                        <a:effectLst/>
                        <a:latin typeface="+mn-lt"/>
                        <a:ea typeface="+mn-ea"/>
                        <a:cs typeface="+mn-cs"/>
                      </a:endParaRP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US" sz="1100" b="0" i="0" u="none" strike="noStrike" kern="1200">
                          <a:solidFill>
                            <a:schemeClr val="tx1">
                              <a:lumMod val="75000"/>
                              <a:lumOff val="25000"/>
                            </a:schemeClr>
                          </a:solidFill>
                          <a:effectLst/>
                          <a:latin typeface="+mn-lt"/>
                          <a:ea typeface="+mn-ea"/>
                          <a:cs typeface="+mn-cs"/>
                        </a:rPr>
                        <a:t>28%</a:t>
                      </a:r>
                      <a:endParaRPr lang="en-GB" sz="1100" b="0" i="0" u="none" strike="noStrike" kern="1200" dirty="0">
                        <a:solidFill>
                          <a:schemeClr val="tx1">
                            <a:lumMod val="75000"/>
                            <a:lumOff val="25000"/>
                          </a:schemeClr>
                        </a:solidFill>
                        <a:effectLst/>
                        <a:latin typeface="+mn-lt"/>
                        <a:ea typeface="+mn-ea"/>
                        <a:cs typeface="+mn-cs"/>
                      </a:endParaRP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US" sz="1100" b="0" i="0" u="none" strike="noStrike" kern="1200">
                          <a:solidFill>
                            <a:schemeClr val="tx1">
                              <a:lumMod val="75000"/>
                              <a:lumOff val="25000"/>
                            </a:schemeClr>
                          </a:solidFill>
                          <a:effectLst/>
                          <a:latin typeface="+mn-lt"/>
                          <a:ea typeface="+mn-ea"/>
                          <a:cs typeface="+mn-cs"/>
                        </a:rPr>
                        <a:t>29%</a:t>
                      </a:r>
                      <a:endParaRPr lang="en-GB" sz="1100" b="0" i="0" u="none" strike="noStrike" kern="1200" dirty="0">
                        <a:solidFill>
                          <a:schemeClr val="tx1">
                            <a:lumMod val="75000"/>
                            <a:lumOff val="25000"/>
                          </a:schemeClr>
                        </a:solidFill>
                        <a:effectLst/>
                        <a:latin typeface="+mn-lt"/>
                        <a:ea typeface="+mn-ea"/>
                        <a:cs typeface="+mn-cs"/>
                      </a:endParaRP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US" sz="1100" b="0" i="0" u="none" strike="noStrike" kern="1200">
                          <a:solidFill>
                            <a:schemeClr val="tx1">
                              <a:lumMod val="75000"/>
                              <a:lumOff val="25000"/>
                            </a:schemeClr>
                          </a:solidFill>
                          <a:effectLst/>
                          <a:latin typeface="+mn-lt"/>
                          <a:ea typeface="+mn-ea"/>
                          <a:cs typeface="+mn-cs"/>
                        </a:rPr>
                        <a:t>31%</a:t>
                      </a:r>
                      <a:endParaRPr lang="en-GB" sz="1100" b="0" i="0" u="none" strike="noStrike" kern="1200" dirty="0">
                        <a:solidFill>
                          <a:schemeClr val="tx1">
                            <a:lumMod val="75000"/>
                            <a:lumOff val="25000"/>
                          </a:schemeClr>
                        </a:solidFill>
                        <a:effectLst/>
                        <a:latin typeface="+mn-lt"/>
                        <a:ea typeface="+mn-ea"/>
                        <a:cs typeface="+mn-cs"/>
                      </a:endParaRP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US" sz="1100" b="0" i="0" u="none" strike="noStrike" kern="1200">
                          <a:solidFill>
                            <a:schemeClr val="tx1">
                              <a:lumMod val="75000"/>
                              <a:lumOff val="25000"/>
                            </a:schemeClr>
                          </a:solidFill>
                          <a:effectLst/>
                          <a:latin typeface="+mn-lt"/>
                          <a:ea typeface="+mn-ea"/>
                          <a:cs typeface="+mn-cs"/>
                        </a:rPr>
                        <a:t>19%</a:t>
                      </a:r>
                      <a:endParaRPr lang="en-GB" sz="1100" b="0" i="0" u="none" strike="noStrike" kern="1200" dirty="0">
                        <a:solidFill>
                          <a:schemeClr val="tx1">
                            <a:lumMod val="75000"/>
                            <a:lumOff val="25000"/>
                          </a:schemeClr>
                        </a:solidFill>
                        <a:effectLst/>
                        <a:latin typeface="+mn-lt"/>
                        <a:ea typeface="+mn-ea"/>
                        <a:cs typeface="+mn-cs"/>
                      </a:endParaRP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426869">
                <a:tc>
                  <a:txBody>
                    <a:bodyPr/>
                    <a:lstStyle/>
                    <a:p>
                      <a:r>
                        <a:rPr lang="en-GB" sz="1100" b="0" dirty="0">
                          <a:solidFill>
                            <a:schemeClr val="tx1">
                              <a:lumMod val="75000"/>
                              <a:lumOff val="25000"/>
                            </a:schemeClr>
                          </a:solidFill>
                        </a:rPr>
                        <a:t>Bread product </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25%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27%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mn-lt"/>
                          <a:ea typeface="+mn-ea"/>
                          <a:cs typeface="+mn-cs"/>
                        </a:rPr>
                        <a:t>21%</a:t>
                      </a:r>
                      <a:endParaRPr lang="en-GB" sz="1100" b="0" i="0" u="none" strike="noStrike" kern="1200" dirty="0">
                        <a:solidFill>
                          <a:schemeClr val="tx1">
                            <a:lumMod val="75000"/>
                            <a:lumOff val="25000"/>
                          </a:schemeClr>
                        </a:solidFill>
                        <a:effectLst/>
                        <a:latin typeface="+mn-lt"/>
                        <a:ea typeface="+mn-ea"/>
                        <a:cs typeface="+mn-cs"/>
                      </a:endParaRP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US" sz="1100" b="0" i="0" u="none" strike="noStrike" kern="1200">
                          <a:solidFill>
                            <a:schemeClr val="tx1">
                              <a:lumMod val="75000"/>
                              <a:lumOff val="25000"/>
                            </a:schemeClr>
                          </a:solidFill>
                          <a:effectLst/>
                          <a:latin typeface="+mn-lt"/>
                          <a:ea typeface="+mn-ea"/>
                          <a:cs typeface="+mn-cs"/>
                        </a:rPr>
                        <a:t>25%</a:t>
                      </a:r>
                      <a:endParaRPr lang="en-GB" sz="1100" b="0" i="0" u="none" strike="noStrike" kern="1200" dirty="0">
                        <a:solidFill>
                          <a:schemeClr val="tx1">
                            <a:lumMod val="75000"/>
                            <a:lumOff val="25000"/>
                          </a:schemeClr>
                        </a:solidFill>
                        <a:effectLst/>
                        <a:latin typeface="+mn-lt"/>
                        <a:ea typeface="+mn-ea"/>
                        <a:cs typeface="+mn-cs"/>
                      </a:endParaRP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US" sz="1100" b="0" i="0" u="none" strike="noStrike" kern="1200">
                          <a:solidFill>
                            <a:schemeClr val="tx1">
                              <a:lumMod val="75000"/>
                              <a:lumOff val="25000"/>
                            </a:schemeClr>
                          </a:solidFill>
                          <a:effectLst/>
                          <a:latin typeface="+mn-lt"/>
                          <a:ea typeface="+mn-ea"/>
                          <a:cs typeface="+mn-cs"/>
                        </a:rPr>
                        <a:t>25%</a:t>
                      </a:r>
                      <a:endParaRPr lang="en-GB" sz="1100" b="0" i="0" u="none" strike="noStrike" kern="1200" dirty="0">
                        <a:solidFill>
                          <a:schemeClr val="tx1">
                            <a:lumMod val="75000"/>
                            <a:lumOff val="25000"/>
                          </a:schemeClr>
                        </a:solidFill>
                        <a:effectLst/>
                        <a:latin typeface="+mn-lt"/>
                        <a:ea typeface="+mn-ea"/>
                        <a:cs typeface="+mn-cs"/>
                      </a:endParaRP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mn-lt"/>
                          <a:ea typeface="+mn-ea"/>
                          <a:cs typeface="+mn-cs"/>
                        </a:rPr>
                        <a:t>19%</a:t>
                      </a:r>
                      <a:endParaRPr lang="en-GB" sz="1100" b="0" i="0" u="none" strike="noStrike" kern="1200" dirty="0">
                        <a:solidFill>
                          <a:schemeClr val="tx1">
                            <a:lumMod val="75000"/>
                            <a:lumOff val="25000"/>
                          </a:schemeClr>
                        </a:solidFill>
                        <a:effectLst/>
                        <a:latin typeface="+mn-lt"/>
                        <a:ea typeface="+mn-ea"/>
                        <a:cs typeface="+mn-cs"/>
                      </a:endParaRP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US" sz="1100" b="0" i="0" u="none" strike="noStrike" kern="1200">
                          <a:solidFill>
                            <a:schemeClr val="tx1">
                              <a:lumMod val="75000"/>
                              <a:lumOff val="25000"/>
                            </a:schemeClr>
                          </a:solidFill>
                          <a:effectLst/>
                          <a:latin typeface="+mn-lt"/>
                          <a:ea typeface="+mn-ea"/>
                          <a:cs typeface="+mn-cs"/>
                        </a:rPr>
                        <a:t>21%</a:t>
                      </a:r>
                      <a:endParaRPr lang="en-GB" sz="1100" b="0" i="0" u="none" strike="noStrike" kern="1200" dirty="0">
                        <a:solidFill>
                          <a:schemeClr val="tx1">
                            <a:lumMod val="75000"/>
                            <a:lumOff val="25000"/>
                          </a:schemeClr>
                        </a:solidFill>
                        <a:effectLst/>
                        <a:latin typeface="+mn-lt"/>
                        <a:ea typeface="+mn-ea"/>
                        <a:cs typeface="+mn-cs"/>
                      </a:endParaRP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US" sz="1100" b="0" i="0" u="none" strike="noStrike" kern="1200">
                          <a:solidFill>
                            <a:schemeClr val="tx1">
                              <a:lumMod val="75000"/>
                              <a:lumOff val="25000"/>
                            </a:schemeClr>
                          </a:solidFill>
                          <a:effectLst/>
                          <a:latin typeface="+mn-lt"/>
                          <a:ea typeface="+mn-ea"/>
                          <a:cs typeface="+mn-cs"/>
                        </a:rPr>
                        <a:t>21%</a:t>
                      </a:r>
                      <a:endParaRPr lang="en-GB" sz="1100" b="0" i="0" u="none" strike="noStrike" kern="1200" dirty="0">
                        <a:solidFill>
                          <a:schemeClr val="tx1">
                            <a:lumMod val="75000"/>
                            <a:lumOff val="25000"/>
                          </a:schemeClr>
                        </a:solidFill>
                        <a:effectLst/>
                        <a:latin typeface="+mn-lt"/>
                        <a:ea typeface="+mn-ea"/>
                        <a:cs typeface="+mn-cs"/>
                      </a:endParaRP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US" sz="1100" b="0" i="0" u="none" strike="noStrike" kern="1200">
                          <a:solidFill>
                            <a:schemeClr val="tx1">
                              <a:lumMod val="75000"/>
                              <a:lumOff val="25000"/>
                            </a:schemeClr>
                          </a:solidFill>
                          <a:effectLst/>
                          <a:latin typeface="+mn-lt"/>
                          <a:ea typeface="+mn-ea"/>
                          <a:cs typeface="+mn-cs"/>
                        </a:rPr>
                        <a:t>16%</a:t>
                      </a:r>
                      <a:endParaRPr lang="en-GB" sz="1100" b="0" i="0" u="none" strike="noStrike" kern="1200" dirty="0">
                        <a:solidFill>
                          <a:schemeClr val="tx1">
                            <a:lumMod val="75000"/>
                            <a:lumOff val="25000"/>
                          </a:schemeClr>
                        </a:solidFill>
                        <a:effectLst/>
                        <a:latin typeface="+mn-lt"/>
                        <a:ea typeface="+mn-ea"/>
                        <a:cs typeface="+mn-cs"/>
                      </a:endParaRP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US" sz="1100" b="0" i="0" u="none" strike="noStrike" kern="1200" dirty="0">
                          <a:solidFill>
                            <a:schemeClr val="tx1">
                              <a:lumMod val="75000"/>
                              <a:lumOff val="25000"/>
                            </a:schemeClr>
                          </a:solidFill>
                          <a:effectLst/>
                          <a:latin typeface="+mn-lt"/>
                          <a:ea typeface="+mn-ea"/>
                          <a:cs typeface="+mn-cs"/>
                        </a:rPr>
                        <a:t>25%</a:t>
                      </a:r>
                      <a:endParaRPr lang="en-GB" sz="1100" b="0" i="0" u="none" strike="noStrike" kern="1200" dirty="0">
                        <a:solidFill>
                          <a:schemeClr val="tx1">
                            <a:lumMod val="75000"/>
                            <a:lumOff val="25000"/>
                          </a:schemeClr>
                        </a:solidFill>
                        <a:effectLst/>
                        <a:latin typeface="+mn-lt"/>
                        <a:ea typeface="+mn-ea"/>
                        <a:cs typeface="+mn-cs"/>
                      </a:endParaRP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US" sz="1100" b="0" i="0" u="none" strike="noStrike" kern="1200">
                          <a:solidFill>
                            <a:schemeClr val="tx1">
                              <a:lumMod val="75000"/>
                              <a:lumOff val="25000"/>
                            </a:schemeClr>
                          </a:solidFill>
                          <a:effectLst/>
                          <a:latin typeface="+mn-lt"/>
                          <a:ea typeface="+mn-ea"/>
                          <a:cs typeface="+mn-cs"/>
                        </a:rPr>
                        <a:t>25%</a:t>
                      </a:r>
                      <a:endParaRPr lang="en-GB" sz="1100" b="0" i="0" u="none" strike="noStrike" kern="1200" dirty="0">
                        <a:solidFill>
                          <a:schemeClr val="tx1">
                            <a:lumMod val="75000"/>
                            <a:lumOff val="25000"/>
                          </a:schemeClr>
                        </a:solidFill>
                        <a:effectLst/>
                        <a:latin typeface="+mn-lt"/>
                        <a:ea typeface="+mn-ea"/>
                        <a:cs typeface="+mn-cs"/>
                      </a:endParaRP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US" sz="1100" b="0" i="0" u="none" strike="noStrike" kern="1200">
                          <a:solidFill>
                            <a:schemeClr val="tx1">
                              <a:lumMod val="75000"/>
                              <a:lumOff val="25000"/>
                            </a:schemeClr>
                          </a:solidFill>
                          <a:effectLst/>
                          <a:latin typeface="+mn-lt"/>
                          <a:ea typeface="+mn-ea"/>
                          <a:cs typeface="+mn-cs"/>
                        </a:rPr>
                        <a:t>29%</a:t>
                      </a:r>
                      <a:endParaRPr lang="en-GB" sz="1100" b="0" i="0" u="none" strike="noStrike" kern="1200" dirty="0">
                        <a:solidFill>
                          <a:schemeClr val="tx1">
                            <a:lumMod val="75000"/>
                            <a:lumOff val="25000"/>
                          </a:schemeClr>
                        </a:solidFill>
                        <a:effectLst/>
                        <a:latin typeface="+mn-lt"/>
                        <a:ea typeface="+mn-ea"/>
                        <a:cs typeface="+mn-cs"/>
                      </a:endParaRP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US" sz="1100" b="0" i="0" u="none" strike="noStrike" kern="1200">
                          <a:solidFill>
                            <a:schemeClr val="tx1">
                              <a:lumMod val="75000"/>
                              <a:lumOff val="25000"/>
                            </a:schemeClr>
                          </a:solidFill>
                          <a:effectLst/>
                          <a:latin typeface="+mn-lt"/>
                          <a:ea typeface="+mn-ea"/>
                          <a:cs typeface="+mn-cs"/>
                        </a:rPr>
                        <a:t>21%</a:t>
                      </a:r>
                      <a:endParaRPr lang="en-GB" sz="1100" b="0" i="0" u="none" strike="noStrike" kern="1200" dirty="0">
                        <a:solidFill>
                          <a:schemeClr val="tx1">
                            <a:lumMod val="75000"/>
                            <a:lumOff val="25000"/>
                          </a:schemeClr>
                        </a:solidFill>
                        <a:effectLst/>
                        <a:latin typeface="+mn-lt"/>
                        <a:ea typeface="+mn-ea"/>
                        <a:cs typeface="+mn-cs"/>
                      </a:endParaRP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466332">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b="0">
                          <a:solidFill>
                            <a:schemeClr val="tx1">
                              <a:lumMod val="75000"/>
                              <a:lumOff val="25000"/>
                            </a:schemeClr>
                          </a:solidFill>
                        </a:rPr>
                        <a:t>Hot breakfast</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mn-lt"/>
                          <a:ea typeface="+mn-ea"/>
                          <a:cs typeface="+mn-cs"/>
                        </a:rPr>
                        <a:t>9%</a:t>
                      </a:r>
                      <a:endParaRPr lang="en-GB" sz="1100" b="0" i="0" u="none" strike="noStrike" kern="1200" dirty="0">
                        <a:solidFill>
                          <a:schemeClr val="tx1">
                            <a:lumMod val="75000"/>
                            <a:lumOff val="25000"/>
                          </a:schemeClr>
                        </a:solidFill>
                        <a:effectLst/>
                        <a:latin typeface="+mn-lt"/>
                        <a:ea typeface="+mn-ea"/>
                        <a:cs typeface="+mn-cs"/>
                      </a:endParaRP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mn-lt"/>
                          <a:ea typeface="+mn-ea"/>
                          <a:cs typeface="+mn-cs"/>
                        </a:rPr>
                        <a:t>8%</a:t>
                      </a:r>
                      <a:endParaRPr lang="en-GB" sz="1100" b="0" i="0" u="none" strike="noStrike" kern="1200" dirty="0">
                        <a:solidFill>
                          <a:schemeClr val="tx1">
                            <a:lumMod val="75000"/>
                            <a:lumOff val="25000"/>
                          </a:schemeClr>
                        </a:solidFill>
                        <a:effectLst/>
                        <a:latin typeface="+mn-lt"/>
                        <a:ea typeface="+mn-ea"/>
                        <a:cs typeface="+mn-cs"/>
                      </a:endParaRP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US" sz="1100" b="0" i="0" u="none" strike="noStrike" kern="1200">
                          <a:solidFill>
                            <a:schemeClr val="tx1">
                              <a:lumMod val="75000"/>
                              <a:lumOff val="25000"/>
                            </a:schemeClr>
                          </a:solidFill>
                          <a:effectLst/>
                          <a:latin typeface="+mn-lt"/>
                          <a:ea typeface="+mn-ea"/>
                          <a:cs typeface="+mn-cs"/>
                        </a:rPr>
                        <a:t>11%</a:t>
                      </a:r>
                      <a:endParaRPr lang="en-GB" sz="1100" b="0" i="0" u="none" strike="noStrike" kern="1200" dirty="0">
                        <a:solidFill>
                          <a:schemeClr val="tx1">
                            <a:lumMod val="75000"/>
                            <a:lumOff val="25000"/>
                          </a:schemeClr>
                        </a:solidFill>
                        <a:effectLst/>
                        <a:latin typeface="+mn-lt"/>
                        <a:ea typeface="+mn-ea"/>
                        <a:cs typeface="+mn-cs"/>
                      </a:endParaRP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US" sz="1100" b="0" i="0" u="none" strike="noStrike" kern="1200">
                          <a:solidFill>
                            <a:schemeClr val="tx1">
                              <a:lumMod val="75000"/>
                              <a:lumOff val="25000"/>
                            </a:schemeClr>
                          </a:solidFill>
                          <a:effectLst/>
                          <a:latin typeface="+mn-lt"/>
                          <a:ea typeface="+mn-ea"/>
                          <a:cs typeface="+mn-cs"/>
                        </a:rPr>
                        <a:t>7%</a:t>
                      </a:r>
                      <a:endParaRPr lang="en-GB" sz="1100" b="0" i="0" u="none" strike="noStrike" kern="1200" dirty="0">
                        <a:solidFill>
                          <a:schemeClr val="tx1">
                            <a:lumMod val="75000"/>
                            <a:lumOff val="25000"/>
                          </a:schemeClr>
                        </a:solidFill>
                        <a:effectLst/>
                        <a:latin typeface="+mn-lt"/>
                        <a:ea typeface="+mn-ea"/>
                        <a:cs typeface="+mn-cs"/>
                      </a:endParaRP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mn-lt"/>
                          <a:ea typeface="+mn-ea"/>
                          <a:cs typeface="+mn-cs"/>
                        </a:rPr>
                        <a:t>7%</a:t>
                      </a:r>
                      <a:endParaRPr lang="en-GB" sz="1100" b="0" i="0" u="none" strike="noStrike" kern="1200" dirty="0">
                        <a:solidFill>
                          <a:schemeClr val="tx1">
                            <a:lumMod val="75000"/>
                            <a:lumOff val="25000"/>
                          </a:schemeClr>
                        </a:solidFill>
                        <a:effectLst/>
                        <a:latin typeface="+mn-lt"/>
                        <a:ea typeface="+mn-ea"/>
                        <a:cs typeface="+mn-cs"/>
                      </a:endParaRP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US" sz="1100" b="0" i="0" u="none" strike="noStrike" kern="1200">
                          <a:solidFill>
                            <a:schemeClr val="tx1">
                              <a:lumMod val="75000"/>
                              <a:lumOff val="25000"/>
                            </a:schemeClr>
                          </a:solidFill>
                          <a:effectLst/>
                          <a:latin typeface="+mn-lt"/>
                          <a:ea typeface="+mn-ea"/>
                          <a:cs typeface="+mn-cs"/>
                        </a:rPr>
                        <a:t>6%</a:t>
                      </a:r>
                      <a:endParaRPr lang="en-GB" sz="1100" b="0" i="0" u="none" strike="noStrike" kern="1200" dirty="0">
                        <a:solidFill>
                          <a:schemeClr val="tx1">
                            <a:lumMod val="75000"/>
                            <a:lumOff val="25000"/>
                          </a:schemeClr>
                        </a:solidFill>
                        <a:effectLst/>
                        <a:latin typeface="+mn-lt"/>
                        <a:ea typeface="+mn-ea"/>
                        <a:cs typeface="+mn-cs"/>
                      </a:endParaRP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US" sz="1100" b="0" i="0" u="none" strike="noStrike" kern="1200">
                          <a:solidFill>
                            <a:schemeClr val="tx1">
                              <a:lumMod val="75000"/>
                              <a:lumOff val="25000"/>
                            </a:schemeClr>
                          </a:solidFill>
                          <a:effectLst/>
                          <a:latin typeface="+mn-lt"/>
                          <a:ea typeface="+mn-ea"/>
                          <a:cs typeface="+mn-cs"/>
                        </a:rPr>
                        <a:t>7%</a:t>
                      </a:r>
                      <a:endParaRPr lang="en-GB" sz="1100" b="0" i="0" u="none" strike="noStrike" kern="1200" dirty="0">
                        <a:solidFill>
                          <a:schemeClr val="tx1">
                            <a:lumMod val="75000"/>
                            <a:lumOff val="25000"/>
                          </a:schemeClr>
                        </a:solidFill>
                        <a:effectLst/>
                        <a:latin typeface="+mn-lt"/>
                        <a:ea typeface="+mn-ea"/>
                        <a:cs typeface="+mn-cs"/>
                      </a:endParaRP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US" sz="1100" b="0" i="0" u="none" strike="noStrike" kern="1200">
                          <a:solidFill>
                            <a:schemeClr val="tx1">
                              <a:lumMod val="75000"/>
                              <a:lumOff val="25000"/>
                            </a:schemeClr>
                          </a:solidFill>
                          <a:effectLst/>
                          <a:latin typeface="+mn-lt"/>
                          <a:ea typeface="+mn-ea"/>
                          <a:cs typeface="+mn-cs"/>
                        </a:rPr>
                        <a:t>2%</a:t>
                      </a:r>
                      <a:endParaRPr lang="en-GB" sz="1100" b="0" i="0" u="none" strike="noStrike" kern="1200" dirty="0">
                        <a:solidFill>
                          <a:schemeClr val="tx1">
                            <a:lumMod val="75000"/>
                            <a:lumOff val="25000"/>
                          </a:schemeClr>
                        </a:solidFill>
                        <a:effectLst/>
                        <a:latin typeface="+mn-lt"/>
                        <a:ea typeface="+mn-ea"/>
                        <a:cs typeface="+mn-cs"/>
                      </a:endParaRP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US" sz="1100" b="0" i="0" u="none" strike="noStrike" kern="1200">
                          <a:solidFill>
                            <a:schemeClr val="tx1">
                              <a:lumMod val="75000"/>
                              <a:lumOff val="25000"/>
                            </a:schemeClr>
                          </a:solidFill>
                          <a:effectLst/>
                          <a:latin typeface="+mn-lt"/>
                          <a:ea typeface="+mn-ea"/>
                          <a:cs typeface="+mn-cs"/>
                        </a:rPr>
                        <a:t>8%</a:t>
                      </a:r>
                      <a:endParaRPr lang="en-GB" sz="1100" b="0" i="0" u="none" strike="noStrike" kern="1200" dirty="0">
                        <a:solidFill>
                          <a:schemeClr val="tx1">
                            <a:lumMod val="75000"/>
                            <a:lumOff val="25000"/>
                          </a:schemeClr>
                        </a:solidFill>
                        <a:effectLst/>
                        <a:latin typeface="+mn-lt"/>
                        <a:ea typeface="+mn-ea"/>
                        <a:cs typeface="+mn-cs"/>
                      </a:endParaRP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US" sz="1100" b="0" i="0" u="none" strike="noStrike" kern="1200">
                          <a:solidFill>
                            <a:schemeClr val="tx1">
                              <a:lumMod val="75000"/>
                              <a:lumOff val="25000"/>
                            </a:schemeClr>
                          </a:solidFill>
                          <a:effectLst/>
                          <a:latin typeface="+mn-lt"/>
                          <a:ea typeface="+mn-ea"/>
                          <a:cs typeface="+mn-cs"/>
                        </a:rPr>
                        <a:t>12%</a:t>
                      </a:r>
                      <a:endParaRPr lang="en-GB" sz="1100" b="0" i="0" u="none" strike="noStrike" kern="1200" dirty="0">
                        <a:solidFill>
                          <a:schemeClr val="tx1">
                            <a:lumMod val="75000"/>
                            <a:lumOff val="25000"/>
                          </a:schemeClr>
                        </a:solidFill>
                        <a:effectLst/>
                        <a:latin typeface="+mn-lt"/>
                        <a:ea typeface="+mn-ea"/>
                        <a:cs typeface="+mn-cs"/>
                      </a:endParaRP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US" sz="1100" b="0" i="0" u="none" strike="noStrike" kern="1200">
                          <a:solidFill>
                            <a:schemeClr val="tx1">
                              <a:lumMod val="75000"/>
                              <a:lumOff val="25000"/>
                            </a:schemeClr>
                          </a:solidFill>
                          <a:effectLst/>
                          <a:latin typeface="+mn-lt"/>
                          <a:ea typeface="+mn-ea"/>
                          <a:cs typeface="+mn-cs"/>
                        </a:rPr>
                        <a:t>15%</a:t>
                      </a:r>
                      <a:endParaRPr lang="en-GB" sz="1100" b="0" i="0" u="none" strike="noStrike" kern="1200" dirty="0">
                        <a:solidFill>
                          <a:schemeClr val="tx1">
                            <a:lumMod val="75000"/>
                            <a:lumOff val="25000"/>
                          </a:schemeClr>
                        </a:solidFill>
                        <a:effectLst/>
                        <a:latin typeface="+mn-lt"/>
                        <a:ea typeface="+mn-ea"/>
                        <a:cs typeface="+mn-cs"/>
                      </a:endParaRP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US" sz="1100" b="0" i="0" u="none" strike="noStrike" kern="1200" dirty="0">
                          <a:solidFill>
                            <a:schemeClr val="tx1">
                              <a:lumMod val="75000"/>
                              <a:lumOff val="25000"/>
                            </a:schemeClr>
                          </a:solidFill>
                          <a:effectLst/>
                          <a:latin typeface="+mn-lt"/>
                          <a:ea typeface="+mn-ea"/>
                          <a:cs typeface="+mn-cs"/>
                        </a:rPr>
                        <a:t>6%</a:t>
                      </a:r>
                      <a:endParaRPr lang="en-GB" sz="1100" b="0" i="0" u="none" strike="noStrike" kern="1200" dirty="0">
                        <a:solidFill>
                          <a:schemeClr val="tx1">
                            <a:lumMod val="75000"/>
                            <a:lumOff val="25000"/>
                          </a:schemeClr>
                        </a:solidFill>
                        <a:effectLst/>
                        <a:latin typeface="+mn-lt"/>
                        <a:ea typeface="+mn-ea"/>
                        <a:cs typeface="+mn-cs"/>
                      </a:endParaRP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r h="426869">
                <a:tc>
                  <a:txBody>
                    <a:bodyPr/>
                    <a:lstStyle/>
                    <a:p>
                      <a:r>
                        <a:rPr lang="en-GB" sz="1100" b="0">
                          <a:solidFill>
                            <a:schemeClr val="tx1">
                              <a:lumMod val="75000"/>
                              <a:lumOff val="25000"/>
                            </a:schemeClr>
                          </a:solidFill>
                        </a:rPr>
                        <a:t>Fruit</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mn-lt"/>
                          <a:ea typeface="+mn-ea"/>
                          <a:cs typeface="+mn-cs"/>
                        </a:rPr>
                        <a:t>10%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mn-lt"/>
                          <a:ea typeface="+mn-ea"/>
                          <a:cs typeface="+mn-cs"/>
                        </a:rPr>
                        <a:t>10%</a:t>
                      </a:r>
                      <a:endParaRPr lang="en-GB" sz="1100" b="0" i="0" u="none" strike="noStrike" kern="1200" dirty="0">
                        <a:solidFill>
                          <a:schemeClr val="tx1">
                            <a:lumMod val="75000"/>
                            <a:lumOff val="25000"/>
                          </a:schemeClr>
                        </a:solidFill>
                        <a:effectLst/>
                        <a:latin typeface="+mn-lt"/>
                        <a:ea typeface="+mn-ea"/>
                        <a:cs typeface="+mn-cs"/>
                      </a:endParaRP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mn-lt"/>
                          <a:ea typeface="+mn-ea"/>
                          <a:cs typeface="+mn-cs"/>
                        </a:rPr>
                        <a:t>11%</a:t>
                      </a:r>
                      <a:endParaRPr lang="en-GB" sz="1100" b="0" i="0" u="none" strike="noStrike" kern="1200" dirty="0">
                        <a:solidFill>
                          <a:schemeClr val="tx1">
                            <a:lumMod val="75000"/>
                            <a:lumOff val="25000"/>
                          </a:schemeClr>
                        </a:solidFill>
                        <a:effectLst/>
                        <a:latin typeface="+mn-lt"/>
                        <a:ea typeface="+mn-ea"/>
                        <a:cs typeface="+mn-cs"/>
                      </a:endParaRP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US" sz="1100" b="0" i="0" u="none" strike="noStrike" kern="1200" dirty="0">
                          <a:solidFill>
                            <a:schemeClr val="tx1">
                              <a:lumMod val="75000"/>
                              <a:lumOff val="25000"/>
                            </a:schemeClr>
                          </a:solidFill>
                          <a:effectLst/>
                          <a:latin typeface="+mn-lt"/>
                          <a:ea typeface="+mn-ea"/>
                          <a:cs typeface="+mn-cs"/>
                        </a:rPr>
                        <a:t>9%</a:t>
                      </a:r>
                      <a:endParaRPr lang="en-GB" sz="1100" b="0" i="0" u="none" strike="noStrike" kern="1200" dirty="0">
                        <a:solidFill>
                          <a:schemeClr val="tx1">
                            <a:lumMod val="75000"/>
                            <a:lumOff val="25000"/>
                          </a:schemeClr>
                        </a:solidFill>
                        <a:effectLst/>
                        <a:latin typeface="+mn-lt"/>
                        <a:ea typeface="+mn-ea"/>
                        <a:cs typeface="+mn-cs"/>
                      </a:endParaRP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US" sz="1100" b="0" i="0" u="none" strike="noStrike" kern="1200">
                          <a:solidFill>
                            <a:schemeClr val="tx1">
                              <a:lumMod val="75000"/>
                              <a:lumOff val="25000"/>
                            </a:schemeClr>
                          </a:solidFill>
                          <a:effectLst/>
                          <a:latin typeface="+mn-lt"/>
                          <a:ea typeface="+mn-ea"/>
                          <a:cs typeface="+mn-cs"/>
                        </a:rPr>
                        <a:t>12%</a:t>
                      </a:r>
                      <a:endParaRPr lang="en-GB" sz="1100" b="0" i="0" u="none" strike="noStrike" kern="1200" dirty="0">
                        <a:solidFill>
                          <a:schemeClr val="tx1">
                            <a:lumMod val="75000"/>
                            <a:lumOff val="25000"/>
                          </a:schemeClr>
                        </a:solidFill>
                        <a:effectLst/>
                        <a:latin typeface="+mn-lt"/>
                        <a:ea typeface="+mn-ea"/>
                        <a:cs typeface="+mn-cs"/>
                      </a:endParaRP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mn-lt"/>
                          <a:ea typeface="+mn-ea"/>
                          <a:cs typeface="+mn-cs"/>
                        </a:rPr>
                        <a:t>7%</a:t>
                      </a:r>
                      <a:endParaRPr lang="en-GB" sz="1100" b="0" i="0" u="none" strike="noStrike" kern="1200" dirty="0">
                        <a:solidFill>
                          <a:schemeClr val="tx1">
                            <a:lumMod val="75000"/>
                            <a:lumOff val="25000"/>
                          </a:schemeClr>
                        </a:solidFill>
                        <a:effectLst/>
                        <a:latin typeface="+mn-lt"/>
                        <a:ea typeface="+mn-ea"/>
                        <a:cs typeface="+mn-cs"/>
                      </a:endParaRP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US" sz="1100" b="0" i="0" u="none" strike="noStrike" kern="1200">
                          <a:solidFill>
                            <a:schemeClr val="tx1">
                              <a:lumMod val="75000"/>
                              <a:lumOff val="25000"/>
                            </a:schemeClr>
                          </a:solidFill>
                          <a:effectLst/>
                          <a:latin typeface="+mn-lt"/>
                          <a:ea typeface="+mn-ea"/>
                          <a:cs typeface="+mn-cs"/>
                        </a:rPr>
                        <a:t>9%</a:t>
                      </a:r>
                      <a:endParaRPr lang="en-GB" sz="1100" b="0" i="0" u="none" strike="noStrike" kern="1200" dirty="0">
                        <a:solidFill>
                          <a:schemeClr val="tx1">
                            <a:lumMod val="75000"/>
                            <a:lumOff val="25000"/>
                          </a:schemeClr>
                        </a:solidFill>
                        <a:effectLst/>
                        <a:latin typeface="+mn-lt"/>
                        <a:ea typeface="+mn-ea"/>
                        <a:cs typeface="+mn-cs"/>
                      </a:endParaRP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US" sz="1100" b="0" i="0" u="none" strike="noStrike" kern="1200">
                          <a:solidFill>
                            <a:schemeClr val="tx1">
                              <a:lumMod val="75000"/>
                              <a:lumOff val="25000"/>
                            </a:schemeClr>
                          </a:solidFill>
                          <a:effectLst/>
                          <a:latin typeface="+mn-lt"/>
                          <a:ea typeface="+mn-ea"/>
                          <a:cs typeface="+mn-cs"/>
                        </a:rPr>
                        <a:t>11%</a:t>
                      </a:r>
                      <a:endParaRPr lang="en-GB" sz="1100" b="0" i="0" u="none" strike="noStrike" kern="1200" dirty="0">
                        <a:solidFill>
                          <a:schemeClr val="tx1">
                            <a:lumMod val="75000"/>
                            <a:lumOff val="25000"/>
                          </a:schemeClr>
                        </a:solidFill>
                        <a:effectLst/>
                        <a:latin typeface="+mn-lt"/>
                        <a:ea typeface="+mn-ea"/>
                        <a:cs typeface="+mn-cs"/>
                      </a:endParaRP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US" sz="1100" b="0" i="0" u="none" strike="noStrike" kern="1200">
                          <a:solidFill>
                            <a:schemeClr val="tx1">
                              <a:lumMod val="75000"/>
                              <a:lumOff val="25000"/>
                            </a:schemeClr>
                          </a:solidFill>
                          <a:effectLst/>
                          <a:latin typeface="+mn-lt"/>
                          <a:ea typeface="+mn-ea"/>
                          <a:cs typeface="+mn-cs"/>
                        </a:rPr>
                        <a:t>5%</a:t>
                      </a:r>
                      <a:endParaRPr lang="en-GB" sz="1100" b="0" i="0" u="none" strike="noStrike" kern="1200" dirty="0">
                        <a:solidFill>
                          <a:schemeClr val="tx1">
                            <a:lumMod val="75000"/>
                            <a:lumOff val="25000"/>
                          </a:schemeClr>
                        </a:solidFill>
                        <a:effectLst/>
                        <a:latin typeface="+mn-lt"/>
                        <a:ea typeface="+mn-ea"/>
                        <a:cs typeface="+mn-cs"/>
                      </a:endParaRP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US" sz="1100" b="0" i="0" u="none" strike="noStrike" kern="1200">
                          <a:solidFill>
                            <a:schemeClr val="tx1">
                              <a:lumMod val="75000"/>
                              <a:lumOff val="25000"/>
                            </a:schemeClr>
                          </a:solidFill>
                          <a:effectLst/>
                          <a:latin typeface="+mn-lt"/>
                          <a:ea typeface="+mn-ea"/>
                          <a:cs typeface="+mn-cs"/>
                        </a:rPr>
                        <a:t>10%</a:t>
                      </a:r>
                      <a:endParaRPr lang="en-GB" sz="1100" b="0" i="0" u="none" strike="noStrike" kern="1200" dirty="0">
                        <a:solidFill>
                          <a:schemeClr val="tx1">
                            <a:lumMod val="75000"/>
                            <a:lumOff val="25000"/>
                          </a:schemeClr>
                        </a:solidFill>
                        <a:effectLst/>
                        <a:latin typeface="+mn-lt"/>
                        <a:ea typeface="+mn-ea"/>
                        <a:cs typeface="+mn-cs"/>
                      </a:endParaRP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US" sz="1100" b="0" i="0" u="none" strike="noStrike" kern="1200">
                          <a:solidFill>
                            <a:schemeClr val="tx1">
                              <a:lumMod val="75000"/>
                              <a:lumOff val="25000"/>
                            </a:schemeClr>
                          </a:solidFill>
                          <a:effectLst/>
                          <a:latin typeface="+mn-lt"/>
                          <a:ea typeface="+mn-ea"/>
                          <a:cs typeface="+mn-cs"/>
                        </a:rPr>
                        <a:t>14%</a:t>
                      </a:r>
                      <a:endParaRPr lang="en-GB" sz="1100" b="0" i="0" u="none" strike="noStrike" kern="1200" dirty="0">
                        <a:solidFill>
                          <a:schemeClr val="tx1">
                            <a:lumMod val="75000"/>
                            <a:lumOff val="25000"/>
                          </a:schemeClr>
                        </a:solidFill>
                        <a:effectLst/>
                        <a:latin typeface="+mn-lt"/>
                        <a:ea typeface="+mn-ea"/>
                        <a:cs typeface="+mn-cs"/>
                      </a:endParaRP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US" sz="1100" b="0" i="0" u="none" strike="noStrike" kern="1200">
                          <a:solidFill>
                            <a:schemeClr val="tx1">
                              <a:lumMod val="75000"/>
                              <a:lumOff val="25000"/>
                            </a:schemeClr>
                          </a:solidFill>
                          <a:effectLst/>
                          <a:latin typeface="+mn-lt"/>
                          <a:ea typeface="+mn-ea"/>
                          <a:cs typeface="+mn-cs"/>
                        </a:rPr>
                        <a:t>13%</a:t>
                      </a:r>
                      <a:endParaRPr lang="en-GB" sz="1100" b="0" i="0" u="none" strike="noStrike" kern="1200" dirty="0">
                        <a:solidFill>
                          <a:schemeClr val="tx1">
                            <a:lumMod val="75000"/>
                            <a:lumOff val="25000"/>
                          </a:schemeClr>
                        </a:solidFill>
                        <a:effectLst/>
                        <a:latin typeface="+mn-lt"/>
                        <a:ea typeface="+mn-ea"/>
                        <a:cs typeface="+mn-cs"/>
                      </a:endParaRP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US" sz="1100" b="0" i="0" u="none" strike="noStrike" kern="1200">
                          <a:solidFill>
                            <a:schemeClr val="tx1">
                              <a:lumMod val="75000"/>
                              <a:lumOff val="25000"/>
                            </a:schemeClr>
                          </a:solidFill>
                          <a:effectLst/>
                          <a:latin typeface="+mn-lt"/>
                          <a:ea typeface="+mn-ea"/>
                          <a:cs typeface="+mn-cs"/>
                        </a:rPr>
                        <a:t>7%</a:t>
                      </a:r>
                      <a:endParaRPr lang="en-GB" sz="1100" b="0" i="0" u="none" strike="noStrike" kern="1200" dirty="0">
                        <a:solidFill>
                          <a:schemeClr val="tx1">
                            <a:lumMod val="75000"/>
                            <a:lumOff val="25000"/>
                          </a:schemeClr>
                        </a:solidFill>
                        <a:effectLst/>
                        <a:latin typeface="+mn-lt"/>
                        <a:ea typeface="+mn-ea"/>
                        <a:cs typeface="+mn-cs"/>
                      </a:endParaRP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5"/>
                  </a:ext>
                </a:extLst>
              </a:tr>
              <a:tr h="426869">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b="0">
                          <a:solidFill>
                            <a:schemeClr val="tx1">
                              <a:lumMod val="75000"/>
                              <a:lumOff val="25000"/>
                            </a:schemeClr>
                          </a:solidFill>
                        </a:rPr>
                        <a:t>Yoghurt or yoghurt drink</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mn-lt"/>
                          <a:ea typeface="+mn-ea"/>
                          <a:cs typeface="+mn-cs"/>
                        </a:rPr>
                        <a:t>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US" sz="1100" b="0" i="0" u="none" strike="noStrike" kern="1200">
                          <a:solidFill>
                            <a:schemeClr val="tx1">
                              <a:lumMod val="75000"/>
                              <a:lumOff val="25000"/>
                            </a:schemeClr>
                          </a:solidFill>
                          <a:effectLst/>
                          <a:latin typeface="+mn-lt"/>
                          <a:ea typeface="+mn-ea"/>
                          <a:cs typeface="+mn-cs"/>
                        </a:rPr>
                        <a:t>5%</a:t>
                      </a:r>
                      <a:endParaRPr lang="en-GB" sz="1100" b="0" i="0" u="none" strike="noStrike" kern="1200" dirty="0">
                        <a:solidFill>
                          <a:schemeClr val="tx1">
                            <a:lumMod val="75000"/>
                            <a:lumOff val="25000"/>
                          </a:schemeClr>
                        </a:solidFill>
                        <a:effectLst/>
                        <a:latin typeface="+mn-lt"/>
                        <a:ea typeface="+mn-ea"/>
                        <a:cs typeface="+mn-cs"/>
                      </a:endParaRP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US" sz="1100" b="0" i="0" u="none" strike="noStrike" kern="1200" dirty="0">
                          <a:solidFill>
                            <a:schemeClr val="tx1">
                              <a:lumMod val="75000"/>
                              <a:lumOff val="25000"/>
                            </a:schemeClr>
                          </a:solidFill>
                          <a:effectLst/>
                          <a:latin typeface="+mn-lt"/>
                          <a:ea typeface="+mn-ea"/>
                          <a:cs typeface="+mn-cs"/>
                        </a:rPr>
                        <a:t>6%</a:t>
                      </a:r>
                      <a:endParaRPr lang="en-GB" sz="1100" b="0" i="0" u="none" strike="noStrike" kern="1200" dirty="0">
                        <a:solidFill>
                          <a:schemeClr val="tx1">
                            <a:lumMod val="75000"/>
                            <a:lumOff val="25000"/>
                          </a:schemeClr>
                        </a:solidFill>
                        <a:effectLst/>
                        <a:latin typeface="+mn-lt"/>
                        <a:ea typeface="+mn-ea"/>
                        <a:cs typeface="+mn-cs"/>
                      </a:endParaRP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mn-lt"/>
                          <a:ea typeface="+mn-ea"/>
                          <a:cs typeface="+mn-cs"/>
                        </a:rPr>
                        <a:t>4%</a:t>
                      </a:r>
                      <a:endParaRPr lang="en-GB" sz="1100" b="0" i="0" u="none" strike="noStrike" kern="1200" dirty="0">
                        <a:solidFill>
                          <a:schemeClr val="tx1">
                            <a:lumMod val="75000"/>
                            <a:lumOff val="25000"/>
                          </a:schemeClr>
                        </a:solidFill>
                        <a:effectLst/>
                        <a:latin typeface="+mn-lt"/>
                        <a:ea typeface="+mn-ea"/>
                        <a:cs typeface="+mn-cs"/>
                      </a:endParaRP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US" sz="1100" b="0" i="0" u="none" strike="noStrike" kern="1200">
                          <a:solidFill>
                            <a:schemeClr val="tx1">
                              <a:lumMod val="75000"/>
                              <a:lumOff val="25000"/>
                            </a:schemeClr>
                          </a:solidFill>
                          <a:effectLst/>
                          <a:latin typeface="+mn-lt"/>
                          <a:ea typeface="+mn-ea"/>
                          <a:cs typeface="+mn-cs"/>
                        </a:rPr>
                        <a:t>6%</a:t>
                      </a:r>
                      <a:endParaRPr lang="en-GB" sz="1100" b="0" i="0" u="none" strike="noStrike" kern="1200" dirty="0">
                        <a:solidFill>
                          <a:schemeClr val="tx1">
                            <a:lumMod val="75000"/>
                            <a:lumOff val="25000"/>
                          </a:schemeClr>
                        </a:solidFill>
                        <a:effectLst/>
                        <a:latin typeface="+mn-lt"/>
                        <a:ea typeface="+mn-ea"/>
                        <a:cs typeface="+mn-cs"/>
                      </a:endParaRP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US" sz="1100" b="0" i="0" u="none" strike="noStrike" kern="1200">
                          <a:solidFill>
                            <a:schemeClr val="tx1">
                              <a:lumMod val="75000"/>
                              <a:lumOff val="25000"/>
                            </a:schemeClr>
                          </a:solidFill>
                          <a:effectLst/>
                          <a:latin typeface="+mn-lt"/>
                          <a:ea typeface="+mn-ea"/>
                          <a:cs typeface="+mn-cs"/>
                        </a:rPr>
                        <a:t>6%</a:t>
                      </a:r>
                      <a:endParaRPr lang="en-GB" sz="1100" b="0" i="0" u="none" strike="noStrike" kern="1200" dirty="0">
                        <a:solidFill>
                          <a:schemeClr val="tx1">
                            <a:lumMod val="75000"/>
                            <a:lumOff val="25000"/>
                          </a:schemeClr>
                        </a:solidFill>
                        <a:effectLst/>
                        <a:latin typeface="+mn-lt"/>
                        <a:ea typeface="+mn-ea"/>
                        <a:cs typeface="+mn-cs"/>
                      </a:endParaRP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US" sz="1100" b="0" i="0" u="none" strike="noStrike" kern="1200">
                          <a:solidFill>
                            <a:schemeClr val="tx1">
                              <a:lumMod val="75000"/>
                              <a:lumOff val="25000"/>
                            </a:schemeClr>
                          </a:solidFill>
                          <a:effectLst/>
                          <a:latin typeface="+mn-lt"/>
                          <a:ea typeface="+mn-ea"/>
                          <a:cs typeface="+mn-cs"/>
                        </a:rPr>
                        <a:t>0%</a:t>
                      </a:r>
                      <a:endParaRPr lang="en-GB" sz="1100" b="0" i="0" u="none" strike="noStrike" kern="1200" dirty="0">
                        <a:solidFill>
                          <a:schemeClr val="tx1">
                            <a:lumMod val="75000"/>
                            <a:lumOff val="25000"/>
                          </a:schemeClr>
                        </a:solidFill>
                        <a:effectLst/>
                        <a:latin typeface="+mn-lt"/>
                        <a:ea typeface="+mn-ea"/>
                        <a:cs typeface="+mn-cs"/>
                      </a:endParaRP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US" sz="1100" b="0" i="0" u="none" strike="noStrike" kern="1200">
                          <a:solidFill>
                            <a:schemeClr val="tx1">
                              <a:lumMod val="75000"/>
                              <a:lumOff val="25000"/>
                            </a:schemeClr>
                          </a:solidFill>
                          <a:effectLst/>
                          <a:latin typeface="+mn-lt"/>
                          <a:ea typeface="+mn-ea"/>
                          <a:cs typeface="+mn-cs"/>
                        </a:rPr>
                        <a:t>6%</a:t>
                      </a:r>
                      <a:endParaRPr lang="en-GB" sz="1100" b="0" i="0" u="none" strike="noStrike" kern="1200" dirty="0">
                        <a:solidFill>
                          <a:schemeClr val="tx1">
                            <a:lumMod val="75000"/>
                            <a:lumOff val="25000"/>
                          </a:schemeClr>
                        </a:solidFill>
                        <a:effectLst/>
                        <a:latin typeface="+mn-lt"/>
                        <a:ea typeface="+mn-ea"/>
                        <a:cs typeface="+mn-cs"/>
                      </a:endParaRP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US" sz="1100" b="0" i="0" u="none" strike="noStrike" kern="1200">
                          <a:solidFill>
                            <a:schemeClr val="tx1">
                              <a:lumMod val="75000"/>
                              <a:lumOff val="25000"/>
                            </a:schemeClr>
                          </a:solidFill>
                          <a:effectLst/>
                          <a:latin typeface="+mn-lt"/>
                          <a:ea typeface="+mn-ea"/>
                          <a:cs typeface="+mn-cs"/>
                        </a:rPr>
                        <a:t>7%</a:t>
                      </a:r>
                      <a:endParaRPr lang="en-GB" sz="1100" b="0" i="0" u="none" strike="noStrike" kern="1200" dirty="0">
                        <a:solidFill>
                          <a:schemeClr val="tx1">
                            <a:lumMod val="75000"/>
                            <a:lumOff val="25000"/>
                          </a:schemeClr>
                        </a:solidFill>
                        <a:effectLst/>
                        <a:latin typeface="+mn-lt"/>
                        <a:ea typeface="+mn-ea"/>
                        <a:cs typeface="+mn-cs"/>
                      </a:endParaRP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US" sz="1100" b="0" i="0" u="none" strike="noStrike" kern="1200">
                          <a:solidFill>
                            <a:schemeClr val="tx1">
                              <a:lumMod val="75000"/>
                              <a:lumOff val="25000"/>
                            </a:schemeClr>
                          </a:solidFill>
                          <a:effectLst/>
                          <a:latin typeface="+mn-lt"/>
                          <a:ea typeface="+mn-ea"/>
                          <a:cs typeface="+mn-cs"/>
                        </a:rPr>
                        <a:t>5%</a:t>
                      </a:r>
                      <a:endParaRPr lang="en-GB" sz="1100" b="0" i="0" u="none" strike="noStrike" kern="1200" dirty="0">
                        <a:solidFill>
                          <a:schemeClr val="tx1">
                            <a:lumMod val="75000"/>
                            <a:lumOff val="25000"/>
                          </a:schemeClr>
                        </a:solidFill>
                        <a:effectLst/>
                        <a:latin typeface="+mn-lt"/>
                        <a:ea typeface="+mn-ea"/>
                        <a:cs typeface="+mn-cs"/>
                      </a:endParaRP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US" sz="1100" b="0" i="0" u="none" strike="noStrike" kern="1200">
                          <a:solidFill>
                            <a:schemeClr val="tx1">
                              <a:lumMod val="75000"/>
                              <a:lumOff val="25000"/>
                            </a:schemeClr>
                          </a:solidFill>
                          <a:effectLst/>
                          <a:latin typeface="+mn-lt"/>
                          <a:ea typeface="+mn-ea"/>
                          <a:cs typeface="+mn-cs"/>
                        </a:rPr>
                        <a:t>5%</a:t>
                      </a:r>
                      <a:endParaRPr lang="en-GB" sz="1100" b="0" i="0" u="none" strike="noStrike" kern="1200" dirty="0">
                        <a:solidFill>
                          <a:schemeClr val="tx1">
                            <a:lumMod val="75000"/>
                            <a:lumOff val="25000"/>
                          </a:schemeClr>
                        </a:solidFill>
                        <a:effectLst/>
                        <a:latin typeface="+mn-lt"/>
                        <a:ea typeface="+mn-ea"/>
                        <a:cs typeface="+mn-cs"/>
                      </a:endParaRP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6"/>
                  </a:ext>
                </a:extLst>
              </a:tr>
              <a:tr h="548112">
                <a:tc>
                  <a:txBody>
                    <a:bodyPr/>
                    <a:lstStyle/>
                    <a:p>
                      <a:r>
                        <a:rPr lang="en-GB" sz="1100" b="0">
                          <a:solidFill>
                            <a:schemeClr val="tx1">
                              <a:lumMod val="75000"/>
                              <a:lumOff val="25000"/>
                            </a:schemeClr>
                          </a:solidFill>
                        </a:rPr>
                        <a:t>Cake, pastries, crisps,</a:t>
                      </a:r>
                      <a:r>
                        <a:rPr lang="en-GB" sz="1100" b="0" baseline="0">
                          <a:solidFill>
                            <a:schemeClr val="tx1">
                              <a:lumMod val="75000"/>
                              <a:lumOff val="25000"/>
                            </a:schemeClr>
                          </a:solidFill>
                        </a:rPr>
                        <a:t> sweets</a:t>
                      </a:r>
                      <a:endParaRPr lang="en-GB" sz="1100" b="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mn-lt"/>
                          <a:ea typeface="+mn-ea"/>
                          <a:cs typeface="+mn-cs"/>
                        </a:rPr>
                        <a:t>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mn-lt"/>
                          <a:ea typeface="+mn-ea"/>
                          <a:cs typeface="+mn-cs"/>
                        </a:rPr>
                        <a:t>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mn-lt"/>
                          <a:ea typeface="+mn-ea"/>
                          <a:cs typeface="+mn-cs"/>
                        </a:rPr>
                        <a:t>5%</a:t>
                      </a:r>
                      <a:endParaRPr lang="en-GB" sz="1100" b="0" i="0" u="none" strike="noStrike" kern="1200" dirty="0">
                        <a:solidFill>
                          <a:schemeClr val="tx1">
                            <a:lumMod val="75000"/>
                            <a:lumOff val="25000"/>
                          </a:schemeClr>
                        </a:solidFill>
                        <a:effectLst/>
                        <a:latin typeface="+mn-lt"/>
                        <a:ea typeface="+mn-ea"/>
                        <a:cs typeface="+mn-cs"/>
                      </a:endParaRP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US" sz="1100" b="0" i="0" u="none" strike="noStrike" kern="1200">
                          <a:solidFill>
                            <a:schemeClr val="tx1">
                              <a:lumMod val="75000"/>
                              <a:lumOff val="25000"/>
                            </a:schemeClr>
                          </a:solidFill>
                          <a:effectLst/>
                          <a:latin typeface="+mn-lt"/>
                          <a:ea typeface="+mn-ea"/>
                          <a:cs typeface="+mn-cs"/>
                        </a:rPr>
                        <a:t>5%</a:t>
                      </a:r>
                      <a:endParaRPr lang="en-GB" sz="1100" b="0" i="0" u="none" strike="noStrike" kern="1200" dirty="0">
                        <a:solidFill>
                          <a:schemeClr val="tx1">
                            <a:lumMod val="75000"/>
                            <a:lumOff val="25000"/>
                          </a:schemeClr>
                        </a:solidFill>
                        <a:effectLst/>
                        <a:latin typeface="+mn-lt"/>
                        <a:ea typeface="+mn-ea"/>
                        <a:cs typeface="+mn-cs"/>
                      </a:endParaRP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US" sz="1100" b="0" i="0" u="none" strike="noStrike" kern="1200" dirty="0">
                          <a:solidFill>
                            <a:schemeClr val="tx1">
                              <a:lumMod val="75000"/>
                              <a:lumOff val="25000"/>
                            </a:schemeClr>
                          </a:solidFill>
                          <a:effectLst/>
                          <a:latin typeface="+mn-lt"/>
                          <a:ea typeface="+mn-ea"/>
                          <a:cs typeface="+mn-cs"/>
                        </a:rPr>
                        <a:t>3%</a:t>
                      </a:r>
                      <a:endParaRPr lang="en-GB" sz="1100" b="0" i="0" u="none" strike="noStrike" kern="1200" dirty="0">
                        <a:solidFill>
                          <a:schemeClr val="tx1">
                            <a:lumMod val="75000"/>
                            <a:lumOff val="25000"/>
                          </a:schemeClr>
                        </a:solidFill>
                        <a:effectLst/>
                        <a:latin typeface="+mn-lt"/>
                        <a:ea typeface="+mn-ea"/>
                        <a:cs typeface="+mn-cs"/>
                      </a:endParaRP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US" sz="1100" b="0" i="0" u="none" strike="noStrike" kern="1200">
                          <a:solidFill>
                            <a:schemeClr val="tx1">
                              <a:lumMod val="75000"/>
                              <a:lumOff val="25000"/>
                            </a:schemeClr>
                          </a:solidFill>
                          <a:effectLst/>
                          <a:latin typeface="+mn-lt"/>
                          <a:ea typeface="+mn-ea"/>
                          <a:cs typeface="+mn-cs"/>
                        </a:rPr>
                        <a:t>5%</a:t>
                      </a:r>
                      <a:endParaRPr lang="en-GB" sz="1100" b="0" i="0" u="none" strike="noStrike" kern="1200" dirty="0">
                        <a:solidFill>
                          <a:schemeClr val="tx1">
                            <a:lumMod val="75000"/>
                            <a:lumOff val="25000"/>
                          </a:schemeClr>
                        </a:solidFill>
                        <a:effectLst/>
                        <a:latin typeface="+mn-lt"/>
                        <a:ea typeface="+mn-ea"/>
                        <a:cs typeface="+mn-cs"/>
                      </a:endParaRP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US" sz="1100" b="0" i="0" u="none" strike="noStrike" kern="1200">
                          <a:solidFill>
                            <a:schemeClr val="tx1">
                              <a:lumMod val="75000"/>
                              <a:lumOff val="25000"/>
                            </a:schemeClr>
                          </a:solidFill>
                          <a:effectLst/>
                          <a:latin typeface="+mn-lt"/>
                          <a:ea typeface="+mn-ea"/>
                          <a:cs typeface="+mn-cs"/>
                        </a:rPr>
                        <a:t>5%</a:t>
                      </a:r>
                      <a:endParaRPr lang="en-GB" sz="1100" b="0" i="0" u="none" strike="noStrike" kern="1200" dirty="0">
                        <a:solidFill>
                          <a:schemeClr val="tx1">
                            <a:lumMod val="75000"/>
                            <a:lumOff val="25000"/>
                          </a:schemeClr>
                        </a:solidFill>
                        <a:effectLst/>
                        <a:latin typeface="+mn-lt"/>
                        <a:ea typeface="+mn-ea"/>
                        <a:cs typeface="+mn-cs"/>
                      </a:endParaRP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US" sz="1100" b="0" i="0" u="none" strike="noStrike" kern="1200">
                          <a:solidFill>
                            <a:schemeClr val="tx1">
                              <a:lumMod val="75000"/>
                              <a:lumOff val="25000"/>
                            </a:schemeClr>
                          </a:solidFill>
                          <a:effectLst/>
                          <a:latin typeface="+mn-lt"/>
                          <a:ea typeface="+mn-ea"/>
                          <a:cs typeface="+mn-cs"/>
                        </a:rPr>
                        <a:t>2%</a:t>
                      </a:r>
                      <a:endParaRPr lang="en-GB" sz="1100" b="0" i="0" u="none" strike="noStrike" kern="1200" dirty="0">
                        <a:solidFill>
                          <a:schemeClr val="tx1">
                            <a:lumMod val="75000"/>
                            <a:lumOff val="25000"/>
                          </a:schemeClr>
                        </a:solidFill>
                        <a:effectLst/>
                        <a:latin typeface="+mn-lt"/>
                        <a:ea typeface="+mn-ea"/>
                        <a:cs typeface="+mn-cs"/>
                      </a:endParaRP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US" sz="1100" b="0" i="0" u="none" strike="noStrike" kern="1200">
                          <a:solidFill>
                            <a:schemeClr val="tx1">
                              <a:lumMod val="75000"/>
                              <a:lumOff val="25000"/>
                            </a:schemeClr>
                          </a:solidFill>
                          <a:effectLst/>
                          <a:latin typeface="+mn-lt"/>
                          <a:ea typeface="+mn-ea"/>
                          <a:cs typeface="+mn-cs"/>
                        </a:rPr>
                        <a:t>4%</a:t>
                      </a:r>
                      <a:endParaRPr lang="en-GB" sz="1100" b="0" i="0" u="none" strike="noStrike" kern="1200" dirty="0">
                        <a:solidFill>
                          <a:schemeClr val="tx1">
                            <a:lumMod val="75000"/>
                            <a:lumOff val="25000"/>
                          </a:schemeClr>
                        </a:solidFill>
                        <a:effectLst/>
                        <a:latin typeface="+mn-lt"/>
                        <a:ea typeface="+mn-ea"/>
                        <a:cs typeface="+mn-cs"/>
                      </a:endParaRP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US" sz="1100" b="0" i="0" u="none" strike="noStrike" kern="1200">
                          <a:solidFill>
                            <a:schemeClr val="tx1">
                              <a:lumMod val="75000"/>
                              <a:lumOff val="25000"/>
                            </a:schemeClr>
                          </a:solidFill>
                          <a:effectLst/>
                          <a:latin typeface="+mn-lt"/>
                          <a:ea typeface="+mn-ea"/>
                          <a:cs typeface="+mn-cs"/>
                        </a:rPr>
                        <a:t>5%</a:t>
                      </a:r>
                      <a:endParaRPr lang="en-GB" sz="1100" b="0" i="0" u="none" strike="noStrike" kern="1200" dirty="0">
                        <a:solidFill>
                          <a:schemeClr val="tx1">
                            <a:lumMod val="75000"/>
                            <a:lumOff val="25000"/>
                          </a:schemeClr>
                        </a:solidFill>
                        <a:effectLst/>
                        <a:latin typeface="+mn-lt"/>
                        <a:ea typeface="+mn-ea"/>
                        <a:cs typeface="+mn-cs"/>
                      </a:endParaRP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US" sz="1100" b="0" i="0" u="none" strike="noStrike" kern="1200">
                          <a:solidFill>
                            <a:schemeClr val="tx1">
                              <a:lumMod val="75000"/>
                              <a:lumOff val="25000"/>
                            </a:schemeClr>
                          </a:solidFill>
                          <a:effectLst/>
                          <a:latin typeface="+mn-lt"/>
                          <a:ea typeface="+mn-ea"/>
                          <a:cs typeface="+mn-cs"/>
                        </a:rPr>
                        <a:t>7%</a:t>
                      </a:r>
                      <a:endParaRPr lang="en-GB" sz="1100" b="0" i="0" u="none" strike="noStrike" kern="1200" dirty="0">
                        <a:solidFill>
                          <a:schemeClr val="tx1">
                            <a:lumMod val="75000"/>
                            <a:lumOff val="25000"/>
                          </a:schemeClr>
                        </a:solidFill>
                        <a:effectLst/>
                        <a:latin typeface="+mn-lt"/>
                        <a:ea typeface="+mn-ea"/>
                        <a:cs typeface="+mn-cs"/>
                      </a:endParaRP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US" sz="1100" b="0" i="0" u="none" strike="noStrike" kern="1200">
                          <a:solidFill>
                            <a:schemeClr val="tx1">
                              <a:lumMod val="75000"/>
                              <a:lumOff val="25000"/>
                            </a:schemeClr>
                          </a:solidFill>
                          <a:effectLst/>
                          <a:latin typeface="+mn-lt"/>
                          <a:ea typeface="+mn-ea"/>
                          <a:cs typeface="+mn-cs"/>
                        </a:rPr>
                        <a:t>6%</a:t>
                      </a:r>
                      <a:endParaRPr lang="en-GB" sz="1100" b="0" i="0" u="none" strike="noStrike" kern="1200" dirty="0">
                        <a:solidFill>
                          <a:schemeClr val="tx1">
                            <a:lumMod val="75000"/>
                            <a:lumOff val="25000"/>
                          </a:schemeClr>
                        </a:solidFill>
                        <a:effectLst/>
                        <a:latin typeface="+mn-lt"/>
                        <a:ea typeface="+mn-ea"/>
                        <a:cs typeface="+mn-cs"/>
                      </a:endParaRP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8"/>
                  </a:ext>
                </a:extLst>
              </a:tr>
              <a:tr h="426869">
                <a:tc>
                  <a:txBody>
                    <a:bodyPr/>
                    <a:lstStyle/>
                    <a:p>
                      <a:r>
                        <a:rPr lang="en-GB" sz="1100" b="0">
                          <a:solidFill>
                            <a:schemeClr val="tx1">
                              <a:lumMod val="75000"/>
                              <a:lumOff val="25000"/>
                            </a:schemeClr>
                          </a:solidFill>
                        </a:rPr>
                        <a:t>Something else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mn-lt"/>
                          <a:ea typeface="+mn-ea"/>
                          <a:cs typeface="+mn-cs"/>
                        </a:rPr>
                        <a:t>8%</a:t>
                      </a:r>
                      <a:endParaRPr lang="en-GB" sz="1100" b="0" i="0" u="none" strike="noStrike" kern="1200" dirty="0">
                        <a:solidFill>
                          <a:schemeClr val="tx1">
                            <a:lumMod val="75000"/>
                            <a:lumOff val="25000"/>
                          </a:schemeClr>
                        </a:solidFill>
                        <a:effectLst/>
                        <a:latin typeface="+mn-lt"/>
                        <a:ea typeface="+mn-ea"/>
                        <a:cs typeface="+mn-cs"/>
                      </a:endParaRP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mn-lt"/>
                          <a:ea typeface="+mn-ea"/>
                          <a:cs typeface="+mn-cs"/>
                        </a:rPr>
                        <a:t>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mn-lt"/>
                          <a:ea typeface="+mn-ea"/>
                          <a:cs typeface="+mn-cs"/>
                        </a:rPr>
                        <a:t>8%</a:t>
                      </a:r>
                      <a:endParaRPr lang="en-GB" sz="1100" b="0" i="0" u="none" strike="noStrike" kern="1200" dirty="0">
                        <a:solidFill>
                          <a:schemeClr val="tx1">
                            <a:lumMod val="75000"/>
                            <a:lumOff val="25000"/>
                          </a:schemeClr>
                        </a:solidFill>
                        <a:effectLst/>
                        <a:latin typeface="+mn-lt"/>
                        <a:ea typeface="+mn-ea"/>
                        <a:cs typeface="+mn-cs"/>
                      </a:endParaRP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US" sz="1100" b="0" i="0" u="none" strike="noStrike" kern="1200">
                          <a:solidFill>
                            <a:schemeClr val="tx1">
                              <a:lumMod val="75000"/>
                              <a:lumOff val="25000"/>
                            </a:schemeClr>
                          </a:solidFill>
                          <a:effectLst/>
                          <a:latin typeface="+mn-lt"/>
                          <a:ea typeface="+mn-ea"/>
                          <a:cs typeface="+mn-cs"/>
                        </a:rPr>
                        <a:t>9%</a:t>
                      </a:r>
                      <a:endParaRPr lang="en-GB" sz="1100" b="0" i="0" u="none" strike="noStrike" kern="1200" dirty="0">
                        <a:solidFill>
                          <a:schemeClr val="tx1">
                            <a:lumMod val="75000"/>
                            <a:lumOff val="25000"/>
                          </a:schemeClr>
                        </a:solidFill>
                        <a:effectLst/>
                        <a:latin typeface="+mn-lt"/>
                        <a:ea typeface="+mn-ea"/>
                        <a:cs typeface="+mn-cs"/>
                      </a:endParaRP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US" sz="1100" b="0" i="0" u="none" strike="noStrike" kern="1200">
                          <a:solidFill>
                            <a:schemeClr val="tx1">
                              <a:lumMod val="75000"/>
                              <a:lumOff val="25000"/>
                            </a:schemeClr>
                          </a:solidFill>
                          <a:effectLst/>
                          <a:latin typeface="+mn-lt"/>
                          <a:ea typeface="+mn-ea"/>
                          <a:cs typeface="+mn-cs"/>
                        </a:rPr>
                        <a:t>7%</a:t>
                      </a:r>
                      <a:endParaRPr lang="en-GB" sz="1100" b="0" i="0" u="none" strike="noStrike" kern="1200" dirty="0">
                        <a:solidFill>
                          <a:schemeClr val="tx1">
                            <a:lumMod val="75000"/>
                            <a:lumOff val="25000"/>
                          </a:schemeClr>
                        </a:solidFill>
                        <a:effectLst/>
                        <a:latin typeface="+mn-lt"/>
                        <a:ea typeface="+mn-ea"/>
                        <a:cs typeface="+mn-cs"/>
                      </a:endParaRP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US" sz="1100" b="0" i="0" u="none" strike="noStrike" kern="1200">
                          <a:solidFill>
                            <a:schemeClr val="tx1">
                              <a:lumMod val="75000"/>
                              <a:lumOff val="25000"/>
                            </a:schemeClr>
                          </a:solidFill>
                          <a:effectLst/>
                          <a:latin typeface="+mn-lt"/>
                          <a:ea typeface="+mn-ea"/>
                          <a:cs typeface="+mn-cs"/>
                        </a:rPr>
                        <a:t>8%</a:t>
                      </a:r>
                      <a:endParaRPr lang="en-GB" sz="1100" b="0" i="0" u="none" strike="noStrike" kern="1200" dirty="0">
                        <a:solidFill>
                          <a:schemeClr val="tx1">
                            <a:lumMod val="75000"/>
                            <a:lumOff val="25000"/>
                          </a:schemeClr>
                        </a:solidFill>
                        <a:effectLst/>
                        <a:latin typeface="+mn-lt"/>
                        <a:ea typeface="+mn-ea"/>
                        <a:cs typeface="+mn-cs"/>
                      </a:endParaRP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US" sz="1100" b="0" i="0" u="none" strike="noStrike" kern="1200">
                          <a:solidFill>
                            <a:schemeClr val="tx1">
                              <a:lumMod val="75000"/>
                              <a:lumOff val="25000"/>
                            </a:schemeClr>
                          </a:solidFill>
                          <a:effectLst/>
                          <a:latin typeface="+mn-lt"/>
                          <a:ea typeface="+mn-ea"/>
                          <a:cs typeface="+mn-cs"/>
                        </a:rPr>
                        <a:t>9%</a:t>
                      </a:r>
                      <a:endParaRPr lang="en-GB" sz="1100" b="0" i="0" u="none" strike="noStrike" kern="1200" dirty="0">
                        <a:solidFill>
                          <a:schemeClr val="tx1">
                            <a:lumMod val="75000"/>
                            <a:lumOff val="25000"/>
                          </a:schemeClr>
                        </a:solidFill>
                        <a:effectLst/>
                        <a:latin typeface="+mn-lt"/>
                        <a:ea typeface="+mn-ea"/>
                        <a:cs typeface="+mn-cs"/>
                      </a:endParaRP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US" sz="1100" b="0" i="0" u="none" strike="noStrike" kern="1200">
                          <a:solidFill>
                            <a:schemeClr val="tx1">
                              <a:lumMod val="75000"/>
                              <a:lumOff val="25000"/>
                            </a:schemeClr>
                          </a:solidFill>
                          <a:effectLst/>
                          <a:latin typeface="+mn-lt"/>
                          <a:ea typeface="+mn-ea"/>
                          <a:cs typeface="+mn-cs"/>
                        </a:rPr>
                        <a:t>7%</a:t>
                      </a:r>
                      <a:endParaRPr lang="en-GB" sz="1100" b="0" i="0" u="none" strike="noStrike" kern="1200" dirty="0">
                        <a:solidFill>
                          <a:schemeClr val="tx1">
                            <a:lumMod val="75000"/>
                            <a:lumOff val="25000"/>
                          </a:schemeClr>
                        </a:solidFill>
                        <a:effectLst/>
                        <a:latin typeface="+mn-lt"/>
                        <a:ea typeface="+mn-ea"/>
                        <a:cs typeface="+mn-cs"/>
                      </a:endParaRP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US" sz="1100" b="0" i="0" u="none" strike="noStrike" kern="1200">
                          <a:solidFill>
                            <a:schemeClr val="tx1">
                              <a:lumMod val="75000"/>
                              <a:lumOff val="25000"/>
                            </a:schemeClr>
                          </a:solidFill>
                          <a:effectLst/>
                          <a:latin typeface="+mn-lt"/>
                          <a:ea typeface="+mn-ea"/>
                          <a:cs typeface="+mn-cs"/>
                        </a:rPr>
                        <a:t>8%</a:t>
                      </a:r>
                      <a:endParaRPr lang="en-GB" sz="1100" b="0" i="0" u="none" strike="noStrike" kern="1200" dirty="0">
                        <a:solidFill>
                          <a:schemeClr val="tx1">
                            <a:lumMod val="75000"/>
                            <a:lumOff val="25000"/>
                          </a:schemeClr>
                        </a:solidFill>
                        <a:effectLst/>
                        <a:latin typeface="+mn-lt"/>
                        <a:ea typeface="+mn-ea"/>
                        <a:cs typeface="+mn-cs"/>
                      </a:endParaRP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US" sz="1100" b="0" i="0" u="none" strike="noStrike" kern="1200">
                          <a:solidFill>
                            <a:schemeClr val="tx1">
                              <a:lumMod val="75000"/>
                              <a:lumOff val="25000"/>
                            </a:schemeClr>
                          </a:solidFill>
                          <a:effectLst/>
                          <a:latin typeface="+mn-lt"/>
                          <a:ea typeface="+mn-ea"/>
                          <a:cs typeface="+mn-cs"/>
                        </a:rPr>
                        <a:t>8%</a:t>
                      </a:r>
                      <a:endParaRPr lang="en-GB" sz="1100" b="0" i="0" u="none" strike="noStrike" kern="1200" dirty="0">
                        <a:solidFill>
                          <a:schemeClr val="tx1">
                            <a:lumMod val="75000"/>
                            <a:lumOff val="25000"/>
                          </a:schemeClr>
                        </a:solidFill>
                        <a:effectLst/>
                        <a:latin typeface="+mn-lt"/>
                        <a:ea typeface="+mn-ea"/>
                        <a:cs typeface="+mn-cs"/>
                      </a:endParaRP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US" sz="1100" b="0" i="0" u="none" strike="noStrike" kern="1200">
                          <a:solidFill>
                            <a:schemeClr val="tx1">
                              <a:lumMod val="75000"/>
                              <a:lumOff val="25000"/>
                            </a:schemeClr>
                          </a:solidFill>
                          <a:effectLst/>
                          <a:latin typeface="+mn-lt"/>
                          <a:ea typeface="+mn-ea"/>
                          <a:cs typeface="+mn-cs"/>
                        </a:rPr>
                        <a:t>14%</a:t>
                      </a:r>
                      <a:endParaRPr lang="en-GB" sz="1100" b="0" i="0" u="none" strike="noStrike" kern="1200" dirty="0">
                        <a:solidFill>
                          <a:schemeClr val="tx1">
                            <a:lumMod val="75000"/>
                            <a:lumOff val="25000"/>
                          </a:schemeClr>
                        </a:solidFill>
                        <a:effectLst/>
                        <a:latin typeface="+mn-lt"/>
                        <a:ea typeface="+mn-ea"/>
                        <a:cs typeface="+mn-cs"/>
                      </a:endParaRP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US" sz="1100" b="0" i="0" u="none" strike="noStrike" kern="1200">
                          <a:solidFill>
                            <a:schemeClr val="tx1">
                              <a:lumMod val="75000"/>
                              <a:lumOff val="25000"/>
                            </a:schemeClr>
                          </a:solidFill>
                          <a:effectLst/>
                          <a:latin typeface="+mn-lt"/>
                          <a:ea typeface="+mn-ea"/>
                          <a:cs typeface="+mn-cs"/>
                        </a:rPr>
                        <a:t>12%</a:t>
                      </a:r>
                      <a:endParaRPr lang="en-GB" sz="1100" b="0" i="0" u="none" strike="noStrike" kern="1200" dirty="0">
                        <a:solidFill>
                          <a:schemeClr val="tx1">
                            <a:lumMod val="75000"/>
                            <a:lumOff val="25000"/>
                          </a:schemeClr>
                        </a:solidFill>
                        <a:effectLst/>
                        <a:latin typeface="+mn-lt"/>
                        <a:ea typeface="+mn-ea"/>
                        <a:cs typeface="+mn-cs"/>
                      </a:endParaRP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9"/>
                  </a:ext>
                </a:extLst>
              </a:tr>
              <a:tr h="426869">
                <a:tc>
                  <a:txBody>
                    <a:bodyPr/>
                    <a:lstStyle/>
                    <a:p>
                      <a:r>
                        <a:rPr lang="en-GB" sz="1100" b="0">
                          <a:solidFill>
                            <a:schemeClr val="tx1">
                              <a:lumMod val="75000"/>
                              <a:lumOff val="25000"/>
                            </a:schemeClr>
                          </a:solidFill>
                        </a:rPr>
                        <a:t>I only have a drink</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mn-lt"/>
                          <a:ea typeface="+mn-ea"/>
                          <a:cs typeface="+mn-cs"/>
                        </a:rPr>
                        <a:t>16%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mn-lt"/>
                          <a:ea typeface="+mn-ea"/>
                          <a:cs typeface="+mn-cs"/>
                        </a:rPr>
                        <a:t>15%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mn-lt"/>
                          <a:ea typeface="+mn-ea"/>
                          <a:cs typeface="+mn-cs"/>
                        </a:rPr>
                        <a:t>18%</a:t>
                      </a:r>
                      <a:endParaRPr lang="en-GB" sz="1100" b="0" i="0" u="none" strike="noStrike" kern="1200" dirty="0">
                        <a:solidFill>
                          <a:schemeClr val="tx1">
                            <a:lumMod val="75000"/>
                            <a:lumOff val="25000"/>
                          </a:schemeClr>
                        </a:solidFill>
                        <a:effectLst/>
                        <a:latin typeface="+mn-lt"/>
                        <a:ea typeface="+mn-ea"/>
                        <a:cs typeface="+mn-cs"/>
                      </a:endParaRP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US" sz="1100" b="0" i="0" u="none" strike="noStrike" kern="1200">
                          <a:solidFill>
                            <a:schemeClr val="tx1">
                              <a:lumMod val="75000"/>
                              <a:lumOff val="25000"/>
                            </a:schemeClr>
                          </a:solidFill>
                          <a:effectLst/>
                          <a:latin typeface="+mn-lt"/>
                          <a:ea typeface="+mn-ea"/>
                          <a:cs typeface="+mn-cs"/>
                        </a:rPr>
                        <a:t>13%</a:t>
                      </a:r>
                      <a:endParaRPr lang="en-GB" sz="1100" b="0" i="0" u="none" strike="noStrike" kern="1200" dirty="0">
                        <a:solidFill>
                          <a:schemeClr val="tx1">
                            <a:lumMod val="75000"/>
                            <a:lumOff val="25000"/>
                          </a:schemeClr>
                        </a:solidFill>
                        <a:effectLst/>
                        <a:latin typeface="+mn-lt"/>
                        <a:ea typeface="+mn-ea"/>
                        <a:cs typeface="+mn-cs"/>
                      </a:endParaRP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US" sz="1100" b="0" i="0" u="none" strike="noStrike" kern="1200">
                          <a:solidFill>
                            <a:schemeClr val="tx1">
                              <a:lumMod val="75000"/>
                              <a:lumOff val="25000"/>
                            </a:schemeClr>
                          </a:solidFill>
                          <a:effectLst/>
                          <a:latin typeface="+mn-lt"/>
                          <a:ea typeface="+mn-ea"/>
                          <a:cs typeface="+mn-cs"/>
                        </a:rPr>
                        <a:t>18%</a:t>
                      </a:r>
                      <a:endParaRPr lang="en-GB" sz="1100" b="0" i="0" u="none" strike="noStrike" kern="1200" dirty="0">
                        <a:solidFill>
                          <a:schemeClr val="tx1">
                            <a:lumMod val="75000"/>
                            <a:lumOff val="25000"/>
                          </a:schemeClr>
                        </a:solidFill>
                        <a:effectLst/>
                        <a:latin typeface="+mn-lt"/>
                        <a:ea typeface="+mn-ea"/>
                        <a:cs typeface="+mn-cs"/>
                      </a:endParaRP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mn-lt"/>
                          <a:ea typeface="+mn-ea"/>
                          <a:cs typeface="+mn-cs"/>
                        </a:rPr>
                        <a:t>20%</a:t>
                      </a:r>
                      <a:endParaRPr lang="en-GB" sz="1100" b="0" i="0" u="none" strike="noStrike" kern="1200" dirty="0">
                        <a:solidFill>
                          <a:schemeClr val="tx1">
                            <a:lumMod val="75000"/>
                            <a:lumOff val="25000"/>
                          </a:schemeClr>
                        </a:solidFill>
                        <a:effectLst/>
                        <a:latin typeface="+mn-lt"/>
                        <a:ea typeface="+mn-ea"/>
                        <a:cs typeface="+mn-cs"/>
                      </a:endParaRP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US" sz="1100" b="0" i="0" u="none" strike="noStrike" kern="1200" dirty="0">
                          <a:solidFill>
                            <a:schemeClr val="tx1">
                              <a:lumMod val="75000"/>
                              <a:lumOff val="25000"/>
                            </a:schemeClr>
                          </a:solidFill>
                          <a:effectLst/>
                          <a:latin typeface="+mn-lt"/>
                          <a:ea typeface="+mn-ea"/>
                          <a:cs typeface="+mn-cs"/>
                        </a:rPr>
                        <a:t>20%</a:t>
                      </a:r>
                      <a:endParaRPr lang="en-GB" sz="1100" b="0" i="0" u="none" strike="noStrike" kern="1200" dirty="0">
                        <a:solidFill>
                          <a:schemeClr val="tx1">
                            <a:lumMod val="75000"/>
                            <a:lumOff val="25000"/>
                          </a:schemeClr>
                        </a:solidFill>
                        <a:effectLst/>
                        <a:latin typeface="+mn-lt"/>
                        <a:ea typeface="+mn-ea"/>
                        <a:cs typeface="+mn-cs"/>
                      </a:endParaRP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US" sz="1100" b="0" i="0" u="none" strike="noStrike" kern="1200" dirty="0">
                          <a:solidFill>
                            <a:schemeClr val="tx1">
                              <a:lumMod val="75000"/>
                              <a:lumOff val="25000"/>
                            </a:schemeClr>
                          </a:solidFill>
                          <a:effectLst/>
                          <a:latin typeface="+mn-lt"/>
                          <a:ea typeface="+mn-ea"/>
                          <a:cs typeface="+mn-cs"/>
                        </a:rPr>
                        <a:t>28%</a:t>
                      </a:r>
                      <a:endParaRPr lang="en-GB" sz="1100" b="0" i="0" u="none" strike="noStrike" kern="1200" dirty="0">
                        <a:solidFill>
                          <a:schemeClr val="tx1">
                            <a:lumMod val="75000"/>
                            <a:lumOff val="25000"/>
                          </a:schemeClr>
                        </a:solidFill>
                        <a:effectLst/>
                        <a:latin typeface="+mn-lt"/>
                        <a:ea typeface="+mn-ea"/>
                        <a:cs typeface="+mn-cs"/>
                      </a:endParaRP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US" sz="1100" b="0" i="0" u="none" strike="noStrike" kern="1200">
                          <a:solidFill>
                            <a:schemeClr val="tx1">
                              <a:lumMod val="75000"/>
                              <a:lumOff val="25000"/>
                            </a:schemeClr>
                          </a:solidFill>
                          <a:effectLst/>
                          <a:latin typeface="+mn-lt"/>
                          <a:ea typeface="+mn-ea"/>
                          <a:cs typeface="+mn-cs"/>
                        </a:rPr>
                        <a:t>16%</a:t>
                      </a:r>
                      <a:endParaRPr lang="en-GB" sz="1100" b="0" i="0" u="none" strike="noStrike" kern="1200" dirty="0">
                        <a:solidFill>
                          <a:schemeClr val="tx1">
                            <a:lumMod val="75000"/>
                            <a:lumOff val="25000"/>
                          </a:schemeClr>
                        </a:solidFill>
                        <a:effectLst/>
                        <a:latin typeface="+mn-lt"/>
                        <a:ea typeface="+mn-ea"/>
                        <a:cs typeface="+mn-cs"/>
                      </a:endParaRP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US" sz="1100" b="0" i="0" u="none" strike="noStrike" kern="1200">
                          <a:solidFill>
                            <a:schemeClr val="tx1">
                              <a:lumMod val="75000"/>
                              <a:lumOff val="25000"/>
                            </a:schemeClr>
                          </a:solidFill>
                          <a:effectLst/>
                          <a:latin typeface="+mn-lt"/>
                          <a:ea typeface="+mn-ea"/>
                          <a:cs typeface="+mn-cs"/>
                        </a:rPr>
                        <a:t>16%</a:t>
                      </a:r>
                      <a:endParaRPr lang="en-GB" sz="1100" b="0" i="0" u="none" strike="noStrike" kern="1200" dirty="0">
                        <a:solidFill>
                          <a:schemeClr val="tx1">
                            <a:lumMod val="75000"/>
                            <a:lumOff val="25000"/>
                          </a:schemeClr>
                        </a:solidFill>
                        <a:effectLst/>
                        <a:latin typeface="+mn-lt"/>
                        <a:ea typeface="+mn-ea"/>
                        <a:cs typeface="+mn-cs"/>
                      </a:endParaRP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US" sz="1100" b="0" i="0" u="none" strike="noStrike" kern="1200">
                          <a:solidFill>
                            <a:schemeClr val="tx1">
                              <a:lumMod val="75000"/>
                              <a:lumOff val="25000"/>
                            </a:schemeClr>
                          </a:solidFill>
                          <a:effectLst/>
                          <a:latin typeface="+mn-lt"/>
                          <a:ea typeface="+mn-ea"/>
                          <a:cs typeface="+mn-cs"/>
                        </a:rPr>
                        <a:t>12%</a:t>
                      </a:r>
                      <a:endParaRPr lang="en-GB" sz="1100" b="0" i="0" u="none" strike="noStrike" kern="1200" dirty="0">
                        <a:solidFill>
                          <a:schemeClr val="tx1">
                            <a:lumMod val="75000"/>
                            <a:lumOff val="25000"/>
                          </a:schemeClr>
                        </a:solidFill>
                        <a:effectLst/>
                        <a:latin typeface="+mn-lt"/>
                        <a:ea typeface="+mn-ea"/>
                        <a:cs typeface="+mn-cs"/>
                      </a:endParaRP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US" sz="1100" b="0" i="0" u="none" strike="noStrike" kern="1200">
                          <a:solidFill>
                            <a:schemeClr val="tx1">
                              <a:lumMod val="75000"/>
                              <a:lumOff val="25000"/>
                            </a:schemeClr>
                          </a:solidFill>
                          <a:effectLst/>
                          <a:latin typeface="+mn-lt"/>
                          <a:ea typeface="+mn-ea"/>
                          <a:cs typeface="+mn-cs"/>
                        </a:rPr>
                        <a:t>10%</a:t>
                      </a:r>
                      <a:endParaRPr lang="en-GB" sz="1100" b="0" i="0" u="none" strike="noStrike" kern="1200" dirty="0">
                        <a:solidFill>
                          <a:schemeClr val="tx1">
                            <a:lumMod val="75000"/>
                            <a:lumOff val="25000"/>
                          </a:schemeClr>
                        </a:solidFill>
                        <a:effectLst/>
                        <a:latin typeface="+mn-lt"/>
                        <a:ea typeface="+mn-ea"/>
                        <a:cs typeface="+mn-cs"/>
                      </a:endParaRP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US" sz="1100" b="0" i="0" u="none" strike="noStrike" kern="1200">
                          <a:solidFill>
                            <a:schemeClr val="tx1">
                              <a:lumMod val="75000"/>
                              <a:lumOff val="25000"/>
                            </a:schemeClr>
                          </a:solidFill>
                          <a:effectLst/>
                          <a:latin typeface="+mn-lt"/>
                          <a:ea typeface="+mn-ea"/>
                          <a:cs typeface="+mn-cs"/>
                        </a:rPr>
                        <a:t>17%</a:t>
                      </a:r>
                      <a:endParaRPr lang="en-GB" sz="1100" b="0" i="0" u="none" strike="noStrike" kern="1200" dirty="0">
                        <a:solidFill>
                          <a:schemeClr val="tx1">
                            <a:lumMod val="75000"/>
                            <a:lumOff val="25000"/>
                          </a:schemeClr>
                        </a:solidFill>
                        <a:effectLst/>
                        <a:latin typeface="+mn-lt"/>
                        <a:ea typeface="+mn-ea"/>
                        <a:cs typeface="+mn-cs"/>
                      </a:endParaRP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4158398386"/>
                  </a:ext>
                </a:extLst>
              </a:tr>
              <a:tr h="548112">
                <a:tc>
                  <a:txBody>
                    <a:bodyPr/>
                    <a:lstStyle/>
                    <a:p>
                      <a:r>
                        <a:rPr lang="en-GB" sz="1100" b="0">
                          <a:solidFill>
                            <a:schemeClr val="tx1">
                              <a:lumMod val="75000"/>
                              <a:lumOff val="25000"/>
                            </a:schemeClr>
                          </a:solidFill>
                        </a:rPr>
                        <a:t>I don’t normally have anything</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28%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mn-lt"/>
                          <a:ea typeface="+mn-ea"/>
                          <a:cs typeface="+mn-cs"/>
                        </a:rPr>
                        <a:t>26%</a:t>
                      </a:r>
                      <a:endParaRPr lang="en-GB" sz="1100" b="0" i="0" u="none" strike="noStrike" kern="1200" dirty="0">
                        <a:solidFill>
                          <a:schemeClr val="tx1">
                            <a:lumMod val="75000"/>
                            <a:lumOff val="25000"/>
                          </a:schemeClr>
                        </a:solidFill>
                        <a:effectLst/>
                        <a:latin typeface="+mn-lt"/>
                        <a:ea typeface="+mn-ea"/>
                        <a:cs typeface="+mn-cs"/>
                      </a:endParaRP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mn-lt"/>
                          <a:ea typeface="+mn-ea"/>
                          <a:cs typeface="+mn-cs"/>
                        </a:rPr>
                        <a:t>31%</a:t>
                      </a:r>
                      <a:endParaRPr lang="en-GB" sz="1100" b="0" i="0" u="none" strike="noStrike" kern="1200" dirty="0">
                        <a:solidFill>
                          <a:schemeClr val="tx1">
                            <a:lumMod val="75000"/>
                            <a:lumOff val="25000"/>
                          </a:schemeClr>
                        </a:solidFill>
                        <a:effectLst/>
                        <a:latin typeface="+mn-lt"/>
                        <a:ea typeface="+mn-ea"/>
                        <a:cs typeface="+mn-cs"/>
                      </a:endParaRP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US" sz="1100" b="0" i="0" u="none" strike="noStrike" kern="1200">
                          <a:solidFill>
                            <a:schemeClr val="tx1">
                              <a:lumMod val="75000"/>
                              <a:lumOff val="25000"/>
                            </a:schemeClr>
                          </a:solidFill>
                          <a:effectLst/>
                          <a:latin typeface="+mn-lt"/>
                          <a:ea typeface="+mn-ea"/>
                          <a:cs typeface="+mn-cs"/>
                        </a:rPr>
                        <a:t>22%</a:t>
                      </a:r>
                      <a:endParaRPr lang="en-GB" sz="1100" b="0" i="0" u="none" strike="noStrike" kern="1200" dirty="0">
                        <a:solidFill>
                          <a:schemeClr val="tx1">
                            <a:lumMod val="75000"/>
                            <a:lumOff val="25000"/>
                          </a:schemeClr>
                        </a:solidFill>
                        <a:effectLst/>
                        <a:latin typeface="+mn-lt"/>
                        <a:ea typeface="+mn-ea"/>
                        <a:cs typeface="+mn-cs"/>
                      </a:endParaRP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US" sz="1100" b="0" i="0" u="none" strike="noStrike" kern="1200" dirty="0">
                          <a:solidFill>
                            <a:schemeClr val="tx1">
                              <a:lumMod val="75000"/>
                              <a:lumOff val="25000"/>
                            </a:schemeClr>
                          </a:solidFill>
                          <a:effectLst/>
                          <a:latin typeface="+mn-lt"/>
                          <a:ea typeface="+mn-ea"/>
                          <a:cs typeface="+mn-cs"/>
                        </a:rPr>
                        <a:t>32%</a:t>
                      </a:r>
                      <a:endParaRPr lang="en-GB" sz="1100" b="0" i="0" u="none" strike="noStrike" kern="1200" dirty="0">
                        <a:solidFill>
                          <a:schemeClr val="tx1">
                            <a:lumMod val="75000"/>
                            <a:lumOff val="25000"/>
                          </a:schemeClr>
                        </a:solidFill>
                        <a:effectLst/>
                        <a:latin typeface="+mn-lt"/>
                        <a:ea typeface="+mn-ea"/>
                        <a:cs typeface="+mn-cs"/>
                      </a:endParaRP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mn-lt"/>
                          <a:ea typeface="+mn-ea"/>
                          <a:cs typeface="+mn-cs"/>
                        </a:rPr>
                        <a:t>33%</a:t>
                      </a:r>
                      <a:endParaRPr lang="en-GB" sz="1100" b="0" i="0" u="none" strike="noStrike" kern="1200" dirty="0">
                        <a:solidFill>
                          <a:schemeClr val="tx1">
                            <a:lumMod val="75000"/>
                            <a:lumOff val="25000"/>
                          </a:schemeClr>
                        </a:solidFill>
                        <a:effectLst/>
                        <a:latin typeface="+mn-lt"/>
                        <a:ea typeface="+mn-ea"/>
                        <a:cs typeface="+mn-cs"/>
                      </a:endParaRP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US" sz="1100" b="0" i="0" u="none" strike="noStrike" kern="1200" dirty="0">
                          <a:solidFill>
                            <a:schemeClr val="tx1">
                              <a:lumMod val="75000"/>
                              <a:lumOff val="25000"/>
                            </a:schemeClr>
                          </a:solidFill>
                          <a:effectLst/>
                          <a:latin typeface="+mn-lt"/>
                          <a:ea typeface="+mn-ea"/>
                          <a:cs typeface="+mn-cs"/>
                        </a:rPr>
                        <a:t>35%</a:t>
                      </a:r>
                      <a:endParaRPr lang="en-GB" sz="1100" b="0" i="0" u="none" strike="noStrike" kern="1200" dirty="0">
                        <a:solidFill>
                          <a:schemeClr val="tx1">
                            <a:lumMod val="75000"/>
                            <a:lumOff val="25000"/>
                          </a:schemeClr>
                        </a:solidFill>
                        <a:effectLst/>
                        <a:latin typeface="+mn-lt"/>
                        <a:ea typeface="+mn-ea"/>
                        <a:cs typeface="+mn-cs"/>
                      </a:endParaRP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US" sz="1100" b="0" i="0" u="none" strike="noStrike" kern="1200">
                          <a:solidFill>
                            <a:schemeClr val="tx1">
                              <a:lumMod val="75000"/>
                              <a:lumOff val="25000"/>
                            </a:schemeClr>
                          </a:solidFill>
                          <a:effectLst/>
                          <a:latin typeface="+mn-lt"/>
                          <a:ea typeface="+mn-ea"/>
                          <a:cs typeface="+mn-cs"/>
                        </a:rPr>
                        <a:t>17%</a:t>
                      </a:r>
                      <a:endParaRPr lang="en-GB" sz="1100" b="0" i="0" u="none" strike="noStrike" kern="1200" dirty="0">
                        <a:solidFill>
                          <a:schemeClr val="tx1">
                            <a:lumMod val="75000"/>
                            <a:lumOff val="25000"/>
                          </a:schemeClr>
                        </a:solidFill>
                        <a:effectLst/>
                        <a:latin typeface="+mn-lt"/>
                        <a:ea typeface="+mn-ea"/>
                        <a:cs typeface="+mn-cs"/>
                      </a:endParaRP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US" sz="1100" b="0" i="0" u="none" strike="noStrike" kern="1200" dirty="0">
                          <a:solidFill>
                            <a:schemeClr val="tx1">
                              <a:lumMod val="75000"/>
                              <a:lumOff val="25000"/>
                            </a:schemeClr>
                          </a:solidFill>
                          <a:effectLst/>
                          <a:latin typeface="+mn-lt"/>
                          <a:ea typeface="+mn-ea"/>
                          <a:cs typeface="+mn-cs"/>
                        </a:rPr>
                        <a:t>38%</a:t>
                      </a:r>
                      <a:endParaRPr lang="en-GB" sz="1100" b="0" i="0" u="none" strike="noStrike" kern="1200" dirty="0">
                        <a:solidFill>
                          <a:schemeClr val="tx1">
                            <a:lumMod val="75000"/>
                            <a:lumOff val="25000"/>
                          </a:schemeClr>
                        </a:solidFill>
                        <a:effectLst/>
                        <a:latin typeface="+mn-lt"/>
                        <a:ea typeface="+mn-ea"/>
                        <a:cs typeface="+mn-cs"/>
                      </a:endParaRP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US" sz="1100" b="0" i="0" u="none" strike="noStrike" kern="1200" dirty="0">
                          <a:solidFill>
                            <a:schemeClr val="tx1">
                              <a:lumMod val="75000"/>
                              <a:lumOff val="25000"/>
                            </a:schemeClr>
                          </a:solidFill>
                          <a:effectLst/>
                          <a:latin typeface="+mn-lt"/>
                          <a:ea typeface="+mn-ea"/>
                          <a:cs typeface="+mn-cs"/>
                        </a:rPr>
                        <a:t>27%</a:t>
                      </a:r>
                      <a:endParaRPr lang="en-GB" sz="1100" b="0" i="0" u="none" strike="noStrike" kern="1200" dirty="0">
                        <a:solidFill>
                          <a:schemeClr val="tx1">
                            <a:lumMod val="75000"/>
                            <a:lumOff val="25000"/>
                          </a:schemeClr>
                        </a:solidFill>
                        <a:effectLst/>
                        <a:latin typeface="+mn-lt"/>
                        <a:ea typeface="+mn-ea"/>
                        <a:cs typeface="+mn-cs"/>
                      </a:endParaRP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US" sz="1100" b="0" i="0" u="none" strike="noStrike" kern="1200" dirty="0">
                          <a:solidFill>
                            <a:schemeClr val="tx1">
                              <a:lumMod val="75000"/>
                              <a:lumOff val="25000"/>
                            </a:schemeClr>
                          </a:solidFill>
                          <a:effectLst/>
                          <a:latin typeface="+mn-lt"/>
                          <a:ea typeface="+mn-ea"/>
                          <a:cs typeface="+mn-cs"/>
                        </a:rPr>
                        <a:t>30%</a:t>
                      </a:r>
                      <a:endParaRPr lang="en-GB" sz="1100" b="0" i="0" u="none" strike="noStrike" kern="1200" dirty="0">
                        <a:solidFill>
                          <a:schemeClr val="tx1">
                            <a:lumMod val="75000"/>
                            <a:lumOff val="25000"/>
                          </a:schemeClr>
                        </a:solidFill>
                        <a:effectLst/>
                        <a:latin typeface="+mn-lt"/>
                        <a:ea typeface="+mn-ea"/>
                        <a:cs typeface="+mn-cs"/>
                      </a:endParaRP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US" sz="1100" b="0" i="0" u="none" strike="noStrike" kern="1200" dirty="0">
                          <a:solidFill>
                            <a:schemeClr val="tx1">
                              <a:lumMod val="75000"/>
                              <a:lumOff val="25000"/>
                            </a:schemeClr>
                          </a:solidFill>
                          <a:effectLst/>
                          <a:latin typeface="+mn-lt"/>
                          <a:ea typeface="+mn-ea"/>
                          <a:cs typeface="+mn-cs"/>
                        </a:rPr>
                        <a:t>27%</a:t>
                      </a:r>
                      <a:endParaRPr lang="en-GB" sz="1100" b="0" i="0" u="none" strike="noStrike" kern="1200" dirty="0">
                        <a:solidFill>
                          <a:schemeClr val="tx1">
                            <a:lumMod val="75000"/>
                            <a:lumOff val="25000"/>
                          </a:schemeClr>
                        </a:solidFill>
                        <a:effectLst/>
                        <a:latin typeface="+mn-lt"/>
                        <a:ea typeface="+mn-ea"/>
                        <a:cs typeface="+mn-cs"/>
                      </a:endParaRP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US" sz="1100" b="0" i="0" u="none" strike="noStrike" kern="1200" dirty="0">
                          <a:solidFill>
                            <a:schemeClr val="tx1">
                              <a:lumMod val="75000"/>
                              <a:lumOff val="25000"/>
                            </a:schemeClr>
                          </a:solidFill>
                          <a:effectLst/>
                          <a:latin typeface="+mn-lt"/>
                          <a:ea typeface="+mn-ea"/>
                          <a:cs typeface="+mn-cs"/>
                        </a:rPr>
                        <a:t>34%</a:t>
                      </a:r>
                      <a:endParaRPr lang="en-GB" sz="1100" b="0" i="0" u="none" strike="noStrike" kern="1200" dirty="0">
                        <a:solidFill>
                          <a:schemeClr val="tx1">
                            <a:lumMod val="75000"/>
                            <a:lumOff val="25000"/>
                          </a:schemeClr>
                        </a:solidFill>
                        <a:effectLst/>
                        <a:latin typeface="+mn-lt"/>
                        <a:ea typeface="+mn-ea"/>
                        <a:cs typeface="+mn-cs"/>
                      </a:endParaRP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10"/>
                  </a:ext>
                </a:extLst>
              </a:tr>
            </a:tbl>
          </a:graphicData>
        </a:graphic>
      </p:graphicFrame>
      <p:sp>
        <p:nvSpPr>
          <p:cNvPr id="2" name="Rectangle 1">
            <a:extLst>
              <a:ext uri="{FF2B5EF4-FFF2-40B4-BE49-F238E27FC236}">
                <a16:creationId xmlns:a16="http://schemas.microsoft.com/office/drawing/2014/main" id="{75908186-1C40-1DD5-D434-7E4984E6F938}"/>
              </a:ext>
            </a:extLst>
          </p:cNvPr>
          <p:cNvSpPr/>
          <p:nvPr/>
        </p:nvSpPr>
        <p:spPr>
          <a:xfrm>
            <a:off x="9946640" y="6368627"/>
            <a:ext cx="1686560" cy="492926"/>
          </a:xfrm>
          <a:prstGeom prst="rect">
            <a:avLst/>
          </a:prstGeom>
          <a:solidFill>
            <a:srgbClr val="00A79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a:t>Healthy eating</a:t>
            </a:r>
          </a:p>
        </p:txBody>
      </p:sp>
    </p:spTree>
    <p:extLst>
      <p:ext uri="{BB962C8B-B14F-4D97-AF65-F5344CB8AC3E}">
        <p14:creationId xmlns:p14="http://schemas.microsoft.com/office/powerpoint/2010/main" val="1320147995"/>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1"/>
          <p:cNvSpPr>
            <a:spLocks noGrp="1"/>
          </p:cNvSpPr>
          <p:nvPr>
            <p:ph type="title"/>
          </p:nvPr>
        </p:nvSpPr>
        <p:spPr>
          <a:xfrm>
            <a:off x="183018" y="180000"/>
            <a:ext cx="11687243" cy="900000"/>
          </a:xfrm>
        </p:spPr>
        <p:txBody>
          <a:bodyPr vert="horz" lIns="91440" tIns="45720" rIns="91440" bIns="45720" rtlCol="0" anchor="t">
            <a:noAutofit/>
          </a:bodyPr>
          <a:lstStyle/>
          <a:p>
            <a:r>
              <a:rPr lang="en-GB" sz="1600"/>
              <a:t>The main reason for students not having breakfast is because they do not feel hungry. </a:t>
            </a:r>
          </a:p>
        </p:txBody>
      </p:sp>
      <p:sp>
        <p:nvSpPr>
          <p:cNvPr id="6" name="TextBox 5"/>
          <p:cNvSpPr txBox="1"/>
          <p:nvPr/>
        </p:nvSpPr>
        <p:spPr>
          <a:xfrm>
            <a:off x="183020" y="6214512"/>
            <a:ext cx="4211428" cy="553998"/>
          </a:xfrm>
          <a:prstGeom prst="rect">
            <a:avLst/>
          </a:prstGeom>
          <a:noFill/>
        </p:spPr>
        <p:txBody>
          <a:bodyPr wrap="square" rtlCol="0" anchor="b" anchorCtr="0">
            <a:spAutoFit/>
          </a:bodyPr>
          <a:lstStyle/>
          <a:p>
            <a:r>
              <a:rPr lang="en-GB" sz="1000">
                <a:solidFill>
                  <a:srgbClr val="002060"/>
                </a:solidFill>
              </a:rPr>
              <a:t>Q: If you don’t normally have anything to eat or drink, or only have a drink before starting school, why is this (tick all that apply)? </a:t>
            </a:r>
            <a:r>
              <a:rPr lang="en-GB" sz="1000" i="1">
                <a:solidFill>
                  <a:srgbClr val="002060"/>
                </a:solidFill>
              </a:rPr>
              <a:t>Introduced in 2023.</a:t>
            </a:r>
            <a:endParaRPr lang="en-GB" sz="1000">
              <a:solidFill>
                <a:srgbClr val="002060"/>
              </a:solidFill>
            </a:endParaRPr>
          </a:p>
          <a:p>
            <a:r>
              <a:rPr lang="en-GB" sz="1000" i="1">
                <a:solidFill>
                  <a:srgbClr val="002060"/>
                </a:solidFill>
              </a:rPr>
              <a:t>Base: All valid respondents, 2023 n= 479, 2024 n=570, 2025 n=672.</a:t>
            </a:r>
          </a:p>
        </p:txBody>
      </p:sp>
      <p:graphicFrame>
        <p:nvGraphicFramePr>
          <p:cNvPr id="13" name="Table 12"/>
          <p:cNvGraphicFramePr>
            <a:graphicFrameLocks noGrp="1"/>
          </p:cNvGraphicFramePr>
          <p:nvPr>
            <p:extLst>
              <p:ext uri="{D42A27DB-BD31-4B8C-83A1-F6EECF244321}">
                <p14:modId xmlns:p14="http://schemas.microsoft.com/office/powerpoint/2010/main" val="1816401529"/>
              </p:ext>
            </p:extLst>
          </p:nvPr>
        </p:nvGraphicFramePr>
        <p:xfrm>
          <a:off x="4817267" y="685095"/>
          <a:ext cx="6815934" cy="2593814"/>
        </p:xfrm>
        <a:graphic>
          <a:graphicData uri="http://schemas.openxmlformats.org/drawingml/2006/table">
            <a:tbl>
              <a:tblPr firstRow="1" bandRow="1">
                <a:tableStyleId>{5940675A-B579-460E-94D1-54222C63F5DA}</a:tableStyleId>
              </a:tblPr>
              <a:tblGrid>
                <a:gridCol w="1785225">
                  <a:extLst>
                    <a:ext uri="{9D8B030D-6E8A-4147-A177-3AD203B41FA5}">
                      <a16:colId xmlns:a16="http://schemas.microsoft.com/office/drawing/2014/main" val="20000"/>
                    </a:ext>
                  </a:extLst>
                </a:gridCol>
                <a:gridCol w="1069238">
                  <a:extLst>
                    <a:ext uri="{9D8B030D-6E8A-4147-A177-3AD203B41FA5}">
                      <a16:colId xmlns:a16="http://schemas.microsoft.com/office/drawing/2014/main" val="20001"/>
                    </a:ext>
                  </a:extLst>
                </a:gridCol>
                <a:gridCol w="680187">
                  <a:extLst>
                    <a:ext uri="{9D8B030D-6E8A-4147-A177-3AD203B41FA5}">
                      <a16:colId xmlns:a16="http://schemas.microsoft.com/office/drawing/2014/main" val="20002"/>
                    </a:ext>
                  </a:extLst>
                </a:gridCol>
                <a:gridCol w="820321">
                  <a:extLst>
                    <a:ext uri="{9D8B030D-6E8A-4147-A177-3AD203B41FA5}">
                      <a16:colId xmlns:a16="http://schemas.microsoft.com/office/drawing/2014/main" val="20003"/>
                    </a:ext>
                  </a:extLst>
                </a:gridCol>
                <a:gridCol w="820321">
                  <a:extLst>
                    <a:ext uri="{9D8B030D-6E8A-4147-A177-3AD203B41FA5}">
                      <a16:colId xmlns:a16="http://schemas.microsoft.com/office/drawing/2014/main" val="20004"/>
                    </a:ext>
                  </a:extLst>
                </a:gridCol>
                <a:gridCol w="820321">
                  <a:extLst>
                    <a:ext uri="{9D8B030D-6E8A-4147-A177-3AD203B41FA5}">
                      <a16:colId xmlns:a16="http://schemas.microsoft.com/office/drawing/2014/main" val="20005"/>
                    </a:ext>
                  </a:extLst>
                </a:gridCol>
                <a:gridCol w="820321">
                  <a:extLst>
                    <a:ext uri="{9D8B030D-6E8A-4147-A177-3AD203B41FA5}">
                      <a16:colId xmlns:a16="http://schemas.microsoft.com/office/drawing/2014/main" val="20006"/>
                    </a:ext>
                  </a:extLst>
                </a:gridCol>
              </a:tblGrid>
              <a:tr h="377965">
                <a:tc>
                  <a:txBody>
                    <a:bodyPr/>
                    <a:lstStyle/>
                    <a:p>
                      <a:r>
                        <a:rPr lang="en-GB" sz="1100">
                          <a:solidFill>
                            <a:schemeClr val="tx1">
                              <a:lumMod val="75000"/>
                              <a:lumOff val="25000"/>
                            </a:schemeClr>
                          </a:solidFill>
                        </a:rPr>
                        <a:t>2025 Survey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All Secondary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Year 8</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Year 10</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Boys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Girls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FSM</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73882">
                <a:tc>
                  <a:txBody>
                    <a:bodyPr/>
                    <a:lstStyle/>
                    <a:p>
                      <a:r>
                        <a:rPr lang="en-GB" sz="1100" i="1">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672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387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285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252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391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177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343009">
                <a:tc>
                  <a:txBody>
                    <a:bodyPr/>
                    <a:lstStyle/>
                    <a:p>
                      <a:r>
                        <a:rPr lang="en-GB" sz="1100">
                          <a:solidFill>
                            <a:schemeClr val="tx1">
                              <a:lumMod val="75000"/>
                              <a:lumOff val="25000"/>
                            </a:schemeClr>
                          </a:solidFill>
                        </a:rPr>
                        <a:t>Don’t feel hungry</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74%</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74%</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74%</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72%</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76%</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73%</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2014518294"/>
                  </a:ext>
                </a:extLst>
              </a:tr>
              <a:tr h="343009">
                <a:tc>
                  <a:txBody>
                    <a:bodyPr/>
                    <a:lstStyle/>
                    <a:p>
                      <a:r>
                        <a:rPr lang="en-GB" sz="1100">
                          <a:solidFill>
                            <a:schemeClr val="tx1">
                              <a:lumMod val="75000"/>
                              <a:lumOff val="25000"/>
                            </a:schemeClr>
                          </a:solidFill>
                        </a:rPr>
                        <a:t>Not enough time to eat</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35%</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35%</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35%</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34%</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36%</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33%</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456470">
                <a:tc>
                  <a:txBody>
                    <a:bodyPr/>
                    <a:lstStyle/>
                    <a:p>
                      <a:r>
                        <a:rPr lang="en-GB" sz="1100">
                          <a:solidFill>
                            <a:schemeClr val="tx1">
                              <a:lumMod val="75000"/>
                              <a:lumOff val="25000"/>
                            </a:schemeClr>
                          </a:solidFill>
                        </a:rPr>
                        <a:t>Don’t like the breakfast options available </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3%</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4%</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3%</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4%</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3%</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4%</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r h="456470">
                <a:tc>
                  <a:txBody>
                    <a:bodyPr/>
                    <a:lstStyle/>
                    <a:p>
                      <a:r>
                        <a:rPr lang="en-GB" sz="1100">
                          <a:solidFill>
                            <a:schemeClr val="tx1">
                              <a:lumMod val="75000"/>
                              <a:lumOff val="25000"/>
                            </a:schemeClr>
                          </a:solidFill>
                        </a:rPr>
                        <a:t>No breakfast options available at home </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1%</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1%</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2%</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1%</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1%</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2%</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5"/>
                  </a:ext>
                </a:extLst>
              </a:tr>
              <a:tr h="343009">
                <a:tc>
                  <a:txBody>
                    <a:bodyPr/>
                    <a:lstStyle/>
                    <a:p>
                      <a:r>
                        <a:rPr lang="en-GB" sz="1100">
                          <a:solidFill>
                            <a:schemeClr val="tx1">
                              <a:lumMod val="75000"/>
                              <a:lumOff val="25000"/>
                            </a:schemeClr>
                          </a:solidFill>
                        </a:rPr>
                        <a:t>Other</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6%</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6%</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6%</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6%</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6%</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7%</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2923437915"/>
                  </a:ext>
                </a:extLst>
              </a:tr>
            </a:tbl>
          </a:graphicData>
        </a:graphic>
      </p:graphicFrame>
      <p:graphicFrame>
        <p:nvGraphicFramePr>
          <p:cNvPr id="15" name="Table 14"/>
          <p:cNvGraphicFramePr>
            <a:graphicFrameLocks noGrp="1"/>
          </p:cNvGraphicFramePr>
          <p:nvPr>
            <p:extLst>
              <p:ext uri="{D42A27DB-BD31-4B8C-83A1-F6EECF244321}">
                <p14:modId xmlns:p14="http://schemas.microsoft.com/office/powerpoint/2010/main" val="3828068676"/>
              </p:ext>
            </p:extLst>
          </p:nvPr>
        </p:nvGraphicFramePr>
        <p:xfrm>
          <a:off x="4817267" y="3383329"/>
          <a:ext cx="6815934" cy="2831183"/>
        </p:xfrm>
        <a:graphic>
          <a:graphicData uri="http://schemas.openxmlformats.org/drawingml/2006/table">
            <a:tbl>
              <a:tblPr firstRow="1" bandRow="1">
                <a:tableStyleId>{5940675A-B579-460E-94D1-54222C63F5DA}</a:tableStyleId>
              </a:tblPr>
              <a:tblGrid>
                <a:gridCol w="1679838">
                  <a:extLst>
                    <a:ext uri="{9D8B030D-6E8A-4147-A177-3AD203B41FA5}">
                      <a16:colId xmlns:a16="http://schemas.microsoft.com/office/drawing/2014/main" val="20000"/>
                    </a:ext>
                  </a:extLst>
                </a:gridCol>
                <a:gridCol w="602382">
                  <a:extLst>
                    <a:ext uri="{9D8B030D-6E8A-4147-A177-3AD203B41FA5}">
                      <a16:colId xmlns:a16="http://schemas.microsoft.com/office/drawing/2014/main" val="20001"/>
                    </a:ext>
                  </a:extLst>
                </a:gridCol>
                <a:gridCol w="877153">
                  <a:extLst>
                    <a:ext uri="{9D8B030D-6E8A-4147-A177-3AD203B41FA5}">
                      <a16:colId xmlns:a16="http://schemas.microsoft.com/office/drawing/2014/main" val="20002"/>
                    </a:ext>
                  </a:extLst>
                </a:gridCol>
                <a:gridCol w="655222">
                  <a:extLst>
                    <a:ext uri="{9D8B030D-6E8A-4147-A177-3AD203B41FA5}">
                      <a16:colId xmlns:a16="http://schemas.microsoft.com/office/drawing/2014/main" val="20003"/>
                    </a:ext>
                  </a:extLst>
                </a:gridCol>
                <a:gridCol w="813744">
                  <a:extLst>
                    <a:ext uri="{9D8B030D-6E8A-4147-A177-3AD203B41FA5}">
                      <a16:colId xmlns:a16="http://schemas.microsoft.com/office/drawing/2014/main" val="20004"/>
                    </a:ext>
                  </a:extLst>
                </a:gridCol>
                <a:gridCol w="771471">
                  <a:extLst>
                    <a:ext uri="{9D8B030D-6E8A-4147-A177-3AD203B41FA5}">
                      <a16:colId xmlns:a16="http://schemas.microsoft.com/office/drawing/2014/main" val="20005"/>
                    </a:ext>
                  </a:extLst>
                </a:gridCol>
                <a:gridCol w="718631">
                  <a:extLst>
                    <a:ext uri="{9D8B030D-6E8A-4147-A177-3AD203B41FA5}">
                      <a16:colId xmlns:a16="http://schemas.microsoft.com/office/drawing/2014/main" val="20006"/>
                    </a:ext>
                  </a:extLst>
                </a:gridCol>
                <a:gridCol w="697493">
                  <a:extLst>
                    <a:ext uri="{9D8B030D-6E8A-4147-A177-3AD203B41FA5}">
                      <a16:colId xmlns:a16="http://schemas.microsoft.com/office/drawing/2014/main" val="2717879828"/>
                    </a:ext>
                  </a:extLst>
                </a:gridCol>
              </a:tblGrid>
              <a:tr h="613749">
                <a:tc>
                  <a:txBody>
                    <a:bodyPr/>
                    <a:lstStyle/>
                    <a:p>
                      <a:r>
                        <a:rPr lang="en-GB" sz="1100">
                          <a:solidFill>
                            <a:schemeClr val="tx1">
                              <a:lumMod val="75000"/>
                              <a:lumOff val="25000"/>
                            </a:schemeClr>
                          </a:solidFill>
                        </a:rPr>
                        <a:t>2025 Survey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SEN</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Have a disability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Young carers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Ethnicity:</a:t>
                      </a:r>
                      <a:r>
                        <a:rPr lang="en-GB" sz="1100" b="1" baseline="0">
                          <a:solidFill>
                            <a:schemeClr val="tx1">
                              <a:lumMod val="75000"/>
                              <a:lumOff val="25000"/>
                            </a:schemeClr>
                          </a:solidFill>
                        </a:rPr>
                        <a:t> </a:t>
                      </a:r>
                      <a:r>
                        <a:rPr lang="en-GB" sz="1100" b="1">
                          <a:solidFill>
                            <a:schemeClr val="tx1">
                              <a:lumMod val="75000"/>
                              <a:lumOff val="25000"/>
                            </a:schemeClr>
                          </a:solidFill>
                        </a:rPr>
                        <a:t>White</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Ethnic Minority Groups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Eng 2nd Lang</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100" b="1" dirty="0">
                          <a:solidFill>
                            <a:schemeClr val="tx1">
                              <a:lumMod val="75000"/>
                              <a:lumOff val="25000"/>
                            </a:schemeClr>
                          </a:solidFill>
                        </a:rPr>
                        <a:t>LGBTQ</a:t>
                      </a:r>
                      <a:endParaRPr lang="en-GB" sz="1100" b="1" dirty="0">
                        <a:solidFill>
                          <a:schemeClr val="tx1">
                            <a:lumMod val="75000"/>
                            <a:lumOff val="25000"/>
                          </a:schemeClr>
                        </a:solidFill>
                      </a:endParaRP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63035">
                <a:tc>
                  <a:txBody>
                    <a:bodyPr/>
                    <a:lstStyle/>
                    <a:p>
                      <a:r>
                        <a:rPr lang="en-GB" sz="1100" i="1">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106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142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47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586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64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44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90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263035">
                <a:tc>
                  <a:txBody>
                    <a:bodyPr/>
                    <a:lstStyle/>
                    <a:p>
                      <a:r>
                        <a:rPr lang="en-GB" sz="1100" dirty="0">
                          <a:solidFill>
                            <a:schemeClr val="tx1">
                              <a:lumMod val="75000"/>
                              <a:lumOff val="25000"/>
                            </a:schemeClr>
                          </a:solidFill>
                        </a:rPr>
                        <a:t>Don’t feel hungry</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66%</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73%</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74%</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74%</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69%</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84%</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68%</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506345721"/>
                  </a:ext>
                </a:extLst>
              </a:tr>
              <a:tr h="368521">
                <a:tc>
                  <a:txBody>
                    <a:bodyPr/>
                    <a:lstStyle/>
                    <a:p>
                      <a:r>
                        <a:rPr lang="en-GB" sz="1100" dirty="0">
                          <a:solidFill>
                            <a:schemeClr val="tx1">
                              <a:lumMod val="75000"/>
                              <a:lumOff val="25000"/>
                            </a:schemeClr>
                          </a:solidFill>
                        </a:rPr>
                        <a:t>Not enough time to eat</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34%</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34%</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34%</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35%</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44%</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25%</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34%</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515930">
                <a:tc>
                  <a:txBody>
                    <a:bodyPr/>
                    <a:lstStyle/>
                    <a:p>
                      <a:r>
                        <a:rPr lang="en-GB" sz="1100" dirty="0">
                          <a:solidFill>
                            <a:schemeClr val="tx1">
                              <a:lumMod val="75000"/>
                              <a:lumOff val="25000"/>
                            </a:schemeClr>
                          </a:solidFill>
                        </a:rPr>
                        <a:t>Don’t like the breakfast options available </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7%</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4%</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6%</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3%</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5%</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0%</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4%</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r h="438392">
                <a:tc>
                  <a:txBody>
                    <a:bodyPr/>
                    <a:lstStyle/>
                    <a:p>
                      <a:r>
                        <a:rPr lang="en-GB" sz="1100" dirty="0">
                          <a:solidFill>
                            <a:schemeClr val="tx1">
                              <a:lumMod val="75000"/>
                              <a:lumOff val="25000"/>
                            </a:schemeClr>
                          </a:solidFill>
                        </a:rPr>
                        <a:t>No breakfast options available at home </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4%</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3%</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0%</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1%</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3%</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2%</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4%</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5"/>
                  </a:ext>
                </a:extLst>
              </a:tr>
              <a:tr h="368521">
                <a:tc>
                  <a:txBody>
                    <a:bodyPr/>
                    <a:lstStyle/>
                    <a:p>
                      <a:r>
                        <a:rPr lang="en-GB" sz="1100" dirty="0">
                          <a:solidFill>
                            <a:schemeClr val="tx1">
                              <a:lumMod val="75000"/>
                              <a:lumOff val="25000"/>
                            </a:schemeClr>
                          </a:solidFill>
                        </a:rPr>
                        <a:t>Other</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8%</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9%</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11%</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6%</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3%</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5%</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17%</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894781321"/>
                  </a:ext>
                </a:extLst>
              </a:tr>
            </a:tbl>
          </a:graphicData>
        </a:graphic>
      </p:graphicFrame>
      <p:graphicFrame>
        <p:nvGraphicFramePr>
          <p:cNvPr id="14" name="Chart 13"/>
          <p:cNvGraphicFramePr/>
          <p:nvPr>
            <p:extLst>
              <p:ext uri="{D42A27DB-BD31-4B8C-83A1-F6EECF244321}">
                <p14:modId xmlns:p14="http://schemas.microsoft.com/office/powerpoint/2010/main" val="1517762679"/>
              </p:ext>
            </p:extLst>
          </p:nvPr>
        </p:nvGraphicFramePr>
        <p:xfrm>
          <a:off x="321739" y="630000"/>
          <a:ext cx="3962400" cy="3559733"/>
        </p:xfrm>
        <a:graphic>
          <a:graphicData uri="http://schemas.openxmlformats.org/drawingml/2006/chart">
            <c:chart xmlns:c="http://schemas.openxmlformats.org/drawingml/2006/chart" xmlns:r="http://schemas.openxmlformats.org/officeDocument/2006/relationships" r:id="rId3"/>
          </a:graphicData>
        </a:graphic>
      </p:graphicFrame>
      <p:sp>
        <p:nvSpPr>
          <p:cNvPr id="2" name="Rectangle 1">
            <a:extLst>
              <a:ext uri="{FF2B5EF4-FFF2-40B4-BE49-F238E27FC236}">
                <a16:creationId xmlns:a16="http://schemas.microsoft.com/office/drawing/2014/main" id="{72470FBA-D43A-71DC-9B17-0112BF0B4315}"/>
              </a:ext>
            </a:extLst>
          </p:cNvPr>
          <p:cNvSpPr/>
          <p:nvPr/>
        </p:nvSpPr>
        <p:spPr>
          <a:xfrm>
            <a:off x="9946640" y="6368627"/>
            <a:ext cx="1686560" cy="492926"/>
          </a:xfrm>
          <a:prstGeom prst="rect">
            <a:avLst/>
          </a:prstGeom>
          <a:solidFill>
            <a:srgbClr val="00A79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a:t>Healthy eating</a:t>
            </a:r>
          </a:p>
        </p:txBody>
      </p:sp>
    </p:spTree>
    <p:extLst>
      <p:ext uri="{BB962C8B-B14F-4D97-AF65-F5344CB8AC3E}">
        <p14:creationId xmlns:p14="http://schemas.microsoft.com/office/powerpoint/2010/main" val="621787552"/>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1"/>
          <p:cNvSpPr>
            <a:spLocks noGrp="1"/>
          </p:cNvSpPr>
          <p:nvPr>
            <p:ph type="title"/>
          </p:nvPr>
        </p:nvSpPr>
        <p:spPr>
          <a:xfrm>
            <a:off x="183019" y="182880"/>
            <a:ext cx="11687248" cy="897120"/>
          </a:xfrm>
        </p:spPr>
        <p:txBody>
          <a:bodyPr anchor="t">
            <a:normAutofit/>
          </a:bodyPr>
          <a:lstStyle/>
          <a:p>
            <a:r>
              <a:rPr lang="en-GB" sz="1600"/>
              <a:t>13% of all secondary school pupils do not have any lunch and 21% receive free school meals. Year 10 pupils are more likely to bring a packed lunch than Year 8 (34% v. 30%), as are boys in comparison to girls (34% v. 28%). </a:t>
            </a:r>
          </a:p>
        </p:txBody>
      </p:sp>
      <p:sp>
        <p:nvSpPr>
          <p:cNvPr id="10" name="TextBox 9"/>
          <p:cNvSpPr txBox="1"/>
          <p:nvPr/>
        </p:nvSpPr>
        <p:spPr>
          <a:xfrm>
            <a:off x="183600" y="6145200"/>
            <a:ext cx="9561870" cy="553998"/>
          </a:xfrm>
          <a:prstGeom prst="rect">
            <a:avLst/>
          </a:prstGeom>
          <a:noFill/>
        </p:spPr>
        <p:txBody>
          <a:bodyPr wrap="square" rtlCol="0">
            <a:spAutoFit/>
          </a:bodyPr>
          <a:lstStyle/>
          <a:p>
            <a:r>
              <a:rPr lang="en-GB" sz="1000">
                <a:solidFill>
                  <a:srgbClr val="002060"/>
                </a:solidFill>
              </a:rPr>
              <a:t>Q: On a school day, what do you usually do for  lunch? </a:t>
            </a:r>
          </a:p>
          <a:p>
            <a:r>
              <a:rPr lang="en-GB" sz="1000">
                <a:solidFill>
                  <a:srgbClr val="002060"/>
                </a:solidFill>
              </a:rPr>
              <a:t>Q: Do you receive free school meals?  </a:t>
            </a:r>
          </a:p>
          <a:p>
            <a:r>
              <a:rPr lang="en-GB" sz="1000" i="1">
                <a:solidFill>
                  <a:srgbClr val="002060"/>
                </a:solidFill>
              </a:rPr>
              <a:t>Base: All valid respondents, 2023 n=1,057, 2024 n=1,170, 2025 n=1,546. </a:t>
            </a:r>
          </a:p>
        </p:txBody>
      </p:sp>
      <p:graphicFrame>
        <p:nvGraphicFramePr>
          <p:cNvPr id="15" name="Content Placeholder 6"/>
          <p:cNvGraphicFramePr>
            <a:graphicFrameLocks/>
          </p:cNvGraphicFramePr>
          <p:nvPr>
            <p:extLst>
              <p:ext uri="{D42A27DB-BD31-4B8C-83A1-F6EECF244321}">
                <p14:modId xmlns:p14="http://schemas.microsoft.com/office/powerpoint/2010/main" val="899687264"/>
              </p:ext>
            </p:extLst>
          </p:nvPr>
        </p:nvGraphicFramePr>
        <p:xfrm>
          <a:off x="-235749" y="805669"/>
          <a:ext cx="5270030" cy="3871819"/>
        </p:xfrm>
        <a:graphic>
          <a:graphicData uri="http://schemas.openxmlformats.org/drawingml/2006/chart">
            <c:chart xmlns:c="http://schemas.openxmlformats.org/drawingml/2006/chart" xmlns:r="http://schemas.openxmlformats.org/officeDocument/2006/relationships" r:id="rId3"/>
          </a:graphicData>
        </a:graphic>
      </p:graphicFrame>
      <p:sp>
        <p:nvSpPr>
          <p:cNvPr id="2" name="Rectangle 1"/>
          <p:cNvSpPr/>
          <p:nvPr/>
        </p:nvSpPr>
        <p:spPr>
          <a:xfrm>
            <a:off x="9946640" y="6368627"/>
            <a:ext cx="1686560" cy="492926"/>
          </a:xfrm>
          <a:prstGeom prst="rect">
            <a:avLst/>
          </a:prstGeom>
          <a:solidFill>
            <a:srgbClr val="00A79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a:t>Healthy eating</a:t>
            </a:r>
          </a:p>
        </p:txBody>
      </p:sp>
      <p:graphicFrame>
        <p:nvGraphicFramePr>
          <p:cNvPr id="5" name="Table 4">
            <a:extLst>
              <a:ext uri="{FF2B5EF4-FFF2-40B4-BE49-F238E27FC236}">
                <a16:creationId xmlns:a16="http://schemas.microsoft.com/office/drawing/2014/main" id="{0F44F4A6-95BE-6905-CD01-BDCCB5E2D141}"/>
              </a:ext>
            </a:extLst>
          </p:cNvPr>
          <p:cNvGraphicFramePr>
            <a:graphicFrameLocks noGrp="1"/>
          </p:cNvGraphicFramePr>
          <p:nvPr>
            <p:extLst>
              <p:ext uri="{D42A27DB-BD31-4B8C-83A1-F6EECF244321}">
                <p14:modId xmlns:p14="http://schemas.microsoft.com/office/powerpoint/2010/main" val="3670140199"/>
              </p:ext>
            </p:extLst>
          </p:nvPr>
        </p:nvGraphicFramePr>
        <p:xfrm>
          <a:off x="5446233" y="1080000"/>
          <a:ext cx="6186969" cy="2245090"/>
        </p:xfrm>
        <a:graphic>
          <a:graphicData uri="http://schemas.openxmlformats.org/drawingml/2006/table">
            <a:tbl>
              <a:tblPr firstRow="1" bandRow="1">
                <a:tableStyleId>{5940675A-B579-460E-94D1-54222C63F5DA}</a:tableStyleId>
              </a:tblPr>
              <a:tblGrid>
                <a:gridCol w="1719228">
                  <a:extLst>
                    <a:ext uri="{9D8B030D-6E8A-4147-A177-3AD203B41FA5}">
                      <a16:colId xmlns:a16="http://schemas.microsoft.com/office/drawing/2014/main" val="20000"/>
                    </a:ext>
                  </a:extLst>
                </a:gridCol>
                <a:gridCol w="851817">
                  <a:extLst>
                    <a:ext uri="{9D8B030D-6E8A-4147-A177-3AD203B41FA5}">
                      <a16:colId xmlns:a16="http://schemas.microsoft.com/office/drawing/2014/main" val="20001"/>
                    </a:ext>
                  </a:extLst>
                </a:gridCol>
                <a:gridCol w="637432">
                  <a:extLst>
                    <a:ext uri="{9D8B030D-6E8A-4147-A177-3AD203B41FA5}">
                      <a16:colId xmlns:a16="http://schemas.microsoft.com/office/drawing/2014/main" val="20002"/>
                    </a:ext>
                  </a:extLst>
                </a:gridCol>
                <a:gridCol w="744623">
                  <a:extLst>
                    <a:ext uri="{9D8B030D-6E8A-4147-A177-3AD203B41FA5}">
                      <a16:colId xmlns:a16="http://schemas.microsoft.com/office/drawing/2014/main" val="20003"/>
                    </a:ext>
                  </a:extLst>
                </a:gridCol>
                <a:gridCol w="744623">
                  <a:extLst>
                    <a:ext uri="{9D8B030D-6E8A-4147-A177-3AD203B41FA5}">
                      <a16:colId xmlns:a16="http://schemas.microsoft.com/office/drawing/2014/main" val="20004"/>
                    </a:ext>
                  </a:extLst>
                </a:gridCol>
                <a:gridCol w="744623">
                  <a:extLst>
                    <a:ext uri="{9D8B030D-6E8A-4147-A177-3AD203B41FA5}">
                      <a16:colId xmlns:a16="http://schemas.microsoft.com/office/drawing/2014/main" val="20005"/>
                    </a:ext>
                  </a:extLst>
                </a:gridCol>
                <a:gridCol w="744623">
                  <a:extLst>
                    <a:ext uri="{9D8B030D-6E8A-4147-A177-3AD203B41FA5}">
                      <a16:colId xmlns:a16="http://schemas.microsoft.com/office/drawing/2014/main" val="20006"/>
                    </a:ext>
                  </a:extLst>
                </a:gridCol>
              </a:tblGrid>
              <a:tr h="443797">
                <a:tc>
                  <a:txBody>
                    <a:bodyPr/>
                    <a:lstStyle/>
                    <a:p>
                      <a:r>
                        <a:rPr lang="en-GB" sz="1100">
                          <a:solidFill>
                            <a:schemeClr val="tx1">
                              <a:lumMod val="75000"/>
                              <a:lumOff val="25000"/>
                            </a:schemeClr>
                          </a:solidFill>
                        </a:rPr>
                        <a:t>2025 Survey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All Secondary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Year 8</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Year 10</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Boys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Girls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FSM</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66278">
                <a:tc>
                  <a:txBody>
                    <a:bodyPr/>
                    <a:lstStyle/>
                    <a:p>
                      <a:r>
                        <a:rPr lang="en-GB" sz="1100" i="1">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1,546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962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584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720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775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329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274980">
                <a:tc>
                  <a:txBody>
                    <a:bodyPr/>
                    <a:lstStyle/>
                    <a:p>
                      <a:r>
                        <a:rPr lang="en-GB" sz="1100" dirty="0">
                          <a:solidFill>
                            <a:schemeClr val="tx1">
                              <a:lumMod val="75000"/>
                              <a:lumOff val="25000"/>
                            </a:schemeClr>
                          </a:solidFill>
                        </a:rPr>
                        <a:t>School dinners</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55%</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57%</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52%</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53%</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57%</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81%</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2014518294"/>
                  </a:ext>
                </a:extLst>
              </a:tr>
              <a:tr h="274980">
                <a:tc>
                  <a:txBody>
                    <a:bodyPr/>
                    <a:lstStyle/>
                    <a:p>
                      <a:r>
                        <a:rPr lang="en-GB" sz="1100" dirty="0">
                          <a:solidFill>
                            <a:schemeClr val="tx1">
                              <a:lumMod val="75000"/>
                              <a:lumOff val="25000"/>
                            </a:schemeClr>
                          </a:solidFill>
                        </a:rPr>
                        <a:t>Packed lunch</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31%</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30%</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34%</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34%</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28%</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8%</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274980">
                <a:tc>
                  <a:txBody>
                    <a:bodyPr/>
                    <a:lstStyle/>
                    <a:p>
                      <a:r>
                        <a:rPr lang="en-GB" sz="1100" dirty="0">
                          <a:solidFill>
                            <a:schemeClr val="tx1">
                              <a:lumMod val="75000"/>
                              <a:lumOff val="25000"/>
                            </a:schemeClr>
                          </a:solidFill>
                        </a:rPr>
                        <a:t>I don’t have lunch</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13%</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12%</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13%</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11%</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14%</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10%</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r h="443797">
                <a:tc>
                  <a:txBody>
                    <a:bodyPr/>
                    <a:lstStyle/>
                    <a:p>
                      <a:r>
                        <a:rPr lang="en-GB" sz="1100" dirty="0">
                          <a:solidFill>
                            <a:schemeClr val="tx1">
                              <a:lumMod val="75000"/>
                              <a:lumOff val="25000"/>
                            </a:schemeClr>
                          </a:solidFill>
                        </a:rPr>
                        <a:t>Buy lunch from a takeaway or shop</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0%</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0%</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1%</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1%</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0%</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0%</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5"/>
                  </a:ext>
                </a:extLst>
              </a:tr>
              <a:tr h="266278">
                <a:tc>
                  <a:txBody>
                    <a:bodyPr/>
                    <a:lstStyle/>
                    <a:p>
                      <a:r>
                        <a:rPr lang="en-US" sz="1100" dirty="0">
                          <a:solidFill>
                            <a:schemeClr val="tx1">
                              <a:lumMod val="75000"/>
                              <a:lumOff val="25000"/>
                            </a:schemeClr>
                          </a:solidFill>
                        </a:rPr>
                        <a:t>Go home for lunch</a:t>
                      </a:r>
                      <a:endParaRPr lang="en-GB" sz="1100"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1%</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1%</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1%</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1%</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0%</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1%</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629856000"/>
                  </a:ext>
                </a:extLst>
              </a:tr>
            </a:tbl>
          </a:graphicData>
        </a:graphic>
      </p:graphicFrame>
      <p:graphicFrame>
        <p:nvGraphicFramePr>
          <p:cNvPr id="6" name="Table 5">
            <a:extLst>
              <a:ext uri="{FF2B5EF4-FFF2-40B4-BE49-F238E27FC236}">
                <a16:creationId xmlns:a16="http://schemas.microsoft.com/office/drawing/2014/main" id="{5D9F083B-B79D-82E2-3D8E-67D1B4F6C601}"/>
              </a:ext>
            </a:extLst>
          </p:cNvPr>
          <p:cNvGraphicFramePr>
            <a:graphicFrameLocks noGrp="1"/>
          </p:cNvGraphicFramePr>
          <p:nvPr>
            <p:extLst>
              <p:ext uri="{D42A27DB-BD31-4B8C-83A1-F6EECF244321}">
                <p14:modId xmlns:p14="http://schemas.microsoft.com/office/powerpoint/2010/main" val="1793655306"/>
              </p:ext>
            </p:extLst>
          </p:nvPr>
        </p:nvGraphicFramePr>
        <p:xfrm>
          <a:off x="5446233" y="3463441"/>
          <a:ext cx="6186968" cy="2640646"/>
        </p:xfrm>
        <a:graphic>
          <a:graphicData uri="http://schemas.openxmlformats.org/drawingml/2006/table">
            <a:tbl>
              <a:tblPr firstRow="1" bandRow="1">
                <a:tableStyleId>{5940675A-B579-460E-94D1-54222C63F5DA}</a:tableStyleId>
              </a:tblPr>
              <a:tblGrid>
                <a:gridCol w="1250268">
                  <a:extLst>
                    <a:ext uri="{9D8B030D-6E8A-4147-A177-3AD203B41FA5}">
                      <a16:colId xmlns:a16="http://schemas.microsoft.com/office/drawing/2014/main" val="20000"/>
                    </a:ext>
                  </a:extLst>
                </a:gridCol>
                <a:gridCol w="500294">
                  <a:extLst>
                    <a:ext uri="{9D8B030D-6E8A-4147-A177-3AD203B41FA5}">
                      <a16:colId xmlns:a16="http://schemas.microsoft.com/office/drawing/2014/main" val="20001"/>
                    </a:ext>
                  </a:extLst>
                </a:gridCol>
                <a:gridCol w="770453">
                  <a:extLst>
                    <a:ext uri="{9D8B030D-6E8A-4147-A177-3AD203B41FA5}">
                      <a16:colId xmlns:a16="http://schemas.microsoft.com/office/drawing/2014/main" val="20002"/>
                    </a:ext>
                  </a:extLst>
                </a:gridCol>
                <a:gridCol w="640376">
                  <a:extLst>
                    <a:ext uri="{9D8B030D-6E8A-4147-A177-3AD203B41FA5}">
                      <a16:colId xmlns:a16="http://schemas.microsoft.com/office/drawing/2014/main" val="20003"/>
                    </a:ext>
                  </a:extLst>
                </a:gridCol>
                <a:gridCol w="770453">
                  <a:extLst>
                    <a:ext uri="{9D8B030D-6E8A-4147-A177-3AD203B41FA5}">
                      <a16:colId xmlns:a16="http://schemas.microsoft.com/office/drawing/2014/main" val="20004"/>
                    </a:ext>
                  </a:extLst>
                </a:gridCol>
                <a:gridCol w="860506">
                  <a:extLst>
                    <a:ext uri="{9D8B030D-6E8A-4147-A177-3AD203B41FA5}">
                      <a16:colId xmlns:a16="http://schemas.microsoft.com/office/drawing/2014/main" val="20005"/>
                    </a:ext>
                  </a:extLst>
                </a:gridCol>
                <a:gridCol w="710418">
                  <a:extLst>
                    <a:ext uri="{9D8B030D-6E8A-4147-A177-3AD203B41FA5}">
                      <a16:colId xmlns:a16="http://schemas.microsoft.com/office/drawing/2014/main" val="20006"/>
                    </a:ext>
                  </a:extLst>
                </a:gridCol>
                <a:gridCol w="684200">
                  <a:extLst>
                    <a:ext uri="{9D8B030D-6E8A-4147-A177-3AD203B41FA5}">
                      <a16:colId xmlns:a16="http://schemas.microsoft.com/office/drawing/2014/main" val="1036556209"/>
                    </a:ext>
                  </a:extLst>
                </a:gridCol>
              </a:tblGrid>
              <a:tr h="589629">
                <a:tc>
                  <a:txBody>
                    <a:bodyPr/>
                    <a:lstStyle/>
                    <a:p>
                      <a:r>
                        <a:rPr lang="en-GB" sz="1100">
                          <a:solidFill>
                            <a:schemeClr val="tx1">
                              <a:lumMod val="75000"/>
                              <a:lumOff val="25000"/>
                            </a:schemeClr>
                          </a:solidFill>
                        </a:rPr>
                        <a:t>2025 Survey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SEN</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Have a disability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Young carers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Ethnicity:</a:t>
                      </a:r>
                      <a:r>
                        <a:rPr lang="en-GB" sz="1100" b="1" baseline="0" dirty="0">
                          <a:solidFill>
                            <a:schemeClr val="tx1">
                              <a:lumMod val="75000"/>
                              <a:lumOff val="25000"/>
                            </a:schemeClr>
                          </a:solidFill>
                        </a:rPr>
                        <a:t> </a:t>
                      </a:r>
                      <a:r>
                        <a:rPr lang="en-GB" sz="1100" b="1" dirty="0">
                          <a:solidFill>
                            <a:schemeClr val="tx1">
                              <a:lumMod val="75000"/>
                              <a:lumOff val="25000"/>
                            </a:schemeClr>
                          </a:solidFill>
                        </a:rPr>
                        <a:t>White</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Ethnic Minority Groups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Eng 2nd Lang</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100" b="1" dirty="0">
                          <a:solidFill>
                            <a:schemeClr val="tx1">
                              <a:lumMod val="75000"/>
                              <a:lumOff val="25000"/>
                            </a:schemeClr>
                          </a:solidFill>
                        </a:rPr>
                        <a:t>LGBTQ</a:t>
                      </a:r>
                      <a:endParaRPr lang="en-GB" sz="1100" b="1" dirty="0">
                        <a:solidFill>
                          <a:schemeClr val="tx1">
                            <a:lumMod val="75000"/>
                            <a:lumOff val="25000"/>
                          </a:schemeClr>
                        </a:solidFill>
                      </a:endParaRP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52698">
                <a:tc>
                  <a:txBody>
                    <a:bodyPr/>
                    <a:lstStyle/>
                    <a:p>
                      <a:r>
                        <a:rPr lang="en-GB" sz="1100" i="1">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191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309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87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1,341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154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120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178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252698">
                <a:tc>
                  <a:txBody>
                    <a:bodyPr/>
                    <a:lstStyle/>
                    <a:p>
                      <a:r>
                        <a:rPr lang="en-GB" sz="1100">
                          <a:solidFill>
                            <a:schemeClr val="tx1">
                              <a:lumMod val="75000"/>
                              <a:lumOff val="25000"/>
                            </a:schemeClr>
                          </a:solidFill>
                        </a:rPr>
                        <a:t>School dinners</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49%</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53%</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53%</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54%</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60%</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52%</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45%</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506345721"/>
                  </a:ext>
                </a:extLst>
              </a:tr>
              <a:tr h="252698">
                <a:tc>
                  <a:txBody>
                    <a:bodyPr/>
                    <a:lstStyle/>
                    <a:p>
                      <a:r>
                        <a:rPr lang="en-GB" sz="1100">
                          <a:solidFill>
                            <a:schemeClr val="tx1">
                              <a:lumMod val="75000"/>
                              <a:lumOff val="25000"/>
                            </a:schemeClr>
                          </a:solidFill>
                        </a:rPr>
                        <a:t>Packed lunch</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32%</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30%</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22%</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33%</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19%</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32%</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34%</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421163">
                <a:tc>
                  <a:txBody>
                    <a:bodyPr/>
                    <a:lstStyle/>
                    <a:p>
                      <a:r>
                        <a:rPr lang="en-GB" sz="1100">
                          <a:solidFill>
                            <a:schemeClr val="tx1">
                              <a:lumMod val="75000"/>
                              <a:lumOff val="25000"/>
                            </a:schemeClr>
                          </a:solidFill>
                        </a:rPr>
                        <a:t>I don’t have lunch</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17%</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15%</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25%</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12%</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18%</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12%</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18%</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r h="421163">
                <a:tc>
                  <a:txBody>
                    <a:bodyPr/>
                    <a:lstStyle/>
                    <a:p>
                      <a:r>
                        <a:rPr lang="en-GB" sz="1100">
                          <a:solidFill>
                            <a:schemeClr val="tx1">
                              <a:lumMod val="75000"/>
                              <a:lumOff val="25000"/>
                            </a:schemeClr>
                          </a:solidFill>
                        </a:rPr>
                        <a:t>Buy lunch from a takeaway or shop</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1%</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0%</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0%</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0%</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1%</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3%</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2%</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5"/>
                  </a:ext>
                </a:extLst>
              </a:tr>
              <a:tr h="421163">
                <a:tc>
                  <a:txBody>
                    <a:bodyPr/>
                    <a:lstStyle/>
                    <a:p>
                      <a:r>
                        <a:rPr lang="en-US" sz="1100">
                          <a:solidFill>
                            <a:schemeClr val="tx1">
                              <a:lumMod val="75000"/>
                              <a:lumOff val="25000"/>
                            </a:schemeClr>
                          </a:solidFill>
                        </a:rPr>
                        <a:t>Go home for lunch</a:t>
                      </a:r>
                      <a:endParaRPr lang="en-GB" sz="110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1%</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1%</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0%</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1%</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1%</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3%</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2%</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934587961"/>
                  </a:ext>
                </a:extLst>
              </a:tr>
            </a:tbl>
          </a:graphicData>
        </a:graphic>
      </p:graphicFrame>
    </p:spTree>
    <p:extLst>
      <p:ext uri="{BB962C8B-B14F-4D97-AF65-F5344CB8AC3E}">
        <p14:creationId xmlns:p14="http://schemas.microsoft.com/office/powerpoint/2010/main" val="2025400343"/>
      </p:ext>
    </p:extLst>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1"/>
          <p:cNvSpPr>
            <a:spLocks noGrp="1"/>
          </p:cNvSpPr>
          <p:nvPr>
            <p:ph type="title"/>
          </p:nvPr>
        </p:nvSpPr>
        <p:spPr>
          <a:xfrm>
            <a:off x="183018" y="180000"/>
            <a:ext cx="11687243" cy="900000"/>
          </a:xfrm>
        </p:spPr>
        <p:txBody>
          <a:bodyPr vert="horz" lIns="91440" tIns="45720" rIns="91440" bIns="45720" rtlCol="0" anchor="t">
            <a:noAutofit/>
          </a:bodyPr>
          <a:lstStyle/>
          <a:p>
            <a:r>
              <a:rPr lang="en-GB" sz="1600"/>
              <a:t>The main reason for pupils not having any lunch is because they do not feel hungry…</a:t>
            </a:r>
          </a:p>
        </p:txBody>
      </p:sp>
      <p:sp>
        <p:nvSpPr>
          <p:cNvPr id="6" name="TextBox 5"/>
          <p:cNvSpPr txBox="1"/>
          <p:nvPr/>
        </p:nvSpPr>
        <p:spPr>
          <a:xfrm>
            <a:off x="183019" y="6368400"/>
            <a:ext cx="5285843" cy="400110"/>
          </a:xfrm>
          <a:prstGeom prst="rect">
            <a:avLst/>
          </a:prstGeom>
          <a:noFill/>
        </p:spPr>
        <p:txBody>
          <a:bodyPr wrap="square" rtlCol="0" anchor="b" anchorCtr="0">
            <a:spAutoFit/>
          </a:bodyPr>
          <a:lstStyle/>
          <a:p>
            <a:r>
              <a:rPr lang="en-GB" sz="1000">
                <a:solidFill>
                  <a:srgbClr val="002060"/>
                </a:solidFill>
              </a:rPr>
              <a:t>Q: If you don’t have lunch, why not? (Tick all that apply)</a:t>
            </a:r>
          </a:p>
          <a:p>
            <a:r>
              <a:rPr lang="en-GB" sz="1000" i="1">
                <a:solidFill>
                  <a:srgbClr val="002060"/>
                </a:solidFill>
              </a:rPr>
              <a:t>Introduced in 2021. Base: All valid respondents, 2023 n=136, 2024 n=162, 2025 n=194. </a:t>
            </a:r>
          </a:p>
        </p:txBody>
      </p:sp>
      <p:sp>
        <p:nvSpPr>
          <p:cNvPr id="11" name="Rectangle 10"/>
          <p:cNvSpPr/>
          <p:nvPr/>
        </p:nvSpPr>
        <p:spPr>
          <a:xfrm>
            <a:off x="9946640" y="6368627"/>
            <a:ext cx="1686560" cy="492926"/>
          </a:xfrm>
          <a:prstGeom prst="rect">
            <a:avLst/>
          </a:prstGeom>
          <a:solidFill>
            <a:srgbClr val="00A79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a:t>Healthy eating</a:t>
            </a:r>
          </a:p>
        </p:txBody>
      </p:sp>
      <p:graphicFrame>
        <p:nvGraphicFramePr>
          <p:cNvPr id="14" name="Chart 13"/>
          <p:cNvGraphicFramePr/>
          <p:nvPr>
            <p:extLst>
              <p:ext uri="{D42A27DB-BD31-4B8C-83A1-F6EECF244321}">
                <p14:modId xmlns:p14="http://schemas.microsoft.com/office/powerpoint/2010/main" val="782526401"/>
              </p:ext>
            </p:extLst>
          </p:nvPr>
        </p:nvGraphicFramePr>
        <p:xfrm>
          <a:off x="183599" y="835201"/>
          <a:ext cx="10257977" cy="4722638"/>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1303337616"/>
      </p:ext>
    </p:extLst>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1"/>
          <p:cNvSpPr>
            <a:spLocks noGrp="1"/>
          </p:cNvSpPr>
          <p:nvPr>
            <p:ph type="title"/>
          </p:nvPr>
        </p:nvSpPr>
        <p:spPr>
          <a:xfrm>
            <a:off x="183018" y="180000"/>
            <a:ext cx="11687243" cy="900000"/>
          </a:xfrm>
        </p:spPr>
        <p:txBody>
          <a:bodyPr vert="horz" lIns="91440" tIns="45720" rIns="91440" bIns="45720" rtlCol="0" anchor="t">
            <a:noAutofit/>
          </a:bodyPr>
          <a:lstStyle/>
          <a:p>
            <a:r>
              <a:rPr lang="en-GB" sz="1600"/>
              <a:t>…which is a reason more common amongst girls than boys. Year 8 are more likely than Year 10 to dislike the food options.</a:t>
            </a:r>
          </a:p>
        </p:txBody>
      </p:sp>
      <p:sp>
        <p:nvSpPr>
          <p:cNvPr id="6" name="TextBox 5"/>
          <p:cNvSpPr txBox="1"/>
          <p:nvPr/>
        </p:nvSpPr>
        <p:spPr>
          <a:xfrm>
            <a:off x="183019" y="6368400"/>
            <a:ext cx="5285843" cy="400110"/>
          </a:xfrm>
          <a:prstGeom prst="rect">
            <a:avLst/>
          </a:prstGeom>
          <a:noFill/>
        </p:spPr>
        <p:txBody>
          <a:bodyPr wrap="square" rtlCol="0" anchor="b" anchorCtr="0">
            <a:spAutoFit/>
          </a:bodyPr>
          <a:lstStyle/>
          <a:p>
            <a:r>
              <a:rPr lang="en-GB" sz="1000">
                <a:solidFill>
                  <a:srgbClr val="002060"/>
                </a:solidFill>
              </a:rPr>
              <a:t>Q: If you don’t have lunch, why not? (Tick all that apply)</a:t>
            </a:r>
          </a:p>
          <a:p>
            <a:r>
              <a:rPr lang="en-GB" sz="1000" i="1">
                <a:solidFill>
                  <a:srgbClr val="002060"/>
                </a:solidFill>
              </a:rPr>
              <a:t>Introduced in 2021. </a:t>
            </a:r>
          </a:p>
        </p:txBody>
      </p:sp>
      <p:graphicFrame>
        <p:nvGraphicFramePr>
          <p:cNvPr id="13" name="Table 12"/>
          <p:cNvGraphicFramePr>
            <a:graphicFrameLocks noGrp="1"/>
          </p:cNvGraphicFramePr>
          <p:nvPr>
            <p:extLst>
              <p:ext uri="{D42A27DB-BD31-4B8C-83A1-F6EECF244321}">
                <p14:modId xmlns:p14="http://schemas.microsoft.com/office/powerpoint/2010/main" val="4081944933"/>
              </p:ext>
            </p:extLst>
          </p:nvPr>
        </p:nvGraphicFramePr>
        <p:xfrm>
          <a:off x="321739" y="559179"/>
          <a:ext cx="11311461" cy="2664556"/>
        </p:xfrm>
        <a:graphic>
          <a:graphicData uri="http://schemas.openxmlformats.org/drawingml/2006/table">
            <a:tbl>
              <a:tblPr firstRow="1" bandRow="1">
                <a:tableStyleId>{5940675A-B579-460E-94D1-54222C63F5DA}</a:tableStyleId>
              </a:tblPr>
              <a:tblGrid>
                <a:gridCol w="2866546">
                  <a:extLst>
                    <a:ext uri="{9D8B030D-6E8A-4147-A177-3AD203B41FA5}">
                      <a16:colId xmlns:a16="http://schemas.microsoft.com/office/drawing/2014/main" val="20000"/>
                    </a:ext>
                  </a:extLst>
                </a:gridCol>
                <a:gridCol w="1566775">
                  <a:extLst>
                    <a:ext uri="{9D8B030D-6E8A-4147-A177-3AD203B41FA5}">
                      <a16:colId xmlns:a16="http://schemas.microsoft.com/office/drawing/2014/main" val="20001"/>
                    </a:ext>
                  </a:extLst>
                </a:gridCol>
                <a:gridCol w="1358476">
                  <a:extLst>
                    <a:ext uri="{9D8B030D-6E8A-4147-A177-3AD203B41FA5}">
                      <a16:colId xmlns:a16="http://schemas.microsoft.com/office/drawing/2014/main" val="20002"/>
                    </a:ext>
                  </a:extLst>
                </a:gridCol>
                <a:gridCol w="1267910">
                  <a:extLst>
                    <a:ext uri="{9D8B030D-6E8A-4147-A177-3AD203B41FA5}">
                      <a16:colId xmlns:a16="http://schemas.microsoft.com/office/drawing/2014/main" val="20003"/>
                    </a:ext>
                  </a:extLst>
                </a:gridCol>
                <a:gridCol w="1394702">
                  <a:extLst>
                    <a:ext uri="{9D8B030D-6E8A-4147-A177-3AD203B41FA5}">
                      <a16:colId xmlns:a16="http://schemas.microsoft.com/office/drawing/2014/main" val="20004"/>
                    </a:ext>
                  </a:extLst>
                </a:gridCol>
                <a:gridCol w="1385645">
                  <a:extLst>
                    <a:ext uri="{9D8B030D-6E8A-4147-A177-3AD203B41FA5}">
                      <a16:colId xmlns:a16="http://schemas.microsoft.com/office/drawing/2014/main" val="20005"/>
                    </a:ext>
                  </a:extLst>
                </a:gridCol>
                <a:gridCol w="1471407">
                  <a:extLst>
                    <a:ext uri="{9D8B030D-6E8A-4147-A177-3AD203B41FA5}">
                      <a16:colId xmlns:a16="http://schemas.microsoft.com/office/drawing/2014/main" val="20006"/>
                    </a:ext>
                  </a:extLst>
                </a:gridCol>
              </a:tblGrid>
              <a:tr h="341404">
                <a:tc>
                  <a:txBody>
                    <a:bodyPr/>
                    <a:lstStyle/>
                    <a:p>
                      <a:r>
                        <a:rPr lang="en-GB" sz="1100" i="1">
                          <a:solidFill>
                            <a:schemeClr val="tx1">
                              <a:lumMod val="75000"/>
                              <a:lumOff val="25000"/>
                            </a:schemeClr>
                          </a:solidFill>
                        </a:rPr>
                        <a:t>2025 Survey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All Secondary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Year 8</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Year 10</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Boys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Girls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FSM</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57940">
                <a:tc>
                  <a:txBody>
                    <a:bodyPr/>
                    <a:lstStyle/>
                    <a:p>
                      <a:r>
                        <a:rPr lang="en-GB" sz="1100" i="1">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194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116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78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76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112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32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309829">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a:solidFill>
                            <a:schemeClr val="tx1">
                              <a:lumMod val="75000"/>
                              <a:lumOff val="25000"/>
                            </a:schemeClr>
                          </a:solidFill>
                        </a:rPr>
                        <a:t>Don’t feel hungry</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68%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67%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68%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55%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77%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63%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309829">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a:solidFill>
                            <a:schemeClr val="tx1">
                              <a:lumMod val="75000"/>
                              <a:lumOff val="25000"/>
                            </a:schemeClr>
                          </a:solidFill>
                        </a:rPr>
                        <a:t>Don’t like the food options</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27%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33%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18%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30%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26%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22%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r h="42990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a:solidFill>
                            <a:schemeClr val="tx1">
                              <a:lumMod val="75000"/>
                              <a:lumOff val="25000"/>
                            </a:schemeClr>
                          </a:solidFill>
                        </a:rPr>
                        <a:t>Wants to do other activities instead at lunch time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20%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25%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13%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29%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15%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737110340"/>
                  </a:ext>
                </a:extLst>
              </a:tr>
              <a:tr h="309829">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a:solidFill>
                            <a:schemeClr val="tx1">
                              <a:lumMod val="75000"/>
                              <a:lumOff val="25000"/>
                            </a:schemeClr>
                          </a:solidFill>
                        </a:rPr>
                        <a:t>Don’t have enough money to buy food</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5"/>
                  </a:ext>
                </a:extLst>
              </a:tr>
              <a:tr h="39485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a:solidFill>
                            <a:schemeClr val="tx1">
                              <a:lumMod val="75000"/>
                              <a:lumOff val="25000"/>
                            </a:schemeClr>
                          </a:solidFill>
                        </a:rPr>
                        <a:t>I want to save my money</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124747717"/>
                  </a:ext>
                </a:extLst>
              </a:tr>
              <a:tr h="309829">
                <a:tc>
                  <a:txBody>
                    <a:bodyPr/>
                    <a:lstStyle/>
                    <a:p>
                      <a:r>
                        <a:rPr lang="en-GB" sz="1100">
                          <a:solidFill>
                            <a:schemeClr val="tx1">
                              <a:lumMod val="75000"/>
                              <a:lumOff val="25000"/>
                            </a:schemeClr>
                          </a:solidFill>
                        </a:rPr>
                        <a:t>Other</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13%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19%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12%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13%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22%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724302580"/>
                  </a:ext>
                </a:extLst>
              </a:tr>
            </a:tbl>
          </a:graphicData>
        </a:graphic>
      </p:graphicFrame>
      <p:graphicFrame>
        <p:nvGraphicFramePr>
          <p:cNvPr id="15" name="Table 14"/>
          <p:cNvGraphicFramePr>
            <a:graphicFrameLocks noGrp="1"/>
          </p:cNvGraphicFramePr>
          <p:nvPr>
            <p:extLst>
              <p:ext uri="{D42A27DB-BD31-4B8C-83A1-F6EECF244321}">
                <p14:modId xmlns:p14="http://schemas.microsoft.com/office/powerpoint/2010/main" val="400462699"/>
              </p:ext>
            </p:extLst>
          </p:nvPr>
        </p:nvGraphicFramePr>
        <p:xfrm>
          <a:off x="321739" y="3374471"/>
          <a:ext cx="11311461" cy="2832550"/>
        </p:xfrm>
        <a:graphic>
          <a:graphicData uri="http://schemas.openxmlformats.org/drawingml/2006/table">
            <a:tbl>
              <a:tblPr firstRow="1" bandRow="1">
                <a:tableStyleId>{5940675A-B579-460E-94D1-54222C63F5DA}</a:tableStyleId>
              </a:tblPr>
              <a:tblGrid>
                <a:gridCol w="2868601">
                  <a:extLst>
                    <a:ext uri="{9D8B030D-6E8A-4147-A177-3AD203B41FA5}">
                      <a16:colId xmlns:a16="http://schemas.microsoft.com/office/drawing/2014/main" val="20000"/>
                    </a:ext>
                  </a:extLst>
                </a:gridCol>
                <a:gridCol w="1255428">
                  <a:extLst>
                    <a:ext uri="{9D8B030D-6E8A-4147-A177-3AD203B41FA5}">
                      <a16:colId xmlns:a16="http://schemas.microsoft.com/office/drawing/2014/main" val="20001"/>
                    </a:ext>
                  </a:extLst>
                </a:gridCol>
                <a:gridCol w="1234510">
                  <a:extLst>
                    <a:ext uri="{9D8B030D-6E8A-4147-A177-3AD203B41FA5}">
                      <a16:colId xmlns:a16="http://schemas.microsoft.com/office/drawing/2014/main" val="20002"/>
                    </a:ext>
                  </a:extLst>
                </a:gridCol>
                <a:gridCol w="1123784">
                  <a:extLst>
                    <a:ext uri="{9D8B030D-6E8A-4147-A177-3AD203B41FA5}">
                      <a16:colId xmlns:a16="http://schemas.microsoft.com/office/drawing/2014/main" val="20003"/>
                    </a:ext>
                  </a:extLst>
                </a:gridCol>
                <a:gridCol w="1275325">
                  <a:extLst>
                    <a:ext uri="{9D8B030D-6E8A-4147-A177-3AD203B41FA5}">
                      <a16:colId xmlns:a16="http://schemas.microsoft.com/office/drawing/2014/main" val="20004"/>
                    </a:ext>
                  </a:extLst>
                </a:gridCol>
                <a:gridCol w="1268665">
                  <a:extLst>
                    <a:ext uri="{9D8B030D-6E8A-4147-A177-3AD203B41FA5}">
                      <a16:colId xmlns:a16="http://schemas.microsoft.com/office/drawing/2014/main" val="20005"/>
                    </a:ext>
                  </a:extLst>
                </a:gridCol>
                <a:gridCol w="1142574">
                  <a:extLst>
                    <a:ext uri="{9D8B030D-6E8A-4147-A177-3AD203B41FA5}">
                      <a16:colId xmlns:a16="http://schemas.microsoft.com/office/drawing/2014/main" val="20006"/>
                    </a:ext>
                  </a:extLst>
                </a:gridCol>
                <a:gridCol w="1142574">
                  <a:extLst>
                    <a:ext uri="{9D8B030D-6E8A-4147-A177-3AD203B41FA5}">
                      <a16:colId xmlns:a16="http://schemas.microsoft.com/office/drawing/2014/main" val="922819497"/>
                    </a:ext>
                  </a:extLst>
                </a:gridCol>
              </a:tblGrid>
              <a:tr h="436832">
                <a:tc>
                  <a:txBody>
                    <a:bodyPr/>
                    <a:lstStyle/>
                    <a:p>
                      <a:r>
                        <a:rPr lang="en-GB" sz="1100" i="1">
                          <a:solidFill>
                            <a:schemeClr val="tx1">
                              <a:lumMod val="75000"/>
                              <a:lumOff val="25000"/>
                            </a:schemeClr>
                          </a:solidFill>
                        </a:rPr>
                        <a:t>2025 Survey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SEN</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Have a disability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Young carers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Ethnicity:</a:t>
                      </a:r>
                      <a:r>
                        <a:rPr lang="en-GB" sz="1100" b="1" baseline="0">
                          <a:solidFill>
                            <a:schemeClr val="tx1">
                              <a:lumMod val="75000"/>
                              <a:lumOff val="25000"/>
                            </a:schemeClr>
                          </a:solidFill>
                        </a:rPr>
                        <a:t> </a:t>
                      </a:r>
                      <a:r>
                        <a:rPr lang="en-GB" sz="1100" b="1">
                          <a:solidFill>
                            <a:schemeClr val="tx1">
                              <a:lumMod val="75000"/>
                              <a:lumOff val="25000"/>
                            </a:schemeClr>
                          </a:solidFill>
                        </a:rPr>
                        <a:t>White</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Ethnic Minority Groups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Eng 2nd Lang</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LGBTQ</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62099">
                <a:tc>
                  <a:txBody>
                    <a:bodyPr/>
                    <a:lstStyle/>
                    <a:p>
                      <a:r>
                        <a:rPr lang="en-GB" sz="1100" i="1">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33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46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22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159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27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14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32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323891">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a:solidFill>
                            <a:schemeClr val="tx1">
                              <a:lumMod val="75000"/>
                              <a:lumOff val="25000"/>
                            </a:schemeClr>
                          </a:solidFill>
                        </a:rPr>
                        <a:t>Don’t feel hungry</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58%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65%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55%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68%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59%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86%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66%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323891">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a:solidFill>
                            <a:schemeClr val="tx1">
                              <a:lumMod val="75000"/>
                              <a:lumOff val="25000"/>
                            </a:schemeClr>
                          </a:solidFill>
                        </a:rPr>
                        <a:t>Don’t like the food options</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24%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22%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32%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28%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15%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21%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28%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436832">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a:solidFill>
                            <a:schemeClr val="tx1">
                              <a:lumMod val="75000"/>
                              <a:lumOff val="25000"/>
                            </a:schemeClr>
                          </a:solidFill>
                        </a:rPr>
                        <a:t>Wants to do other activities instead at lunch time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24%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20%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23%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21%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11%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21%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25%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r h="323891">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a:solidFill>
                            <a:schemeClr val="tx1">
                              <a:lumMod val="75000"/>
                              <a:lumOff val="25000"/>
                            </a:schemeClr>
                          </a:solidFill>
                        </a:rPr>
                        <a:t>Don’t have enough money to buy food</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14%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13%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5"/>
                  </a:ext>
                </a:extLst>
              </a:tr>
              <a:tr h="40122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a:solidFill>
                            <a:schemeClr val="tx1">
                              <a:lumMod val="75000"/>
                              <a:lumOff val="25000"/>
                            </a:schemeClr>
                          </a:solidFill>
                        </a:rPr>
                        <a:t>I want to save my money</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13%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41241566"/>
                  </a:ext>
                </a:extLst>
              </a:tr>
              <a:tr h="323891">
                <a:tc>
                  <a:txBody>
                    <a:bodyPr/>
                    <a:lstStyle/>
                    <a:p>
                      <a:r>
                        <a:rPr lang="en-GB" sz="1100">
                          <a:solidFill>
                            <a:schemeClr val="tx1">
                              <a:lumMod val="75000"/>
                              <a:lumOff val="25000"/>
                            </a:schemeClr>
                          </a:solidFill>
                        </a:rPr>
                        <a:t>Other</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12%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13%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23%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13%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19%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2818666245"/>
                  </a:ext>
                </a:extLst>
              </a:tr>
            </a:tbl>
          </a:graphicData>
        </a:graphic>
      </p:graphicFrame>
      <p:sp>
        <p:nvSpPr>
          <p:cNvPr id="11" name="Rectangle 10"/>
          <p:cNvSpPr/>
          <p:nvPr/>
        </p:nvSpPr>
        <p:spPr>
          <a:xfrm>
            <a:off x="9946640" y="6368627"/>
            <a:ext cx="1686560" cy="492926"/>
          </a:xfrm>
          <a:prstGeom prst="rect">
            <a:avLst/>
          </a:prstGeom>
          <a:solidFill>
            <a:srgbClr val="00A79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a:t>Healthy eating</a:t>
            </a:r>
          </a:p>
        </p:txBody>
      </p:sp>
    </p:spTree>
    <p:extLst>
      <p:ext uri="{BB962C8B-B14F-4D97-AF65-F5344CB8AC3E}">
        <p14:creationId xmlns:p14="http://schemas.microsoft.com/office/powerpoint/2010/main" val="3216261593"/>
      </p:ext>
    </p:extLst>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1"/>
          <p:cNvSpPr>
            <a:spLocks noGrp="1"/>
          </p:cNvSpPr>
          <p:nvPr>
            <p:ph type="title"/>
          </p:nvPr>
        </p:nvSpPr>
        <p:spPr>
          <a:xfrm>
            <a:off x="183019" y="180000"/>
            <a:ext cx="10904082" cy="900000"/>
          </a:xfrm>
        </p:spPr>
        <p:txBody>
          <a:bodyPr vert="horz" lIns="91440" tIns="45720" rIns="91440" bIns="45720" rtlCol="0" anchor="t">
            <a:noAutofit/>
          </a:bodyPr>
          <a:lstStyle/>
          <a:p>
            <a:r>
              <a:rPr lang="en-GB" sz="1600"/>
              <a:t>78% of all pupils are able to eat with their friends, consistent over the last few years. Choose what they want to eat, having enough time and having enough space has all increased from the last two years.</a:t>
            </a:r>
          </a:p>
        </p:txBody>
      </p:sp>
      <p:sp>
        <p:nvSpPr>
          <p:cNvPr id="6" name="TextBox 5"/>
          <p:cNvSpPr txBox="1"/>
          <p:nvPr/>
        </p:nvSpPr>
        <p:spPr>
          <a:xfrm>
            <a:off x="183019" y="6368400"/>
            <a:ext cx="5285843" cy="400110"/>
          </a:xfrm>
          <a:prstGeom prst="rect">
            <a:avLst/>
          </a:prstGeom>
          <a:noFill/>
        </p:spPr>
        <p:txBody>
          <a:bodyPr wrap="square" rtlCol="0" anchor="b" anchorCtr="0">
            <a:spAutoFit/>
          </a:bodyPr>
          <a:lstStyle/>
          <a:p>
            <a:r>
              <a:rPr lang="en-GB" sz="1000">
                <a:solidFill>
                  <a:srgbClr val="002060"/>
                </a:solidFill>
              </a:rPr>
              <a:t>Q: When you eat food during the school day, which of the following apply? (Tick all that apply)</a:t>
            </a:r>
          </a:p>
          <a:p>
            <a:r>
              <a:rPr lang="en-GB" sz="1000" i="1">
                <a:solidFill>
                  <a:srgbClr val="002060"/>
                </a:solidFill>
              </a:rPr>
              <a:t>Introduced in 2021. Base: All valid respondents, 2023 n=1,057, 2024 n=1,170, 2025 n=1,546. </a:t>
            </a:r>
          </a:p>
        </p:txBody>
      </p:sp>
      <p:sp>
        <p:nvSpPr>
          <p:cNvPr id="11" name="Rectangle 10"/>
          <p:cNvSpPr/>
          <p:nvPr/>
        </p:nvSpPr>
        <p:spPr>
          <a:xfrm>
            <a:off x="9946640" y="6368627"/>
            <a:ext cx="1686560" cy="492926"/>
          </a:xfrm>
          <a:prstGeom prst="rect">
            <a:avLst/>
          </a:prstGeom>
          <a:solidFill>
            <a:srgbClr val="00A79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a:t>Healthy eating</a:t>
            </a:r>
          </a:p>
        </p:txBody>
      </p:sp>
      <p:graphicFrame>
        <p:nvGraphicFramePr>
          <p:cNvPr id="14" name="Chart 13"/>
          <p:cNvGraphicFramePr/>
          <p:nvPr>
            <p:extLst>
              <p:ext uri="{D42A27DB-BD31-4B8C-83A1-F6EECF244321}">
                <p14:modId xmlns:p14="http://schemas.microsoft.com/office/powerpoint/2010/main" val="3751205087"/>
              </p:ext>
            </p:extLst>
          </p:nvPr>
        </p:nvGraphicFramePr>
        <p:xfrm>
          <a:off x="183600" y="835200"/>
          <a:ext cx="11067874" cy="5144119"/>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600621963"/>
      </p:ext>
    </p:extLst>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1"/>
          <p:cNvSpPr>
            <a:spLocks noGrp="1"/>
          </p:cNvSpPr>
          <p:nvPr>
            <p:ph type="title"/>
          </p:nvPr>
        </p:nvSpPr>
        <p:spPr>
          <a:xfrm>
            <a:off x="183018" y="180000"/>
            <a:ext cx="11687243" cy="900000"/>
          </a:xfrm>
        </p:spPr>
        <p:txBody>
          <a:bodyPr vert="horz" lIns="91440" tIns="45720" rIns="91440" bIns="45720" rtlCol="0" anchor="t">
            <a:noAutofit/>
          </a:bodyPr>
          <a:lstStyle/>
          <a:p>
            <a:r>
              <a:rPr lang="en-GB" sz="1600"/>
              <a:t>Compared to girls, boys are more likely to say they have enough time to eat their lunch (54% v. 42%) and have a nice space to eat (42% v. 38%). Those with a disability are the group least likely to have a nice space to eat.</a:t>
            </a:r>
          </a:p>
        </p:txBody>
      </p:sp>
      <p:sp>
        <p:nvSpPr>
          <p:cNvPr id="6" name="TextBox 5"/>
          <p:cNvSpPr txBox="1"/>
          <p:nvPr/>
        </p:nvSpPr>
        <p:spPr>
          <a:xfrm>
            <a:off x="183019" y="6368400"/>
            <a:ext cx="5285843" cy="400110"/>
          </a:xfrm>
          <a:prstGeom prst="rect">
            <a:avLst/>
          </a:prstGeom>
          <a:noFill/>
        </p:spPr>
        <p:txBody>
          <a:bodyPr wrap="square" rtlCol="0" anchor="b" anchorCtr="0">
            <a:spAutoFit/>
          </a:bodyPr>
          <a:lstStyle/>
          <a:p>
            <a:r>
              <a:rPr lang="en-GB" sz="1000">
                <a:solidFill>
                  <a:srgbClr val="002060"/>
                </a:solidFill>
              </a:rPr>
              <a:t>Q: When you eat food during the school day, which of the following apply? (Tick all that apply)</a:t>
            </a:r>
          </a:p>
          <a:p>
            <a:r>
              <a:rPr lang="en-GB" sz="1000" i="1">
                <a:solidFill>
                  <a:srgbClr val="002060"/>
                </a:solidFill>
              </a:rPr>
              <a:t>Introduced in 2021. </a:t>
            </a:r>
          </a:p>
        </p:txBody>
      </p:sp>
      <p:graphicFrame>
        <p:nvGraphicFramePr>
          <p:cNvPr id="13" name="Table 12"/>
          <p:cNvGraphicFramePr>
            <a:graphicFrameLocks noGrp="1"/>
          </p:cNvGraphicFramePr>
          <p:nvPr>
            <p:extLst>
              <p:ext uri="{D42A27DB-BD31-4B8C-83A1-F6EECF244321}">
                <p14:modId xmlns:p14="http://schemas.microsoft.com/office/powerpoint/2010/main" val="2629858337"/>
              </p:ext>
            </p:extLst>
          </p:nvPr>
        </p:nvGraphicFramePr>
        <p:xfrm>
          <a:off x="183308" y="920218"/>
          <a:ext cx="11449891" cy="2498829"/>
        </p:xfrm>
        <a:graphic>
          <a:graphicData uri="http://schemas.openxmlformats.org/drawingml/2006/table">
            <a:tbl>
              <a:tblPr firstRow="1" bandRow="1">
                <a:tableStyleId>{5940675A-B579-460E-94D1-54222C63F5DA}</a:tableStyleId>
              </a:tblPr>
              <a:tblGrid>
                <a:gridCol w="3170678">
                  <a:extLst>
                    <a:ext uri="{9D8B030D-6E8A-4147-A177-3AD203B41FA5}">
                      <a16:colId xmlns:a16="http://schemas.microsoft.com/office/drawing/2014/main" val="20000"/>
                    </a:ext>
                  </a:extLst>
                </a:gridCol>
                <a:gridCol w="1472866">
                  <a:extLst>
                    <a:ext uri="{9D8B030D-6E8A-4147-A177-3AD203B41FA5}">
                      <a16:colId xmlns:a16="http://schemas.microsoft.com/office/drawing/2014/main" val="20001"/>
                    </a:ext>
                  </a:extLst>
                </a:gridCol>
                <a:gridCol w="1294211">
                  <a:extLst>
                    <a:ext uri="{9D8B030D-6E8A-4147-A177-3AD203B41FA5}">
                      <a16:colId xmlns:a16="http://schemas.microsoft.com/office/drawing/2014/main" val="20002"/>
                    </a:ext>
                  </a:extLst>
                </a:gridCol>
                <a:gridCol w="1378034">
                  <a:extLst>
                    <a:ext uri="{9D8B030D-6E8A-4147-A177-3AD203B41FA5}">
                      <a16:colId xmlns:a16="http://schemas.microsoft.com/office/drawing/2014/main" val="20003"/>
                    </a:ext>
                  </a:extLst>
                </a:gridCol>
                <a:gridCol w="1378034">
                  <a:extLst>
                    <a:ext uri="{9D8B030D-6E8A-4147-A177-3AD203B41FA5}">
                      <a16:colId xmlns:a16="http://schemas.microsoft.com/office/drawing/2014/main" val="20004"/>
                    </a:ext>
                  </a:extLst>
                </a:gridCol>
                <a:gridCol w="1378034">
                  <a:extLst>
                    <a:ext uri="{9D8B030D-6E8A-4147-A177-3AD203B41FA5}">
                      <a16:colId xmlns:a16="http://schemas.microsoft.com/office/drawing/2014/main" val="20005"/>
                    </a:ext>
                  </a:extLst>
                </a:gridCol>
                <a:gridCol w="1378034">
                  <a:extLst>
                    <a:ext uri="{9D8B030D-6E8A-4147-A177-3AD203B41FA5}">
                      <a16:colId xmlns:a16="http://schemas.microsoft.com/office/drawing/2014/main" val="20006"/>
                    </a:ext>
                  </a:extLst>
                </a:gridCol>
              </a:tblGrid>
              <a:tr h="357399">
                <a:tc>
                  <a:txBody>
                    <a:bodyPr/>
                    <a:lstStyle/>
                    <a:p>
                      <a:r>
                        <a:rPr lang="en-GB" sz="1100" i="1">
                          <a:solidFill>
                            <a:schemeClr val="tx1">
                              <a:lumMod val="75000"/>
                              <a:lumOff val="25000"/>
                            </a:schemeClr>
                          </a:solidFill>
                          <a:latin typeface="+mn-lt"/>
                        </a:rPr>
                        <a:t>2025 Survey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latin typeface="+mn-lt"/>
                        </a:rPr>
                        <a:t>All Secondary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latin typeface="+mn-lt"/>
                        </a:rPr>
                        <a:t>Year 8</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latin typeface="+mn-lt"/>
                        </a:rPr>
                        <a:t>Year 10</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latin typeface="+mn-lt"/>
                        </a:rPr>
                        <a:t>Boys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latin typeface="+mn-lt"/>
                        </a:rPr>
                        <a:t>Girls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latin typeface="+mn-lt"/>
                        </a:rPr>
                        <a:t>FSM</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58806">
                <a:tc>
                  <a:txBody>
                    <a:bodyPr/>
                    <a:lstStyle/>
                    <a:p>
                      <a:r>
                        <a:rPr lang="en-GB" sz="1100" i="1">
                          <a:solidFill>
                            <a:schemeClr val="tx1">
                              <a:lumMod val="75000"/>
                              <a:lumOff val="25000"/>
                            </a:schemeClr>
                          </a:solidFill>
                          <a:latin typeface="+mn-lt"/>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latin typeface="+mn-lt"/>
                        </a:rPr>
                        <a:t>1,546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latin typeface="+mn-lt"/>
                        </a:rPr>
                        <a:t>962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latin typeface="+mn-lt"/>
                        </a:rPr>
                        <a:t>584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latin typeface="+mn-lt"/>
                        </a:rPr>
                        <a:t>720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latin typeface="+mn-lt"/>
                        </a:rPr>
                        <a:t>775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latin typeface="+mn-lt"/>
                        </a:rPr>
                        <a:t>329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25880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a:solidFill>
                            <a:schemeClr val="tx1">
                              <a:lumMod val="75000"/>
                              <a:lumOff val="25000"/>
                            </a:schemeClr>
                          </a:solidFill>
                          <a:latin typeface="+mn-lt"/>
                        </a:rPr>
                        <a:t>I can eat with my friends</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78%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76%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81%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latin typeface="+mn-lt"/>
                        </a:rPr>
                        <a:t>76%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latin typeface="+mn-lt"/>
                        </a:rPr>
                        <a:t>80%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73%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258806">
                <a:tc>
                  <a:txBody>
                    <a:bodyPr/>
                    <a:lstStyle/>
                    <a:p>
                      <a:r>
                        <a:rPr lang="en-GB" sz="1100">
                          <a:solidFill>
                            <a:schemeClr val="tx1">
                              <a:lumMod val="75000"/>
                              <a:lumOff val="25000"/>
                            </a:schemeClr>
                          </a:solidFill>
                          <a:latin typeface="+mn-lt"/>
                        </a:rPr>
                        <a:t>I can choose what I want to eat</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62%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62%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63%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latin typeface="+mn-lt"/>
                        </a:rPr>
                        <a:t>63%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latin typeface="+mn-lt"/>
                        </a:rPr>
                        <a:t>63%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63%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r h="25880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a:solidFill>
                            <a:schemeClr val="tx1">
                              <a:lumMod val="75000"/>
                              <a:lumOff val="25000"/>
                            </a:schemeClr>
                          </a:solidFill>
                          <a:latin typeface="+mn-lt"/>
                        </a:rPr>
                        <a:t>I have enough time to eat</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48%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46%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50%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latin typeface="+mn-lt"/>
                        </a:rPr>
                        <a:t>54%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latin typeface="+mn-lt"/>
                        </a:rPr>
                        <a:t>42%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45%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737110340"/>
                  </a:ext>
                </a:extLst>
              </a:tr>
              <a:tr h="25880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a:solidFill>
                            <a:schemeClr val="tx1">
                              <a:lumMod val="75000"/>
                              <a:lumOff val="25000"/>
                            </a:schemeClr>
                          </a:solidFill>
                          <a:latin typeface="+mn-lt"/>
                        </a:rPr>
                        <a:t>I have a nice space to eat</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38%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36%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40%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latin typeface="+mn-lt"/>
                        </a:rPr>
                        <a:t>42%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latin typeface="+mn-lt"/>
                        </a:rPr>
                        <a:t>38%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31%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5"/>
                  </a:ext>
                </a:extLst>
              </a:tr>
              <a:tr h="293475">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a:solidFill>
                            <a:schemeClr val="tx1">
                              <a:lumMod val="75000"/>
                              <a:lumOff val="25000"/>
                            </a:schemeClr>
                          </a:solidFill>
                          <a:latin typeface="+mn-lt"/>
                        </a:rPr>
                        <a:t>Teachers eat in the same place as us</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latin typeface="+mn-lt"/>
                        </a:rPr>
                        <a:t>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latin typeface="+mn-lt"/>
                        </a:rPr>
                        <a:t>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124747717"/>
                  </a:ext>
                </a:extLst>
              </a:tr>
              <a:tr h="293475">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a:solidFill>
                            <a:schemeClr val="tx1">
                              <a:lumMod val="75000"/>
                              <a:lumOff val="25000"/>
                            </a:schemeClr>
                          </a:solidFill>
                          <a:latin typeface="+mn-lt"/>
                        </a:rPr>
                        <a:t>I choose to have the same as my friends</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latin typeface="+mn-lt"/>
                        </a:rPr>
                        <a:t>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latin typeface="+mn-lt"/>
                        </a:rPr>
                        <a:t>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724302580"/>
                  </a:ext>
                </a:extLst>
              </a:tr>
              <a:tr h="258806">
                <a:tc>
                  <a:txBody>
                    <a:bodyPr/>
                    <a:lstStyle/>
                    <a:p>
                      <a:r>
                        <a:rPr lang="en-GB" sz="1100">
                          <a:solidFill>
                            <a:schemeClr val="tx1">
                              <a:lumMod val="75000"/>
                              <a:lumOff val="25000"/>
                            </a:schemeClr>
                          </a:solidFill>
                          <a:latin typeface="+mn-lt"/>
                        </a:rPr>
                        <a:t>None of the above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latin typeface="+mn-lt"/>
                        </a:rPr>
                        <a:t>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latin typeface="+mn-lt"/>
                        </a:rPr>
                        <a:t>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2520363717"/>
                  </a:ext>
                </a:extLst>
              </a:tr>
            </a:tbl>
          </a:graphicData>
        </a:graphic>
      </p:graphicFrame>
      <p:graphicFrame>
        <p:nvGraphicFramePr>
          <p:cNvPr id="15" name="Table 14"/>
          <p:cNvGraphicFramePr>
            <a:graphicFrameLocks noGrp="1"/>
          </p:cNvGraphicFramePr>
          <p:nvPr>
            <p:extLst>
              <p:ext uri="{D42A27DB-BD31-4B8C-83A1-F6EECF244321}">
                <p14:modId xmlns:p14="http://schemas.microsoft.com/office/powerpoint/2010/main" val="2524734091"/>
              </p:ext>
            </p:extLst>
          </p:nvPr>
        </p:nvGraphicFramePr>
        <p:xfrm>
          <a:off x="183018" y="3570619"/>
          <a:ext cx="11449892" cy="2705224"/>
        </p:xfrm>
        <a:graphic>
          <a:graphicData uri="http://schemas.openxmlformats.org/drawingml/2006/table">
            <a:tbl>
              <a:tblPr firstRow="1" bandRow="1">
                <a:tableStyleId>{5940675A-B579-460E-94D1-54222C63F5DA}</a:tableStyleId>
              </a:tblPr>
              <a:tblGrid>
                <a:gridCol w="3170579">
                  <a:extLst>
                    <a:ext uri="{9D8B030D-6E8A-4147-A177-3AD203B41FA5}">
                      <a16:colId xmlns:a16="http://schemas.microsoft.com/office/drawing/2014/main" val="20000"/>
                    </a:ext>
                  </a:extLst>
                </a:gridCol>
                <a:gridCol w="1182759">
                  <a:extLst>
                    <a:ext uri="{9D8B030D-6E8A-4147-A177-3AD203B41FA5}">
                      <a16:colId xmlns:a16="http://schemas.microsoft.com/office/drawing/2014/main" val="20001"/>
                    </a:ext>
                  </a:extLst>
                </a:gridCol>
                <a:gridCol w="1182759">
                  <a:extLst>
                    <a:ext uri="{9D8B030D-6E8A-4147-A177-3AD203B41FA5}">
                      <a16:colId xmlns:a16="http://schemas.microsoft.com/office/drawing/2014/main" val="20002"/>
                    </a:ext>
                  </a:extLst>
                </a:gridCol>
                <a:gridCol w="1182759">
                  <a:extLst>
                    <a:ext uri="{9D8B030D-6E8A-4147-A177-3AD203B41FA5}">
                      <a16:colId xmlns:a16="http://schemas.microsoft.com/office/drawing/2014/main" val="20003"/>
                    </a:ext>
                  </a:extLst>
                </a:gridCol>
                <a:gridCol w="1182759">
                  <a:extLst>
                    <a:ext uri="{9D8B030D-6E8A-4147-A177-3AD203B41FA5}">
                      <a16:colId xmlns:a16="http://schemas.microsoft.com/office/drawing/2014/main" val="20004"/>
                    </a:ext>
                  </a:extLst>
                </a:gridCol>
                <a:gridCol w="1182759">
                  <a:extLst>
                    <a:ext uri="{9D8B030D-6E8A-4147-A177-3AD203B41FA5}">
                      <a16:colId xmlns:a16="http://schemas.microsoft.com/office/drawing/2014/main" val="20005"/>
                    </a:ext>
                  </a:extLst>
                </a:gridCol>
                <a:gridCol w="1182759">
                  <a:extLst>
                    <a:ext uri="{9D8B030D-6E8A-4147-A177-3AD203B41FA5}">
                      <a16:colId xmlns:a16="http://schemas.microsoft.com/office/drawing/2014/main" val="20006"/>
                    </a:ext>
                  </a:extLst>
                </a:gridCol>
                <a:gridCol w="1182759">
                  <a:extLst>
                    <a:ext uri="{9D8B030D-6E8A-4147-A177-3AD203B41FA5}">
                      <a16:colId xmlns:a16="http://schemas.microsoft.com/office/drawing/2014/main" val="3095598185"/>
                    </a:ext>
                  </a:extLst>
                </a:gridCol>
              </a:tblGrid>
              <a:tr h="450102">
                <a:tc>
                  <a:txBody>
                    <a:bodyPr/>
                    <a:lstStyle/>
                    <a:p>
                      <a:r>
                        <a:rPr lang="en-GB" sz="1100" i="1">
                          <a:solidFill>
                            <a:schemeClr val="tx1">
                              <a:lumMod val="75000"/>
                              <a:lumOff val="25000"/>
                            </a:schemeClr>
                          </a:solidFill>
                          <a:latin typeface="+mn-lt"/>
                        </a:rPr>
                        <a:t>2025 Survey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latin typeface="+mn-lt"/>
                        </a:rPr>
                        <a:t>SEN</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latin typeface="+mn-lt"/>
                        </a:rPr>
                        <a:t>Have a disability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latin typeface="+mn-lt"/>
                        </a:rPr>
                        <a:t>Young carers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latin typeface="+mn-lt"/>
                        </a:rPr>
                        <a:t>Ethnicity:</a:t>
                      </a:r>
                      <a:r>
                        <a:rPr lang="en-GB" sz="1100" b="1" baseline="0">
                          <a:solidFill>
                            <a:schemeClr val="tx1">
                              <a:lumMod val="75000"/>
                              <a:lumOff val="25000"/>
                            </a:schemeClr>
                          </a:solidFill>
                          <a:latin typeface="+mn-lt"/>
                        </a:rPr>
                        <a:t> </a:t>
                      </a:r>
                      <a:r>
                        <a:rPr lang="en-GB" sz="1100" b="1">
                          <a:solidFill>
                            <a:schemeClr val="tx1">
                              <a:lumMod val="75000"/>
                              <a:lumOff val="25000"/>
                            </a:schemeClr>
                          </a:solidFill>
                          <a:latin typeface="+mn-lt"/>
                        </a:rPr>
                        <a:t>White</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latin typeface="+mn-lt"/>
                        </a:rPr>
                        <a:t>Ethnic Minority Groups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latin typeface="+mn-lt"/>
                        </a:rPr>
                        <a:t>Eng 2nd Lang</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latin typeface="+mn-lt"/>
                        </a:rPr>
                        <a:t>LGBTQ</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70061">
                <a:tc>
                  <a:txBody>
                    <a:bodyPr/>
                    <a:lstStyle/>
                    <a:p>
                      <a:r>
                        <a:rPr lang="en-GB" sz="1100" i="1">
                          <a:solidFill>
                            <a:schemeClr val="tx1">
                              <a:lumMod val="75000"/>
                              <a:lumOff val="25000"/>
                            </a:schemeClr>
                          </a:solidFill>
                          <a:latin typeface="+mn-lt"/>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latin typeface="+mn-lt"/>
                        </a:rPr>
                        <a:t>191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latin typeface="+mn-lt"/>
                        </a:rPr>
                        <a:t>309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latin typeface="+mn-lt"/>
                        </a:rPr>
                        <a:t>87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latin typeface="+mn-lt"/>
                        </a:rPr>
                        <a:t>1,341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latin typeface="+mn-lt"/>
                        </a:rPr>
                        <a:t>154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latin typeface="+mn-lt"/>
                        </a:rPr>
                        <a:t>120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latin typeface="+mn-lt"/>
                        </a:rPr>
                        <a:t>178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270061">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a:solidFill>
                            <a:schemeClr val="tx1">
                              <a:lumMod val="75000"/>
                              <a:lumOff val="25000"/>
                            </a:schemeClr>
                          </a:solidFill>
                          <a:latin typeface="+mn-lt"/>
                        </a:rPr>
                        <a:t>I can eat with my friends</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68%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71%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69%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79%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75%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81%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72%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270061">
                <a:tc>
                  <a:txBody>
                    <a:bodyPr/>
                    <a:lstStyle/>
                    <a:p>
                      <a:r>
                        <a:rPr lang="en-GB" sz="1100">
                          <a:solidFill>
                            <a:schemeClr val="tx1">
                              <a:lumMod val="75000"/>
                              <a:lumOff val="25000"/>
                            </a:schemeClr>
                          </a:solidFill>
                          <a:latin typeface="+mn-lt"/>
                        </a:rPr>
                        <a:t>I can choose what I want to eat</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54%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57%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53%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62%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68%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66%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53%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270061">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a:solidFill>
                            <a:schemeClr val="tx1">
                              <a:lumMod val="75000"/>
                              <a:lumOff val="25000"/>
                            </a:schemeClr>
                          </a:solidFill>
                          <a:latin typeface="+mn-lt"/>
                        </a:rPr>
                        <a:t>I have enough time to eat</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44%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44%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41%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48%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49%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46%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39%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r h="270061">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a:solidFill>
                            <a:schemeClr val="tx1">
                              <a:lumMod val="75000"/>
                              <a:lumOff val="25000"/>
                            </a:schemeClr>
                          </a:solidFill>
                          <a:latin typeface="+mn-lt"/>
                        </a:rPr>
                        <a:t>I have a nice space to eat</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34%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28%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32%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38%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36%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41%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33%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5"/>
                  </a:ext>
                </a:extLst>
              </a:tr>
              <a:tr h="317378">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a:solidFill>
                            <a:schemeClr val="tx1">
                              <a:lumMod val="75000"/>
                              <a:lumOff val="25000"/>
                            </a:schemeClr>
                          </a:solidFill>
                          <a:latin typeface="+mn-lt"/>
                        </a:rPr>
                        <a:t>Teachers eat in the same place as us</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41241566"/>
                  </a:ext>
                </a:extLst>
              </a:tr>
              <a:tr h="317378">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a:solidFill>
                            <a:schemeClr val="tx1">
                              <a:lumMod val="75000"/>
                              <a:lumOff val="25000"/>
                            </a:schemeClr>
                          </a:solidFill>
                          <a:latin typeface="+mn-lt"/>
                        </a:rPr>
                        <a:t>I choose to have the same as my friends</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10%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11%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2818666245"/>
                  </a:ext>
                </a:extLst>
              </a:tr>
              <a:tr h="270061">
                <a:tc>
                  <a:txBody>
                    <a:bodyPr/>
                    <a:lstStyle/>
                    <a:p>
                      <a:r>
                        <a:rPr lang="en-GB" sz="1100">
                          <a:solidFill>
                            <a:schemeClr val="tx1">
                              <a:lumMod val="75000"/>
                              <a:lumOff val="25000"/>
                            </a:schemeClr>
                          </a:solidFill>
                          <a:latin typeface="+mn-lt"/>
                        </a:rPr>
                        <a:t>None of the above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11%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10%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16%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10%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3451556113"/>
                  </a:ext>
                </a:extLst>
              </a:tr>
            </a:tbl>
          </a:graphicData>
        </a:graphic>
      </p:graphicFrame>
      <p:sp>
        <p:nvSpPr>
          <p:cNvPr id="11" name="Rectangle 10"/>
          <p:cNvSpPr/>
          <p:nvPr/>
        </p:nvSpPr>
        <p:spPr>
          <a:xfrm>
            <a:off x="9946640" y="6368627"/>
            <a:ext cx="1686560" cy="492926"/>
          </a:xfrm>
          <a:prstGeom prst="rect">
            <a:avLst/>
          </a:prstGeom>
          <a:solidFill>
            <a:srgbClr val="00A79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a:t>Healthy eating</a:t>
            </a:r>
          </a:p>
        </p:txBody>
      </p:sp>
    </p:spTree>
    <p:extLst>
      <p:ext uri="{BB962C8B-B14F-4D97-AF65-F5344CB8AC3E}">
        <p14:creationId xmlns:p14="http://schemas.microsoft.com/office/powerpoint/2010/main" val="1244306090"/>
      </p:ext>
    </p:extLst>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9" name="Chart 8"/>
          <p:cNvGraphicFramePr/>
          <p:nvPr>
            <p:extLst>
              <p:ext uri="{D42A27DB-BD31-4B8C-83A1-F6EECF244321}">
                <p14:modId xmlns:p14="http://schemas.microsoft.com/office/powerpoint/2010/main" val="1965523794"/>
              </p:ext>
            </p:extLst>
          </p:nvPr>
        </p:nvGraphicFramePr>
        <p:xfrm>
          <a:off x="183019" y="835200"/>
          <a:ext cx="5100181" cy="2446385"/>
        </p:xfrm>
        <a:graphic>
          <a:graphicData uri="http://schemas.openxmlformats.org/drawingml/2006/chart">
            <c:chart xmlns:c="http://schemas.openxmlformats.org/drawingml/2006/chart" xmlns:r="http://schemas.openxmlformats.org/officeDocument/2006/relationships" r:id="rId3"/>
          </a:graphicData>
        </a:graphic>
      </p:graphicFrame>
      <p:sp>
        <p:nvSpPr>
          <p:cNvPr id="8" name="Title 1"/>
          <p:cNvSpPr>
            <a:spLocks noGrp="1"/>
          </p:cNvSpPr>
          <p:nvPr>
            <p:ph type="title"/>
          </p:nvPr>
        </p:nvSpPr>
        <p:spPr>
          <a:xfrm>
            <a:off x="183019" y="180000"/>
            <a:ext cx="11687246" cy="900000"/>
          </a:xfrm>
        </p:spPr>
        <p:txBody>
          <a:bodyPr vert="horz" lIns="91440" tIns="45720" rIns="91440" bIns="45720" rtlCol="0" anchor="t">
            <a:normAutofit/>
          </a:bodyPr>
          <a:lstStyle/>
          <a:p>
            <a:r>
              <a:rPr lang="en-GB" sz="1600"/>
              <a:t>Year 10s are more likely to say that the food they like is chosen on a food shop than Year 8s (66% v. 53%). LGBTQ pupils are the least likely to say that the food they like is chosen (45%). </a:t>
            </a:r>
          </a:p>
        </p:txBody>
      </p:sp>
      <p:sp>
        <p:nvSpPr>
          <p:cNvPr id="6" name="TextBox 5"/>
          <p:cNvSpPr txBox="1"/>
          <p:nvPr/>
        </p:nvSpPr>
        <p:spPr>
          <a:xfrm>
            <a:off x="183019" y="6232664"/>
            <a:ext cx="5285843" cy="553998"/>
          </a:xfrm>
          <a:prstGeom prst="rect">
            <a:avLst/>
          </a:prstGeom>
          <a:noFill/>
        </p:spPr>
        <p:txBody>
          <a:bodyPr wrap="square" rtlCol="0" anchor="b" anchorCtr="0">
            <a:spAutoFit/>
          </a:bodyPr>
          <a:lstStyle/>
          <a:p>
            <a:r>
              <a:rPr lang="en-GB" sz="1000">
                <a:solidFill>
                  <a:srgbClr val="002060"/>
                </a:solidFill>
              </a:rPr>
              <a:t>Q: When your parent/carer goes shopping for food, do you go with them? </a:t>
            </a:r>
          </a:p>
          <a:p>
            <a:r>
              <a:rPr lang="en-GB" sz="1000">
                <a:solidFill>
                  <a:srgbClr val="002060"/>
                </a:solidFill>
              </a:rPr>
              <a:t>Q: Do you get the food that you ask for when your parent/carer goes shopping?</a:t>
            </a:r>
          </a:p>
          <a:p>
            <a:r>
              <a:rPr lang="en-GB" sz="1000" i="1">
                <a:solidFill>
                  <a:srgbClr val="002060"/>
                </a:solidFill>
              </a:rPr>
              <a:t>Introduced in 2021. Base: All valid respondents, 2023 n=1,057, 2024 n=1,170, 2025 n=1,546.</a:t>
            </a:r>
          </a:p>
        </p:txBody>
      </p:sp>
      <p:sp>
        <p:nvSpPr>
          <p:cNvPr id="7" name="Rectangle 6"/>
          <p:cNvSpPr/>
          <p:nvPr/>
        </p:nvSpPr>
        <p:spPr>
          <a:xfrm>
            <a:off x="9946640" y="6368627"/>
            <a:ext cx="1686560" cy="492926"/>
          </a:xfrm>
          <a:prstGeom prst="rect">
            <a:avLst/>
          </a:prstGeom>
          <a:solidFill>
            <a:srgbClr val="00A79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a:t>Healthy eating</a:t>
            </a:r>
          </a:p>
        </p:txBody>
      </p:sp>
      <p:graphicFrame>
        <p:nvGraphicFramePr>
          <p:cNvPr id="13" name="Table 12"/>
          <p:cNvGraphicFramePr>
            <a:graphicFrameLocks noGrp="1"/>
          </p:cNvGraphicFramePr>
          <p:nvPr>
            <p:extLst>
              <p:ext uri="{D42A27DB-BD31-4B8C-83A1-F6EECF244321}">
                <p14:modId xmlns:p14="http://schemas.microsoft.com/office/powerpoint/2010/main" val="881631026"/>
              </p:ext>
            </p:extLst>
          </p:nvPr>
        </p:nvGraphicFramePr>
        <p:xfrm>
          <a:off x="5562363" y="1196095"/>
          <a:ext cx="6070837" cy="1828799"/>
        </p:xfrm>
        <a:graphic>
          <a:graphicData uri="http://schemas.openxmlformats.org/drawingml/2006/table">
            <a:tbl>
              <a:tblPr firstRow="1" bandRow="1">
                <a:tableStyleId>{5940675A-B579-460E-94D1-54222C63F5DA}</a:tableStyleId>
              </a:tblPr>
              <a:tblGrid>
                <a:gridCol w="1642867">
                  <a:extLst>
                    <a:ext uri="{9D8B030D-6E8A-4147-A177-3AD203B41FA5}">
                      <a16:colId xmlns:a16="http://schemas.microsoft.com/office/drawing/2014/main" val="20000"/>
                    </a:ext>
                  </a:extLst>
                </a:gridCol>
                <a:gridCol w="819183">
                  <a:extLst>
                    <a:ext uri="{9D8B030D-6E8A-4147-A177-3AD203B41FA5}">
                      <a16:colId xmlns:a16="http://schemas.microsoft.com/office/drawing/2014/main" val="20001"/>
                    </a:ext>
                  </a:extLst>
                </a:gridCol>
                <a:gridCol w="686203">
                  <a:extLst>
                    <a:ext uri="{9D8B030D-6E8A-4147-A177-3AD203B41FA5}">
                      <a16:colId xmlns:a16="http://schemas.microsoft.com/office/drawing/2014/main" val="20002"/>
                    </a:ext>
                  </a:extLst>
                </a:gridCol>
                <a:gridCol w="730646">
                  <a:extLst>
                    <a:ext uri="{9D8B030D-6E8A-4147-A177-3AD203B41FA5}">
                      <a16:colId xmlns:a16="http://schemas.microsoft.com/office/drawing/2014/main" val="20003"/>
                    </a:ext>
                  </a:extLst>
                </a:gridCol>
                <a:gridCol w="730646">
                  <a:extLst>
                    <a:ext uri="{9D8B030D-6E8A-4147-A177-3AD203B41FA5}">
                      <a16:colId xmlns:a16="http://schemas.microsoft.com/office/drawing/2014/main" val="20004"/>
                    </a:ext>
                  </a:extLst>
                </a:gridCol>
                <a:gridCol w="730646">
                  <a:extLst>
                    <a:ext uri="{9D8B030D-6E8A-4147-A177-3AD203B41FA5}">
                      <a16:colId xmlns:a16="http://schemas.microsoft.com/office/drawing/2014/main" val="20005"/>
                    </a:ext>
                  </a:extLst>
                </a:gridCol>
                <a:gridCol w="730646">
                  <a:extLst>
                    <a:ext uri="{9D8B030D-6E8A-4147-A177-3AD203B41FA5}">
                      <a16:colId xmlns:a16="http://schemas.microsoft.com/office/drawing/2014/main" val="20006"/>
                    </a:ext>
                  </a:extLst>
                </a:gridCol>
              </a:tblGrid>
              <a:tr h="508000">
                <a:tc>
                  <a:txBody>
                    <a:bodyPr/>
                    <a:lstStyle/>
                    <a:p>
                      <a:r>
                        <a:rPr lang="en-GB" sz="1100" i="1">
                          <a:solidFill>
                            <a:schemeClr val="tx1">
                              <a:lumMod val="75000"/>
                              <a:lumOff val="25000"/>
                            </a:schemeClr>
                          </a:solidFill>
                        </a:rPr>
                        <a:t>2025 Survey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All Secondary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Year 8</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Year 10</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Boys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Girls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FSM</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304799">
                <a:tc>
                  <a:txBody>
                    <a:bodyPr/>
                    <a:lstStyle/>
                    <a:p>
                      <a:r>
                        <a:rPr lang="en-GB" sz="1100" i="1">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1,546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962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584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720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775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329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508000">
                <a:tc>
                  <a:txBody>
                    <a:bodyPr/>
                    <a:lstStyle/>
                    <a:p>
                      <a:r>
                        <a:rPr lang="en-GB" sz="1100">
                          <a:solidFill>
                            <a:schemeClr val="tx1">
                              <a:lumMod val="75000"/>
                              <a:lumOff val="25000"/>
                            </a:schemeClr>
                          </a:solidFill>
                        </a:rPr>
                        <a:t>Yes – goes food shopping</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16%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16%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16%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13%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18%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19%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508000">
                <a:tc>
                  <a:txBody>
                    <a:bodyPr/>
                    <a:lstStyle/>
                    <a:p>
                      <a:r>
                        <a:rPr lang="en-GB" sz="1100">
                          <a:solidFill>
                            <a:schemeClr val="tx1">
                              <a:lumMod val="75000"/>
                              <a:lumOff val="25000"/>
                            </a:schemeClr>
                          </a:solidFill>
                        </a:rPr>
                        <a:t>Yes – chooses the food you like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58%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53%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66%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56%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60%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48%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bl>
          </a:graphicData>
        </a:graphic>
      </p:graphicFrame>
      <p:graphicFrame>
        <p:nvGraphicFramePr>
          <p:cNvPr id="15" name="Table 14"/>
          <p:cNvGraphicFramePr>
            <a:graphicFrameLocks noGrp="1"/>
          </p:cNvGraphicFramePr>
          <p:nvPr>
            <p:extLst>
              <p:ext uri="{D42A27DB-BD31-4B8C-83A1-F6EECF244321}">
                <p14:modId xmlns:p14="http://schemas.microsoft.com/office/powerpoint/2010/main" val="3565025383"/>
              </p:ext>
            </p:extLst>
          </p:nvPr>
        </p:nvGraphicFramePr>
        <p:xfrm>
          <a:off x="5562363" y="3281585"/>
          <a:ext cx="6070837" cy="2061940"/>
        </p:xfrm>
        <a:graphic>
          <a:graphicData uri="http://schemas.openxmlformats.org/drawingml/2006/table">
            <a:tbl>
              <a:tblPr firstRow="1" bandRow="1">
                <a:tableStyleId>{5940675A-B579-460E-94D1-54222C63F5DA}</a:tableStyleId>
              </a:tblPr>
              <a:tblGrid>
                <a:gridCol w="1518449">
                  <a:extLst>
                    <a:ext uri="{9D8B030D-6E8A-4147-A177-3AD203B41FA5}">
                      <a16:colId xmlns:a16="http://schemas.microsoft.com/office/drawing/2014/main" val="20000"/>
                    </a:ext>
                  </a:extLst>
                </a:gridCol>
                <a:gridCol w="577044">
                  <a:extLst>
                    <a:ext uri="{9D8B030D-6E8A-4147-A177-3AD203B41FA5}">
                      <a16:colId xmlns:a16="http://schemas.microsoft.com/office/drawing/2014/main" val="20001"/>
                    </a:ext>
                  </a:extLst>
                </a:gridCol>
                <a:gridCol w="776520">
                  <a:extLst>
                    <a:ext uri="{9D8B030D-6E8A-4147-A177-3AD203B41FA5}">
                      <a16:colId xmlns:a16="http://schemas.microsoft.com/office/drawing/2014/main" val="20002"/>
                    </a:ext>
                  </a:extLst>
                </a:gridCol>
                <a:gridCol w="562308">
                  <a:extLst>
                    <a:ext uri="{9D8B030D-6E8A-4147-A177-3AD203B41FA5}">
                      <a16:colId xmlns:a16="http://schemas.microsoft.com/office/drawing/2014/main" val="20003"/>
                    </a:ext>
                  </a:extLst>
                </a:gridCol>
                <a:gridCol w="763131">
                  <a:extLst>
                    <a:ext uri="{9D8B030D-6E8A-4147-A177-3AD203B41FA5}">
                      <a16:colId xmlns:a16="http://schemas.microsoft.com/office/drawing/2014/main" val="20004"/>
                    </a:ext>
                  </a:extLst>
                </a:gridCol>
                <a:gridCol w="746173">
                  <a:extLst>
                    <a:ext uri="{9D8B030D-6E8A-4147-A177-3AD203B41FA5}">
                      <a16:colId xmlns:a16="http://schemas.microsoft.com/office/drawing/2014/main" val="20005"/>
                    </a:ext>
                  </a:extLst>
                </a:gridCol>
                <a:gridCol w="520802">
                  <a:extLst>
                    <a:ext uri="{9D8B030D-6E8A-4147-A177-3AD203B41FA5}">
                      <a16:colId xmlns:a16="http://schemas.microsoft.com/office/drawing/2014/main" val="20006"/>
                    </a:ext>
                  </a:extLst>
                </a:gridCol>
                <a:gridCol w="606410">
                  <a:extLst>
                    <a:ext uri="{9D8B030D-6E8A-4147-A177-3AD203B41FA5}">
                      <a16:colId xmlns:a16="http://schemas.microsoft.com/office/drawing/2014/main" val="1446818420"/>
                    </a:ext>
                  </a:extLst>
                </a:gridCol>
              </a:tblGrid>
              <a:tr h="721679">
                <a:tc>
                  <a:txBody>
                    <a:bodyPr/>
                    <a:lstStyle/>
                    <a:p>
                      <a:r>
                        <a:rPr lang="en-GB" sz="1100" i="1">
                          <a:solidFill>
                            <a:schemeClr val="tx1">
                              <a:lumMod val="75000"/>
                              <a:lumOff val="25000"/>
                            </a:schemeClr>
                          </a:solidFill>
                        </a:rPr>
                        <a:t>2025 Survey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SEN</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Have a disability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Young carers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Ethnicity:</a:t>
                      </a:r>
                      <a:r>
                        <a:rPr lang="en-GB" sz="1100" b="1" baseline="0">
                          <a:solidFill>
                            <a:schemeClr val="tx1">
                              <a:lumMod val="75000"/>
                              <a:lumOff val="25000"/>
                            </a:schemeClr>
                          </a:solidFill>
                        </a:rPr>
                        <a:t> </a:t>
                      </a:r>
                      <a:r>
                        <a:rPr lang="en-GB" sz="1100" b="1">
                          <a:solidFill>
                            <a:schemeClr val="tx1">
                              <a:lumMod val="75000"/>
                              <a:lumOff val="25000"/>
                            </a:schemeClr>
                          </a:solidFill>
                        </a:rPr>
                        <a:t>White</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Ethnic Minority Groups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Eng 2nd Lang</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LGBTQ</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309291">
                <a:tc>
                  <a:txBody>
                    <a:bodyPr/>
                    <a:lstStyle/>
                    <a:p>
                      <a:r>
                        <a:rPr lang="en-GB" sz="1100" i="1">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191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309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87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1,341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154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120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178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515485">
                <a:tc>
                  <a:txBody>
                    <a:bodyPr/>
                    <a:lstStyle/>
                    <a:p>
                      <a:r>
                        <a:rPr lang="en-GB" sz="1100">
                          <a:solidFill>
                            <a:schemeClr val="tx1">
                              <a:lumMod val="75000"/>
                              <a:lumOff val="25000"/>
                            </a:schemeClr>
                          </a:solidFill>
                        </a:rPr>
                        <a:t>Yes – goes food shopping</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17%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16%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22%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15%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19%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23%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16%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515485">
                <a:tc>
                  <a:txBody>
                    <a:bodyPr/>
                    <a:lstStyle/>
                    <a:p>
                      <a:r>
                        <a:rPr lang="en-GB" sz="1100">
                          <a:solidFill>
                            <a:schemeClr val="tx1">
                              <a:lumMod val="75000"/>
                              <a:lumOff val="25000"/>
                            </a:schemeClr>
                          </a:solidFill>
                        </a:rPr>
                        <a:t>Yes – chooses the food you like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58%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53%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49%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58%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59%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61%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45%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bl>
          </a:graphicData>
        </a:graphic>
      </p:graphicFrame>
      <p:graphicFrame>
        <p:nvGraphicFramePr>
          <p:cNvPr id="10" name="Chart 9">
            <a:extLst>
              <a:ext uri="{FF2B5EF4-FFF2-40B4-BE49-F238E27FC236}">
                <a16:creationId xmlns:a16="http://schemas.microsoft.com/office/drawing/2014/main" id="{2EDCE56C-654A-400F-A595-F6665DE2D9F3}"/>
              </a:ext>
            </a:extLst>
          </p:cNvPr>
          <p:cNvGraphicFramePr/>
          <p:nvPr>
            <p:extLst>
              <p:ext uri="{D42A27DB-BD31-4B8C-83A1-F6EECF244321}">
                <p14:modId xmlns:p14="http://schemas.microsoft.com/office/powerpoint/2010/main" val="1284525930"/>
              </p:ext>
            </p:extLst>
          </p:nvPr>
        </p:nvGraphicFramePr>
        <p:xfrm>
          <a:off x="183018" y="3173451"/>
          <a:ext cx="5100181" cy="2446385"/>
        </p:xfrm>
        <a:graphic>
          <a:graphicData uri="http://schemas.openxmlformats.org/drawingml/2006/chart">
            <c:chart xmlns:c="http://schemas.openxmlformats.org/drawingml/2006/chart" xmlns:r="http://schemas.openxmlformats.org/officeDocument/2006/relationships" r:id="rId4"/>
          </a:graphicData>
        </a:graphic>
      </p:graphicFrame>
    </p:spTree>
    <p:extLst>
      <p:ext uri="{BB962C8B-B14F-4D97-AF65-F5344CB8AC3E}">
        <p14:creationId xmlns:p14="http://schemas.microsoft.com/office/powerpoint/2010/main" val="3741251845"/>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2"/>
          <p:cNvPicPr>
            <a:picLocks noChangeAspect="1" noChangeArrowheads="1"/>
          </p:cNvPicPr>
          <p:nvPr/>
        </p:nvPicPr>
        <p:blipFill>
          <a:blip r:embed="rId3"/>
          <a:srcRect/>
          <a:stretch>
            <a:fillRect/>
          </a:stretch>
        </p:blipFill>
        <p:spPr bwMode="auto">
          <a:xfrm>
            <a:off x="9042400" y="3688396"/>
            <a:ext cx="3149600" cy="3169604"/>
          </a:xfrm>
          <a:prstGeom prst="rect">
            <a:avLst/>
          </a:prstGeom>
          <a:solidFill>
            <a:schemeClr val="bg1"/>
          </a:solidFill>
          <a:ln w="9525">
            <a:noFill/>
            <a:miter lim="800000"/>
            <a:headEnd/>
            <a:tailEnd/>
          </a:ln>
          <a:effectLst/>
        </p:spPr>
      </p:pic>
      <p:pic>
        <p:nvPicPr>
          <p:cNvPr id="3" name="Content Placeholder 3"/>
          <p:cNvPicPr>
            <a:picLocks noChangeAspect="1"/>
          </p:cNvPicPr>
          <p:nvPr/>
        </p:nvPicPr>
        <p:blipFill rotWithShape="1">
          <a:blip r:embed="rId4"/>
          <a:srcRect l="26837" r="68553" b="77143"/>
          <a:stretch/>
        </p:blipFill>
        <p:spPr>
          <a:xfrm>
            <a:off x="-15552" y="0"/>
            <a:ext cx="12207552" cy="1066801"/>
          </a:xfrm>
          <a:prstGeom prst="rect">
            <a:avLst/>
          </a:prstGeom>
          <a:solidFill>
            <a:srgbClr val="004376"/>
          </a:solidFill>
        </p:spPr>
      </p:pic>
      <p:pic>
        <p:nvPicPr>
          <p:cNvPr id="5" name="Picture 3"/>
          <p:cNvPicPr>
            <a:picLocks noChangeAspect="1" noChangeArrowheads="1"/>
          </p:cNvPicPr>
          <p:nvPr/>
        </p:nvPicPr>
        <p:blipFill>
          <a:blip r:embed="rId5"/>
          <a:srcRect/>
          <a:stretch>
            <a:fillRect/>
          </a:stretch>
        </p:blipFill>
        <p:spPr bwMode="auto">
          <a:xfrm>
            <a:off x="171450" y="192343"/>
            <a:ext cx="2393950" cy="692213"/>
          </a:xfrm>
          <a:prstGeom prst="rect">
            <a:avLst/>
          </a:prstGeom>
          <a:noFill/>
          <a:ln w="9525">
            <a:noFill/>
            <a:miter lim="800000"/>
            <a:headEnd/>
            <a:tailEnd/>
          </a:ln>
          <a:effectLst/>
        </p:spPr>
      </p:pic>
      <p:sp>
        <p:nvSpPr>
          <p:cNvPr id="7" name="Text Box 2"/>
          <p:cNvSpPr txBox="1"/>
          <p:nvPr/>
        </p:nvSpPr>
        <p:spPr>
          <a:xfrm>
            <a:off x="928159" y="2217405"/>
            <a:ext cx="7775575" cy="3257691"/>
          </a:xfrm>
          <a:prstGeom prst="rect">
            <a:avLst/>
          </a:prstGeom>
          <a:noFill/>
          <a:ln>
            <a:noFill/>
          </a:ln>
          <a:effectLst/>
          <a:extLst>
            <a:ext uri="{C572A759-6A51-4108-AA02-DFA0A04FC94B}">
              <ma14:wrappingTextBoxFlag xmlns:lc="http://schemas.openxmlformats.org/drawingml/2006/lockedCanvas" xmlns:ma14="http://schemas.microsoft.com/office/mac/drawingml/2011/main" xmlns:w="http://schemas.openxmlformats.org/wordprocessingml/2006/main" xmlns:w10="urn:schemas-microsoft-com:office:word" xmlns:v="urn:schemas-microsoft-com:vml" xmlns:o="urn:schemas-microsoft-com:office:office" xmlns:mv="urn:schemas-microsoft-com:mac:vml" xmlns:mo="http://schemas.microsoft.com/office/mac/office/2008/main" xmlns:arto="http://schemas.microsoft.com/office/word/2006/arto" xmlns:wps="http://schemas.microsoft.com/office/word/2010/wordprocessingShape" xmlns:wne="http://schemas.microsoft.com/office/word/2006/wordml" xmlns:wpi="http://schemas.microsoft.com/office/word/2010/wordprocessingInk" xmlns:wpg="http://schemas.microsoft.com/office/word/2010/wordprocessingGroup" xmlns:w15="http://schemas.microsoft.com/office/word/2012/wordml" xmlns:w14="http://schemas.microsoft.com/office/word/2010/wordml" xmlns:wp="http://schemas.openxmlformats.org/drawingml/2006/wordprocessingDrawing" xmlns:wp14="http://schemas.microsoft.com/office/word/2010/wordprocessingDrawing" xmlns:m="http://schemas.openxmlformats.org/officeDocument/2006/math" xmlns:mc="http://schemas.openxmlformats.org/markup-compatibility/2006" xmlns:wpc="http://schemas.microsoft.com/office/word/2010/wordprocessingCanvas" xmlns=""/>
            </a:ext>
          </a:extLst>
        </p:spPr>
        <p:style>
          <a:lnRef idx="0">
            <a:schemeClr val="accent1"/>
          </a:lnRef>
          <a:fillRef idx="0">
            <a:schemeClr val="accent1"/>
          </a:fillRef>
          <a:effectRef idx="0">
            <a:schemeClr val="accent1"/>
          </a:effectRef>
          <a:fontRef idx="minor">
            <a:schemeClr val="dk1"/>
          </a:fontRef>
        </p:style>
        <p:txBody>
          <a:bodyPr rot="0" spcFirstLastPara="0" vert="horz" wrap="square" lIns="91440" tIns="45720" rIns="91440" bIns="45720" numCol="1" spcCol="0" rtlCol="0" fromWordArt="0" anchor="t" anchorCtr="0" forceAA="0" compatLnSpc="1">
            <a:prstTxWarp prst="textNoShape">
              <a:avLst/>
            </a:prstTxWarp>
            <a:noAutofit/>
          </a:bodyPr>
          <a:lstStyle/>
          <a:p>
            <a:pPr>
              <a:spcAft>
                <a:spcPts val="0"/>
              </a:spcAft>
            </a:pPr>
            <a:r>
              <a:rPr lang="en-GB" sz="3600">
                <a:solidFill>
                  <a:srgbClr val="00A98A"/>
                </a:solidFill>
                <a:latin typeface="Calibri" panose="020F0502020204030204" pitchFamily="34" charset="0"/>
                <a:ea typeface="MS Mincho" panose="02020609040205080304" pitchFamily="49" charset="-128"/>
                <a:cs typeface="Times New Roman" panose="02020603050405020304" pitchFamily="18" charset="0"/>
              </a:rPr>
              <a:t>Executive Summary</a:t>
            </a:r>
          </a:p>
          <a:p>
            <a:pPr>
              <a:spcAft>
                <a:spcPts val="0"/>
              </a:spcAft>
            </a:pPr>
            <a:endParaRPr lang="en-GB" sz="3600">
              <a:solidFill>
                <a:srgbClr val="00A98A"/>
              </a:solidFill>
              <a:effectLst/>
              <a:latin typeface="Calibri" panose="020F0502020204030204" pitchFamily="34" charset="0"/>
              <a:ea typeface="MS Mincho" panose="02020609040205080304" pitchFamily="49" charset="-128"/>
              <a:cs typeface="Times New Roman" panose="02020603050405020304" pitchFamily="18" charset="0"/>
            </a:endParaRPr>
          </a:p>
          <a:p>
            <a:pPr>
              <a:spcAft>
                <a:spcPts val="0"/>
              </a:spcAft>
            </a:pPr>
            <a:endParaRPr lang="en-GB" sz="2000">
              <a:solidFill>
                <a:srgbClr val="404040"/>
              </a:solidFill>
              <a:effectLst/>
              <a:latin typeface="Calibri" panose="020F0502020204030204" pitchFamily="34" charset="0"/>
              <a:ea typeface="MS Mincho" panose="02020609040205080304" pitchFamily="49" charset="-128"/>
              <a:cs typeface="Times New Roman" panose="02020603050405020304" pitchFamily="18" charset="0"/>
            </a:endParaRPr>
          </a:p>
          <a:p>
            <a:pPr>
              <a:spcAft>
                <a:spcPts val="0"/>
              </a:spcAft>
            </a:pPr>
            <a:r>
              <a:rPr lang="en-GB" sz="1400">
                <a:solidFill>
                  <a:srgbClr val="404040"/>
                </a:solidFill>
                <a:effectLst/>
                <a:latin typeface="Calibri" panose="020F0502020204030204" pitchFamily="34" charset="0"/>
                <a:ea typeface="MS Mincho" panose="02020609040205080304" pitchFamily="49" charset="-128"/>
                <a:cs typeface="Times New Roman" panose="02020603050405020304" pitchFamily="18" charset="0"/>
              </a:rPr>
              <a:t> </a:t>
            </a:r>
            <a:endParaRPr lang="en-GB" sz="2000">
              <a:solidFill>
                <a:srgbClr val="404040"/>
              </a:solidFill>
              <a:effectLst/>
              <a:latin typeface="Calibri" panose="020F0502020204030204" pitchFamily="34" charset="0"/>
              <a:ea typeface="MS Mincho" panose="02020609040205080304" pitchFamily="49" charset="-128"/>
              <a:cs typeface="Times New Roman" panose="02020603050405020304" pitchFamily="18" charset="0"/>
            </a:endParaRPr>
          </a:p>
          <a:p>
            <a:pPr>
              <a:spcAft>
                <a:spcPts val="0"/>
              </a:spcAft>
            </a:pPr>
            <a:r>
              <a:rPr lang="en-GB" sz="3600">
                <a:solidFill>
                  <a:srgbClr val="0072BD"/>
                </a:solidFill>
                <a:effectLst/>
                <a:latin typeface="Calibri" panose="020F0502020204030204" pitchFamily="34" charset="0"/>
                <a:ea typeface="MS Mincho" panose="02020609040205080304" pitchFamily="49" charset="-128"/>
                <a:cs typeface="Times New Roman" panose="02020603050405020304" pitchFamily="18" charset="0"/>
              </a:rPr>
              <a:t> </a:t>
            </a:r>
            <a:endParaRPr lang="en-GB" sz="2000">
              <a:solidFill>
                <a:srgbClr val="404040"/>
              </a:solidFill>
              <a:effectLst/>
              <a:latin typeface="Calibri" panose="020F0502020204030204" pitchFamily="34" charset="0"/>
              <a:ea typeface="MS Mincho" panose="02020609040205080304" pitchFamily="49" charset="-128"/>
              <a:cs typeface="Times New Roman" panose="02020603050405020304" pitchFamily="18" charset="0"/>
            </a:endParaRPr>
          </a:p>
        </p:txBody>
      </p:sp>
    </p:spTree>
    <p:extLst>
      <p:ext uri="{BB962C8B-B14F-4D97-AF65-F5344CB8AC3E}">
        <p14:creationId xmlns:p14="http://schemas.microsoft.com/office/powerpoint/2010/main" val="2382401712"/>
      </p:ext>
    </p:extLst>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83019" y="180000"/>
            <a:ext cx="10713581" cy="900000"/>
          </a:xfrm>
        </p:spPr>
        <p:txBody>
          <a:bodyPr vert="horz" lIns="91440" tIns="45720" rIns="91440" bIns="45720" rtlCol="0" anchor="t" anchorCtr="0">
            <a:normAutofit/>
          </a:bodyPr>
          <a:lstStyle/>
          <a:p>
            <a:r>
              <a:rPr lang="en-GB" sz="1600"/>
              <a:t>72% of pupils state that their meals are eaten with members of their household/family. This is an increase on the last two years. Eating at the table has also seen an increase this year. </a:t>
            </a:r>
          </a:p>
        </p:txBody>
      </p:sp>
      <p:graphicFrame>
        <p:nvGraphicFramePr>
          <p:cNvPr id="16" name="Chart 15"/>
          <p:cNvGraphicFramePr/>
          <p:nvPr/>
        </p:nvGraphicFramePr>
        <p:xfrm>
          <a:off x="1326656" y="1261100"/>
          <a:ext cx="4293399" cy="2687134"/>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15" name="Chart 14"/>
          <p:cNvGraphicFramePr/>
          <p:nvPr>
            <p:extLst>
              <p:ext uri="{D42A27DB-BD31-4B8C-83A1-F6EECF244321}">
                <p14:modId xmlns:p14="http://schemas.microsoft.com/office/powerpoint/2010/main" val="4119637965"/>
              </p:ext>
            </p:extLst>
          </p:nvPr>
        </p:nvGraphicFramePr>
        <p:xfrm>
          <a:off x="183600" y="825368"/>
          <a:ext cx="10801071" cy="5389695"/>
        </p:xfrm>
        <a:graphic>
          <a:graphicData uri="http://schemas.openxmlformats.org/drawingml/2006/chart">
            <c:chart xmlns:c="http://schemas.openxmlformats.org/drawingml/2006/chart" xmlns:r="http://schemas.openxmlformats.org/officeDocument/2006/relationships" r:id="rId4"/>
          </a:graphicData>
        </a:graphic>
      </p:graphicFrame>
      <p:sp>
        <p:nvSpPr>
          <p:cNvPr id="6" name="TextBox 5"/>
          <p:cNvSpPr txBox="1"/>
          <p:nvPr/>
        </p:nvSpPr>
        <p:spPr>
          <a:xfrm>
            <a:off x="183019" y="6368400"/>
            <a:ext cx="10227733" cy="400110"/>
          </a:xfrm>
          <a:prstGeom prst="rect">
            <a:avLst/>
          </a:prstGeom>
          <a:noFill/>
        </p:spPr>
        <p:txBody>
          <a:bodyPr wrap="square" rtlCol="0" anchor="b" anchorCtr="0">
            <a:spAutoFit/>
          </a:bodyPr>
          <a:lstStyle/>
          <a:p>
            <a:r>
              <a:rPr lang="en-GB" sz="1000">
                <a:solidFill>
                  <a:srgbClr val="002060"/>
                </a:solidFill>
              </a:rPr>
              <a:t>Q: When you eat meals at home, which of the following apply? (Tick all that apply)</a:t>
            </a:r>
          </a:p>
          <a:p>
            <a:r>
              <a:rPr lang="en-GB" sz="1000" i="1">
                <a:solidFill>
                  <a:srgbClr val="002060"/>
                </a:solidFill>
              </a:rPr>
              <a:t>Introduced in 2021. Base: All valid respondents, 2023 n=1,057, 2024 n=1,170, 2025 n=1,546. </a:t>
            </a:r>
          </a:p>
        </p:txBody>
      </p:sp>
      <p:sp>
        <p:nvSpPr>
          <p:cNvPr id="7" name="Rectangle 6"/>
          <p:cNvSpPr/>
          <p:nvPr/>
        </p:nvSpPr>
        <p:spPr>
          <a:xfrm>
            <a:off x="9946640" y="6368627"/>
            <a:ext cx="1686560" cy="492926"/>
          </a:xfrm>
          <a:prstGeom prst="rect">
            <a:avLst/>
          </a:prstGeom>
          <a:solidFill>
            <a:srgbClr val="00A79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a:t>Healthy eating</a:t>
            </a:r>
          </a:p>
        </p:txBody>
      </p:sp>
    </p:spTree>
    <p:extLst>
      <p:ext uri="{BB962C8B-B14F-4D97-AF65-F5344CB8AC3E}">
        <p14:creationId xmlns:p14="http://schemas.microsoft.com/office/powerpoint/2010/main" val="3065856667"/>
      </p:ext>
    </p:extLst>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1"/>
          <p:cNvSpPr>
            <a:spLocks noGrp="1"/>
          </p:cNvSpPr>
          <p:nvPr>
            <p:ph type="title"/>
          </p:nvPr>
        </p:nvSpPr>
        <p:spPr>
          <a:xfrm>
            <a:off x="183019" y="180000"/>
            <a:ext cx="11721598" cy="900000"/>
          </a:xfrm>
        </p:spPr>
        <p:txBody>
          <a:bodyPr vert="horz" lIns="91440" tIns="45720" rIns="91440" bIns="45720" rtlCol="0" anchor="t">
            <a:noAutofit/>
          </a:bodyPr>
          <a:lstStyle/>
          <a:p>
            <a:r>
              <a:rPr lang="en-GB" sz="1600" dirty="0"/>
              <a:t>LGBTQ pupils and SEN pupils are the least likely groups to eat with family/their household. Over half of all pupils decide how much they eat, this decreases to 41% amongst FSM pupils. LGBTQ pupils are the group least likely to find mealtimes enjoyable, pupils with English as a 2nd Language enjoy it the most. </a:t>
            </a:r>
            <a:br>
              <a:rPr lang="en-GB" sz="1200" dirty="0"/>
            </a:br>
            <a:endParaRPr lang="en-GB" sz="1200" dirty="0"/>
          </a:p>
        </p:txBody>
      </p:sp>
      <p:sp>
        <p:nvSpPr>
          <p:cNvPr id="7" name="TextBox 6"/>
          <p:cNvSpPr txBox="1"/>
          <p:nvPr/>
        </p:nvSpPr>
        <p:spPr>
          <a:xfrm>
            <a:off x="183018" y="6368400"/>
            <a:ext cx="5216295" cy="400110"/>
          </a:xfrm>
          <a:prstGeom prst="rect">
            <a:avLst/>
          </a:prstGeom>
          <a:noFill/>
        </p:spPr>
        <p:txBody>
          <a:bodyPr wrap="square" rtlCol="0" anchor="b" anchorCtr="0">
            <a:spAutoFit/>
          </a:bodyPr>
          <a:lstStyle>
            <a:defPPr>
              <a:defRPr lang="en-US"/>
            </a:defPPr>
            <a:lvl1pPr>
              <a:defRPr sz="1000">
                <a:solidFill>
                  <a:srgbClr val="002060"/>
                </a:solidFill>
                <a:latin typeface="DINPro" panose="020B0504020101020102" pitchFamily="34" charset="0"/>
              </a:defRPr>
            </a:lvl1pPr>
          </a:lstStyle>
          <a:p>
            <a:r>
              <a:rPr lang="en-GB" sz="1000">
                <a:solidFill>
                  <a:srgbClr val="002060"/>
                </a:solidFill>
                <a:latin typeface="+mn-lt"/>
              </a:rPr>
              <a:t>Q: When you eat meals at home, which of the following apply? (Tick all that apply)</a:t>
            </a:r>
          </a:p>
          <a:p>
            <a:r>
              <a:rPr lang="en-GB" sz="1000" i="1">
                <a:solidFill>
                  <a:srgbClr val="002060"/>
                </a:solidFill>
                <a:latin typeface="+mn-lt"/>
              </a:rPr>
              <a:t>Introduced in 2021.</a:t>
            </a:r>
          </a:p>
        </p:txBody>
      </p:sp>
      <p:graphicFrame>
        <p:nvGraphicFramePr>
          <p:cNvPr id="6" name="Table 5"/>
          <p:cNvGraphicFramePr>
            <a:graphicFrameLocks noGrp="1"/>
          </p:cNvGraphicFramePr>
          <p:nvPr>
            <p:extLst>
              <p:ext uri="{D42A27DB-BD31-4B8C-83A1-F6EECF244321}">
                <p14:modId xmlns:p14="http://schemas.microsoft.com/office/powerpoint/2010/main" val="4217363141"/>
              </p:ext>
            </p:extLst>
          </p:nvPr>
        </p:nvGraphicFramePr>
        <p:xfrm>
          <a:off x="183018" y="1163783"/>
          <a:ext cx="11450183" cy="3731493"/>
        </p:xfrm>
        <a:graphic>
          <a:graphicData uri="http://schemas.openxmlformats.org/drawingml/2006/table">
            <a:tbl>
              <a:tblPr firstRow="1" bandRow="1">
                <a:tableStyleId>{5940675A-B579-460E-94D1-54222C63F5DA}</a:tableStyleId>
              </a:tblPr>
              <a:tblGrid>
                <a:gridCol w="2441882">
                  <a:extLst>
                    <a:ext uri="{9D8B030D-6E8A-4147-A177-3AD203B41FA5}">
                      <a16:colId xmlns:a16="http://schemas.microsoft.com/office/drawing/2014/main" val="20000"/>
                    </a:ext>
                  </a:extLst>
                </a:gridCol>
                <a:gridCol w="862816">
                  <a:extLst>
                    <a:ext uri="{9D8B030D-6E8A-4147-A177-3AD203B41FA5}">
                      <a16:colId xmlns:a16="http://schemas.microsoft.com/office/drawing/2014/main" val="20001"/>
                    </a:ext>
                  </a:extLst>
                </a:gridCol>
                <a:gridCol w="642742">
                  <a:extLst>
                    <a:ext uri="{9D8B030D-6E8A-4147-A177-3AD203B41FA5}">
                      <a16:colId xmlns:a16="http://schemas.microsoft.com/office/drawing/2014/main" val="20002"/>
                    </a:ext>
                  </a:extLst>
                </a:gridCol>
                <a:gridCol w="654636">
                  <a:extLst>
                    <a:ext uri="{9D8B030D-6E8A-4147-A177-3AD203B41FA5}">
                      <a16:colId xmlns:a16="http://schemas.microsoft.com/office/drawing/2014/main" val="20003"/>
                    </a:ext>
                  </a:extLst>
                </a:gridCol>
                <a:gridCol w="684811">
                  <a:extLst>
                    <a:ext uri="{9D8B030D-6E8A-4147-A177-3AD203B41FA5}">
                      <a16:colId xmlns:a16="http://schemas.microsoft.com/office/drawing/2014/main" val="20004"/>
                    </a:ext>
                  </a:extLst>
                </a:gridCol>
                <a:gridCol w="684811">
                  <a:extLst>
                    <a:ext uri="{9D8B030D-6E8A-4147-A177-3AD203B41FA5}">
                      <a16:colId xmlns:a16="http://schemas.microsoft.com/office/drawing/2014/main" val="20005"/>
                    </a:ext>
                  </a:extLst>
                </a:gridCol>
                <a:gridCol w="684811">
                  <a:extLst>
                    <a:ext uri="{9D8B030D-6E8A-4147-A177-3AD203B41FA5}">
                      <a16:colId xmlns:a16="http://schemas.microsoft.com/office/drawing/2014/main" val="20006"/>
                    </a:ext>
                  </a:extLst>
                </a:gridCol>
                <a:gridCol w="579418">
                  <a:extLst>
                    <a:ext uri="{9D8B030D-6E8A-4147-A177-3AD203B41FA5}">
                      <a16:colId xmlns:a16="http://schemas.microsoft.com/office/drawing/2014/main" val="20007"/>
                    </a:ext>
                  </a:extLst>
                </a:gridCol>
                <a:gridCol w="790202">
                  <a:extLst>
                    <a:ext uri="{9D8B030D-6E8A-4147-A177-3AD203B41FA5}">
                      <a16:colId xmlns:a16="http://schemas.microsoft.com/office/drawing/2014/main" val="20008"/>
                    </a:ext>
                  </a:extLst>
                </a:gridCol>
                <a:gridCol w="626943">
                  <a:extLst>
                    <a:ext uri="{9D8B030D-6E8A-4147-A177-3AD203B41FA5}">
                      <a16:colId xmlns:a16="http://schemas.microsoft.com/office/drawing/2014/main" val="20009"/>
                    </a:ext>
                  </a:extLst>
                </a:gridCol>
                <a:gridCol w="786422">
                  <a:extLst>
                    <a:ext uri="{9D8B030D-6E8A-4147-A177-3AD203B41FA5}">
                      <a16:colId xmlns:a16="http://schemas.microsoft.com/office/drawing/2014/main" val="20010"/>
                    </a:ext>
                  </a:extLst>
                </a:gridCol>
                <a:gridCol w="739971">
                  <a:extLst>
                    <a:ext uri="{9D8B030D-6E8A-4147-A177-3AD203B41FA5}">
                      <a16:colId xmlns:a16="http://schemas.microsoft.com/office/drawing/2014/main" val="20011"/>
                    </a:ext>
                  </a:extLst>
                </a:gridCol>
                <a:gridCol w="675896">
                  <a:extLst>
                    <a:ext uri="{9D8B030D-6E8A-4147-A177-3AD203B41FA5}">
                      <a16:colId xmlns:a16="http://schemas.microsoft.com/office/drawing/2014/main" val="3844504017"/>
                    </a:ext>
                  </a:extLst>
                </a:gridCol>
                <a:gridCol w="594822">
                  <a:extLst>
                    <a:ext uri="{9D8B030D-6E8A-4147-A177-3AD203B41FA5}">
                      <a16:colId xmlns:a16="http://schemas.microsoft.com/office/drawing/2014/main" val="1786737995"/>
                    </a:ext>
                  </a:extLst>
                </a:gridCol>
              </a:tblGrid>
              <a:tr h="702570">
                <a:tc>
                  <a:txBody>
                    <a:bodyPr/>
                    <a:lstStyle/>
                    <a:p>
                      <a:r>
                        <a:rPr lang="en-GB" sz="1100" i="1">
                          <a:solidFill>
                            <a:schemeClr val="tx1">
                              <a:lumMod val="75000"/>
                              <a:lumOff val="25000"/>
                            </a:schemeClr>
                          </a:solidFill>
                          <a:latin typeface="+mn-lt"/>
                        </a:rPr>
                        <a:t>2025 Survey</a:t>
                      </a:r>
                    </a:p>
                    <a:p>
                      <a:endParaRPr lang="en-GB" sz="1100">
                        <a:solidFill>
                          <a:schemeClr val="tx1">
                            <a:lumMod val="75000"/>
                            <a:lumOff val="25000"/>
                          </a:schemeClr>
                        </a:solidFill>
                        <a:latin typeface="+mn-lt"/>
                      </a:endParaRP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latin typeface="+mn-lt"/>
                        </a:rPr>
                        <a:t>All Secondary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latin typeface="+mn-lt"/>
                        </a:rPr>
                        <a:t>Year 8</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latin typeface="+mn-lt"/>
                        </a:rPr>
                        <a:t>Year 10</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latin typeface="+mn-lt"/>
                        </a:rPr>
                        <a:t>Boys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latin typeface="+mn-lt"/>
                        </a:rPr>
                        <a:t>Girls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latin typeface="+mn-lt"/>
                        </a:rPr>
                        <a:t>FSM</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latin typeface="+mn-lt"/>
                        </a:rPr>
                        <a:t>SEN</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latin typeface="+mn-lt"/>
                        </a:rPr>
                        <a:t>Have a disability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latin typeface="+mn-lt"/>
                        </a:rPr>
                        <a:t>Young carers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latin typeface="+mn-lt"/>
                        </a:rPr>
                        <a:t>Ethnicity:</a:t>
                      </a:r>
                      <a:r>
                        <a:rPr lang="en-GB" sz="1100" b="1" baseline="0">
                          <a:solidFill>
                            <a:schemeClr val="tx1">
                              <a:lumMod val="75000"/>
                              <a:lumOff val="25000"/>
                            </a:schemeClr>
                          </a:solidFill>
                          <a:latin typeface="+mn-lt"/>
                        </a:rPr>
                        <a:t> </a:t>
                      </a:r>
                      <a:r>
                        <a:rPr lang="en-GB" sz="1100" b="1">
                          <a:solidFill>
                            <a:schemeClr val="tx1">
                              <a:lumMod val="75000"/>
                              <a:lumOff val="25000"/>
                            </a:schemeClr>
                          </a:solidFill>
                          <a:latin typeface="+mn-lt"/>
                        </a:rPr>
                        <a:t>White</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latin typeface="+mn-lt"/>
                        </a:rPr>
                        <a:t>Ethnic Minority Groups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latin typeface="+mn-lt"/>
                        </a:rPr>
                        <a:t>Eng 2</a:t>
                      </a:r>
                      <a:r>
                        <a:rPr lang="en-GB" sz="1100" b="1" baseline="30000" dirty="0">
                          <a:solidFill>
                            <a:schemeClr val="tx1">
                              <a:lumMod val="75000"/>
                              <a:lumOff val="25000"/>
                            </a:schemeClr>
                          </a:solidFill>
                          <a:latin typeface="+mn-lt"/>
                        </a:rPr>
                        <a:t>nd</a:t>
                      </a:r>
                      <a:r>
                        <a:rPr lang="en-GB" sz="1100" b="1" dirty="0">
                          <a:solidFill>
                            <a:schemeClr val="tx1">
                              <a:lumMod val="75000"/>
                              <a:lumOff val="25000"/>
                            </a:schemeClr>
                          </a:solidFill>
                          <a:latin typeface="+mn-lt"/>
                        </a:rPr>
                        <a:t> Lang</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latin typeface="+mn-lt"/>
                        </a:rPr>
                        <a:t>LGBTQ</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336547">
                <a:tc>
                  <a:txBody>
                    <a:bodyPr/>
                    <a:lstStyle/>
                    <a:p>
                      <a:r>
                        <a:rPr lang="en-GB" sz="1100" i="1">
                          <a:solidFill>
                            <a:schemeClr val="tx1">
                              <a:lumMod val="75000"/>
                              <a:lumOff val="25000"/>
                            </a:schemeClr>
                          </a:solidFill>
                          <a:latin typeface="+mn-lt"/>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latin typeface="+mn-lt"/>
                        </a:rPr>
                        <a:t>1,546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latin typeface="+mn-lt"/>
                        </a:rPr>
                        <a:t>962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latin typeface="+mn-lt"/>
                        </a:rPr>
                        <a:t>584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latin typeface="+mn-lt"/>
                        </a:rPr>
                        <a:t>720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latin typeface="+mn-lt"/>
                        </a:rPr>
                        <a:t>775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latin typeface="+mn-lt"/>
                        </a:rPr>
                        <a:t>329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latin typeface="+mn-lt"/>
                        </a:rPr>
                        <a:t>191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latin typeface="+mn-lt"/>
                        </a:rPr>
                        <a:t>309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latin typeface="+mn-lt"/>
                        </a:rPr>
                        <a:t>87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latin typeface="+mn-lt"/>
                        </a:rPr>
                        <a:t>1,341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latin typeface="+mn-lt"/>
                        </a:rPr>
                        <a:t>154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latin typeface="+mn-lt"/>
                        </a:rPr>
                        <a:t>120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latin typeface="+mn-lt"/>
                        </a:rPr>
                        <a:t>178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336547">
                <a:tc>
                  <a:txBody>
                    <a:bodyPr/>
                    <a:lstStyle/>
                    <a:p>
                      <a:r>
                        <a:rPr lang="en-GB" sz="1100">
                          <a:solidFill>
                            <a:schemeClr val="tx1">
                              <a:lumMod val="75000"/>
                              <a:lumOff val="25000"/>
                            </a:schemeClr>
                          </a:solidFill>
                          <a:latin typeface="+mn-lt"/>
                        </a:rPr>
                        <a:t>Eat with my family/people in the house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72%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73%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71%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71%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74%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63%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60%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66%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66%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73%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72%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75%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60%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336547">
                <a:tc>
                  <a:txBody>
                    <a:bodyPr/>
                    <a:lstStyle/>
                    <a:p>
                      <a:r>
                        <a:rPr lang="en-GB" sz="1100">
                          <a:solidFill>
                            <a:schemeClr val="tx1">
                              <a:lumMod val="75000"/>
                              <a:lumOff val="25000"/>
                            </a:schemeClr>
                          </a:solidFill>
                          <a:latin typeface="+mn-lt"/>
                        </a:rPr>
                        <a:t>Eat at the table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62%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63%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61%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63%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62%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50%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52%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57%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47%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63%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62%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70%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47%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336547">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a:solidFill>
                            <a:schemeClr val="tx1">
                              <a:lumMod val="75000"/>
                              <a:lumOff val="25000"/>
                            </a:schemeClr>
                          </a:solidFill>
                          <a:latin typeface="+mn-lt"/>
                        </a:rPr>
                        <a:t>I decide how much I want to eat</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55%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52%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60%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51%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61%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41%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50%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52%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48%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56%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53%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62%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49%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r h="336547">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a:solidFill>
                            <a:schemeClr val="tx1">
                              <a:lumMod val="75000"/>
                              <a:lumOff val="25000"/>
                            </a:schemeClr>
                          </a:solidFill>
                          <a:latin typeface="+mn-lt"/>
                        </a:rPr>
                        <a:t>Eat while watching television</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51%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48%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55%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54%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49%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51%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52%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49%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48%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52%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47%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43%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54%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5"/>
                  </a:ext>
                </a:extLst>
              </a:tr>
              <a:tr h="336547">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a:solidFill>
                            <a:schemeClr val="tx1">
                              <a:lumMod val="75000"/>
                              <a:lumOff val="25000"/>
                            </a:schemeClr>
                          </a:solidFill>
                          <a:latin typeface="+mn-lt"/>
                        </a:rPr>
                        <a:t>I am given a choice of what to eat</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55%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52%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59%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53%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57%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48%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50%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47%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46%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56%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51%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51%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52%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6"/>
                  </a:ext>
                </a:extLst>
              </a:tr>
              <a:tr h="336547">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a:solidFill>
                            <a:schemeClr val="tx1">
                              <a:lumMod val="75000"/>
                              <a:lumOff val="25000"/>
                            </a:schemeClr>
                          </a:solidFill>
                          <a:latin typeface="+mn-lt"/>
                        </a:rPr>
                        <a:t>Mealtimes are enjoyable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56%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55%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56%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60%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52%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46%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49%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50%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48%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57%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44%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63%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43%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7"/>
                  </a:ext>
                </a:extLst>
              </a:tr>
              <a:tr h="336547">
                <a:tc>
                  <a:txBody>
                    <a:bodyPr/>
                    <a:lstStyle/>
                    <a:p>
                      <a:r>
                        <a:rPr lang="en-GB" sz="1100">
                          <a:solidFill>
                            <a:schemeClr val="tx1">
                              <a:lumMod val="75000"/>
                              <a:lumOff val="25000"/>
                            </a:schemeClr>
                          </a:solidFill>
                          <a:latin typeface="+mn-lt"/>
                        </a:rPr>
                        <a:t>I don’t eat meals at home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a:solidFill>
                            <a:schemeClr val="tx1">
                              <a:lumMod val="75000"/>
                              <a:lumOff val="25000"/>
                            </a:schemeClr>
                          </a:solidFill>
                          <a:effectLst/>
                          <a:latin typeface="+mn-lt"/>
                        </a:rPr>
                        <a:t>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8"/>
                  </a:ext>
                </a:extLst>
              </a:tr>
              <a:tr h="336547">
                <a:tc>
                  <a:txBody>
                    <a:bodyPr/>
                    <a:lstStyle/>
                    <a:p>
                      <a:r>
                        <a:rPr lang="en-GB" sz="1100">
                          <a:solidFill>
                            <a:schemeClr val="tx1">
                              <a:lumMod val="75000"/>
                              <a:lumOff val="25000"/>
                            </a:schemeClr>
                          </a:solidFill>
                          <a:latin typeface="+mn-lt"/>
                        </a:rPr>
                        <a:t>None of the above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a:solidFill>
                            <a:schemeClr val="tx1">
                              <a:lumMod val="75000"/>
                              <a:lumOff val="25000"/>
                            </a:schemeClr>
                          </a:solidFill>
                          <a:effectLst/>
                          <a:latin typeface="+mn-lt"/>
                        </a:rPr>
                        <a:t>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2989359424"/>
                  </a:ext>
                </a:extLst>
              </a:tr>
            </a:tbl>
          </a:graphicData>
        </a:graphic>
      </p:graphicFrame>
      <p:sp>
        <p:nvSpPr>
          <p:cNvPr id="9" name="Rectangle 8"/>
          <p:cNvSpPr/>
          <p:nvPr/>
        </p:nvSpPr>
        <p:spPr>
          <a:xfrm>
            <a:off x="9946640" y="6368627"/>
            <a:ext cx="1686560" cy="492926"/>
          </a:xfrm>
          <a:prstGeom prst="rect">
            <a:avLst/>
          </a:prstGeom>
          <a:solidFill>
            <a:srgbClr val="00A79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a:t>Healthy eating</a:t>
            </a:r>
          </a:p>
        </p:txBody>
      </p:sp>
    </p:spTree>
    <p:extLst>
      <p:ext uri="{BB962C8B-B14F-4D97-AF65-F5344CB8AC3E}">
        <p14:creationId xmlns:p14="http://schemas.microsoft.com/office/powerpoint/2010/main" val="138245873"/>
      </p:ext>
    </p:extLst>
  </p:cSld>
  <p:clrMapOvr>
    <a:masterClrMapping/>
  </p:clrMapOvr>
  <p:extLst>
    <p:ext uri="{6950BFC3-D8DA-4A85-94F7-54DA5524770B}">
      <p188:commentRel xmlns:p188="http://schemas.microsoft.com/office/powerpoint/2018/8/main" r:id="rId3"/>
    </p:ext>
  </p:extLst>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83019" y="180000"/>
            <a:ext cx="11526628" cy="900000"/>
          </a:xfrm>
        </p:spPr>
        <p:txBody>
          <a:bodyPr vert="horz" lIns="91440" tIns="45720" rIns="91440" bIns="45720" rtlCol="0" anchor="t" anchorCtr="0">
            <a:normAutofit/>
          </a:bodyPr>
          <a:lstStyle/>
          <a:p>
            <a:r>
              <a:rPr lang="en-GB" sz="1600"/>
              <a:t>59% of pupils have at least one rule at home about food and eating. The most common continues to be the use of devices/mobiles.</a:t>
            </a:r>
          </a:p>
        </p:txBody>
      </p:sp>
      <p:graphicFrame>
        <p:nvGraphicFramePr>
          <p:cNvPr id="16" name="Chart 15"/>
          <p:cNvGraphicFramePr/>
          <p:nvPr/>
        </p:nvGraphicFramePr>
        <p:xfrm>
          <a:off x="1326656" y="1261100"/>
          <a:ext cx="4293399" cy="2687134"/>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15" name="Chart 14"/>
          <p:cNvGraphicFramePr/>
          <p:nvPr>
            <p:extLst>
              <p:ext uri="{D42A27DB-BD31-4B8C-83A1-F6EECF244321}">
                <p14:modId xmlns:p14="http://schemas.microsoft.com/office/powerpoint/2010/main" val="2864254547"/>
              </p:ext>
            </p:extLst>
          </p:nvPr>
        </p:nvGraphicFramePr>
        <p:xfrm>
          <a:off x="183600" y="825368"/>
          <a:ext cx="10801071" cy="5531134"/>
        </p:xfrm>
        <a:graphic>
          <a:graphicData uri="http://schemas.openxmlformats.org/drawingml/2006/chart">
            <c:chart xmlns:c="http://schemas.openxmlformats.org/drawingml/2006/chart" xmlns:r="http://schemas.openxmlformats.org/officeDocument/2006/relationships" r:id="rId4"/>
          </a:graphicData>
        </a:graphic>
      </p:graphicFrame>
      <p:sp>
        <p:nvSpPr>
          <p:cNvPr id="6" name="TextBox 5"/>
          <p:cNvSpPr txBox="1"/>
          <p:nvPr/>
        </p:nvSpPr>
        <p:spPr>
          <a:xfrm>
            <a:off x="183019" y="6368400"/>
            <a:ext cx="10227733" cy="400110"/>
          </a:xfrm>
          <a:prstGeom prst="rect">
            <a:avLst/>
          </a:prstGeom>
          <a:noFill/>
        </p:spPr>
        <p:txBody>
          <a:bodyPr wrap="square" rtlCol="0" anchor="b" anchorCtr="0">
            <a:spAutoFit/>
          </a:bodyPr>
          <a:lstStyle/>
          <a:p>
            <a:r>
              <a:rPr lang="en-GB" sz="1000">
                <a:solidFill>
                  <a:srgbClr val="002060"/>
                </a:solidFill>
              </a:rPr>
              <a:t>Q: Are there any of the following rules at home about food and eating? (Tick all that apply)</a:t>
            </a:r>
          </a:p>
          <a:p>
            <a:r>
              <a:rPr lang="en-GB" sz="1000" i="1">
                <a:solidFill>
                  <a:srgbClr val="002060"/>
                </a:solidFill>
              </a:rPr>
              <a:t>Base: All valid respondents, 2023 n=1,057, 2024 n=1,170, 2025 n=1,546. </a:t>
            </a:r>
          </a:p>
        </p:txBody>
      </p:sp>
      <p:sp>
        <p:nvSpPr>
          <p:cNvPr id="7" name="Rectangle 6"/>
          <p:cNvSpPr/>
          <p:nvPr/>
        </p:nvSpPr>
        <p:spPr>
          <a:xfrm>
            <a:off x="9946640" y="6368627"/>
            <a:ext cx="1686560" cy="492926"/>
          </a:xfrm>
          <a:prstGeom prst="rect">
            <a:avLst/>
          </a:prstGeom>
          <a:solidFill>
            <a:srgbClr val="00A79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a:t>Healthy eating</a:t>
            </a:r>
          </a:p>
        </p:txBody>
      </p:sp>
    </p:spTree>
    <p:extLst>
      <p:ext uri="{BB962C8B-B14F-4D97-AF65-F5344CB8AC3E}">
        <p14:creationId xmlns:p14="http://schemas.microsoft.com/office/powerpoint/2010/main" val="396778959"/>
      </p:ext>
    </p:extLst>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1"/>
          <p:cNvSpPr>
            <a:spLocks noGrp="1"/>
          </p:cNvSpPr>
          <p:nvPr>
            <p:ph type="title"/>
          </p:nvPr>
        </p:nvSpPr>
        <p:spPr>
          <a:xfrm>
            <a:off x="183019" y="180000"/>
            <a:ext cx="11633842" cy="900000"/>
          </a:xfrm>
        </p:spPr>
        <p:txBody>
          <a:bodyPr vert="horz" lIns="91440" tIns="45720" rIns="91440" bIns="45720" rtlCol="0" anchor="t">
            <a:noAutofit/>
          </a:bodyPr>
          <a:lstStyle/>
          <a:p>
            <a:r>
              <a:rPr lang="en-GB" sz="1600"/>
              <a:t>As you would expect, there are more rules at home surrounding food and eating for Year 8 pupils (64%) compared to Year 10 pupils (51%). </a:t>
            </a:r>
            <a:br>
              <a:rPr lang="en-GB" sz="1600"/>
            </a:br>
            <a:endParaRPr lang="en-GB" sz="1600"/>
          </a:p>
        </p:txBody>
      </p:sp>
      <p:sp>
        <p:nvSpPr>
          <p:cNvPr id="7" name="TextBox 6"/>
          <p:cNvSpPr txBox="1"/>
          <p:nvPr/>
        </p:nvSpPr>
        <p:spPr>
          <a:xfrm>
            <a:off x="183018" y="6522289"/>
            <a:ext cx="5216295" cy="246221"/>
          </a:xfrm>
          <a:prstGeom prst="rect">
            <a:avLst/>
          </a:prstGeom>
          <a:noFill/>
        </p:spPr>
        <p:txBody>
          <a:bodyPr wrap="square" rtlCol="0" anchor="b" anchorCtr="0">
            <a:spAutoFit/>
          </a:bodyPr>
          <a:lstStyle>
            <a:defPPr>
              <a:defRPr lang="en-US"/>
            </a:defPPr>
            <a:lvl1pPr>
              <a:defRPr sz="1000">
                <a:solidFill>
                  <a:srgbClr val="002060"/>
                </a:solidFill>
                <a:latin typeface="DINPro" panose="020B0504020101020102" pitchFamily="34" charset="0"/>
              </a:defRPr>
            </a:lvl1pPr>
          </a:lstStyle>
          <a:p>
            <a:r>
              <a:rPr lang="en-GB" sz="1000">
                <a:solidFill>
                  <a:srgbClr val="002060"/>
                </a:solidFill>
                <a:latin typeface="+mn-lt"/>
              </a:rPr>
              <a:t>Q: Are there any of the following rules at home about food and eating? (Tick all that apply</a:t>
            </a:r>
            <a:r>
              <a:rPr lang="en-GB">
                <a:latin typeface="+mn-lt"/>
              </a:rPr>
              <a:t>)</a:t>
            </a:r>
            <a:endParaRPr lang="en-GB" sz="1000">
              <a:solidFill>
                <a:srgbClr val="002060"/>
              </a:solidFill>
              <a:latin typeface="+mn-lt"/>
            </a:endParaRPr>
          </a:p>
        </p:txBody>
      </p:sp>
      <p:graphicFrame>
        <p:nvGraphicFramePr>
          <p:cNvPr id="6" name="Table 5"/>
          <p:cNvGraphicFramePr>
            <a:graphicFrameLocks noGrp="1"/>
          </p:cNvGraphicFramePr>
          <p:nvPr>
            <p:extLst>
              <p:ext uri="{D42A27DB-BD31-4B8C-83A1-F6EECF244321}">
                <p14:modId xmlns:p14="http://schemas.microsoft.com/office/powerpoint/2010/main" val="3778084005"/>
              </p:ext>
            </p:extLst>
          </p:nvPr>
        </p:nvGraphicFramePr>
        <p:xfrm>
          <a:off x="183021" y="971654"/>
          <a:ext cx="11450182" cy="3724800"/>
        </p:xfrm>
        <a:graphic>
          <a:graphicData uri="http://schemas.openxmlformats.org/drawingml/2006/table">
            <a:tbl>
              <a:tblPr firstRow="1" bandRow="1">
                <a:tableStyleId>{5940675A-B579-460E-94D1-54222C63F5DA}</a:tableStyleId>
              </a:tblPr>
              <a:tblGrid>
                <a:gridCol w="2433228">
                  <a:extLst>
                    <a:ext uri="{9D8B030D-6E8A-4147-A177-3AD203B41FA5}">
                      <a16:colId xmlns:a16="http://schemas.microsoft.com/office/drawing/2014/main" val="20000"/>
                    </a:ext>
                  </a:extLst>
                </a:gridCol>
                <a:gridCol w="863333">
                  <a:extLst>
                    <a:ext uri="{9D8B030D-6E8A-4147-A177-3AD203B41FA5}">
                      <a16:colId xmlns:a16="http://schemas.microsoft.com/office/drawing/2014/main" val="20001"/>
                    </a:ext>
                  </a:extLst>
                </a:gridCol>
                <a:gridCol w="620702">
                  <a:extLst>
                    <a:ext uri="{9D8B030D-6E8A-4147-A177-3AD203B41FA5}">
                      <a16:colId xmlns:a16="http://schemas.microsoft.com/office/drawing/2014/main" val="20002"/>
                    </a:ext>
                  </a:extLst>
                </a:gridCol>
                <a:gridCol w="684811">
                  <a:extLst>
                    <a:ext uri="{9D8B030D-6E8A-4147-A177-3AD203B41FA5}">
                      <a16:colId xmlns:a16="http://schemas.microsoft.com/office/drawing/2014/main" val="20003"/>
                    </a:ext>
                  </a:extLst>
                </a:gridCol>
                <a:gridCol w="684811">
                  <a:extLst>
                    <a:ext uri="{9D8B030D-6E8A-4147-A177-3AD203B41FA5}">
                      <a16:colId xmlns:a16="http://schemas.microsoft.com/office/drawing/2014/main" val="20004"/>
                    </a:ext>
                  </a:extLst>
                </a:gridCol>
                <a:gridCol w="684811">
                  <a:extLst>
                    <a:ext uri="{9D8B030D-6E8A-4147-A177-3AD203B41FA5}">
                      <a16:colId xmlns:a16="http://schemas.microsoft.com/office/drawing/2014/main" val="20005"/>
                    </a:ext>
                  </a:extLst>
                </a:gridCol>
                <a:gridCol w="684811">
                  <a:extLst>
                    <a:ext uri="{9D8B030D-6E8A-4147-A177-3AD203B41FA5}">
                      <a16:colId xmlns:a16="http://schemas.microsoft.com/office/drawing/2014/main" val="20006"/>
                    </a:ext>
                  </a:extLst>
                </a:gridCol>
                <a:gridCol w="588071">
                  <a:extLst>
                    <a:ext uri="{9D8B030D-6E8A-4147-A177-3AD203B41FA5}">
                      <a16:colId xmlns:a16="http://schemas.microsoft.com/office/drawing/2014/main" val="20007"/>
                    </a:ext>
                  </a:extLst>
                </a:gridCol>
                <a:gridCol w="781550">
                  <a:extLst>
                    <a:ext uri="{9D8B030D-6E8A-4147-A177-3AD203B41FA5}">
                      <a16:colId xmlns:a16="http://schemas.microsoft.com/office/drawing/2014/main" val="20008"/>
                    </a:ext>
                  </a:extLst>
                </a:gridCol>
                <a:gridCol w="629758">
                  <a:extLst>
                    <a:ext uri="{9D8B030D-6E8A-4147-A177-3AD203B41FA5}">
                      <a16:colId xmlns:a16="http://schemas.microsoft.com/office/drawing/2014/main" val="20009"/>
                    </a:ext>
                  </a:extLst>
                </a:gridCol>
                <a:gridCol w="783606">
                  <a:extLst>
                    <a:ext uri="{9D8B030D-6E8A-4147-A177-3AD203B41FA5}">
                      <a16:colId xmlns:a16="http://schemas.microsoft.com/office/drawing/2014/main" val="20010"/>
                    </a:ext>
                  </a:extLst>
                </a:gridCol>
                <a:gridCol w="759970">
                  <a:extLst>
                    <a:ext uri="{9D8B030D-6E8A-4147-A177-3AD203B41FA5}">
                      <a16:colId xmlns:a16="http://schemas.microsoft.com/office/drawing/2014/main" val="20011"/>
                    </a:ext>
                  </a:extLst>
                </a:gridCol>
                <a:gridCol w="629684">
                  <a:extLst>
                    <a:ext uri="{9D8B030D-6E8A-4147-A177-3AD203B41FA5}">
                      <a16:colId xmlns:a16="http://schemas.microsoft.com/office/drawing/2014/main" val="1537730133"/>
                    </a:ext>
                  </a:extLst>
                </a:gridCol>
                <a:gridCol w="621036">
                  <a:extLst>
                    <a:ext uri="{9D8B030D-6E8A-4147-A177-3AD203B41FA5}">
                      <a16:colId xmlns:a16="http://schemas.microsoft.com/office/drawing/2014/main" val="2333797757"/>
                    </a:ext>
                  </a:extLst>
                </a:gridCol>
              </a:tblGrid>
              <a:tr h="441506">
                <a:tc>
                  <a:txBody>
                    <a:bodyPr/>
                    <a:lstStyle/>
                    <a:p>
                      <a:r>
                        <a:rPr lang="en-GB" sz="1100" i="1">
                          <a:solidFill>
                            <a:schemeClr val="tx1">
                              <a:lumMod val="75000"/>
                              <a:lumOff val="25000"/>
                            </a:schemeClr>
                          </a:solidFill>
                        </a:rPr>
                        <a:t>2025 Survey</a:t>
                      </a:r>
                    </a:p>
                    <a:p>
                      <a:endParaRPr lang="en-GB" sz="1100">
                        <a:solidFill>
                          <a:schemeClr val="tx1">
                            <a:lumMod val="75000"/>
                            <a:lumOff val="25000"/>
                          </a:schemeClr>
                        </a:solidFill>
                      </a:endParaRP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All Secondary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Year 8</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Year 10</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Boys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Girls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FSM</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SEN</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Have a disability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Young carers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Ethnicity:</a:t>
                      </a:r>
                      <a:r>
                        <a:rPr lang="en-GB" sz="1100" b="1" baseline="0">
                          <a:solidFill>
                            <a:schemeClr val="tx1">
                              <a:lumMod val="75000"/>
                              <a:lumOff val="25000"/>
                            </a:schemeClr>
                          </a:solidFill>
                        </a:rPr>
                        <a:t> </a:t>
                      </a:r>
                      <a:r>
                        <a:rPr lang="en-GB" sz="1100" b="1">
                          <a:solidFill>
                            <a:schemeClr val="tx1">
                              <a:lumMod val="75000"/>
                              <a:lumOff val="25000"/>
                            </a:schemeClr>
                          </a:solidFill>
                        </a:rPr>
                        <a:t>White</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Ethnic Minority Groups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Eng 2</a:t>
                      </a:r>
                      <a:r>
                        <a:rPr lang="en-GB" sz="1100" b="1" baseline="30000">
                          <a:solidFill>
                            <a:schemeClr val="tx1">
                              <a:lumMod val="75000"/>
                              <a:lumOff val="25000"/>
                            </a:schemeClr>
                          </a:solidFill>
                        </a:rPr>
                        <a:t>nd</a:t>
                      </a:r>
                      <a:r>
                        <a:rPr lang="en-GB" sz="1100" b="1">
                          <a:solidFill>
                            <a:schemeClr val="tx1">
                              <a:lumMod val="75000"/>
                              <a:lumOff val="25000"/>
                            </a:schemeClr>
                          </a:solidFill>
                        </a:rPr>
                        <a:t> Lang</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LGBTQ</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84712">
                <a:tc>
                  <a:txBody>
                    <a:bodyPr/>
                    <a:lstStyle/>
                    <a:p>
                      <a:r>
                        <a:rPr lang="en-GB" sz="1100" i="1">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1,546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962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584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720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775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329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191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309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87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1,341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154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120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178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284712">
                <a:tc>
                  <a:txBody>
                    <a:bodyPr/>
                    <a:lstStyle/>
                    <a:p>
                      <a:r>
                        <a:rPr lang="en-GB" sz="1100">
                          <a:solidFill>
                            <a:schemeClr val="tx1">
                              <a:lumMod val="75000"/>
                              <a:lumOff val="25000"/>
                            </a:schemeClr>
                          </a:solidFill>
                        </a:rPr>
                        <a:t>Not using mobile phones/other devices when eating</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35%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38%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29%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34%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36%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33%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25%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32%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40%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35%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36%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42%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31%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284712">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a:solidFill>
                            <a:schemeClr val="tx1">
                              <a:lumMod val="75000"/>
                              <a:lumOff val="25000"/>
                            </a:schemeClr>
                          </a:solidFill>
                        </a:rPr>
                        <a:t>Asking permission before getting a snack</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20%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24%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13%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23%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17%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20%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23%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24%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30%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21%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15%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17%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24%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284712">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a:solidFill>
                            <a:schemeClr val="tx1">
                              <a:lumMod val="75000"/>
                              <a:lumOff val="25000"/>
                            </a:schemeClr>
                          </a:solidFill>
                        </a:rPr>
                        <a:t>You must clear your plate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17%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18%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15%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18%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16%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17%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18%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15%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23%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16%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23%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24%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16%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r h="284712">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a:solidFill>
                            <a:schemeClr val="tx1">
                              <a:lumMod val="75000"/>
                              <a:lumOff val="25000"/>
                            </a:schemeClr>
                          </a:solidFill>
                        </a:rPr>
                        <a:t>Having dessert after finishing your meal</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18%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21%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12%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18%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18%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21%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21%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22%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21%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18%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14%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17%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15%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5"/>
                  </a:ext>
                </a:extLst>
              </a:tr>
              <a:tr h="284712">
                <a:tc>
                  <a:txBody>
                    <a:bodyPr/>
                    <a:lstStyle/>
                    <a:p>
                      <a:r>
                        <a:rPr lang="en-GB" sz="1100">
                          <a:solidFill>
                            <a:schemeClr val="tx1">
                              <a:lumMod val="75000"/>
                              <a:lumOff val="25000"/>
                            </a:schemeClr>
                          </a:solidFill>
                        </a:rPr>
                        <a:t>Eat some foods on your plate first</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14%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17%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13%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14%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15%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17%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17%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25%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14%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14%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14%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17%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6"/>
                  </a:ext>
                </a:extLst>
              </a:tr>
              <a:tr h="284712">
                <a:tc>
                  <a:txBody>
                    <a:bodyPr/>
                    <a:lstStyle/>
                    <a:p>
                      <a:r>
                        <a:rPr lang="en-GB" sz="1100">
                          <a:solidFill>
                            <a:schemeClr val="tx1">
                              <a:lumMod val="75000"/>
                              <a:lumOff val="25000"/>
                            </a:schemeClr>
                          </a:solidFill>
                        </a:rPr>
                        <a:t>Getting a reward for eating certain foods or finishing a meal</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7"/>
                  </a:ext>
                </a:extLst>
              </a:tr>
              <a:tr h="284712">
                <a:tc>
                  <a:txBody>
                    <a:bodyPr/>
                    <a:lstStyle/>
                    <a:p>
                      <a:r>
                        <a:rPr lang="en-GB" sz="1100">
                          <a:solidFill>
                            <a:schemeClr val="tx1">
                              <a:lumMod val="75000"/>
                              <a:lumOff val="25000"/>
                            </a:schemeClr>
                          </a:solidFill>
                        </a:rPr>
                        <a:t>Don’t have a drink while eating</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8"/>
                  </a:ext>
                </a:extLst>
              </a:tr>
              <a:tr h="284712">
                <a:tc>
                  <a:txBody>
                    <a:bodyPr/>
                    <a:lstStyle/>
                    <a:p>
                      <a:r>
                        <a:rPr lang="en-GB" sz="1100">
                          <a:solidFill>
                            <a:schemeClr val="tx1">
                              <a:lumMod val="75000"/>
                              <a:lumOff val="25000"/>
                            </a:schemeClr>
                          </a:solidFill>
                        </a:rPr>
                        <a:t>None of the above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41%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36%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49%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41%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40%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38%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45%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38%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28%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40%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43%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38%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39%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3547376613"/>
                  </a:ext>
                </a:extLst>
              </a:tr>
            </a:tbl>
          </a:graphicData>
        </a:graphic>
      </p:graphicFrame>
      <p:sp>
        <p:nvSpPr>
          <p:cNvPr id="9" name="Rectangle 8"/>
          <p:cNvSpPr/>
          <p:nvPr/>
        </p:nvSpPr>
        <p:spPr>
          <a:xfrm>
            <a:off x="9946640" y="6368627"/>
            <a:ext cx="1686560" cy="492926"/>
          </a:xfrm>
          <a:prstGeom prst="rect">
            <a:avLst/>
          </a:prstGeom>
          <a:solidFill>
            <a:srgbClr val="00A79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a:t>Healthy eating</a:t>
            </a:r>
          </a:p>
        </p:txBody>
      </p:sp>
    </p:spTree>
    <p:extLst>
      <p:ext uri="{BB962C8B-B14F-4D97-AF65-F5344CB8AC3E}">
        <p14:creationId xmlns:p14="http://schemas.microsoft.com/office/powerpoint/2010/main" val="1173811288"/>
      </p:ext>
    </p:extLst>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1"/>
          <p:cNvSpPr>
            <a:spLocks noGrp="1"/>
          </p:cNvSpPr>
          <p:nvPr>
            <p:ph type="title"/>
          </p:nvPr>
        </p:nvSpPr>
        <p:spPr>
          <a:xfrm>
            <a:off x="183019" y="180000"/>
            <a:ext cx="11674998" cy="900000"/>
          </a:xfrm>
        </p:spPr>
        <p:txBody>
          <a:bodyPr vert="horz" lIns="91440" tIns="45720" rIns="91440" bIns="45720" rtlCol="0" anchor="t">
            <a:normAutofit/>
          </a:bodyPr>
          <a:lstStyle/>
          <a:p>
            <a:r>
              <a:rPr lang="en-GB" sz="1600"/>
              <a:t>70% of pupils are eating fruits and vegetables everyday/most days, 33% are drinking fruit juice or smoothies everyday/most days and over half of all pupils are having snacks and sweets everyday/most days (55%). </a:t>
            </a:r>
            <a:br>
              <a:rPr lang="en-GB" sz="1600"/>
            </a:br>
            <a:r>
              <a:rPr lang="en-GB" sz="1600"/>
              <a:t>20% of pupils will be having a takeaway at least 2-3 days a week and 63% of pupils  have energy/sports fizzy drinks at least 2-3 days a week.</a:t>
            </a:r>
          </a:p>
        </p:txBody>
      </p:sp>
      <p:graphicFrame>
        <p:nvGraphicFramePr>
          <p:cNvPr id="10" name="Chart 9"/>
          <p:cNvGraphicFramePr/>
          <p:nvPr>
            <p:extLst>
              <p:ext uri="{D42A27DB-BD31-4B8C-83A1-F6EECF244321}">
                <p14:modId xmlns:p14="http://schemas.microsoft.com/office/powerpoint/2010/main" val="342727299"/>
              </p:ext>
            </p:extLst>
          </p:nvPr>
        </p:nvGraphicFramePr>
        <p:xfrm>
          <a:off x="183019" y="835200"/>
          <a:ext cx="11559215" cy="4795867"/>
        </p:xfrm>
        <a:graphic>
          <a:graphicData uri="http://schemas.openxmlformats.org/drawingml/2006/chart">
            <c:chart xmlns:c="http://schemas.openxmlformats.org/drawingml/2006/chart" xmlns:r="http://schemas.openxmlformats.org/officeDocument/2006/relationships" r:id="rId3"/>
          </a:graphicData>
        </a:graphic>
      </p:graphicFrame>
      <p:sp>
        <p:nvSpPr>
          <p:cNvPr id="7" name="TextBox 6"/>
          <p:cNvSpPr txBox="1"/>
          <p:nvPr/>
        </p:nvSpPr>
        <p:spPr>
          <a:xfrm>
            <a:off x="183600" y="6368400"/>
            <a:ext cx="4184831" cy="400110"/>
          </a:xfrm>
          <a:prstGeom prst="rect">
            <a:avLst/>
          </a:prstGeom>
          <a:noFill/>
        </p:spPr>
        <p:txBody>
          <a:bodyPr wrap="square" rtlCol="0">
            <a:spAutoFit/>
          </a:bodyPr>
          <a:lstStyle/>
          <a:p>
            <a:r>
              <a:rPr lang="en-GB" sz="1000">
                <a:solidFill>
                  <a:srgbClr val="002060"/>
                </a:solidFill>
              </a:rPr>
              <a:t>Q: How often do you eat or drink the following types of food and drink? </a:t>
            </a:r>
          </a:p>
          <a:p>
            <a:r>
              <a:rPr lang="en-GB" sz="1000" i="1">
                <a:solidFill>
                  <a:srgbClr val="002060"/>
                </a:solidFill>
              </a:rPr>
              <a:t>Base: All valid respondents, n=1,546.</a:t>
            </a:r>
          </a:p>
        </p:txBody>
      </p:sp>
      <p:sp>
        <p:nvSpPr>
          <p:cNvPr id="5" name="Rectangle 4"/>
          <p:cNvSpPr/>
          <p:nvPr/>
        </p:nvSpPr>
        <p:spPr>
          <a:xfrm>
            <a:off x="9946640" y="6368627"/>
            <a:ext cx="1686560" cy="492926"/>
          </a:xfrm>
          <a:prstGeom prst="rect">
            <a:avLst/>
          </a:prstGeom>
          <a:solidFill>
            <a:srgbClr val="00A79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a:t>Healthy eating</a:t>
            </a:r>
          </a:p>
        </p:txBody>
      </p:sp>
    </p:spTree>
    <p:extLst>
      <p:ext uri="{BB962C8B-B14F-4D97-AF65-F5344CB8AC3E}">
        <p14:creationId xmlns:p14="http://schemas.microsoft.com/office/powerpoint/2010/main" val="705927073"/>
      </p:ext>
    </p:extLst>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1"/>
          <p:cNvSpPr>
            <a:spLocks noGrp="1"/>
          </p:cNvSpPr>
          <p:nvPr>
            <p:ph type="title"/>
          </p:nvPr>
        </p:nvSpPr>
        <p:spPr>
          <a:xfrm>
            <a:off x="183019" y="180000"/>
            <a:ext cx="11559215" cy="900000"/>
          </a:xfrm>
        </p:spPr>
        <p:txBody>
          <a:bodyPr vert="horz" lIns="91440" tIns="45720" rIns="91440" bIns="45720" rtlCol="0" anchor="t">
            <a:noAutofit/>
          </a:bodyPr>
          <a:lstStyle/>
          <a:p>
            <a:r>
              <a:rPr lang="en-GB" sz="1600"/>
              <a:t>Overall, this year sees an increase in healthier food habits and a decrease in the unhealthy choices.</a:t>
            </a:r>
          </a:p>
        </p:txBody>
      </p:sp>
      <p:graphicFrame>
        <p:nvGraphicFramePr>
          <p:cNvPr id="10" name="Chart 9"/>
          <p:cNvGraphicFramePr/>
          <p:nvPr>
            <p:extLst>
              <p:ext uri="{D42A27DB-BD31-4B8C-83A1-F6EECF244321}">
                <p14:modId xmlns:p14="http://schemas.microsoft.com/office/powerpoint/2010/main" val="258564142"/>
              </p:ext>
            </p:extLst>
          </p:nvPr>
        </p:nvGraphicFramePr>
        <p:xfrm>
          <a:off x="191897" y="844078"/>
          <a:ext cx="11559215" cy="4795867"/>
        </p:xfrm>
        <a:graphic>
          <a:graphicData uri="http://schemas.openxmlformats.org/drawingml/2006/chart">
            <c:chart xmlns:c="http://schemas.openxmlformats.org/drawingml/2006/chart" xmlns:r="http://schemas.openxmlformats.org/officeDocument/2006/relationships" r:id="rId3"/>
          </a:graphicData>
        </a:graphic>
      </p:graphicFrame>
      <p:sp>
        <p:nvSpPr>
          <p:cNvPr id="7" name="TextBox 6"/>
          <p:cNvSpPr txBox="1"/>
          <p:nvPr/>
        </p:nvSpPr>
        <p:spPr>
          <a:xfrm>
            <a:off x="183600" y="6266800"/>
            <a:ext cx="6044480" cy="553998"/>
          </a:xfrm>
          <a:prstGeom prst="rect">
            <a:avLst/>
          </a:prstGeom>
          <a:noFill/>
        </p:spPr>
        <p:txBody>
          <a:bodyPr wrap="square" rtlCol="0">
            <a:spAutoFit/>
          </a:bodyPr>
          <a:lstStyle/>
          <a:p>
            <a:r>
              <a:rPr lang="en-GB" sz="1000">
                <a:solidFill>
                  <a:srgbClr val="002060"/>
                </a:solidFill>
              </a:rPr>
              <a:t>Q: How often do you eat or drink the following types of food and drink? (Everyday/Most days) </a:t>
            </a:r>
          </a:p>
          <a:p>
            <a:r>
              <a:rPr lang="en-GB" sz="1000" i="1">
                <a:solidFill>
                  <a:srgbClr val="002060"/>
                </a:solidFill>
              </a:rPr>
              <a:t>Base: All valid respondents, 2023 n=1,057, 2024 n=1,170, 2025 n=1,546. </a:t>
            </a:r>
          </a:p>
          <a:p>
            <a:r>
              <a:rPr lang="en-GB" sz="1000" i="1">
                <a:solidFill>
                  <a:srgbClr val="002060"/>
                </a:solidFill>
              </a:rPr>
              <a:t>Please note: Options ‘Energy, sports or fizzy drinks/pop’ and ‘Tea, coffee’ added for 2024 in place of ‘Other drinks’.</a:t>
            </a:r>
          </a:p>
        </p:txBody>
      </p:sp>
      <p:sp>
        <p:nvSpPr>
          <p:cNvPr id="5" name="Rectangle 4"/>
          <p:cNvSpPr/>
          <p:nvPr/>
        </p:nvSpPr>
        <p:spPr>
          <a:xfrm>
            <a:off x="9946640" y="6368627"/>
            <a:ext cx="1686560" cy="492926"/>
          </a:xfrm>
          <a:prstGeom prst="rect">
            <a:avLst/>
          </a:prstGeom>
          <a:solidFill>
            <a:srgbClr val="00A79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a:t>Healthy eating</a:t>
            </a:r>
          </a:p>
        </p:txBody>
      </p:sp>
    </p:spTree>
    <p:extLst>
      <p:ext uri="{BB962C8B-B14F-4D97-AF65-F5344CB8AC3E}">
        <p14:creationId xmlns:p14="http://schemas.microsoft.com/office/powerpoint/2010/main" val="3863162587"/>
      </p:ext>
    </p:extLst>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1"/>
          <p:cNvSpPr>
            <a:spLocks noGrp="1"/>
          </p:cNvSpPr>
          <p:nvPr>
            <p:ph type="title"/>
          </p:nvPr>
        </p:nvSpPr>
        <p:spPr>
          <a:xfrm>
            <a:off x="183600" y="180000"/>
            <a:ext cx="11592799" cy="781200"/>
          </a:xfrm>
        </p:spPr>
        <p:txBody>
          <a:bodyPr vert="horz" lIns="91440" tIns="45720" rIns="91440" bIns="45720" rtlCol="0" anchor="t">
            <a:normAutofit/>
          </a:bodyPr>
          <a:lstStyle/>
          <a:p>
            <a:r>
              <a:rPr lang="en-GB" sz="1600"/>
              <a:t>More boys drink energy, sports or fizzy drinks compared to girls (37% v. 32% girls). </a:t>
            </a:r>
            <a:br>
              <a:rPr lang="en-GB" sz="1600"/>
            </a:br>
            <a:r>
              <a:rPr lang="en-GB" sz="1600"/>
              <a:t>FSM pupils are the group least likely to eat fruit and vegetables most days/everyday (63%).</a:t>
            </a:r>
          </a:p>
        </p:txBody>
      </p:sp>
      <p:sp>
        <p:nvSpPr>
          <p:cNvPr id="7" name="TextBox 6"/>
          <p:cNvSpPr txBox="1"/>
          <p:nvPr/>
        </p:nvSpPr>
        <p:spPr>
          <a:xfrm>
            <a:off x="183600" y="6522289"/>
            <a:ext cx="4184831" cy="246221"/>
          </a:xfrm>
          <a:prstGeom prst="rect">
            <a:avLst/>
          </a:prstGeom>
          <a:noFill/>
        </p:spPr>
        <p:txBody>
          <a:bodyPr wrap="square" rtlCol="0" anchor="b" anchorCtr="0">
            <a:spAutoFit/>
          </a:bodyPr>
          <a:lstStyle>
            <a:defPPr>
              <a:defRPr lang="en-US"/>
            </a:defPPr>
            <a:lvl1pPr>
              <a:defRPr sz="1000">
                <a:solidFill>
                  <a:srgbClr val="002060"/>
                </a:solidFill>
                <a:latin typeface="DINPro" panose="020B0504020101020102" pitchFamily="34" charset="0"/>
              </a:defRPr>
            </a:lvl1pPr>
          </a:lstStyle>
          <a:p>
            <a:r>
              <a:rPr lang="en-GB">
                <a:latin typeface="+mn-lt"/>
              </a:rPr>
              <a:t>Q: How often do you eat or drink the following types of food and drink? </a:t>
            </a:r>
          </a:p>
        </p:txBody>
      </p:sp>
      <p:sp>
        <p:nvSpPr>
          <p:cNvPr id="5" name="Rectangle 4"/>
          <p:cNvSpPr/>
          <p:nvPr/>
        </p:nvSpPr>
        <p:spPr>
          <a:xfrm>
            <a:off x="9946640" y="6368627"/>
            <a:ext cx="1686560" cy="492926"/>
          </a:xfrm>
          <a:prstGeom prst="rect">
            <a:avLst/>
          </a:prstGeom>
          <a:solidFill>
            <a:srgbClr val="00A79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a:t>Healthy eating</a:t>
            </a:r>
          </a:p>
        </p:txBody>
      </p:sp>
      <p:graphicFrame>
        <p:nvGraphicFramePr>
          <p:cNvPr id="6" name="Table 5"/>
          <p:cNvGraphicFramePr>
            <a:graphicFrameLocks noGrp="1"/>
          </p:cNvGraphicFramePr>
          <p:nvPr>
            <p:extLst>
              <p:ext uri="{D42A27DB-BD31-4B8C-83A1-F6EECF244321}">
                <p14:modId xmlns:p14="http://schemas.microsoft.com/office/powerpoint/2010/main" val="2773250593"/>
              </p:ext>
            </p:extLst>
          </p:nvPr>
        </p:nvGraphicFramePr>
        <p:xfrm>
          <a:off x="272400" y="1027875"/>
          <a:ext cx="11360800" cy="4178446"/>
        </p:xfrm>
        <a:graphic>
          <a:graphicData uri="http://schemas.openxmlformats.org/drawingml/2006/table">
            <a:tbl>
              <a:tblPr firstRow="1" bandRow="1">
                <a:tableStyleId>{5940675A-B579-460E-94D1-54222C63F5DA}</a:tableStyleId>
              </a:tblPr>
              <a:tblGrid>
                <a:gridCol w="1989919">
                  <a:extLst>
                    <a:ext uri="{9D8B030D-6E8A-4147-A177-3AD203B41FA5}">
                      <a16:colId xmlns:a16="http://schemas.microsoft.com/office/drawing/2014/main" val="20000"/>
                    </a:ext>
                  </a:extLst>
                </a:gridCol>
                <a:gridCol w="1223783">
                  <a:extLst>
                    <a:ext uri="{9D8B030D-6E8A-4147-A177-3AD203B41FA5}">
                      <a16:colId xmlns:a16="http://schemas.microsoft.com/office/drawing/2014/main" val="20001"/>
                    </a:ext>
                  </a:extLst>
                </a:gridCol>
                <a:gridCol w="1161907">
                  <a:extLst>
                    <a:ext uri="{9D8B030D-6E8A-4147-A177-3AD203B41FA5}">
                      <a16:colId xmlns:a16="http://schemas.microsoft.com/office/drawing/2014/main" val="20003"/>
                    </a:ext>
                  </a:extLst>
                </a:gridCol>
                <a:gridCol w="1285660">
                  <a:extLst>
                    <a:ext uri="{9D8B030D-6E8A-4147-A177-3AD203B41FA5}">
                      <a16:colId xmlns:a16="http://schemas.microsoft.com/office/drawing/2014/main" val="20005"/>
                    </a:ext>
                  </a:extLst>
                </a:gridCol>
                <a:gridCol w="1244409">
                  <a:extLst>
                    <a:ext uri="{9D8B030D-6E8A-4147-A177-3AD203B41FA5}">
                      <a16:colId xmlns:a16="http://schemas.microsoft.com/office/drawing/2014/main" val="20007"/>
                    </a:ext>
                  </a:extLst>
                </a:gridCol>
                <a:gridCol w="1161907">
                  <a:extLst>
                    <a:ext uri="{9D8B030D-6E8A-4147-A177-3AD203B41FA5}">
                      <a16:colId xmlns:a16="http://schemas.microsoft.com/office/drawing/2014/main" val="20009"/>
                    </a:ext>
                  </a:extLst>
                </a:gridCol>
                <a:gridCol w="1086280">
                  <a:extLst>
                    <a:ext uri="{9D8B030D-6E8A-4147-A177-3AD203B41FA5}">
                      <a16:colId xmlns:a16="http://schemas.microsoft.com/office/drawing/2014/main" val="20011"/>
                    </a:ext>
                  </a:extLst>
                </a:gridCol>
                <a:gridCol w="1120655">
                  <a:extLst>
                    <a:ext uri="{9D8B030D-6E8A-4147-A177-3AD203B41FA5}">
                      <a16:colId xmlns:a16="http://schemas.microsoft.com/office/drawing/2014/main" val="20013"/>
                    </a:ext>
                  </a:extLst>
                </a:gridCol>
                <a:gridCol w="1086280">
                  <a:extLst>
                    <a:ext uri="{9D8B030D-6E8A-4147-A177-3AD203B41FA5}">
                      <a16:colId xmlns:a16="http://schemas.microsoft.com/office/drawing/2014/main" val="20015"/>
                    </a:ext>
                  </a:extLst>
                </a:gridCol>
              </a:tblGrid>
              <a:tr h="354391">
                <a:tc>
                  <a:txBody>
                    <a:bodyPr/>
                    <a:lstStyle/>
                    <a:p>
                      <a:r>
                        <a:rPr lang="en-GB" sz="1100" i="1">
                          <a:solidFill>
                            <a:schemeClr val="tx1">
                              <a:lumMod val="75000"/>
                              <a:lumOff val="25000"/>
                            </a:schemeClr>
                          </a:solidFill>
                          <a:latin typeface="+mn-lt"/>
                        </a:rPr>
                        <a:t>2025 Survey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latin typeface="+mn-lt"/>
                        </a:rPr>
                        <a:t>All Secondary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latin typeface="+mn-lt"/>
                        </a:rPr>
                        <a:t>Year 8</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latin typeface="+mn-lt"/>
                        </a:rPr>
                        <a:t>Year 10</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latin typeface="+mn-lt"/>
                        </a:rPr>
                        <a:t>Boys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latin typeface="+mn-lt"/>
                        </a:rPr>
                        <a:t>Girls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latin typeface="+mn-lt"/>
                        </a:rPr>
                        <a:t>FSM</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latin typeface="+mn-lt"/>
                        </a:rPr>
                        <a:t>School dinners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latin typeface="+mn-lt"/>
                        </a:rPr>
                        <a:t>Packed lunch</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408195">
                <a:tc>
                  <a:txBody>
                    <a:bodyPr/>
                    <a:lstStyle/>
                    <a:p>
                      <a:r>
                        <a:rPr lang="en-GB" sz="1100" i="1">
                          <a:solidFill>
                            <a:schemeClr val="tx1">
                              <a:lumMod val="75000"/>
                              <a:lumOff val="25000"/>
                            </a:schemeClr>
                          </a:solidFill>
                          <a:latin typeface="+mn-lt"/>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latin typeface="+mn-lt"/>
                        </a:rPr>
                        <a:t>1,546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latin typeface="+mn-lt"/>
                        </a:rPr>
                        <a:t>962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latin typeface="+mn-lt"/>
                        </a:rPr>
                        <a:t>584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latin typeface="+mn-lt"/>
                        </a:rPr>
                        <a:t>720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latin typeface="+mn-lt"/>
                        </a:rPr>
                        <a:t>775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latin typeface="+mn-lt"/>
                        </a:rPr>
                        <a:t>329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latin typeface="+mn-lt"/>
                        </a:rPr>
                        <a:t>848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latin typeface="+mn-lt"/>
                        </a:rPr>
                        <a:t>486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2"/>
                  </a:ext>
                </a:extLst>
              </a:tr>
              <a:tr h="408195">
                <a:tc>
                  <a:txBody>
                    <a:bodyPr/>
                    <a:lstStyle/>
                    <a:p>
                      <a:r>
                        <a:rPr lang="en-GB" sz="1100">
                          <a:solidFill>
                            <a:schemeClr val="tx1">
                              <a:lumMod val="75000"/>
                              <a:lumOff val="25000"/>
                            </a:schemeClr>
                          </a:solidFill>
                          <a:latin typeface="+mn-lt"/>
                        </a:rPr>
                        <a:t>Takeaway and fast food (including pizza, chips, burgers or other fast food even if it’s cooked at home)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latin typeface="+mn-lt"/>
                        </a:rPr>
                        <a:t>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10%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408195">
                <a:tc>
                  <a:txBody>
                    <a:bodyPr/>
                    <a:lstStyle/>
                    <a:p>
                      <a:r>
                        <a:rPr lang="en-GB" sz="1100">
                          <a:solidFill>
                            <a:schemeClr val="tx1">
                              <a:lumMod val="75000"/>
                              <a:lumOff val="25000"/>
                            </a:schemeClr>
                          </a:solidFill>
                          <a:latin typeface="+mn-lt"/>
                        </a:rPr>
                        <a:t>Fruit juices and smoothies</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latin typeface="+mn-lt"/>
                        </a:rPr>
                        <a:t>33%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36%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29%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33%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33%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30%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34%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34%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836601971"/>
                  </a:ext>
                </a:extLst>
              </a:tr>
              <a:tr h="408195">
                <a:tc>
                  <a:txBody>
                    <a:bodyPr/>
                    <a:lstStyle/>
                    <a:p>
                      <a:r>
                        <a:rPr lang="en-GB" sz="1100">
                          <a:solidFill>
                            <a:schemeClr val="tx1">
                              <a:lumMod val="75000"/>
                              <a:lumOff val="25000"/>
                            </a:schemeClr>
                          </a:solidFill>
                          <a:latin typeface="+mn-lt"/>
                        </a:rPr>
                        <a:t>Energy, sports or fizzy drinks/pop</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latin typeface="+mn-lt"/>
                        </a:rPr>
                        <a:t>35%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36%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34%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37%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32%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38%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35%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32%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680325086"/>
                  </a:ext>
                </a:extLst>
              </a:tr>
              <a:tr h="408195">
                <a:tc>
                  <a:txBody>
                    <a:bodyPr/>
                    <a:lstStyle/>
                    <a:p>
                      <a:r>
                        <a:rPr lang="en-GB" sz="1100">
                          <a:solidFill>
                            <a:schemeClr val="tx1">
                              <a:lumMod val="75000"/>
                              <a:lumOff val="25000"/>
                            </a:schemeClr>
                          </a:solidFill>
                          <a:latin typeface="+mn-lt"/>
                        </a:rPr>
                        <a:t>Tea, coffee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latin typeface="+mn-lt"/>
                        </a:rPr>
                        <a:t>25%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24%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25%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26%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23%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22%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23%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26%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r h="408195">
                <a:tc>
                  <a:txBody>
                    <a:bodyPr/>
                    <a:lstStyle/>
                    <a:p>
                      <a:r>
                        <a:rPr lang="en-GB" sz="1100">
                          <a:solidFill>
                            <a:schemeClr val="tx1">
                              <a:lumMod val="75000"/>
                              <a:lumOff val="25000"/>
                            </a:schemeClr>
                          </a:solidFill>
                          <a:latin typeface="+mn-lt"/>
                        </a:rPr>
                        <a:t>Snacks and sweets (including crisps, biscuits, cakes, sweets, chocolate)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latin typeface="+mn-lt"/>
                        </a:rPr>
                        <a:t>55%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54%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58%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53%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57%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51%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54%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58%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6"/>
                  </a:ext>
                </a:extLst>
              </a:tr>
              <a:tr h="408195">
                <a:tc>
                  <a:txBody>
                    <a:bodyPr/>
                    <a:lstStyle/>
                    <a:p>
                      <a:r>
                        <a:rPr lang="en-GB" sz="1100">
                          <a:solidFill>
                            <a:schemeClr val="tx1">
                              <a:lumMod val="75000"/>
                              <a:lumOff val="25000"/>
                            </a:schemeClr>
                          </a:solidFill>
                          <a:latin typeface="+mn-lt"/>
                        </a:rPr>
                        <a:t>Fruits</a:t>
                      </a:r>
                      <a:r>
                        <a:rPr lang="en-GB" sz="1100" baseline="0">
                          <a:solidFill>
                            <a:schemeClr val="tx1">
                              <a:lumMod val="75000"/>
                              <a:lumOff val="25000"/>
                            </a:schemeClr>
                          </a:solidFill>
                          <a:latin typeface="+mn-lt"/>
                        </a:rPr>
                        <a:t> and vegetables</a:t>
                      </a:r>
                      <a:endParaRPr lang="en-GB" sz="1100">
                        <a:solidFill>
                          <a:schemeClr val="tx1">
                            <a:lumMod val="75000"/>
                            <a:lumOff val="25000"/>
                          </a:schemeClr>
                        </a:solidFill>
                        <a:latin typeface="+mn-lt"/>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latin typeface="+mn-lt"/>
                        </a:rPr>
                        <a:t>70%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68%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73%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68%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74%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63%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70%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77%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7"/>
                  </a:ext>
                </a:extLst>
              </a:tr>
              <a:tr h="408195">
                <a:tc>
                  <a:txBody>
                    <a:bodyPr/>
                    <a:lstStyle/>
                    <a:p>
                      <a:r>
                        <a:rPr lang="en-GB" sz="1100">
                          <a:solidFill>
                            <a:schemeClr val="tx1">
                              <a:lumMod val="75000"/>
                              <a:lumOff val="25000"/>
                            </a:schemeClr>
                          </a:solidFill>
                          <a:latin typeface="+mn-lt"/>
                        </a:rPr>
                        <a:t>Milk, water</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latin typeface="+mn-lt"/>
                        </a:rPr>
                        <a:t>83%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latin typeface="+mn-lt"/>
                        </a:rPr>
                        <a:t>82%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latin typeface="+mn-lt"/>
                        </a:rPr>
                        <a:t>85%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84%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83%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80%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85%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83%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8"/>
                  </a:ext>
                </a:extLst>
              </a:tr>
            </a:tbl>
          </a:graphicData>
        </a:graphic>
      </p:graphicFrame>
      <p:sp>
        <p:nvSpPr>
          <p:cNvPr id="3" name="TextBox 2"/>
          <p:cNvSpPr txBox="1"/>
          <p:nvPr/>
        </p:nvSpPr>
        <p:spPr>
          <a:xfrm>
            <a:off x="272400" y="5344300"/>
            <a:ext cx="11360800" cy="276999"/>
          </a:xfrm>
          <a:prstGeom prst="rect">
            <a:avLst/>
          </a:prstGeom>
          <a:solidFill>
            <a:schemeClr val="accent4">
              <a:lumMod val="20000"/>
              <a:lumOff val="80000"/>
            </a:schemeClr>
          </a:solidFill>
        </p:spPr>
        <p:txBody>
          <a:bodyPr wrap="square" rtlCol="0">
            <a:spAutoFit/>
          </a:bodyPr>
          <a:lstStyle/>
          <a:p>
            <a:r>
              <a:rPr lang="en-GB" sz="1200">
                <a:solidFill>
                  <a:schemeClr val="tx1">
                    <a:lumMod val="75000"/>
                    <a:lumOff val="25000"/>
                  </a:schemeClr>
                </a:solidFill>
              </a:rPr>
              <a:t>Proportion of pupils consuming ‘most days’ or ‘every day’</a:t>
            </a:r>
          </a:p>
        </p:txBody>
      </p:sp>
    </p:spTree>
    <p:extLst>
      <p:ext uri="{BB962C8B-B14F-4D97-AF65-F5344CB8AC3E}">
        <p14:creationId xmlns:p14="http://schemas.microsoft.com/office/powerpoint/2010/main" val="147489712"/>
      </p:ext>
    </p:extLst>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1"/>
          <p:cNvSpPr>
            <a:spLocks noGrp="1"/>
          </p:cNvSpPr>
          <p:nvPr>
            <p:ph type="title"/>
          </p:nvPr>
        </p:nvSpPr>
        <p:spPr>
          <a:xfrm>
            <a:off x="183600" y="180000"/>
            <a:ext cx="11592799" cy="900000"/>
          </a:xfrm>
        </p:spPr>
        <p:txBody>
          <a:bodyPr vert="horz" lIns="91440" tIns="45720" rIns="91440" bIns="45720" rtlCol="0" anchor="t">
            <a:normAutofit/>
          </a:bodyPr>
          <a:lstStyle/>
          <a:p>
            <a:r>
              <a:rPr lang="en-GB" sz="1600" dirty="0"/>
              <a:t>Energy, sports or fizzy drinks are most popular amongst SEN pupils. LGBTQ pupils are more likely than any other cohort to consumer sweets and snacks.</a:t>
            </a:r>
          </a:p>
        </p:txBody>
      </p:sp>
      <p:sp>
        <p:nvSpPr>
          <p:cNvPr id="7" name="TextBox 6"/>
          <p:cNvSpPr txBox="1"/>
          <p:nvPr/>
        </p:nvSpPr>
        <p:spPr>
          <a:xfrm>
            <a:off x="183600" y="6522289"/>
            <a:ext cx="4184831" cy="246221"/>
          </a:xfrm>
          <a:prstGeom prst="rect">
            <a:avLst/>
          </a:prstGeom>
          <a:noFill/>
        </p:spPr>
        <p:txBody>
          <a:bodyPr wrap="square" rtlCol="0" anchor="b" anchorCtr="0">
            <a:spAutoFit/>
          </a:bodyPr>
          <a:lstStyle>
            <a:defPPr>
              <a:defRPr lang="en-US"/>
            </a:defPPr>
            <a:lvl1pPr>
              <a:defRPr sz="1000">
                <a:solidFill>
                  <a:srgbClr val="002060"/>
                </a:solidFill>
                <a:latin typeface="DINPro" panose="020B0504020101020102" pitchFamily="34" charset="0"/>
              </a:defRPr>
            </a:lvl1pPr>
          </a:lstStyle>
          <a:p>
            <a:r>
              <a:rPr lang="en-GB">
                <a:latin typeface="+mn-lt"/>
              </a:rPr>
              <a:t>Q: How often do you eat or drink the following types of food and drink? </a:t>
            </a:r>
          </a:p>
        </p:txBody>
      </p:sp>
      <p:sp>
        <p:nvSpPr>
          <p:cNvPr id="5" name="Rectangle 4"/>
          <p:cNvSpPr/>
          <p:nvPr/>
        </p:nvSpPr>
        <p:spPr>
          <a:xfrm>
            <a:off x="9946640" y="6368627"/>
            <a:ext cx="1686560" cy="492926"/>
          </a:xfrm>
          <a:prstGeom prst="rect">
            <a:avLst/>
          </a:prstGeom>
          <a:solidFill>
            <a:srgbClr val="00A79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a:t>Healthy eating</a:t>
            </a:r>
          </a:p>
        </p:txBody>
      </p:sp>
      <p:graphicFrame>
        <p:nvGraphicFramePr>
          <p:cNvPr id="6" name="Table 5"/>
          <p:cNvGraphicFramePr>
            <a:graphicFrameLocks noGrp="1"/>
          </p:cNvGraphicFramePr>
          <p:nvPr>
            <p:extLst>
              <p:ext uri="{D42A27DB-BD31-4B8C-83A1-F6EECF244321}">
                <p14:modId xmlns:p14="http://schemas.microsoft.com/office/powerpoint/2010/main" val="1552741933"/>
              </p:ext>
            </p:extLst>
          </p:nvPr>
        </p:nvGraphicFramePr>
        <p:xfrm>
          <a:off x="340950" y="1080000"/>
          <a:ext cx="11292250" cy="4425874"/>
        </p:xfrm>
        <a:graphic>
          <a:graphicData uri="http://schemas.openxmlformats.org/drawingml/2006/table">
            <a:tbl>
              <a:tblPr firstRow="1" bandRow="1">
                <a:tableStyleId>{5940675A-B579-460E-94D1-54222C63F5DA}</a:tableStyleId>
              </a:tblPr>
              <a:tblGrid>
                <a:gridCol w="2194370">
                  <a:extLst>
                    <a:ext uri="{9D8B030D-6E8A-4147-A177-3AD203B41FA5}">
                      <a16:colId xmlns:a16="http://schemas.microsoft.com/office/drawing/2014/main" val="20000"/>
                    </a:ext>
                  </a:extLst>
                </a:gridCol>
                <a:gridCol w="1349518">
                  <a:extLst>
                    <a:ext uri="{9D8B030D-6E8A-4147-A177-3AD203B41FA5}">
                      <a16:colId xmlns:a16="http://schemas.microsoft.com/office/drawing/2014/main" val="20001"/>
                    </a:ext>
                  </a:extLst>
                </a:gridCol>
                <a:gridCol w="1281285">
                  <a:extLst>
                    <a:ext uri="{9D8B030D-6E8A-4147-A177-3AD203B41FA5}">
                      <a16:colId xmlns:a16="http://schemas.microsoft.com/office/drawing/2014/main" val="20003"/>
                    </a:ext>
                  </a:extLst>
                </a:gridCol>
                <a:gridCol w="1417753">
                  <a:extLst>
                    <a:ext uri="{9D8B030D-6E8A-4147-A177-3AD203B41FA5}">
                      <a16:colId xmlns:a16="http://schemas.microsoft.com/office/drawing/2014/main" val="20005"/>
                    </a:ext>
                  </a:extLst>
                </a:gridCol>
                <a:gridCol w="1372263">
                  <a:extLst>
                    <a:ext uri="{9D8B030D-6E8A-4147-A177-3AD203B41FA5}">
                      <a16:colId xmlns:a16="http://schemas.microsoft.com/office/drawing/2014/main" val="20007"/>
                    </a:ext>
                  </a:extLst>
                </a:gridCol>
                <a:gridCol w="1281285">
                  <a:extLst>
                    <a:ext uri="{9D8B030D-6E8A-4147-A177-3AD203B41FA5}">
                      <a16:colId xmlns:a16="http://schemas.microsoft.com/office/drawing/2014/main" val="20009"/>
                    </a:ext>
                  </a:extLst>
                </a:gridCol>
                <a:gridCol w="1197888">
                  <a:extLst>
                    <a:ext uri="{9D8B030D-6E8A-4147-A177-3AD203B41FA5}">
                      <a16:colId xmlns:a16="http://schemas.microsoft.com/office/drawing/2014/main" val="20011"/>
                    </a:ext>
                  </a:extLst>
                </a:gridCol>
                <a:gridCol w="1197888">
                  <a:extLst>
                    <a:ext uri="{9D8B030D-6E8A-4147-A177-3AD203B41FA5}">
                      <a16:colId xmlns:a16="http://schemas.microsoft.com/office/drawing/2014/main" val="838917038"/>
                    </a:ext>
                  </a:extLst>
                </a:gridCol>
              </a:tblGrid>
              <a:tr h="459667">
                <a:tc>
                  <a:txBody>
                    <a:bodyPr/>
                    <a:lstStyle/>
                    <a:p>
                      <a:r>
                        <a:rPr lang="en-GB" sz="1100" i="1">
                          <a:solidFill>
                            <a:schemeClr val="tx1">
                              <a:lumMod val="75000"/>
                              <a:lumOff val="25000"/>
                            </a:schemeClr>
                          </a:solidFill>
                          <a:latin typeface="+mn-lt"/>
                        </a:rPr>
                        <a:t>2025 Survey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latin typeface="+mn-lt"/>
                        </a:rPr>
                        <a:t>SEN</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latin typeface="+mn-lt"/>
                        </a:rPr>
                        <a:t>Have a disability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latin typeface="+mn-lt"/>
                        </a:rPr>
                        <a:t>Young carers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latin typeface="+mn-lt"/>
                        </a:rPr>
                        <a:t>Ethnicity:</a:t>
                      </a:r>
                      <a:r>
                        <a:rPr lang="en-GB" sz="1100" b="1" baseline="0">
                          <a:solidFill>
                            <a:schemeClr val="tx1">
                              <a:lumMod val="75000"/>
                              <a:lumOff val="25000"/>
                            </a:schemeClr>
                          </a:solidFill>
                          <a:latin typeface="+mn-lt"/>
                        </a:rPr>
                        <a:t> </a:t>
                      </a:r>
                      <a:r>
                        <a:rPr lang="en-GB" sz="1100" b="1">
                          <a:solidFill>
                            <a:schemeClr val="tx1">
                              <a:lumMod val="75000"/>
                              <a:lumOff val="25000"/>
                            </a:schemeClr>
                          </a:solidFill>
                          <a:latin typeface="+mn-lt"/>
                        </a:rPr>
                        <a:t>White</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latin typeface="+mn-lt"/>
                        </a:rPr>
                        <a:t>Ethnic Minority Groups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latin typeface="+mn-lt"/>
                        </a:rPr>
                        <a:t>Eng 2nd Lang</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latin typeface="+mn-lt"/>
                        </a:rPr>
                        <a:t>LGBTQ</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410397">
                <a:tc>
                  <a:txBody>
                    <a:bodyPr/>
                    <a:lstStyle/>
                    <a:p>
                      <a:r>
                        <a:rPr lang="en-GB" sz="1100" i="1">
                          <a:solidFill>
                            <a:schemeClr val="tx1">
                              <a:lumMod val="75000"/>
                              <a:lumOff val="25000"/>
                            </a:schemeClr>
                          </a:solidFill>
                          <a:latin typeface="+mn-lt"/>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latin typeface="+mn-lt"/>
                        </a:rPr>
                        <a:t>191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latin typeface="+mn-lt"/>
                        </a:rPr>
                        <a:t>309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latin typeface="+mn-lt"/>
                        </a:rPr>
                        <a:t>87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latin typeface="+mn-lt"/>
                        </a:rPr>
                        <a:t>1,341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latin typeface="+mn-lt"/>
                        </a:rPr>
                        <a:t>154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latin typeface="+mn-lt"/>
                        </a:rPr>
                        <a:t>120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latin typeface="+mn-lt"/>
                        </a:rPr>
                        <a:t>178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2"/>
                  </a:ext>
                </a:extLst>
              </a:tr>
              <a:tr h="827400">
                <a:tc>
                  <a:txBody>
                    <a:bodyPr/>
                    <a:lstStyle/>
                    <a:p>
                      <a:r>
                        <a:rPr lang="en-GB" sz="1100">
                          <a:solidFill>
                            <a:schemeClr val="tx1">
                              <a:lumMod val="75000"/>
                              <a:lumOff val="25000"/>
                            </a:schemeClr>
                          </a:solidFill>
                          <a:latin typeface="+mn-lt"/>
                        </a:rPr>
                        <a:t>Takeaway and fast food (including pizza, chips, burgers or other fast food even if it’s cooked at home)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latin typeface="+mn-lt"/>
                        </a:rPr>
                        <a:t>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10%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10%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436683">
                <a:tc>
                  <a:txBody>
                    <a:bodyPr/>
                    <a:lstStyle/>
                    <a:p>
                      <a:r>
                        <a:rPr lang="en-GB" sz="1100">
                          <a:solidFill>
                            <a:schemeClr val="tx1">
                              <a:lumMod val="75000"/>
                              <a:lumOff val="25000"/>
                            </a:schemeClr>
                          </a:solidFill>
                          <a:latin typeface="+mn-lt"/>
                        </a:rPr>
                        <a:t>Fruit juices and smoothies</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latin typeface="+mn-lt"/>
                        </a:rPr>
                        <a:t>34%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30%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25%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33%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34%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33%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29%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377267986"/>
                  </a:ext>
                </a:extLst>
              </a:tr>
              <a:tr h="436683">
                <a:tc>
                  <a:txBody>
                    <a:bodyPr/>
                    <a:lstStyle/>
                    <a:p>
                      <a:r>
                        <a:rPr lang="en-GB" sz="1100">
                          <a:solidFill>
                            <a:schemeClr val="tx1">
                              <a:lumMod val="75000"/>
                              <a:lumOff val="25000"/>
                            </a:schemeClr>
                          </a:solidFill>
                          <a:latin typeface="+mn-lt"/>
                        </a:rPr>
                        <a:t>Energy, sports or fizzy drinks/pop</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latin typeface="+mn-lt"/>
                        </a:rPr>
                        <a:t>44%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37%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38%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35%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29%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33%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38%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348006535"/>
                  </a:ext>
                </a:extLst>
              </a:tr>
              <a:tr h="436683">
                <a:tc>
                  <a:txBody>
                    <a:bodyPr/>
                    <a:lstStyle/>
                    <a:p>
                      <a:r>
                        <a:rPr lang="en-GB" sz="1100">
                          <a:solidFill>
                            <a:schemeClr val="tx1">
                              <a:lumMod val="75000"/>
                              <a:lumOff val="25000"/>
                            </a:schemeClr>
                          </a:solidFill>
                          <a:latin typeface="+mn-lt"/>
                        </a:rPr>
                        <a:t>Tea, coffee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latin typeface="+mn-lt"/>
                        </a:rPr>
                        <a:t>24%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26%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30%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25%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24%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30%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29%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r h="597567">
                <a:tc>
                  <a:txBody>
                    <a:bodyPr/>
                    <a:lstStyle/>
                    <a:p>
                      <a:r>
                        <a:rPr lang="en-GB" sz="1100">
                          <a:solidFill>
                            <a:schemeClr val="tx1">
                              <a:lumMod val="75000"/>
                              <a:lumOff val="25000"/>
                            </a:schemeClr>
                          </a:solidFill>
                          <a:latin typeface="+mn-lt"/>
                        </a:rPr>
                        <a:t>Snacks and sweets (including crisps, biscuits, cakes, sweets, chocolate)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latin typeface="+mn-lt"/>
                        </a:rPr>
                        <a:t>57%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53%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60%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56%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46%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53%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63%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6"/>
                  </a:ext>
                </a:extLst>
              </a:tr>
              <a:tr h="410397">
                <a:tc>
                  <a:txBody>
                    <a:bodyPr/>
                    <a:lstStyle/>
                    <a:p>
                      <a:r>
                        <a:rPr lang="en-GB" sz="1100">
                          <a:solidFill>
                            <a:schemeClr val="tx1">
                              <a:lumMod val="75000"/>
                              <a:lumOff val="25000"/>
                            </a:schemeClr>
                          </a:solidFill>
                          <a:latin typeface="+mn-lt"/>
                        </a:rPr>
                        <a:t>Fruits</a:t>
                      </a:r>
                      <a:r>
                        <a:rPr lang="en-GB" sz="1100" baseline="0">
                          <a:solidFill>
                            <a:schemeClr val="tx1">
                              <a:lumMod val="75000"/>
                              <a:lumOff val="25000"/>
                            </a:schemeClr>
                          </a:solidFill>
                          <a:latin typeface="+mn-lt"/>
                        </a:rPr>
                        <a:t> and vegetables</a:t>
                      </a:r>
                      <a:endParaRPr lang="en-GB" sz="1100">
                        <a:solidFill>
                          <a:schemeClr val="tx1">
                            <a:lumMod val="75000"/>
                            <a:lumOff val="25000"/>
                          </a:schemeClr>
                        </a:solidFill>
                        <a:latin typeface="+mn-lt"/>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latin typeface="+mn-lt"/>
                        </a:rPr>
                        <a:t>61%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67%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57%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70%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72%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72%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57%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7"/>
                  </a:ext>
                </a:extLst>
              </a:tr>
              <a:tr h="410397">
                <a:tc>
                  <a:txBody>
                    <a:bodyPr/>
                    <a:lstStyle/>
                    <a:p>
                      <a:r>
                        <a:rPr lang="en-GB" sz="1100">
                          <a:solidFill>
                            <a:schemeClr val="tx1">
                              <a:lumMod val="75000"/>
                              <a:lumOff val="25000"/>
                            </a:schemeClr>
                          </a:solidFill>
                          <a:latin typeface="+mn-lt"/>
                        </a:rPr>
                        <a:t>Milk, water</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latin typeface="+mn-lt"/>
                        </a:rPr>
                        <a:t>72%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latin typeface="+mn-lt"/>
                        </a:rPr>
                        <a:t>78%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latin typeface="+mn-lt"/>
                        </a:rPr>
                        <a:t>70%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83%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86%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87%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mn-lt"/>
                        </a:rPr>
                        <a:t>73%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8"/>
                  </a:ext>
                </a:extLst>
              </a:tr>
            </a:tbl>
          </a:graphicData>
        </a:graphic>
      </p:graphicFrame>
      <p:sp>
        <p:nvSpPr>
          <p:cNvPr id="3" name="TextBox 2"/>
          <p:cNvSpPr txBox="1"/>
          <p:nvPr/>
        </p:nvSpPr>
        <p:spPr>
          <a:xfrm>
            <a:off x="340950" y="5630266"/>
            <a:ext cx="11292250" cy="276999"/>
          </a:xfrm>
          <a:prstGeom prst="rect">
            <a:avLst/>
          </a:prstGeom>
          <a:solidFill>
            <a:schemeClr val="accent4">
              <a:lumMod val="20000"/>
              <a:lumOff val="80000"/>
            </a:schemeClr>
          </a:solidFill>
        </p:spPr>
        <p:txBody>
          <a:bodyPr wrap="square" rtlCol="0">
            <a:spAutoFit/>
          </a:bodyPr>
          <a:lstStyle/>
          <a:p>
            <a:r>
              <a:rPr lang="en-GB" sz="1200">
                <a:solidFill>
                  <a:schemeClr val="tx1">
                    <a:lumMod val="75000"/>
                    <a:lumOff val="25000"/>
                  </a:schemeClr>
                </a:solidFill>
              </a:rPr>
              <a:t>Proportion of pupils consuming ‘most days’ or ‘every day’</a:t>
            </a:r>
          </a:p>
        </p:txBody>
      </p:sp>
    </p:spTree>
    <p:extLst>
      <p:ext uri="{BB962C8B-B14F-4D97-AF65-F5344CB8AC3E}">
        <p14:creationId xmlns:p14="http://schemas.microsoft.com/office/powerpoint/2010/main" val="971648065"/>
      </p:ext>
    </p:extLst>
  </p:cSld>
  <p:clrMapOvr>
    <a:masterClrMapping/>
  </p:clrMapOvr>
  <p:extLst>
    <p:ext uri="{6950BFC3-D8DA-4A85-94F7-54DA5524770B}">
      <p188:commentRel xmlns:p188="http://schemas.microsoft.com/office/powerpoint/2018/8/main" r:id="rId3"/>
    </p:ext>
  </p:extLst>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2"/>
          <p:cNvPicPr>
            <a:picLocks noChangeAspect="1" noChangeArrowheads="1"/>
          </p:cNvPicPr>
          <p:nvPr/>
        </p:nvPicPr>
        <p:blipFill>
          <a:blip r:embed="rId3"/>
          <a:srcRect/>
          <a:stretch>
            <a:fillRect/>
          </a:stretch>
        </p:blipFill>
        <p:spPr bwMode="auto">
          <a:xfrm>
            <a:off x="9042400" y="3688396"/>
            <a:ext cx="3149600" cy="3169604"/>
          </a:xfrm>
          <a:prstGeom prst="rect">
            <a:avLst/>
          </a:prstGeom>
          <a:solidFill>
            <a:schemeClr val="bg1"/>
          </a:solidFill>
          <a:ln w="9525">
            <a:noFill/>
            <a:miter lim="800000"/>
            <a:headEnd/>
            <a:tailEnd/>
          </a:ln>
          <a:effectLst/>
        </p:spPr>
      </p:pic>
      <p:sp>
        <p:nvSpPr>
          <p:cNvPr id="4" name="Text Box 2"/>
          <p:cNvSpPr txBox="1"/>
          <p:nvPr/>
        </p:nvSpPr>
        <p:spPr>
          <a:xfrm>
            <a:off x="1044000" y="2518772"/>
            <a:ext cx="8004882" cy="1878154"/>
          </a:xfrm>
          <a:prstGeom prst="rect">
            <a:avLst/>
          </a:prstGeom>
          <a:noFill/>
          <a:ln>
            <a:noFill/>
          </a:ln>
          <a:effectLst/>
          <a:extLst>
            <a:ext uri="{C572A759-6A51-4108-AA02-DFA0A04FC94B}">
              <ma14:wrappingTextBoxFlag xmlns:wpc="http://schemas.microsoft.com/office/word/2010/wordprocessingCanvas" xmlns:mc="http://schemas.openxmlformats.org/markup-compatibility/2006" xmlns:m="http://schemas.openxmlformats.org/officeDocument/2006/math" xmlns:wp14="http://schemas.microsoft.com/office/word/2010/wordprocessingDrawing" xmlns:wp="http://schemas.openxmlformats.org/drawingml/2006/wordprocessingDrawing" xmlns:w14="http://schemas.microsoft.com/office/word/2010/wordml" xmlns:w15="http://schemas.microsoft.com/office/word/2012/wordml" xmlns:wpg="http://schemas.microsoft.com/office/word/2010/wordprocessingGroup" xmlns:wpi="http://schemas.microsoft.com/office/word/2010/wordprocessingInk" xmlns:wne="http://schemas.microsoft.com/office/word/2006/wordml" xmlns:wps="http://schemas.microsoft.com/office/word/2010/wordprocessingShape" xmlns:arto="http://schemas.microsoft.com/office/word/2006/arto" xmlns:mo="http://schemas.microsoft.com/office/mac/office/2008/main" xmlns:mv="urn:schemas-microsoft-com:mac:vml" xmlns:o="urn:schemas-microsoft-com:office:office" xmlns:v="urn:schemas-microsoft-com:vml" xmlns:w10="urn:schemas-microsoft-com:office:word" xmlns:w="http://schemas.openxmlformats.org/wordprocessingml/2006/main" xmlns:ma14="http://schemas.microsoft.com/office/mac/drawingml/2011/main" xmlns:lc="http://schemas.openxmlformats.org/drawingml/2006/lockedCanvas" xmlns=""/>
            </a:ext>
          </a:extLst>
        </p:spPr>
        <p:style>
          <a:lnRef idx="0">
            <a:schemeClr val="accent1"/>
          </a:lnRef>
          <a:fillRef idx="0">
            <a:schemeClr val="accent1"/>
          </a:fillRef>
          <a:effectRef idx="0">
            <a:schemeClr val="accent1"/>
          </a:effectRef>
          <a:fontRef idx="minor">
            <a:schemeClr val="dk1"/>
          </a:fontRef>
        </p:style>
        <p:txBody>
          <a:bodyPr rot="0" spcFirstLastPara="0" vert="horz" wrap="square" lIns="91440" tIns="45720" rIns="91440" bIns="45720" numCol="1" spcCol="0" rtlCol="0" fromWordArt="0" anchor="t" anchorCtr="0" forceAA="0" compatLnSpc="1">
            <a:prstTxWarp prst="textNoShape">
              <a:avLst/>
            </a:prstTxWarp>
            <a:noAutofit/>
          </a:bodyPr>
          <a:lstStyle/>
          <a:p>
            <a:pPr>
              <a:spcAft>
                <a:spcPts val="0"/>
              </a:spcAft>
            </a:pPr>
            <a:r>
              <a:rPr lang="en-GB" sz="3600">
                <a:solidFill>
                  <a:srgbClr val="00A98A"/>
                </a:solidFill>
                <a:latin typeface="Calibri" panose="020F0502020204030204" pitchFamily="34" charset="0"/>
                <a:ea typeface="MS Mincho" panose="02020609040205080304" pitchFamily="49" charset="-128"/>
                <a:cs typeface="DINPro-Medium" panose="020B0604020101020102" pitchFamily="34" charset="0"/>
              </a:rPr>
              <a:t>Wellbeing:</a:t>
            </a:r>
          </a:p>
          <a:p>
            <a:pPr>
              <a:spcAft>
                <a:spcPts val="0"/>
              </a:spcAft>
            </a:pPr>
            <a:r>
              <a:rPr lang="en-GB" sz="3600">
                <a:solidFill>
                  <a:srgbClr val="00A98A"/>
                </a:solidFill>
                <a:latin typeface="Calibri" panose="020F0502020204030204" pitchFamily="34" charset="0"/>
                <a:ea typeface="MS Mincho" panose="02020609040205080304" pitchFamily="49" charset="-128"/>
                <a:cs typeface="DINPro" panose="020B0504020101020102" pitchFamily="34" charset="0"/>
              </a:rPr>
              <a:t>Attitudes to physical wellbeing and oral hygiene</a:t>
            </a:r>
            <a:r>
              <a:rPr lang="en-GB" sz="3600">
                <a:solidFill>
                  <a:srgbClr val="00A98A"/>
                </a:solidFill>
                <a:latin typeface="DINPro-Medium" panose="020B0604020101020102" pitchFamily="34" charset="0"/>
                <a:ea typeface="MS Mincho" panose="02020609040205080304" pitchFamily="49" charset="-128"/>
                <a:cs typeface="DINPro-Medium" panose="020B0604020101020102" pitchFamily="34" charset="0"/>
              </a:rPr>
              <a:t> </a:t>
            </a:r>
          </a:p>
        </p:txBody>
      </p:sp>
      <p:pic>
        <p:nvPicPr>
          <p:cNvPr id="3" name="Content Placeholder 3"/>
          <p:cNvPicPr>
            <a:picLocks noChangeAspect="1"/>
          </p:cNvPicPr>
          <p:nvPr/>
        </p:nvPicPr>
        <p:blipFill rotWithShape="1">
          <a:blip r:embed="rId4"/>
          <a:srcRect l="26837" r="68553" b="77143"/>
          <a:stretch/>
        </p:blipFill>
        <p:spPr>
          <a:xfrm>
            <a:off x="-15552" y="0"/>
            <a:ext cx="12207552" cy="1066801"/>
          </a:xfrm>
          <a:prstGeom prst="rect">
            <a:avLst/>
          </a:prstGeom>
          <a:solidFill>
            <a:srgbClr val="004376"/>
          </a:solidFill>
        </p:spPr>
      </p:pic>
      <p:pic>
        <p:nvPicPr>
          <p:cNvPr id="5" name="Picture 3"/>
          <p:cNvPicPr>
            <a:picLocks noChangeAspect="1" noChangeArrowheads="1"/>
          </p:cNvPicPr>
          <p:nvPr/>
        </p:nvPicPr>
        <p:blipFill>
          <a:blip r:embed="rId5"/>
          <a:srcRect/>
          <a:stretch>
            <a:fillRect/>
          </a:stretch>
        </p:blipFill>
        <p:spPr bwMode="auto">
          <a:xfrm>
            <a:off x="171450" y="192343"/>
            <a:ext cx="2393950" cy="692213"/>
          </a:xfrm>
          <a:prstGeom prst="rect">
            <a:avLst/>
          </a:prstGeom>
          <a:noFill/>
          <a:ln w="9525">
            <a:noFill/>
            <a:miter lim="800000"/>
            <a:headEnd/>
            <a:tailEnd/>
          </a:ln>
          <a:effectLst/>
        </p:spPr>
      </p:pic>
      <p:sp>
        <p:nvSpPr>
          <p:cNvPr id="7" name="Rectangle 6"/>
          <p:cNvSpPr/>
          <p:nvPr/>
        </p:nvSpPr>
        <p:spPr>
          <a:xfrm>
            <a:off x="93132" y="2626360"/>
            <a:ext cx="944385" cy="49292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200">
              <a:solidFill>
                <a:schemeClr val="bg1"/>
              </a:solidFill>
            </a:endParaRPr>
          </a:p>
        </p:txBody>
      </p:sp>
    </p:spTree>
    <p:extLst>
      <p:ext uri="{BB962C8B-B14F-4D97-AF65-F5344CB8AC3E}">
        <p14:creationId xmlns:p14="http://schemas.microsoft.com/office/powerpoint/2010/main" val="510906509"/>
      </p:ext>
    </p:extLst>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9" name="Chart 8"/>
          <p:cNvGraphicFramePr/>
          <p:nvPr>
            <p:extLst>
              <p:ext uri="{D42A27DB-BD31-4B8C-83A1-F6EECF244321}">
                <p14:modId xmlns:p14="http://schemas.microsoft.com/office/powerpoint/2010/main" val="3765157454"/>
              </p:ext>
            </p:extLst>
          </p:nvPr>
        </p:nvGraphicFramePr>
        <p:xfrm>
          <a:off x="183019" y="835200"/>
          <a:ext cx="5100181" cy="2428850"/>
        </p:xfrm>
        <a:graphic>
          <a:graphicData uri="http://schemas.openxmlformats.org/drawingml/2006/chart">
            <c:chart xmlns:c="http://schemas.openxmlformats.org/drawingml/2006/chart" xmlns:r="http://schemas.openxmlformats.org/officeDocument/2006/relationships" r:id="rId3"/>
          </a:graphicData>
        </a:graphic>
      </p:graphicFrame>
      <p:sp>
        <p:nvSpPr>
          <p:cNvPr id="8" name="Title 1"/>
          <p:cNvSpPr>
            <a:spLocks noGrp="1"/>
          </p:cNvSpPr>
          <p:nvPr>
            <p:ph type="title"/>
          </p:nvPr>
        </p:nvSpPr>
        <p:spPr>
          <a:xfrm>
            <a:off x="183019" y="180000"/>
            <a:ext cx="11687246" cy="900000"/>
          </a:xfrm>
        </p:spPr>
        <p:txBody>
          <a:bodyPr vert="horz" lIns="91440" tIns="45720" rIns="91440" bIns="45720" rtlCol="0" anchor="t">
            <a:normAutofit/>
          </a:bodyPr>
          <a:lstStyle/>
          <a:p>
            <a:r>
              <a:rPr lang="en-GB" sz="1600"/>
              <a:t>Good oral hygiene continues to be apparent amongst 80% of pupils. Girls are more likely to brush their teeth twice a day than boys. Young carers and LGBTQ pupils are the least likely to have been to the dentist in the last year.</a:t>
            </a:r>
          </a:p>
        </p:txBody>
      </p:sp>
      <p:sp>
        <p:nvSpPr>
          <p:cNvPr id="6" name="TextBox 5"/>
          <p:cNvSpPr txBox="1"/>
          <p:nvPr/>
        </p:nvSpPr>
        <p:spPr>
          <a:xfrm>
            <a:off x="183018" y="6304002"/>
            <a:ext cx="5285843" cy="553998"/>
          </a:xfrm>
          <a:prstGeom prst="rect">
            <a:avLst/>
          </a:prstGeom>
          <a:noFill/>
        </p:spPr>
        <p:txBody>
          <a:bodyPr wrap="square" rtlCol="0" anchor="b" anchorCtr="0">
            <a:spAutoFit/>
          </a:bodyPr>
          <a:lstStyle/>
          <a:p>
            <a:r>
              <a:rPr lang="en-GB" sz="1000">
                <a:solidFill>
                  <a:srgbClr val="002060"/>
                </a:solidFill>
              </a:rPr>
              <a:t>Q: How often do you clean your teeth for at least 2 minutes at a time? </a:t>
            </a:r>
          </a:p>
          <a:p>
            <a:r>
              <a:rPr lang="en-GB" sz="1000">
                <a:solidFill>
                  <a:srgbClr val="002060"/>
                </a:solidFill>
              </a:rPr>
              <a:t>Q: How long ago did you last visit the dentist?</a:t>
            </a:r>
          </a:p>
          <a:p>
            <a:r>
              <a:rPr lang="en-GB" sz="1000" i="1">
                <a:solidFill>
                  <a:srgbClr val="002060"/>
                </a:solidFill>
              </a:rPr>
              <a:t>Base: All valid respondents, 2023 n=1,057, 2024 n=1,170, 2025 n=1,546. </a:t>
            </a:r>
          </a:p>
        </p:txBody>
      </p:sp>
      <p:sp>
        <p:nvSpPr>
          <p:cNvPr id="7" name="Rectangle 6"/>
          <p:cNvSpPr/>
          <p:nvPr/>
        </p:nvSpPr>
        <p:spPr>
          <a:xfrm>
            <a:off x="9946640" y="6368627"/>
            <a:ext cx="1686560" cy="49292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a:t>Wellbeing</a:t>
            </a:r>
          </a:p>
        </p:txBody>
      </p:sp>
      <p:graphicFrame>
        <p:nvGraphicFramePr>
          <p:cNvPr id="12" name="Chart 11"/>
          <p:cNvGraphicFramePr/>
          <p:nvPr>
            <p:extLst>
              <p:ext uri="{D42A27DB-BD31-4B8C-83A1-F6EECF244321}">
                <p14:modId xmlns:p14="http://schemas.microsoft.com/office/powerpoint/2010/main" val="1104607324"/>
              </p:ext>
            </p:extLst>
          </p:nvPr>
        </p:nvGraphicFramePr>
        <p:xfrm>
          <a:off x="183018" y="3146583"/>
          <a:ext cx="5100181" cy="2403467"/>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13" name="Table 12"/>
          <p:cNvGraphicFramePr>
            <a:graphicFrameLocks noGrp="1"/>
          </p:cNvGraphicFramePr>
          <p:nvPr>
            <p:extLst>
              <p:ext uri="{D42A27DB-BD31-4B8C-83A1-F6EECF244321}">
                <p14:modId xmlns:p14="http://schemas.microsoft.com/office/powerpoint/2010/main" val="1071072699"/>
              </p:ext>
            </p:extLst>
          </p:nvPr>
        </p:nvGraphicFramePr>
        <p:xfrm>
          <a:off x="5587999" y="949760"/>
          <a:ext cx="6045203" cy="1965960"/>
        </p:xfrm>
        <a:graphic>
          <a:graphicData uri="http://schemas.openxmlformats.org/drawingml/2006/table">
            <a:tbl>
              <a:tblPr firstRow="1" bandRow="1">
                <a:tableStyleId>{5940675A-B579-460E-94D1-54222C63F5DA}</a:tableStyleId>
              </a:tblPr>
              <a:tblGrid>
                <a:gridCol w="1614718">
                  <a:extLst>
                    <a:ext uri="{9D8B030D-6E8A-4147-A177-3AD203B41FA5}">
                      <a16:colId xmlns:a16="http://schemas.microsoft.com/office/drawing/2014/main" val="20000"/>
                    </a:ext>
                  </a:extLst>
                </a:gridCol>
                <a:gridCol w="874824">
                  <a:extLst>
                    <a:ext uri="{9D8B030D-6E8A-4147-A177-3AD203B41FA5}">
                      <a16:colId xmlns:a16="http://schemas.microsoft.com/office/drawing/2014/main" val="20001"/>
                    </a:ext>
                  </a:extLst>
                </a:gridCol>
                <a:gridCol w="645417">
                  <a:extLst>
                    <a:ext uri="{9D8B030D-6E8A-4147-A177-3AD203B41FA5}">
                      <a16:colId xmlns:a16="http://schemas.microsoft.com/office/drawing/2014/main" val="20002"/>
                    </a:ext>
                  </a:extLst>
                </a:gridCol>
                <a:gridCol w="727561">
                  <a:extLst>
                    <a:ext uri="{9D8B030D-6E8A-4147-A177-3AD203B41FA5}">
                      <a16:colId xmlns:a16="http://schemas.microsoft.com/office/drawing/2014/main" val="20003"/>
                    </a:ext>
                  </a:extLst>
                </a:gridCol>
                <a:gridCol w="727561">
                  <a:extLst>
                    <a:ext uri="{9D8B030D-6E8A-4147-A177-3AD203B41FA5}">
                      <a16:colId xmlns:a16="http://schemas.microsoft.com/office/drawing/2014/main" val="20004"/>
                    </a:ext>
                  </a:extLst>
                </a:gridCol>
                <a:gridCol w="727561">
                  <a:extLst>
                    <a:ext uri="{9D8B030D-6E8A-4147-A177-3AD203B41FA5}">
                      <a16:colId xmlns:a16="http://schemas.microsoft.com/office/drawing/2014/main" val="20005"/>
                    </a:ext>
                  </a:extLst>
                </a:gridCol>
                <a:gridCol w="727561">
                  <a:extLst>
                    <a:ext uri="{9D8B030D-6E8A-4147-A177-3AD203B41FA5}">
                      <a16:colId xmlns:a16="http://schemas.microsoft.com/office/drawing/2014/main" val="20006"/>
                    </a:ext>
                  </a:extLst>
                </a:gridCol>
              </a:tblGrid>
              <a:tr h="41491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i="1">
                          <a:solidFill>
                            <a:schemeClr val="tx1">
                              <a:lumMod val="75000"/>
                              <a:lumOff val="25000"/>
                            </a:schemeClr>
                          </a:solidFill>
                        </a:rPr>
                        <a:t>2025 Survey</a:t>
                      </a:r>
                    </a:p>
                    <a:p>
                      <a:endParaRPr lang="en-GB" sz="1100">
                        <a:solidFill>
                          <a:schemeClr val="tx1">
                            <a:lumMod val="75000"/>
                            <a:lumOff val="25000"/>
                          </a:schemeClr>
                        </a:solidFill>
                      </a:endParaRP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All Secondary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Year 8</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Year 10</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Boys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Girls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FSM</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48950">
                <a:tc>
                  <a:txBody>
                    <a:bodyPr/>
                    <a:lstStyle/>
                    <a:p>
                      <a:r>
                        <a:rPr lang="en-GB" sz="1100" i="1">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1,546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962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584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720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775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329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414916">
                <a:tc>
                  <a:txBody>
                    <a:bodyPr/>
                    <a:lstStyle/>
                    <a:p>
                      <a:r>
                        <a:rPr lang="en-GB" sz="1100">
                          <a:solidFill>
                            <a:schemeClr val="tx1">
                              <a:lumMod val="75000"/>
                              <a:lumOff val="25000"/>
                            </a:schemeClr>
                          </a:solidFill>
                        </a:rPr>
                        <a:t>Clean teeth at least twice a day</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80%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80%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80%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74%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89%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78%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414916">
                <a:tc>
                  <a:txBody>
                    <a:bodyPr/>
                    <a:lstStyle/>
                    <a:p>
                      <a:r>
                        <a:rPr lang="en-GB" sz="1100">
                          <a:solidFill>
                            <a:schemeClr val="tx1">
                              <a:lumMod val="75000"/>
                              <a:lumOff val="25000"/>
                            </a:schemeClr>
                          </a:solidFill>
                        </a:rPr>
                        <a:t>Clean teeth less than daily</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20%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20%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20%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26%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11%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22%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414916">
                <a:tc>
                  <a:txBody>
                    <a:bodyPr/>
                    <a:lstStyle/>
                    <a:p>
                      <a:r>
                        <a:rPr lang="en-GB" sz="1100">
                          <a:solidFill>
                            <a:schemeClr val="tx1">
                              <a:lumMod val="75000"/>
                              <a:lumOff val="25000"/>
                            </a:schemeClr>
                          </a:solidFill>
                        </a:rPr>
                        <a:t>Has visited</a:t>
                      </a:r>
                      <a:r>
                        <a:rPr lang="en-GB" sz="1100" baseline="0">
                          <a:solidFill>
                            <a:schemeClr val="tx1">
                              <a:lumMod val="75000"/>
                              <a:lumOff val="25000"/>
                            </a:schemeClr>
                          </a:solidFill>
                        </a:rPr>
                        <a:t> dentist in the last year</a:t>
                      </a:r>
                      <a:endParaRPr lang="en-GB" sz="110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68%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66%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72%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65%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73%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62%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bl>
          </a:graphicData>
        </a:graphic>
      </p:graphicFrame>
      <p:graphicFrame>
        <p:nvGraphicFramePr>
          <p:cNvPr id="15" name="Table 14"/>
          <p:cNvGraphicFramePr>
            <a:graphicFrameLocks noGrp="1"/>
          </p:cNvGraphicFramePr>
          <p:nvPr>
            <p:extLst>
              <p:ext uri="{D42A27DB-BD31-4B8C-83A1-F6EECF244321}">
                <p14:modId xmlns:p14="http://schemas.microsoft.com/office/powerpoint/2010/main" val="1742749432"/>
              </p:ext>
            </p:extLst>
          </p:nvPr>
        </p:nvGraphicFramePr>
        <p:xfrm>
          <a:off x="5587999" y="3264050"/>
          <a:ext cx="6045201" cy="2133600"/>
        </p:xfrm>
        <a:graphic>
          <a:graphicData uri="http://schemas.openxmlformats.org/drawingml/2006/table">
            <a:tbl>
              <a:tblPr firstRow="1" bandRow="1">
                <a:tableStyleId>{5940675A-B579-460E-94D1-54222C63F5DA}</a:tableStyleId>
              </a:tblPr>
              <a:tblGrid>
                <a:gridCol w="1410891">
                  <a:extLst>
                    <a:ext uri="{9D8B030D-6E8A-4147-A177-3AD203B41FA5}">
                      <a16:colId xmlns:a16="http://schemas.microsoft.com/office/drawing/2014/main" val="20000"/>
                    </a:ext>
                  </a:extLst>
                </a:gridCol>
                <a:gridCol w="618347">
                  <a:extLst>
                    <a:ext uri="{9D8B030D-6E8A-4147-A177-3AD203B41FA5}">
                      <a16:colId xmlns:a16="http://schemas.microsoft.com/office/drawing/2014/main" val="20001"/>
                    </a:ext>
                  </a:extLst>
                </a:gridCol>
                <a:gridCol w="776198">
                  <a:extLst>
                    <a:ext uri="{9D8B030D-6E8A-4147-A177-3AD203B41FA5}">
                      <a16:colId xmlns:a16="http://schemas.microsoft.com/office/drawing/2014/main" val="20002"/>
                    </a:ext>
                  </a:extLst>
                </a:gridCol>
                <a:gridCol w="577416">
                  <a:extLst>
                    <a:ext uri="{9D8B030D-6E8A-4147-A177-3AD203B41FA5}">
                      <a16:colId xmlns:a16="http://schemas.microsoft.com/office/drawing/2014/main" val="20003"/>
                    </a:ext>
                  </a:extLst>
                </a:gridCol>
                <a:gridCol w="776198">
                  <a:extLst>
                    <a:ext uri="{9D8B030D-6E8A-4147-A177-3AD203B41FA5}">
                      <a16:colId xmlns:a16="http://schemas.microsoft.com/office/drawing/2014/main" val="20004"/>
                    </a:ext>
                  </a:extLst>
                </a:gridCol>
                <a:gridCol w="729255">
                  <a:extLst>
                    <a:ext uri="{9D8B030D-6E8A-4147-A177-3AD203B41FA5}">
                      <a16:colId xmlns:a16="http://schemas.microsoft.com/office/drawing/2014/main" val="20005"/>
                    </a:ext>
                  </a:extLst>
                </a:gridCol>
                <a:gridCol w="516171">
                  <a:extLst>
                    <a:ext uri="{9D8B030D-6E8A-4147-A177-3AD203B41FA5}">
                      <a16:colId xmlns:a16="http://schemas.microsoft.com/office/drawing/2014/main" val="20006"/>
                    </a:ext>
                  </a:extLst>
                </a:gridCol>
                <a:gridCol w="640725">
                  <a:extLst>
                    <a:ext uri="{9D8B030D-6E8A-4147-A177-3AD203B41FA5}">
                      <a16:colId xmlns:a16="http://schemas.microsoft.com/office/drawing/2014/main" val="998475951"/>
                    </a:ext>
                  </a:extLst>
                </a:gridCol>
              </a:tblGrid>
              <a:tr h="41491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i="1">
                          <a:solidFill>
                            <a:schemeClr val="tx1">
                              <a:lumMod val="75000"/>
                              <a:lumOff val="25000"/>
                            </a:schemeClr>
                          </a:solidFill>
                        </a:rPr>
                        <a:t>2025 Survey</a:t>
                      </a:r>
                    </a:p>
                    <a:p>
                      <a:endParaRPr lang="en-GB" sz="1100">
                        <a:solidFill>
                          <a:schemeClr val="tx1">
                            <a:lumMod val="75000"/>
                            <a:lumOff val="25000"/>
                          </a:schemeClr>
                        </a:solidFill>
                      </a:endParaRP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SEN</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Have a disability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Young carers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Ethnicity: White</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Ethnic Minority Groups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Eng 2</a:t>
                      </a:r>
                      <a:r>
                        <a:rPr lang="en-GB" sz="1100" b="1" baseline="30000">
                          <a:solidFill>
                            <a:schemeClr val="tx1">
                              <a:lumMod val="75000"/>
                              <a:lumOff val="25000"/>
                            </a:schemeClr>
                          </a:solidFill>
                        </a:rPr>
                        <a:t>nd</a:t>
                      </a:r>
                      <a:r>
                        <a:rPr lang="en-GB" sz="1100" b="1">
                          <a:solidFill>
                            <a:schemeClr val="tx1">
                              <a:lumMod val="75000"/>
                              <a:lumOff val="25000"/>
                            </a:schemeClr>
                          </a:solidFill>
                        </a:rPr>
                        <a:t> Lang</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LGBTQ</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48950">
                <a:tc>
                  <a:txBody>
                    <a:bodyPr/>
                    <a:lstStyle/>
                    <a:p>
                      <a:r>
                        <a:rPr lang="en-GB" sz="1100" i="1">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191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309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87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1,341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154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120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178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414916">
                <a:tc>
                  <a:txBody>
                    <a:bodyPr/>
                    <a:lstStyle/>
                    <a:p>
                      <a:r>
                        <a:rPr lang="en-GB" sz="1100">
                          <a:solidFill>
                            <a:schemeClr val="tx1">
                              <a:lumMod val="75000"/>
                              <a:lumOff val="25000"/>
                            </a:schemeClr>
                          </a:solidFill>
                        </a:rPr>
                        <a:t>Clean teeth at least twice a day</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68%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72%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74%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81%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77%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82%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62%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414916">
                <a:tc>
                  <a:txBody>
                    <a:bodyPr/>
                    <a:lstStyle/>
                    <a:p>
                      <a:r>
                        <a:rPr lang="en-GB" sz="1100">
                          <a:solidFill>
                            <a:schemeClr val="tx1">
                              <a:lumMod val="75000"/>
                              <a:lumOff val="25000"/>
                            </a:schemeClr>
                          </a:solidFill>
                        </a:rPr>
                        <a:t>Clean teeth less than daily</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32%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28%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26%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19%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23%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18%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38%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414916">
                <a:tc>
                  <a:txBody>
                    <a:bodyPr/>
                    <a:lstStyle/>
                    <a:p>
                      <a:r>
                        <a:rPr lang="en-GB" sz="1100">
                          <a:solidFill>
                            <a:schemeClr val="tx1">
                              <a:lumMod val="75000"/>
                              <a:lumOff val="25000"/>
                            </a:schemeClr>
                          </a:solidFill>
                        </a:rPr>
                        <a:t>Has visited</a:t>
                      </a:r>
                      <a:r>
                        <a:rPr lang="en-GB" sz="1100" baseline="0">
                          <a:solidFill>
                            <a:schemeClr val="tx1">
                              <a:lumMod val="75000"/>
                              <a:lumOff val="25000"/>
                            </a:schemeClr>
                          </a:solidFill>
                        </a:rPr>
                        <a:t> dentist in the last year</a:t>
                      </a:r>
                      <a:endParaRPr lang="en-GB" sz="110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59%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57%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54%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70%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55%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58%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53%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bl>
          </a:graphicData>
        </a:graphic>
      </p:graphicFrame>
    </p:spTree>
    <p:extLst>
      <p:ext uri="{BB962C8B-B14F-4D97-AF65-F5344CB8AC3E}">
        <p14:creationId xmlns:p14="http://schemas.microsoft.com/office/powerpoint/2010/main" val="1593722843"/>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vert="horz" lIns="91440" tIns="45720" rIns="91440" bIns="45720" rtlCol="0" anchor="ctr">
            <a:normAutofit/>
          </a:bodyPr>
          <a:lstStyle/>
          <a:p>
            <a:r>
              <a:rPr lang="en-GB" sz="2400"/>
              <a:t>Executive Summary (1)</a:t>
            </a:r>
          </a:p>
        </p:txBody>
      </p:sp>
      <p:sp>
        <p:nvSpPr>
          <p:cNvPr id="3" name="Content Placeholder 2"/>
          <p:cNvSpPr>
            <a:spLocks noGrp="1"/>
          </p:cNvSpPr>
          <p:nvPr>
            <p:ph idx="1"/>
          </p:nvPr>
        </p:nvSpPr>
        <p:spPr>
          <a:xfrm>
            <a:off x="183019" y="834244"/>
            <a:ext cx="10569776" cy="5678068"/>
          </a:xfrm>
        </p:spPr>
        <p:txBody>
          <a:bodyPr>
            <a:noAutofit/>
          </a:bodyPr>
          <a:lstStyle/>
          <a:p>
            <a:pPr marL="0" indent="0">
              <a:lnSpc>
                <a:spcPct val="110000"/>
              </a:lnSpc>
              <a:buNone/>
            </a:pPr>
            <a:endParaRPr lang="en-GB" sz="1400">
              <a:solidFill>
                <a:schemeClr val="tx1">
                  <a:lumMod val="75000"/>
                  <a:lumOff val="25000"/>
                </a:schemeClr>
              </a:solidFill>
            </a:endParaRPr>
          </a:p>
          <a:p>
            <a:pPr marL="0" indent="0">
              <a:lnSpc>
                <a:spcPct val="110000"/>
              </a:lnSpc>
              <a:buNone/>
            </a:pPr>
            <a:r>
              <a:rPr lang="en-GB" sz="1600" b="1"/>
              <a:t>Introduction</a:t>
            </a:r>
            <a:endParaRPr lang="en-GB" sz="1600">
              <a:solidFill>
                <a:schemeClr val="tx1">
                  <a:lumMod val="75000"/>
                  <a:lumOff val="25000"/>
                </a:schemeClr>
              </a:solidFill>
            </a:endParaRPr>
          </a:p>
          <a:p>
            <a:pPr marL="0" indent="0">
              <a:lnSpc>
                <a:spcPct val="110000"/>
              </a:lnSpc>
              <a:buNone/>
            </a:pPr>
            <a:r>
              <a:rPr lang="en-GB" sz="1400">
                <a:solidFill>
                  <a:srgbClr val="404040"/>
                </a:solidFill>
              </a:rPr>
              <a:t>The Doncaster Council Pupil Lifestyle Survey has been developed by Doncaster Council’s Public Health Department in conjunction with independent research agency, PFA Research.</a:t>
            </a:r>
          </a:p>
          <a:p>
            <a:pPr marL="0" indent="0">
              <a:lnSpc>
                <a:spcPct val="110000"/>
              </a:lnSpc>
              <a:buNone/>
            </a:pPr>
            <a:r>
              <a:rPr lang="en-GB" sz="1400">
                <a:solidFill>
                  <a:srgbClr val="404040"/>
                </a:solidFill>
              </a:rPr>
              <a:t>The survey is designed for young people of primary and secondary school age within Key Stages 2, 3 and 4 (specifically year group 4, 6, 8 and 10). The results of the 2024 survey represent the sixth year’s output of the new survey, continuing with a refreshed methodology (100% online) and comprising new questionnaires for primary and secondary schools. All 111 schools across Doncaster were requested to take part in the survey during the 2025 spring and summer term. </a:t>
            </a:r>
            <a:r>
              <a:rPr lang="en-GB" sz="1400">
                <a:solidFill>
                  <a:srgbClr val="404040"/>
                </a:solidFill>
                <a:latin typeface="Calibri"/>
              </a:rPr>
              <a:t>The survey has taken place during the Autumn/Spring term during the initial two years of fieldwork; this was not an option during the Covid-19 pandemic and consequently we have moved fieldwork to the summer term. When studying data from the third year, it should be noted that response numbers are lower due to continued school closures at this time, and all those children participating will have experienced extended periods of home schooling as well as potentially traumatic effects of the global pandemic.</a:t>
            </a:r>
          </a:p>
          <a:p>
            <a:pPr marL="0" indent="0">
              <a:lnSpc>
                <a:spcPct val="110000"/>
              </a:lnSpc>
              <a:buNone/>
            </a:pPr>
            <a:r>
              <a:rPr lang="en-GB" sz="1400">
                <a:solidFill>
                  <a:srgbClr val="404040"/>
                </a:solidFill>
              </a:rPr>
              <a:t>10 (of a total 20) secondary schools participated, with a total 2,844 survey completions. </a:t>
            </a:r>
          </a:p>
          <a:p>
            <a:pPr marL="0" indent="0">
              <a:lnSpc>
                <a:spcPct val="110000"/>
              </a:lnSpc>
              <a:buNone/>
            </a:pPr>
            <a:r>
              <a:rPr lang="en-GB" sz="1400">
                <a:solidFill>
                  <a:srgbClr val="404040"/>
                </a:solidFill>
              </a:rPr>
              <a:t>This report delivers the results of the survey of secondary school children from Years 8 and 10; a total of 1,546 pupils.</a:t>
            </a:r>
          </a:p>
          <a:p>
            <a:pPr marL="0" indent="0">
              <a:lnSpc>
                <a:spcPct val="110000"/>
              </a:lnSpc>
              <a:buNone/>
            </a:pPr>
            <a:r>
              <a:rPr lang="en-GB" sz="1400" b="1">
                <a:solidFill>
                  <a:srgbClr val="404040"/>
                </a:solidFill>
              </a:rPr>
              <a:t>Conclusions</a:t>
            </a:r>
            <a:r>
              <a:rPr lang="en-GB" sz="1400">
                <a:solidFill>
                  <a:srgbClr val="404040"/>
                </a:solidFill>
              </a:rPr>
              <a:t> are drawn (located at the end of the main report) and present headline observations by key analysis groups, namely age category (i.e. Year 8 v. Year 10), gender, SEN (special educational needs), Young carers, FSM (free school meals), pupils with disabilities and/or long-standing illness, and ethnic background (white and Ethnic Minority Groups).</a:t>
            </a:r>
          </a:p>
          <a:p>
            <a:pPr marL="0" indent="0">
              <a:lnSpc>
                <a:spcPct val="100000"/>
              </a:lnSpc>
              <a:spcBef>
                <a:spcPts val="600"/>
              </a:spcBef>
              <a:spcAft>
                <a:spcPts val="600"/>
              </a:spcAft>
              <a:buNone/>
            </a:pPr>
            <a:r>
              <a:rPr lang="en-GB" sz="1400">
                <a:solidFill>
                  <a:srgbClr val="404040"/>
                </a:solidFill>
              </a:rPr>
              <a:t>The survey includes a number of mandatory questions which produce key indicators to the Children's and Young People Plan (CYPP). A summary of the CYPP data and page references to where the data appears in the report in full are provided below.</a:t>
            </a:r>
          </a:p>
          <a:p>
            <a:pPr marL="0" indent="0">
              <a:lnSpc>
                <a:spcPct val="110000"/>
              </a:lnSpc>
              <a:buNone/>
            </a:pPr>
            <a:endParaRPr lang="en-GB" sz="1400">
              <a:solidFill>
                <a:srgbClr val="404040"/>
              </a:solidFill>
            </a:endParaRPr>
          </a:p>
        </p:txBody>
      </p:sp>
    </p:spTree>
    <p:extLst>
      <p:ext uri="{BB962C8B-B14F-4D97-AF65-F5344CB8AC3E}">
        <p14:creationId xmlns:p14="http://schemas.microsoft.com/office/powerpoint/2010/main" val="4126146855"/>
      </p:ext>
    </p:extLst>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A4C6760-FBB0-6F95-DAD3-9AAA0E26FC56}"/>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266C8942-1FAD-3833-E52A-71BC1C198E6B}"/>
              </a:ext>
            </a:extLst>
          </p:cNvPr>
          <p:cNvSpPr>
            <a:spLocks noGrp="1"/>
          </p:cNvSpPr>
          <p:nvPr>
            <p:ph type="title"/>
          </p:nvPr>
        </p:nvSpPr>
        <p:spPr>
          <a:xfrm>
            <a:off x="183018" y="180000"/>
            <a:ext cx="11687247" cy="900000"/>
          </a:xfrm>
        </p:spPr>
        <p:txBody>
          <a:bodyPr vert="horz" lIns="91440" tIns="45720" rIns="91440" bIns="45720" rtlCol="0" anchor="t">
            <a:normAutofit/>
          </a:bodyPr>
          <a:lstStyle/>
          <a:p>
            <a:r>
              <a:rPr lang="en-GB" sz="1600"/>
              <a:t>Overall, 40% of all pupils have had at least one tooth taken out at the dentists or hospital. </a:t>
            </a:r>
          </a:p>
        </p:txBody>
      </p:sp>
      <p:graphicFrame>
        <p:nvGraphicFramePr>
          <p:cNvPr id="15" name="Chart 14">
            <a:extLst>
              <a:ext uri="{FF2B5EF4-FFF2-40B4-BE49-F238E27FC236}">
                <a16:creationId xmlns:a16="http://schemas.microsoft.com/office/drawing/2014/main" id="{BBCB4140-D1D7-99E4-A957-570EB6E1821F}"/>
              </a:ext>
            </a:extLst>
          </p:cNvPr>
          <p:cNvGraphicFramePr/>
          <p:nvPr>
            <p:extLst>
              <p:ext uri="{D42A27DB-BD31-4B8C-83A1-F6EECF244321}">
                <p14:modId xmlns:p14="http://schemas.microsoft.com/office/powerpoint/2010/main" val="760778124"/>
              </p:ext>
            </p:extLst>
          </p:nvPr>
        </p:nvGraphicFramePr>
        <p:xfrm>
          <a:off x="458296" y="1079999"/>
          <a:ext cx="5242708" cy="3902547"/>
        </p:xfrm>
        <a:graphic>
          <a:graphicData uri="http://schemas.openxmlformats.org/drawingml/2006/chart">
            <c:chart xmlns:c="http://schemas.openxmlformats.org/drawingml/2006/chart" xmlns:r="http://schemas.openxmlformats.org/officeDocument/2006/relationships" r:id="rId3"/>
          </a:graphicData>
        </a:graphic>
      </p:graphicFrame>
      <p:sp>
        <p:nvSpPr>
          <p:cNvPr id="6" name="TextBox 5">
            <a:extLst>
              <a:ext uri="{FF2B5EF4-FFF2-40B4-BE49-F238E27FC236}">
                <a16:creationId xmlns:a16="http://schemas.microsoft.com/office/drawing/2014/main" id="{7D6D7104-4F9C-5E8F-2E3B-2FD8CBBB6ACB}"/>
              </a:ext>
            </a:extLst>
          </p:cNvPr>
          <p:cNvSpPr txBox="1"/>
          <p:nvPr/>
        </p:nvSpPr>
        <p:spPr>
          <a:xfrm>
            <a:off x="183600" y="6208895"/>
            <a:ext cx="7646488" cy="400110"/>
          </a:xfrm>
          <a:prstGeom prst="rect">
            <a:avLst/>
          </a:prstGeom>
          <a:noFill/>
        </p:spPr>
        <p:txBody>
          <a:bodyPr wrap="square" rtlCol="0">
            <a:spAutoFit/>
          </a:bodyPr>
          <a:lstStyle/>
          <a:p>
            <a:r>
              <a:rPr lang="en-GB" sz="1000">
                <a:solidFill>
                  <a:srgbClr val="002060"/>
                </a:solidFill>
              </a:rPr>
              <a:t>Q: Have you ever had any teeth taken out at the dentists or hospital? </a:t>
            </a:r>
            <a:r>
              <a:rPr lang="en-GB" sz="1000" i="1">
                <a:solidFill>
                  <a:srgbClr val="002060"/>
                </a:solidFill>
              </a:rPr>
              <a:t>Introduced in 2025.</a:t>
            </a:r>
            <a:endParaRPr lang="en-GB" sz="1000">
              <a:solidFill>
                <a:srgbClr val="002060"/>
              </a:solidFill>
            </a:endParaRPr>
          </a:p>
          <a:p>
            <a:r>
              <a:rPr lang="en-GB" sz="1000" i="1">
                <a:solidFill>
                  <a:srgbClr val="002060"/>
                </a:solidFill>
              </a:rPr>
              <a:t>Base: All valid respondents, n=1,546. </a:t>
            </a:r>
          </a:p>
        </p:txBody>
      </p:sp>
      <p:sp>
        <p:nvSpPr>
          <p:cNvPr id="7" name="Rectangle 6">
            <a:extLst>
              <a:ext uri="{FF2B5EF4-FFF2-40B4-BE49-F238E27FC236}">
                <a16:creationId xmlns:a16="http://schemas.microsoft.com/office/drawing/2014/main" id="{9D62117A-11C9-CF43-E36D-DFC0BC672410}"/>
              </a:ext>
            </a:extLst>
          </p:cNvPr>
          <p:cNvSpPr/>
          <p:nvPr/>
        </p:nvSpPr>
        <p:spPr>
          <a:xfrm>
            <a:off x="9946640" y="6368627"/>
            <a:ext cx="1686560" cy="49292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a:t>Wellbeing</a:t>
            </a:r>
          </a:p>
        </p:txBody>
      </p:sp>
      <p:graphicFrame>
        <p:nvGraphicFramePr>
          <p:cNvPr id="8" name="Table 7">
            <a:extLst>
              <a:ext uri="{FF2B5EF4-FFF2-40B4-BE49-F238E27FC236}">
                <a16:creationId xmlns:a16="http://schemas.microsoft.com/office/drawing/2014/main" id="{2050734F-3F9D-9EDD-8C83-AD1C22D401F9}"/>
              </a:ext>
            </a:extLst>
          </p:cNvPr>
          <p:cNvGraphicFramePr>
            <a:graphicFrameLocks noGrp="1"/>
          </p:cNvGraphicFramePr>
          <p:nvPr>
            <p:extLst>
              <p:ext uri="{D42A27DB-BD31-4B8C-83A1-F6EECF244321}">
                <p14:modId xmlns:p14="http://schemas.microsoft.com/office/powerpoint/2010/main" val="366733720"/>
              </p:ext>
            </p:extLst>
          </p:nvPr>
        </p:nvGraphicFramePr>
        <p:xfrm>
          <a:off x="5788422" y="943919"/>
          <a:ext cx="6092238" cy="2316480"/>
        </p:xfrm>
        <a:graphic>
          <a:graphicData uri="http://schemas.openxmlformats.org/drawingml/2006/table">
            <a:tbl>
              <a:tblPr firstRow="1" bandRow="1">
                <a:tableStyleId>{5940675A-B579-460E-94D1-54222C63F5DA}</a:tableStyleId>
              </a:tblPr>
              <a:tblGrid>
                <a:gridCol w="1549524">
                  <a:extLst>
                    <a:ext uri="{9D8B030D-6E8A-4147-A177-3AD203B41FA5}">
                      <a16:colId xmlns:a16="http://schemas.microsoft.com/office/drawing/2014/main" val="20000"/>
                    </a:ext>
                  </a:extLst>
                </a:gridCol>
                <a:gridCol w="921204">
                  <a:extLst>
                    <a:ext uri="{9D8B030D-6E8A-4147-A177-3AD203B41FA5}">
                      <a16:colId xmlns:a16="http://schemas.microsoft.com/office/drawing/2014/main" val="20001"/>
                    </a:ext>
                  </a:extLst>
                </a:gridCol>
                <a:gridCol w="724302">
                  <a:extLst>
                    <a:ext uri="{9D8B030D-6E8A-4147-A177-3AD203B41FA5}">
                      <a16:colId xmlns:a16="http://schemas.microsoft.com/office/drawing/2014/main" val="20002"/>
                    </a:ext>
                  </a:extLst>
                </a:gridCol>
                <a:gridCol w="724302">
                  <a:extLst>
                    <a:ext uri="{9D8B030D-6E8A-4147-A177-3AD203B41FA5}">
                      <a16:colId xmlns:a16="http://schemas.microsoft.com/office/drawing/2014/main" val="20003"/>
                    </a:ext>
                  </a:extLst>
                </a:gridCol>
                <a:gridCol w="724302">
                  <a:extLst>
                    <a:ext uri="{9D8B030D-6E8A-4147-A177-3AD203B41FA5}">
                      <a16:colId xmlns:a16="http://schemas.microsoft.com/office/drawing/2014/main" val="20004"/>
                    </a:ext>
                  </a:extLst>
                </a:gridCol>
                <a:gridCol w="724302">
                  <a:extLst>
                    <a:ext uri="{9D8B030D-6E8A-4147-A177-3AD203B41FA5}">
                      <a16:colId xmlns:a16="http://schemas.microsoft.com/office/drawing/2014/main" val="20005"/>
                    </a:ext>
                  </a:extLst>
                </a:gridCol>
                <a:gridCol w="724302">
                  <a:extLst>
                    <a:ext uri="{9D8B030D-6E8A-4147-A177-3AD203B41FA5}">
                      <a16:colId xmlns:a16="http://schemas.microsoft.com/office/drawing/2014/main" val="20006"/>
                    </a:ext>
                  </a:extLst>
                </a:gridCol>
              </a:tblGrid>
              <a:tr h="374288">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i="1">
                          <a:solidFill>
                            <a:schemeClr val="tx1">
                              <a:lumMod val="75000"/>
                              <a:lumOff val="25000"/>
                            </a:schemeClr>
                          </a:solidFill>
                        </a:rPr>
                        <a:t>2025 Survey</a:t>
                      </a:r>
                    </a:p>
                    <a:p>
                      <a:endParaRPr lang="en-GB" sz="1100">
                        <a:solidFill>
                          <a:schemeClr val="tx1">
                            <a:lumMod val="75000"/>
                            <a:lumOff val="25000"/>
                          </a:schemeClr>
                        </a:solidFill>
                      </a:endParaRP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All Secondary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Year 8</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Year 10</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Boys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Girls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FSM</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27246">
                <a:tc>
                  <a:txBody>
                    <a:bodyPr/>
                    <a:lstStyle/>
                    <a:p>
                      <a:r>
                        <a:rPr lang="en-GB" sz="1100" i="1">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1,546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962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584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720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775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329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227246">
                <a:tc>
                  <a:txBody>
                    <a:bodyPr/>
                    <a:lstStyle/>
                    <a:p>
                      <a:r>
                        <a:rPr lang="en-GB" sz="1100">
                          <a:solidFill>
                            <a:schemeClr val="tx1">
                              <a:lumMod val="75000"/>
                              <a:lumOff val="25000"/>
                            </a:schemeClr>
                          </a:solidFill>
                        </a:rPr>
                        <a:t>1 tooth removed</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kern="1200">
                          <a:solidFill>
                            <a:schemeClr val="tx1">
                              <a:lumMod val="75000"/>
                              <a:lumOff val="25000"/>
                            </a:schemeClr>
                          </a:solidFill>
                          <a:latin typeface="+mn-lt"/>
                          <a:ea typeface="+mn-ea"/>
                          <a:cs typeface="+mn-cs"/>
                        </a:rPr>
                        <a:t>14%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kern="1200">
                          <a:solidFill>
                            <a:schemeClr val="tx1">
                              <a:lumMod val="75000"/>
                              <a:lumOff val="25000"/>
                            </a:schemeClr>
                          </a:solidFill>
                          <a:latin typeface="+mn-lt"/>
                          <a:ea typeface="+mn-ea"/>
                          <a:cs typeface="+mn-cs"/>
                        </a:rPr>
                        <a:t>14%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kern="1200">
                          <a:solidFill>
                            <a:schemeClr val="tx1">
                              <a:lumMod val="75000"/>
                              <a:lumOff val="25000"/>
                            </a:schemeClr>
                          </a:solidFill>
                          <a:latin typeface="+mn-lt"/>
                          <a:ea typeface="+mn-ea"/>
                          <a:cs typeface="+mn-cs"/>
                        </a:rPr>
                        <a:t>14%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kern="1200">
                          <a:solidFill>
                            <a:schemeClr val="tx1">
                              <a:lumMod val="75000"/>
                              <a:lumOff val="25000"/>
                            </a:schemeClr>
                          </a:solidFill>
                          <a:latin typeface="+mn-lt"/>
                          <a:ea typeface="+mn-ea"/>
                          <a:cs typeface="+mn-cs"/>
                        </a:rPr>
                        <a:t>13%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kern="1200">
                          <a:solidFill>
                            <a:schemeClr val="tx1">
                              <a:lumMod val="75000"/>
                              <a:lumOff val="25000"/>
                            </a:schemeClr>
                          </a:solidFill>
                          <a:latin typeface="+mn-lt"/>
                          <a:ea typeface="+mn-ea"/>
                          <a:cs typeface="+mn-cs"/>
                        </a:rPr>
                        <a:t>15%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kern="1200">
                          <a:solidFill>
                            <a:schemeClr val="tx1">
                              <a:lumMod val="75000"/>
                              <a:lumOff val="25000"/>
                            </a:schemeClr>
                          </a:solidFill>
                          <a:latin typeface="+mn-lt"/>
                          <a:ea typeface="+mn-ea"/>
                          <a:cs typeface="+mn-cs"/>
                        </a:rPr>
                        <a:t>13%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227246">
                <a:tc>
                  <a:txBody>
                    <a:bodyPr/>
                    <a:lstStyle/>
                    <a:p>
                      <a:r>
                        <a:rPr lang="en-GB" sz="1100">
                          <a:solidFill>
                            <a:schemeClr val="tx1">
                              <a:lumMod val="75000"/>
                              <a:lumOff val="25000"/>
                            </a:schemeClr>
                          </a:solidFill>
                        </a:rPr>
                        <a:t>2 teeth removed</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kern="1200">
                          <a:solidFill>
                            <a:schemeClr val="tx1">
                              <a:lumMod val="75000"/>
                              <a:lumOff val="25000"/>
                            </a:schemeClr>
                          </a:solidFill>
                          <a:latin typeface="+mn-lt"/>
                          <a:ea typeface="+mn-ea"/>
                          <a:cs typeface="+mn-cs"/>
                        </a:rPr>
                        <a:t>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kern="1200">
                          <a:solidFill>
                            <a:schemeClr val="tx1">
                              <a:lumMod val="75000"/>
                              <a:lumOff val="25000"/>
                            </a:schemeClr>
                          </a:solidFill>
                          <a:latin typeface="+mn-lt"/>
                          <a:ea typeface="+mn-ea"/>
                          <a:cs typeface="+mn-cs"/>
                        </a:rPr>
                        <a:t>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kern="1200">
                          <a:solidFill>
                            <a:schemeClr val="tx1">
                              <a:lumMod val="75000"/>
                              <a:lumOff val="25000"/>
                            </a:schemeClr>
                          </a:solidFill>
                          <a:latin typeface="+mn-lt"/>
                          <a:ea typeface="+mn-ea"/>
                          <a:cs typeface="+mn-cs"/>
                        </a:rPr>
                        <a:t>10%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kern="1200">
                          <a:solidFill>
                            <a:schemeClr val="tx1">
                              <a:lumMod val="75000"/>
                              <a:lumOff val="25000"/>
                            </a:schemeClr>
                          </a:solidFill>
                          <a:latin typeface="+mn-lt"/>
                          <a:ea typeface="+mn-ea"/>
                          <a:cs typeface="+mn-cs"/>
                        </a:rPr>
                        <a:t>10%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kern="1200">
                          <a:solidFill>
                            <a:schemeClr val="tx1">
                              <a:lumMod val="75000"/>
                              <a:lumOff val="25000"/>
                            </a:schemeClr>
                          </a:solidFill>
                          <a:latin typeface="+mn-lt"/>
                          <a:ea typeface="+mn-ea"/>
                          <a:cs typeface="+mn-cs"/>
                        </a:rPr>
                        <a:t>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kern="1200">
                          <a:solidFill>
                            <a:schemeClr val="tx1">
                              <a:lumMod val="75000"/>
                              <a:lumOff val="25000"/>
                            </a:schemeClr>
                          </a:solidFill>
                          <a:latin typeface="+mn-lt"/>
                          <a:ea typeface="+mn-ea"/>
                          <a:cs typeface="+mn-cs"/>
                        </a:rPr>
                        <a:t>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227246">
                <a:tc>
                  <a:txBody>
                    <a:bodyPr/>
                    <a:lstStyle/>
                    <a:p>
                      <a:r>
                        <a:rPr lang="en-GB" sz="1100">
                          <a:solidFill>
                            <a:schemeClr val="tx1">
                              <a:lumMod val="75000"/>
                              <a:lumOff val="25000"/>
                            </a:schemeClr>
                          </a:solidFill>
                        </a:rPr>
                        <a:t>3 teeth removed</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kern="1200">
                          <a:solidFill>
                            <a:schemeClr val="tx1">
                              <a:lumMod val="75000"/>
                              <a:lumOff val="25000"/>
                            </a:schemeClr>
                          </a:solidFill>
                          <a:latin typeface="+mn-lt"/>
                          <a:ea typeface="+mn-ea"/>
                          <a:cs typeface="+mn-cs"/>
                        </a:rPr>
                        <a:t>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kern="1200">
                          <a:solidFill>
                            <a:schemeClr val="tx1">
                              <a:lumMod val="75000"/>
                              <a:lumOff val="25000"/>
                            </a:schemeClr>
                          </a:solidFill>
                          <a:latin typeface="+mn-lt"/>
                          <a:ea typeface="+mn-ea"/>
                          <a:cs typeface="+mn-cs"/>
                        </a:rPr>
                        <a:t>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kern="1200">
                          <a:solidFill>
                            <a:schemeClr val="tx1">
                              <a:lumMod val="75000"/>
                              <a:lumOff val="25000"/>
                            </a:schemeClr>
                          </a:solidFill>
                          <a:latin typeface="+mn-lt"/>
                          <a:ea typeface="+mn-ea"/>
                          <a:cs typeface="+mn-cs"/>
                        </a:rPr>
                        <a:t>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kern="1200">
                          <a:solidFill>
                            <a:schemeClr val="tx1">
                              <a:lumMod val="75000"/>
                              <a:lumOff val="25000"/>
                            </a:schemeClr>
                          </a:solidFill>
                          <a:latin typeface="+mn-lt"/>
                          <a:ea typeface="+mn-ea"/>
                          <a:cs typeface="+mn-cs"/>
                        </a:rPr>
                        <a:t>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kern="1200">
                          <a:solidFill>
                            <a:schemeClr val="tx1">
                              <a:lumMod val="75000"/>
                              <a:lumOff val="25000"/>
                            </a:schemeClr>
                          </a:solidFill>
                          <a:latin typeface="+mn-lt"/>
                          <a:ea typeface="+mn-ea"/>
                          <a:cs typeface="+mn-cs"/>
                        </a:rPr>
                        <a:t>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kern="1200">
                          <a:solidFill>
                            <a:schemeClr val="tx1">
                              <a:lumMod val="75000"/>
                              <a:lumOff val="25000"/>
                            </a:schemeClr>
                          </a:solidFill>
                          <a:latin typeface="+mn-lt"/>
                          <a:ea typeface="+mn-ea"/>
                          <a:cs typeface="+mn-cs"/>
                        </a:rPr>
                        <a:t>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4189589269"/>
                  </a:ext>
                </a:extLst>
              </a:tr>
              <a:tr h="227246">
                <a:tc>
                  <a:txBody>
                    <a:bodyPr/>
                    <a:lstStyle/>
                    <a:p>
                      <a:r>
                        <a:rPr lang="en-GB" sz="1100">
                          <a:solidFill>
                            <a:schemeClr val="tx1">
                              <a:lumMod val="75000"/>
                              <a:lumOff val="25000"/>
                            </a:schemeClr>
                          </a:solidFill>
                        </a:rPr>
                        <a:t>4 or more teeth removed</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kern="1200">
                          <a:solidFill>
                            <a:schemeClr val="tx1">
                              <a:lumMod val="75000"/>
                              <a:lumOff val="25000"/>
                            </a:schemeClr>
                          </a:solidFill>
                          <a:latin typeface="+mn-lt"/>
                          <a:ea typeface="+mn-ea"/>
                          <a:cs typeface="+mn-cs"/>
                        </a:rPr>
                        <a:t>13%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kern="1200">
                          <a:solidFill>
                            <a:schemeClr val="tx1">
                              <a:lumMod val="75000"/>
                              <a:lumOff val="25000"/>
                            </a:schemeClr>
                          </a:solidFill>
                          <a:latin typeface="+mn-lt"/>
                          <a:ea typeface="+mn-ea"/>
                          <a:cs typeface="+mn-cs"/>
                        </a:rPr>
                        <a:t>13%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kern="1200">
                          <a:solidFill>
                            <a:schemeClr val="tx1">
                              <a:lumMod val="75000"/>
                              <a:lumOff val="25000"/>
                            </a:schemeClr>
                          </a:solidFill>
                          <a:latin typeface="+mn-lt"/>
                          <a:ea typeface="+mn-ea"/>
                          <a:cs typeface="+mn-cs"/>
                        </a:rPr>
                        <a:t>13%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kern="1200">
                          <a:solidFill>
                            <a:schemeClr val="tx1">
                              <a:lumMod val="75000"/>
                              <a:lumOff val="25000"/>
                            </a:schemeClr>
                          </a:solidFill>
                          <a:latin typeface="+mn-lt"/>
                          <a:ea typeface="+mn-ea"/>
                          <a:cs typeface="+mn-cs"/>
                        </a:rPr>
                        <a:t>12%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kern="1200">
                          <a:solidFill>
                            <a:schemeClr val="tx1">
                              <a:lumMod val="75000"/>
                              <a:lumOff val="25000"/>
                            </a:schemeClr>
                          </a:solidFill>
                          <a:latin typeface="+mn-lt"/>
                          <a:ea typeface="+mn-ea"/>
                          <a:cs typeface="+mn-cs"/>
                        </a:rPr>
                        <a:t>13%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kern="1200">
                          <a:solidFill>
                            <a:schemeClr val="tx1">
                              <a:lumMod val="75000"/>
                              <a:lumOff val="25000"/>
                            </a:schemeClr>
                          </a:solidFill>
                          <a:latin typeface="+mn-lt"/>
                          <a:ea typeface="+mn-ea"/>
                          <a:cs typeface="+mn-cs"/>
                        </a:rPr>
                        <a:t>15%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442346825"/>
                  </a:ext>
                </a:extLst>
              </a:tr>
              <a:tr h="368529">
                <a:tc>
                  <a:txBody>
                    <a:bodyPr/>
                    <a:lstStyle/>
                    <a:p>
                      <a:r>
                        <a:rPr lang="en-GB" sz="1100">
                          <a:solidFill>
                            <a:schemeClr val="tx1">
                              <a:lumMod val="75000"/>
                              <a:lumOff val="25000"/>
                            </a:schemeClr>
                          </a:solidFill>
                        </a:rPr>
                        <a:t>Haven’t had any teeth removed</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60%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61%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58%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61%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58%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62%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3381512959"/>
                  </a:ext>
                </a:extLst>
              </a:tr>
            </a:tbl>
          </a:graphicData>
        </a:graphic>
      </p:graphicFrame>
      <p:graphicFrame>
        <p:nvGraphicFramePr>
          <p:cNvPr id="10" name="Table 9">
            <a:extLst>
              <a:ext uri="{FF2B5EF4-FFF2-40B4-BE49-F238E27FC236}">
                <a16:creationId xmlns:a16="http://schemas.microsoft.com/office/drawing/2014/main" id="{27A89EC3-6D8E-24FF-EB22-7F997D20E6F5}"/>
              </a:ext>
            </a:extLst>
          </p:cNvPr>
          <p:cNvGraphicFramePr>
            <a:graphicFrameLocks noGrp="1"/>
          </p:cNvGraphicFramePr>
          <p:nvPr>
            <p:extLst>
              <p:ext uri="{D42A27DB-BD31-4B8C-83A1-F6EECF244321}">
                <p14:modId xmlns:p14="http://schemas.microsoft.com/office/powerpoint/2010/main" val="3514830641"/>
              </p:ext>
            </p:extLst>
          </p:nvPr>
        </p:nvGraphicFramePr>
        <p:xfrm>
          <a:off x="5787757" y="3355021"/>
          <a:ext cx="6082508" cy="2559060"/>
        </p:xfrm>
        <a:graphic>
          <a:graphicData uri="http://schemas.openxmlformats.org/drawingml/2006/table">
            <a:tbl>
              <a:tblPr firstRow="1" bandRow="1">
                <a:tableStyleId>{5940675A-B579-460E-94D1-54222C63F5DA}</a:tableStyleId>
              </a:tblPr>
              <a:tblGrid>
                <a:gridCol w="1546104">
                  <a:extLst>
                    <a:ext uri="{9D8B030D-6E8A-4147-A177-3AD203B41FA5}">
                      <a16:colId xmlns:a16="http://schemas.microsoft.com/office/drawing/2014/main" val="20000"/>
                    </a:ext>
                  </a:extLst>
                </a:gridCol>
                <a:gridCol w="466531">
                  <a:extLst>
                    <a:ext uri="{9D8B030D-6E8A-4147-A177-3AD203B41FA5}">
                      <a16:colId xmlns:a16="http://schemas.microsoft.com/office/drawing/2014/main" val="20001"/>
                    </a:ext>
                  </a:extLst>
                </a:gridCol>
                <a:gridCol w="727788">
                  <a:extLst>
                    <a:ext uri="{9D8B030D-6E8A-4147-A177-3AD203B41FA5}">
                      <a16:colId xmlns:a16="http://schemas.microsoft.com/office/drawing/2014/main" val="20002"/>
                    </a:ext>
                  </a:extLst>
                </a:gridCol>
                <a:gridCol w="587828">
                  <a:extLst>
                    <a:ext uri="{9D8B030D-6E8A-4147-A177-3AD203B41FA5}">
                      <a16:colId xmlns:a16="http://schemas.microsoft.com/office/drawing/2014/main" val="20003"/>
                    </a:ext>
                  </a:extLst>
                </a:gridCol>
                <a:gridCol w="746449">
                  <a:extLst>
                    <a:ext uri="{9D8B030D-6E8A-4147-A177-3AD203B41FA5}">
                      <a16:colId xmlns:a16="http://schemas.microsoft.com/office/drawing/2014/main" val="20004"/>
                    </a:ext>
                  </a:extLst>
                </a:gridCol>
                <a:gridCol w="723517">
                  <a:extLst>
                    <a:ext uri="{9D8B030D-6E8A-4147-A177-3AD203B41FA5}">
                      <a16:colId xmlns:a16="http://schemas.microsoft.com/office/drawing/2014/main" val="20005"/>
                    </a:ext>
                  </a:extLst>
                </a:gridCol>
                <a:gridCol w="630880">
                  <a:extLst>
                    <a:ext uri="{9D8B030D-6E8A-4147-A177-3AD203B41FA5}">
                      <a16:colId xmlns:a16="http://schemas.microsoft.com/office/drawing/2014/main" val="20006"/>
                    </a:ext>
                  </a:extLst>
                </a:gridCol>
                <a:gridCol w="653411">
                  <a:extLst>
                    <a:ext uri="{9D8B030D-6E8A-4147-A177-3AD203B41FA5}">
                      <a16:colId xmlns:a16="http://schemas.microsoft.com/office/drawing/2014/main" val="214884382"/>
                    </a:ext>
                  </a:extLst>
                </a:gridCol>
              </a:tblGrid>
              <a:tr h="475638">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i="1">
                          <a:solidFill>
                            <a:schemeClr val="tx1">
                              <a:lumMod val="75000"/>
                              <a:lumOff val="25000"/>
                            </a:schemeClr>
                          </a:solidFill>
                        </a:rPr>
                        <a:t>2025 Survey</a:t>
                      </a:r>
                    </a:p>
                    <a:p>
                      <a:endParaRPr lang="en-GB" sz="1100">
                        <a:solidFill>
                          <a:schemeClr val="tx1">
                            <a:lumMod val="75000"/>
                            <a:lumOff val="25000"/>
                          </a:schemeClr>
                        </a:solidFill>
                      </a:endParaRP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SEN</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Have a disability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Young carers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Ethnicity:</a:t>
                      </a:r>
                      <a:r>
                        <a:rPr lang="en-GB" sz="1100" b="1" baseline="0">
                          <a:solidFill>
                            <a:schemeClr val="tx1">
                              <a:lumMod val="75000"/>
                              <a:lumOff val="25000"/>
                            </a:schemeClr>
                          </a:solidFill>
                        </a:rPr>
                        <a:t> </a:t>
                      </a:r>
                      <a:r>
                        <a:rPr lang="en-GB" sz="1100" b="1">
                          <a:solidFill>
                            <a:schemeClr val="tx1">
                              <a:lumMod val="75000"/>
                              <a:lumOff val="25000"/>
                            </a:schemeClr>
                          </a:solidFill>
                        </a:rPr>
                        <a:t>White</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Ethnic Minority Groups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Eng 2</a:t>
                      </a:r>
                      <a:r>
                        <a:rPr lang="en-GB" sz="1100" b="1" baseline="30000">
                          <a:solidFill>
                            <a:schemeClr val="tx1">
                              <a:lumMod val="75000"/>
                              <a:lumOff val="25000"/>
                            </a:schemeClr>
                          </a:solidFill>
                        </a:rPr>
                        <a:t>nd</a:t>
                      </a:r>
                      <a:r>
                        <a:rPr lang="en-GB" sz="1100" b="1">
                          <a:solidFill>
                            <a:schemeClr val="tx1">
                              <a:lumMod val="75000"/>
                              <a:lumOff val="25000"/>
                            </a:schemeClr>
                          </a:solidFill>
                        </a:rPr>
                        <a:t>  Lang</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LGBTQ</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03845">
                <a:tc>
                  <a:txBody>
                    <a:bodyPr/>
                    <a:lstStyle/>
                    <a:p>
                      <a:r>
                        <a:rPr lang="en-GB" sz="1100" i="1">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191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309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87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1,341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154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120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178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256888">
                <a:tc>
                  <a:txBody>
                    <a:bodyPr/>
                    <a:lstStyle/>
                    <a:p>
                      <a:r>
                        <a:rPr lang="en-GB" sz="1100">
                          <a:solidFill>
                            <a:schemeClr val="tx1">
                              <a:lumMod val="75000"/>
                              <a:lumOff val="25000"/>
                            </a:schemeClr>
                          </a:solidFill>
                        </a:rPr>
                        <a:t>1 tooth removed</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kern="1200">
                          <a:solidFill>
                            <a:schemeClr val="tx1">
                              <a:lumMod val="75000"/>
                              <a:lumOff val="25000"/>
                            </a:schemeClr>
                          </a:solidFill>
                          <a:latin typeface="+mn-lt"/>
                          <a:ea typeface="+mn-ea"/>
                          <a:cs typeface="+mn-cs"/>
                        </a:rPr>
                        <a:t>18%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kern="1200">
                          <a:solidFill>
                            <a:schemeClr val="tx1">
                              <a:lumMod val="75000"/>
                              <a:lumOff val="25000"/>
                            </a:schemeClr>
                          </a:solidFill>
                          <a:latin typeface="+mn-lt"/>
                          <a:ea typeface="+mn-ea"/>
                          <a:cs typeface="+mn-cs"/>
                        </a:rPr>
                        <a:t>14%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kern="1200">
                          <a:solidFill>
                            <a:schemeClr val="tx1">
                              <a:lumMod val="75000"/>
                              <a:lumOff val="25000"/>
                            </a:schemeClr>
                          </a:solidFill>
                          <a:latin typeface="+mn-lt"/>
                          <a:ea typeface="+mn-ea"/>
                          <a:cs typeface="+mn-cs"/>
                        </a:rPr>
                        <a:t>11%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kern="1200">
                          <a:solidFill>
                            <a:schemeClr val="tx1">
                              <a:lumMod val="75000"/>
                              <a:lumOff val="25000"/>
                            </a:schemeClr>
                          </a:solidFill>
                          <a:latin typeface="+mn-lt"/>
                          <a:ea typeface="+mn-ea"/>
                          <a:cs typeface="+mn-cs"/>
                        </a:rPr>
                        <a:t>14%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kern="1200">
                          <a:solidFill>
                            <a:schemeClr val="tx1">
                              <a:lumMod val="75000"/>
                              <a:lumOff val="25000"/>
                            </a:schemeClr>
                          </a:solidFill>
                          <a:latin typeface="+mn-lt"/>
                          <a:ea typeface="+mn-ea"/>
                          <a:cs typeface="+mn-cs"/>
                        </a:rPr>
                        <a:t>12%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kern="1200">
                          <a:solidFill>
                            <a:schemeClr val="tx1">
                              <a:lumMod val="75000"/>
                              <a:lumOff val="25000"/>
                            </a:schemeClr>
                          </a:solidFill>
                          <a:latin typeface="+mn-lt"/>
                          <a:ea typeface="+mn-ea"/>
                          <a:cs typeface="+mn-cs"/>
                        </a:rPr>
                        <a:t>16%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kern="1200">
                          <a:solidFill>
                            <a:schemeClr val="tx1">
                              <a:lumMod val="75000"/>
                              <a:lumOff val="25000"/>
                            </a:schemeClr>
                          </a:solidFill>
                          <a:latin typeface="+mn-lt"/>
                          <a:ea typeface="+mn-ea"/>
                          <a:cs typeface="+mn-cs"/>
                        </a:rPr>
                        <a:t>14%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285102">
                <a:tc>
                  <a:txBody>
                    <a:bodyPr/>
                    <a:lstStyle/>
                    <a:p>
                      <a:r>
                        <a:rPr lang="en-GB" sz="1100">
                          <a:solidFill>
                            <a:schemeClr val="tx1">
                              <a:lumMod val="75000"/>
                              <a:lumOff val="25000"/>
                            </a:schemeClr>
                          </a:solidFill>
                        </a:rPr>
                        <a:t>2 teeth removed</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kern="1200">
                          <a:solidFill>
                            <a:schemeClr val="tx1">
                              <a:lumMod val="75000"/>
                              <a:lumOff val="25000"/>
                            </a:schemeClr>
                          </a:solidFill>
                          <a:latin typeface="+mn-lt"/>
                          <a:ea typeface="+mn-ea"/>
                          <a:cs typeface="+mn-cs"/>
                        </a:rPr>
                        <a:t>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kern="1200">
                          <a:solidFill>
                            <a:schemeClr val="tx1">
                              <a:lumMod val="75000"/>
                              <a:lumOff val="25000"/>
                            </a:schemeClr>
                          </a:solidFill>
                          <a:latin typeface="+mn-lt"/>
                          <a:ea typeface="+mn-ea"/>
                          <a:cs typeface="+mn-cs"/>
                        </a:rPr>
                        <a:t>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kern="1200">
                          <a:solidFill>
                            <a:schemeClr val="tx1">
                              <a:lumMod val="75000"/>
                              <a:lumOff val="25000"/>
                            </a:schemeClr>
                          </a:solidFill>
                          <a:latin typeface="+mn-lt"/>
                          <a:ea typeface="+mn-ea"/>
                          <a:cs typeface="+mn-cs"/>
                        </a:rPr>
                        <a:t>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kern="1200">
                          <a:solidFill>
                            <a:schemeClr val="tx1">
                              <a:lumMod val="75000"/>
                              <a:lumOff val="25000"/>
                            </a:schemeClr>
                          </a:solidFill>
                          <a:latin typeface="+mn-lt"/>
                          <a:ea typeface="+mn-ea"/>
                          <a:cs typeface="+mn-cs"/>
                        </a:rPr>
                        <a:t>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kern="1200">
                          <a:solidFill>
                            <a:schemeClr val="tx1">
                              <a:lumMod val="75000"/>
                              <a:lumOff val="25000"/>
                            </a:schemeClr>
                          </a:solidFill>
                          <a:latin typeface="+mn-lt"/>
                          <a:ea typeface="+mn-ea"/>
                          <a:cs typeface="+mn-cs"/>
                        </a:rPr>
                        <a:t>10%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kern="1200">
                          <a:solidFill>
                            <a:schemeClr val="tx1">
                              <a:lumMod val="75000"/>
                              <a:lumOff val="25000"/>
                            </a:schemeClr>
                          </a:solidFill>
                          <a:latin typeface="+mn-lt"/>
                          <a:ea typeface="+mn-ea"/>
                          <a:cs typeface="+mn-cs"/>
                        </a:rPr>
                        <a:t>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kern="1200">
                          <a:solidFill>
                            <a:schemeClr val="tx1">
                              <a:lumMod val="75000"/>
                              <a:lumOff val="25000"/>
                            </a:schemeClr>
                          </a:solidFill>
                          <a:latin typeface="+mn-lt"/>
                          <a:ea typeface="+mn-ea"/>
                          <a:cs typeface="+mn-cs"/>
                        </a:rPr>
                        <a:t>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179237">
                <a:tc>
                  <a:txBody>
                    <a:bodyPr/>
                    <a:lstStyle/>
                    <a:p>
                      <a:r>
                        <a:rPr lang="en-GB" sz="1100">
                          <a:solidFill>
                            <a:schemeClr val="tx1">
                              <a:lumMod val="75000"/>
                              <a:lumOff val="25000"/>
                            </a:schemeClr>
                          </a:solidFill>
                        </a:rPr>
                        <a:t>3 teeth removed</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kern="1200">
                          <a:solidFill>
                            <a:schemeClr val="tx1">
                              <a:lumMod val="75000"/>
                              <a:lumOff val="25000"/>
                            </a:schemeClr>
                          </a:solidFill>
                          <a:latin typeface="+mn-lt"/>
                          <a:ea typeface="+mn-ea"/>
                          <a:cs typeface="+mn-cs"/>
                        </a:rPr>
                        <a:t>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kern="1200">
                          <a:solidFill>
                            <a:schemeClr val="tx1">
                              <a:lumMod val="75000"/>
                              <a:lumOff val="25000"/>
                            </a:schemeClr>
                          </a:solidFill>
                          <a:latin typeface="+mn-lt"/>
                          <a:ea typeface="+mn-ea"/>
                          <a:cs typeface="+mn-cs"/>
                        </a:rPr>
                        <a:t>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kern="1200">
                          <a:solidFill>
                            <a:schemeClr val="tx1">
                              <a:lumMod val="75000"/>
                              <a:lumOff val="25000"/>
                            </a:schemeClr>
                          </a:solidFill>
                          <a:latin typeface="+mn-lt"/>
                          <a:ea typeface="+mn-ea"/>
                          <a:cs typeface="+mn-cs"/>
                        </a:rPr>
                        <a:t>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kern="1200">
                          <a:solidFill>
                            <a:schemeClr val="tx1">
                              <a:lumMod val="75000"/>
                              <a:lumOff val="25000"/>
                            </a:schemeClr>
                          </a:solidFill>
                          <a:latin typeface="+mn-lt"/>
                          <a:ea typeface="+mn-ea"/>
                          <a:cs typeface="+mn-cs"/>
                        </a:rPr>
                        <a:t>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kern="1200">
                          <a:solidFill>
                            <a:schemeClr val="tx1">
                              <a:lumMod val="75000"/>
                              <a:lumOff val="25000"/>
                            </a:schemeClr>
                          </a:solidFill>
                          <a:latin typeface="+mn-lt"/>
                          <a:ea typeface="+mn-ea"/>
                          <a:cs typeface="+mn-cs"/>
                        </a:rPr>
                        <a:t>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kern="1200">
                          <a:solidFill>
                            <a:schemeClr val="tx1">
                              <a:lumMod val="75000"/>
                              <a:lumOff val="25000"/>
                            </a:schemeClr>
                          </a:solidFill>
                          <a:latin typeface="+mn-lt"/>
                          <a:ea typeface="+mn-ea"/>
                          <a:cs typeface="+mn-cs"/>
                        </a:rPr>
                        <a:t>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kern="1200">
                          <a:solidFill>
                            <a:schemeClr val="tx1">
                              <a:lumMod val="75000"/>
                              <a:lumOff val="25000"/>
                            </a:schemeClr>
                          </a:solidFill>
                          <a:latin typeface="+mn-lt"/>
                          <a:ea typeface="+mn-ea"/>
                          <a:cs typeface="+mn-cs"/>
                        </a:rPr>
                        <a:t>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3700551244"/>
                  </a:ext>
                </a:extLst>
              </a:tr>
              <a:tr h="396018">
                <a:tc>
                  <a:txBody>
                    <a:bodyPr/>
                    <a:lstStyle/>
                    <a:p>
                      <a:r>
                        <a:rPr lang="en-GB" sz="1100">
                          <a:solidFill>
                            <a:schemeClr val="tx1">
                              <a:lumMod val="75000"/>
                              <a:lumOff val="25000"/>
                            </a:schemeClr>
                          </a:solidFill>
                        </a:rPr>
                        <a:t>4 or more teeth removed</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kern="1200">
                          <a:solidFill>
                            <a:schemeClr val="tx1">
                              <a:lumMod val="75000"/>
                              <a:lumOff val="25000"/>
                            </a:schemeClr>
                          </a:solidFill>
                          <a:latin typeface="+mn-lt"/>
                          <a:ea typeface="+mn-ea"/>
                          <a:cs typeface="+mn-cs"/>
                        </a:rPr>
                        <a:t>13%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kern="1200">
                          <a:solidFill>
                            <a:schemeClr val="tx1">
                              <a:lumMod val="75000"/>
                              <a:lumOff val="25000"/>
                            </a:schemeClr>
                          </a:solidFill>
                          <a:latin typeface="+mn-lt"/>
                          <a:ea typeface="+mn-ea"/>
                          <a:cs typeface="+mn-cs"/>
                        </a:rPr>
                        <a:t>15%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kern="1200">
                          <a:solidFill>
                            <a:schemeClr val="tx1">
                              <a:lumMod val="75000"/>
                              <a:lumOff val="25000"/>
                            </a:schemeClr>
                          </a:solidFill>
                          <a:latin typeface="+mn-lt"/>
                          <a:ea typeface="+mn-ea"/>
                          <a:cs typeface="+mn-cs"/>
                        </a:rPr>
                        <a:t>17%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kern="1200">
                          <a:solidFill>
                            <a:schemeClr val="tx1">
                              <a:lumMod val="75000"/>
                              <a:lumOff val="25000"/>
                            </a:schemeClr>
                          </a:solidFill>
                          <a:latin typeface="+mn-lt"/>
                          <a:ea typeface="+mn-ea"/>
                          <a:cs typeface="+mn-cs"/>
                        </a:rPr>
                        <a:t>13%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kern="1200">
                          <a:solidFill>
                            <a:schemeClr val="tx1">
                              <a:lumMod val="75000"/>
                              <a:lumOff val="25000"/>
                            </a:schemeClr>
                          </a:solidFill>
                          <a:latin typeface="+mn-lt"/>
                          <a:ea typeface="+mn-ea"/>
                          <a:cs typeface="+mn-cs"/>
                        </a:rPr>
                        <a:t>11%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kern="1200">
                          <a:solidFill>
                            <a:schemeClr val="tx1">
                              <a:lumMod val="75000"/>
                              <a:lumOff val="25000"/>
                            </a:schemeClr>
                          </a:solidFill>
                          <a:latin typeface="+mn-lt"/>
                          <a:ea typeface="+mn-ea"/>
                          <a:cs typeface="+mn-cs"/>
                        </a:rPr>
                        <a:t>15%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kern="1200">
                          <a:solidFill>
                            <a:schemeClr val="tx1">
                              <a:lumMod val="75000"/>
                              <a:lumOff val="25000"/>
                            </a:schemeClr>
                          </a:solidFill>
                          <a:latin typeface="+mn-lt"/>
                          <a:ea typeface="+mn-ea"/>
                          <a:cs typeface="+mn-cs"/>
                        </a:rPr>
                        <a:t>12%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732893708"/>
                  </a:ext>
                </a:extLst>
              </a:tr>
              <a:tr h="475638">
                <a:tc>
                  <a:txBody>
                    <a:bodyPr/>
                    <a:lstStyle/>
                    <a:p>
                      <a:r>
                        <a:rPr lang="en-GB" sz="1100">
                          <a:solidFill>
                            <a:schemeClr val="tx1">
                              <a:lumMod val="75000"/>
                              <a:lumOff val="25000"/>
                            </a:schemeClr>
                          </a:solidFill>
                        </a:rPr>
                        <a:t>Haven’t had any teeth removed</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52%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57%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61%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59%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64%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53%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63%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194684799"/>
                  </a:ext>
                </a:extLst>
              </a:tr>
            </a:tbl>
          </a:graphicData>
        </a:graphic>
      </p:graphicFrame>
    </p:spTree>
    <p:extLst>
      <p:ext uri="{BB962C8B-B14F-4D97-AF65-F5344CB8AC3E}">
        <p14:creationId xmlns:p14="http://schemas.microsoft.com/office/powerpoint/2010/main" val="724876461"/>
      </p:ext>
    </p:extLst>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9" name="Chart 8"/>
          <p:cNvGraphicFramePr/>
          <p:nvPr>
            <p:extLst>
              <p:ext uri="{D42A27DB-BD31-4B8C-83A1-F6EECF244321}">
                <p14:modId xmlns:p14="http://schemas.microsoft.com/office/powerpoint/2010/main" val="3902460257"/>
              </p:ext>
            </p:extLst>
          </p:nvPr>
        </p:nvGraphicFramePr>
        <p:xfrm>
          <a:off x="-121781" y="605925"/>
          <a:ext cx="5100181" cy="2446385"/>
        </p:xfrm>
        <a:graphic>
          <a:graphicData uri="http://schemas.openxmlformats.org/drawingml/2006/chart">
            <c:chart xmlns:c="http://schemas.openxmlformats.org/drawingml/2006/chart" xmlns:r="http://schemas.openxmlformats.org/officeDocument/2006/relationships" r:id="rId3"/>
          </a:graphicData>
        </a:graphic>
      </p:graphicFrame>
      <p:sp>
        <p:nvSpPr>
          <p:cNvPr id="8" name="Title 1"/>
          <p:cNvSpPr>
            <a:spLocks noGrp="1"/>
          </p:cNvSpPr>
          <p:nvPr>
            <p:ph type="title"/>
          </p:nvPr>
        </p:nvSpPr>
        <p:spPr>
          <a:xfrm>
            <a:off x="183019" y="180000"/>
            <a:ext cx="11687246" cy="900000"/>
          </a:xfrm>
        </p:spPr>
        <p:txBody>
          <a:bodyPr vert="horz" lIns="91440" tIns="45720" rIns="91440" bIns="45720" rtlCol="0" anchor="t">
            <a:normAutofit/>
          </a:bodyPr>
          <a:lstStyle/>
          <a:p>
            <a:r>
              <a:rPr lang="en-GB" sz="1600"/>
              <a:t>53% of all pupils remember being measured when they were at primary school. Of those that can remember, 21% felt unhappy about it. Girls remember being weighed more than boys, with girls also feeling much more unhappy. LGBTQ pupils are the cohort that felt most unhappy about it at 44%.</a:t>
            </a:r>
          </a:p>
        </p:txBody>
      </p:sp>
      <p:sp>
        <p:nvSpPr>
          <p:cNvPr id="6" name="TextBox 5"/>
          <p:cNvSpPr txBox="1"/>
          <p:nvPr/>
        </p:nvSpPr>
        <p:spPr>
          <a:xfrm>
            <a:off x="183019" y="6078776"/>
            <a:ext cx="5285843" cy="707886"/>
          </a:xfrm>
          <a:prstGeom prst="rect">
            <a:avLst/>
          </a:prstGeom>
          <a:noFill/>
        </p:spPr>
        <p:txBody>
          <a:bodyPr wrap="square" rtlCol="0" anchor="b" anchorCtr="0">
            <a:spAutoFit/>
          </a:bodyPr>
          <a:lstStyle/>
          <a:p>
            <a:r>
              <a:rPr lang="en-GB" sz="1000">
                <a:solidFill>
                  <a:srgbClr val="002060"/>
                </a:solidFill>
              </a:rPr>
              <a:t>Q: Do you remember being weighed and measured at school (this will have happened during Reception/Foundation Year and then again in Year 6)? </a:t>
            </a:r>
          </a:p>
          <a:p>
            <a:r>
              <a:rPr lang="en-GB" sz="1000">
                <a:solidFill>
                  <a:srgbClr val="002060"/>
                </a:solidFill>
              </a:rPr>
              <a:t>Q: If yes, how did it make you feel?</a:t>
            </a:r>
          </a:p>
          <a:p>
            <a:r>
              <a:rPr lang="en-GB" sz="1000" i="1">
                <a:solidFill>
                  <a:srgbClr val="002060"/>
                </a:solidFill>
              </a:rPr>
              <a:t>Base: All valid respondents, n=824.</a:t>
            </a:r>
          </a:p>
        </p:txBody>
      </p:sp>
      <p:sp>
        <p:nvSpPr>
          <p:cNvPr id="7" name="Rectangle 6"/>
          <p:cNvSpPr/>
          <p:nvPr/>
        </p:nvSpPr>
        <p:spPr>
          <a:xfrm>
            <a:off x="9946640" y="6368627"/>
            <a:ext cx="1686560" cy="49292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a:t>Wellbeing</a:t>
            </a:r>
          </a:p>
        </p:txBody>
      </p:sp>
      <p:graphicFrame>
        <p:nvGraphicFramePr>
          <p:cNvPr id="13" name="Table 12"/>
          <p:cNvGraphicFramePr>
            <a:graphicFrameLocks noGrp="1"/>
          </p:cNvGraphicFramePr>
          <p:nvPr>
            <p:extLst>
              <p:ext uri="{D42A27DB-BD31-4B8C-83A1-F6EECF244321}">
                <p14:modId xmlns:p14="http://schemas.microsoft.com/office/powerpoint/2010/main" val="1017734320"/>
              </p:ext>
            </p:extLst>
          </p:nvPr>
        </p:nvGraphicFramePr>
        <p:xfrm>
          <a:off x="5562363" y="975670"/>
          <a:ext cx="6070838" cy="2201432"/>
        </p:xfrm>
        <a:graphic>
          <a:graphicData uri="http://schemas.openxmlformats.org/drawingml/2006/table">
            <a:tbl>
              <a:tblPr firstRow="1" bandRow="1">
                <a:tableStyleId>{5940675A-B579-460E-94D1-54222C63F5DA}</a:tableStyleId>
              </a:tblPr>
              <a:tblGrid>
                <a:gridCol w="1634371">
                  <a:extLst>
                    <a:ext uri="{9D8B030D-6E8A-4147-A177-3AD203B41FA5}">
                      <a16:colId xmlns:a16="http://schemas.microsoft.com/office/drawing/2014/main" val="20000"/>
                    </a:ext>
                  </a:extLst>
                </a:gridCol>
                <a:gridCol w="827680">
                  <a:extLst>
                    <a:ext uri="{9D8B030D-6E8A-4147-A177-3AD203B41FA5}">
                      <a16:colId xmlns:a16="http://schemas.microsoft.com/office/drawing/2014/main" val="20001"/>
                    </a:ext>
                  </a:extLst>
                </a:gridCol>
                <a:gridCol w="686203">
                  <a:extLst>
                    <a:ext uri="{9D8B030D-6E8A-4147-A177-3AD203B41FA5}">
                      <a16:colId xmlns:a16="http://schemas.microsoft.com/office/drawing/2014/main" val="20002"/>
                    </a:ext>
                  </a:extLst>
                </a:gridCol>
                <a:gridCol w="730646">
                  <a:extLst>
                    <a:ext uri="{9D8B030D-6E8A-4147-A177-3AD203B41FA5}">
                      <a16:colId xmlns:a16="http://schemas.microsoft.com/office/drawing/2014/main" val="20003"/>
                    </a:ext>
                  </a:extLst>
                </a:gridCol>
                <a:gridCol w="730646">
                  <a:extLst>
                    <a:ext uri="{9D8B030D-6E8A-4147-A177-3AD203B41FA5}">
                      <a16:colId xmlns:a16="http://schemas.microsoft.com/office/drawing/2014/main" val="20004"/>
                    </a:ext>
                  </a:extLst>
                </a:gridCol>
                <a:gridCol w="730646">
                  <a:extLst>
                    <a:ext uri="{9D8B030D-6E8A-4147-A177-3AD203B41FA5}">
                      <a16:colId xmlns:a16="http://schemas.microsoft.com/office/drawing/2014/main" val="20005"/>
                    </a:ext>
                  </a:extLst>
                </a:gridCol>
                <a:gridCol w="730646">
                  <a:extLst>
                    <a:ext uri="{9D8B030D-6E8A-4147-A177-3AD203B41FA5}">
                      <a16:colId xmlns:a16="http://schemas.microsoft.com/office/drawing/2014/main" val="20006"/>
                    </a:ext>
                  </a:extLst>
                </a:gridCol>
              </a:tblGrid>
              <a:tr h="414916">
                <a:tc>
                  <a:txBody>
                    <a:bodyPr/>
                    <a:lstStyle/>
                    <a:p>
                      <a:r>
                        <a:rPr lang="en-GB" sz="1100" i="1">
                          <a:solidFill>
                            <a:schemeClr val="tx1">
                              <a:lumMod val="75000"/>
                              <a:lumOff val="25000"/>
                            </a:schemeClr>
                          </a:solidFill>
                        </a:rPr>
                        <a:t>2025 Survey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All Secondary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Year 8</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Year 10</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Boys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Girls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FSM</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48950">
                <a:tc>
                  <a:txBody>
                    <a:bodyPr/>
                    <a:lstStyle/>
                    <a:p>
                      <a:r>
                        <a:rPr lang="en-GB" sz="1100" i="1">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1,546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962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584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720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775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329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414916">
                <a:tc>
                  <a:txBody>
                    <a:bodyPr/>
                    <a:lstStyle/>
                    <a:p>
                      <a:r>
                        <a:rPr lang="en-GB" sz="1100">
                          <a:solidFill>
                            <a:schemeClr val="tx1">
                              <a:lumMod val="75000"/>
                              <a:lumOff val="25000"/>
                            </a:schemeClr>
                          </a:solidFill>
                        </a:rPr>
                        <a:t>Yes</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53%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67%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30%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50%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57%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51%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414916">
                <a:tc>
                  <a:txBody>
                    <a:bodyPr/>
                    <a:lstStyle/>
                    <a:p>
                      <a:r>
                        <a:rPr lang="en-GB" sz="1100">
                          <a:solidFill>
                            <a:schemeClr val="tx1">
                              <a:lumMod val="75000"/>
                              <a:lumOff val="25000"/>
                            </a:schemeClr>
                          </a:solidFill>
                        </a:rPr>
                        <a:t>No</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33%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21%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54%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35%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31%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35%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207458">
                <a:tc>
                  <a:txBody>
                    <a:bodyPr/>
                    <a:lstStyle/>
                    <a:p>
                      <a:r>
                        <a:rPr lang="en-GB" sz="1100" i="1">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824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648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176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357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445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169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4"/>
                  </a:ext>
                </a:extLst>
              </a:tr>
              <a:tr h="207458">
                <a:tc>
                  <a:txBody>
                    <a:bodyPr/>
                    <a:lstStyle/>
                    <a:p>
                      <a:r>
                        <a:rPr lang="en-GB" sz="1100">
                          <a:solidFill>
                            <a:schemeClr val="tx1">
                              <a:lumMod val="75000"/>
                              <a:lumOff val="25000"/>
                            </a:schemeClr>
                          </a:solidFill>
                        </a:rPr>
                        <a:t>Pupils felt unhappy/very unhappy about this </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21%</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21%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24%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17%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23%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25%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652059934"/>
                  </a:ext>
                </a:extLst>
              </a:tr>
            </a:tbl>
          </a:graphicData>
        </a:graphic>
      </p:graphicFrame>
      <p:graphicFrame>
        <p:nvGraphicFramePr>
          <p:cNvPr id="15" name="Table 14"/>
          <p:cNvGraphicFramePr>
            <a:graphicFrameLocks noGrp="1"/>
          </p:cNvGraphicFramePr>
          <p:nvPr>
            <p:extLst>
              <p:ext uri="{D42A27DB-BD31-4B8C-83A1-F6EECF244321}">
                <p14:modId xmlns:p14="http://schemas.microsoft.com/office/powerpoint/2010/main" val="1707010755"/>
              </p:ext>
            </p:extLst>
          </p:nvPr>
        </p:nvGraphicFramePr>
        <p:xfrm>
          <a:off x="5562363" y="3420144"/>
          <a:ext cx="6070837" cy="2536712"/>
        </p:xfrm>
        <a:graphic>
          <a:graphicData uri="http://schemas.openxmlformats.org/drawingml/2006/table">
            <a:tbl>
              <a:tblPr firstRow="1" bandRow="1">
                <a:tableStyleId>{5940675A-B579-460E-94D1-54222C63F5DA}</a:tableStyleId>
              </a:tblPr>
              <a:tblGrid>
                <a:gridCol w="1518449">
                  <a:extLst>
                    <a:ext uri="{9D8B030D-6E8A-4147-A177-3AD203B41FA5}">
                      <a16:colId xmlns:a16="http://schemas.microsoft.com/office/drawing/2014/main" val="20000"/>
                    </a:ext>
                  </a:extLst>
                </a:gridCol>
                <a:gridCol w="600216">
                  <a:extLst>
                    <a:ext uri="{9D8B030D-6E8A-4147-A177-3AD203B41FA5}">
                      <a16:colId xmlns:a16="http://schemas.microsoft.com/office/drawing/2014/main" val="20001"/>
                    </a:ext>
                  </a:extLst>
                </a:gridCol>
                <a:gridCol w="760838">
                  <a:extLst>
                    <a:ext uri="{9D8B030D-6E8A-4147-A177-3AD203B41FA5}">
                      <a16:colId xmlns:a16="http://schemas.microsoft.com/office/drawing/2014/main" val="20002"/>
                    </a:ext>
                  </a:extLst>
                </a:gridCol>
                <a:gridCol w="572669">
                  <a:extLst>
                    <a:ext uri="{9D8B030D-6E8A-4147-A177-3AD203B41FA5}">
                      <a16:colId xmlns:a16="http://schemas.microsoft.com/office/drawing/2014/main" val="20003"/>
                    </a:ext>
                  </a:extLst>
                </a:gridCol>
                <a:gridCol w="765105">
                  <a:extLst>
                    <a:ext uri="{9D8B030D-6E8A-4147-A177-3AD203B41FA5}">
                      <a16:colId xmlns:a16="http://schemas.microsoft.com/office/drawing/2014/main" val="20004"/>
                    </a:ext>
                  </a:extLst>
                </a:gridCol>
                <a:gridCol w="716530">
                  <a:extLst>
                    <a:ext uri="{9D8B030D-6E8A-4147-A177-3AD203B41FA5}">
                      <a16:colId xmlns:a16="http://schemas.microsoft.com/office/drawing/2014/main" val="20005"/>
                    </a:ext>
                  </a:extLst>
                </a:gridCol>
                <a:gridCol w="530620">
                  <a:extLst>
                    <a:ext uri="{9D8B030D-6E8A-4147-A177-3AD203B41FA5}">
                      <a16:colId xmlns:a16="http://schemas.microsoft.com/office/drawing/2014/main" val="20006"/>
                    </a:ext>
                  </a:extLst>
                </a:gridCol>
                <a:gridCol w="606410">
                  <a:extLst>
                    <a:ext uri="{9D8B030D-6E8A-4147-A177-3AD203B41FA5}">
                      <a16:colId xmlns:a16="http://schemas.microsoft.com/office/drawing/2014/main" val="152020348"/>
                    </a:ext>
                  </a:extLst>
                </a:gridCol>
              </a:tblGrid>
              <a:tr h="449179">
                <a:tc>
                  <a:txBody>
                    <a:bodyPr/>
                    <a:lstStyle/>
                    <a:p>
                      <a:r>
                        <a:rPr lang="en-GB" sz="1100" i="1">
                          <a:solidFill>
                            <a:schemeClr val="tx1">
                              <a:lumMod val="75000"/>
                              <a:lumOff val="25000"/>
                            </a:schemeClr>
                          </a:solidFill>
                        </a:rPr>
                        <a:t>2025 Survey</a:t>
                      </a:r>
                      <a:endParaRPr lang="en-GB" sz="1100">
                        <a:solidFill>
                          <a:schemeClr val="tx1">
                            <a:lumMod val="75000"/>
                            <a:lumOff val="25000"/>
                          </a:schemeClr>
                        </a:solidFill>
                      </a:endParaRP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SEN</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Have a disability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Young carers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Ethnicity:</a:t>
                      </a:r>
                      <a:r>
                        <a:rPr lang="en-GB" sz="1100" b="1" baseline="0">
                          <a:solidFill>
                            <a:schemeClr val="tx1">
                              <a:lumMod val="75000"/>
                              <a:lumOff val="25000"/>
                            </a:schemeClr>
                          </a:solidFill>
                        </a:rPr>
                        <a:t> </a:t>
                      </a:r>
                      <a:r>
                        <a:rPr lang="en-GB" sz="1100" b="1">
                          <a:solidFill>
                            <a:schemeClr val="tx1">
                              <a:lumMod val="75000"/>
                              <a:lumOff val="25000"/>
                            </a:schemeClr>
                          </a:solidFill>
                        </a:rPr>
                        <a:t>White</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Ethnic Minority Groups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Eng 2nd Lang</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LGBTQ</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48950">
                <a:tc>
                  <a:txBody>
                    <a:bodyPr/>
                    <a:lstStyle/>
                    <a:p>
                      <a:r>
                        <a:rPr lang="en-GB" sz="1100" i="1">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191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309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87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1,341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154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120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178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414916">
                <a:tc>
                  <a:txBody>
                    <a:bodyPr/>
                    <a:lstStyle/>
                    <a:p>
                      <a:r>
                        <a:rPr lang="en-GB" sz="1100">
                          <a:solidFill>
                            <a:schemeClr val="tx1">
                              <a:lumMod val="75000"/>
                              <a:lumOff val="25000"/>
                            </a:schemeClr>
                          </a:solidFill>
                        </a:rPr>
                        <a:t>Yes</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55%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53%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44%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54%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47%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55%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49%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414916">
                <a:tc>
                  <a:txBody>
                    <a:bodyPr/>
                    <a:lstStyle/>
                    <a:p>
                      <a:r>
                        <a:rPr lang="en-GB" sz="1100">
                          <a:solidFill>
                            <a:schemeClr val="tx1">
                              <a:lumMod val="75000"/>
                              <a:lumOff val="25000"/>
                            </a:schemeClr>
                          </a:solidFill>
                        </a:rPr>
                        <a:t>No</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35%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35%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44%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33%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38%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32%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38%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207458">
                <a:tc>
                  <a:txBody>
                    <a:bodyPr/>
                    <a:lstStyle/>
                    <a:p>
                      <a:r>
                        <a:rPr lang="en-GB" sz="1100" i="1">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105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163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38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726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72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66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87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4"/>
                  </a:ext>
                </a:extLst>
              </a:tr>
              <a:tr h="207458">
                <a:tc>
                  <a:txBody>
                    <a:bodyPr/>
                    <a:lstStyle/>
                    <a:p>
                      <a:r>
                        <a:rPr lang="en-GB" sz="1100">
                          <a:solidFill>
                            <a:schemeClr val="tx1">
                              <a:lumMod val="75000"/>
                              <a:lumOff val="25000"/>
                            </a:schemeClr>
                          </a:solidFill>
                        </a:rPr>
                        <a:t>Pupils felt unhappy/very unhappy about this</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30%</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25%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32%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21%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22%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24%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44%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366886153"/>
                  </a:ext>
                </a:extLst>
              </a:tr>
            </a:tbl>
          </a:graphicData>
        </a:graphic>
      </p:graphicFrame>
      <p:graphicFrame>
        <p:nvGraphicFramePr>
          <p:cNvPr id="12" name="Content Placeholder 6">
            <a:extLst>
              <a:ext uri="{FF2B5EF4-FFF2-40B4-BE49-F238E27FC236}">
                <a16:creationId xmlns:a16="http://schemas.microsoft.com/office/drawing/2014/main" id="{01B25E0D-DA2C-4B4B-9111-4DE5CB15A54A}"/>
              </a:ext>
            </a:extLst>
          </p:cNvPr>
          <p:cNvGraphicFramePr>
            <a:graphicFrameLocks noGrp="1"/>
          </p:cNvGraphicFramePr>
          <p:nvPr>
            <p:ph idx="1"/>
            <p:extLst>
              <p:ext uri="{D42A27DB-BD31-4B8C-83A1-F6EECF244321}">
                <p14:modId xmlns:p14="http://schemas.microsoft.com/office/powerpoint/2010/main" val="1282944408"/>
              </p:ext>
            </p:extLst>
          </p:nvPr>
        </p:nvGraphicFramePr>
        <p:xfrm>
          <a:off x="0" y="3129185"/>
          <a:ext cx="5030652" cy="2338641"/>
        </p:xfrm>
        <a:graphic>
          <a:graphicData uri="http://schemas.openxmlformats.org/drawingml/2006/chart">
            <c:chart xmlns:c="http://schemas.openxmlformats.org/drawingml/2006/chart" xmlns:r="http://schemas.openxmlformats.org/officeDocument/2006/relationships" r:id="rId4"/>
          </a:graphicData>
        </a:graphic>
      </p:graphicFrame>
    </p:spTree>
    <p:extLst>
      <p:ext uri="{BB962C8B-B14F-4D97-AF65-F5344CB8AC3E}">
        <p14:creationId xmlns:p14="http://schemas.microsoft.com/office/powerpoint/2010/main" val="680328332"/>
      </p:ext>
    </p:extLst>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83018" y="180000"/>
            <a:ext cx="11687247" cy="900000"/>
          </a:xfrm>
        </p:spPr>
        <p:txBody>
          <a:bodyPr vert="horz" lIns="91440" tIns="45720" rIns="91440" bIns="45720" rtlCol="0" anchor="t">
            <a:normAutofit/>
          </a:bodyPr>
          <a:lstStyle/>
          <a:p>
            <a:r>
              <a:rPr lang="en-GB" sz="1600"/>
              <a:t>55% of pupils overall have had days off in the last year for reasons other than common illnesses. Girls are more likely to have had days off than boys. Young carers are the cohort most likely to have had days off (70% v. 55% overall) with Sen pupils closely followed (68%).</a:t>
            </a:r>
          </a:p>
        </p:txBody>
      </p:sp>
      <p:graphicFrame>
        <p:nvGraphicFramePr>
          <p:cNvPr id="15" name="Chart 14"/>
          <p:cNvGraphicFramePr/>
          <p:nvPr>
            <p:extLst>
              <p:ext uri="{D42A27DB-BD31-4B8C-83A1-F6EECF244321}">
                <p14:modId xmlns:p14="http://schemas.microsoft.com/office/powerpoint/2010/main" val="3594604053"/>
              </p:ext>
            </p:extLst>
          </p:nvPr>
        </p:nvGraphicFramePr>
        <p:xfrm>
          <a:off x="458296" y="1080000"/>
          <a:ext cx="5082665" cy="2834640"/>
        </p:xfrm>
        <a:graphic>
          <a:graphicData uri="http://schemas.openxmlformats.org/drawingml/2006/chart">
            <c:chart xmlns:c="http://schemas.openxmlformats.org/drawingml/2006/chart" xmlns:r="http://schemas.openxmlformats.org/officeDocument/2006/relationships" r:id="rId3"/>
          </a:graphicData>
        </a:graphic>
      </p:graphicFrame>
      <p:sp>
        <p:nvSpPr>
          <p:cNvPr id="6" name="TextBox 5"/>
          <p:cNvSpPr txBox="1"/>
          <p:nvPr/>
        </p:nvSpPr>
        <p:spPr>
          <a:xfrm>
            <a:off x="183600" y="6208895"/>
            <a:ext cx="7646488" cy="553998"/>
          </a:xfrm>
          <a:prstGeom prst="rect">
            <a:avLst/>
          </a:prstGeom>
          <a:noFill/>
        </p:spPr>
        <p:txBody>
          <a:bodyPr wrap="square" rtlCol="0">
            <a:spAutoFit/>
          </a:bodyPr>
          <a:lstStyle/>
          <a:p>
            <a:r>
              <a:rPr lang="en-GB" sz="1000">
                <a:solidFill>
                  <a:srgbClr val="002060"/>
                </a:solidFill>
              </a:rPr>
              <a:t>Q: Have you had any days off school in the last year that weren’t for a holiday or common illnesses (such as cold/flu/chicken pox/vomiting bugs)? </a:t>
            </a:r>
            <a:r>
              <a:rPr lang="en-GB" sz="1000" i="1">
                <a:solidFill>
                  <a:srgbClr val="002060"/>
                </a:solidFill>
              </a:rPr>
              <a:t>Introduced in 2024</a:t>
            </a:r>
            <a:endParaRPr lang="en-GB" sz="1000">
              <a:solidFill>
                <a:srgbClr val="002060"/>
              </a:solidFill>
            </a:endParaRPr>
          </a:p>
          <a:p>
            <a:r>
              <a:rPr lang="en-GB" sz="1000" i="1">
                <a:solidFill>
                  <a:srgbClr val="002060"/>
                </a:solidFill>
              </a:rPr>
              <a:t>Base: All valid respondents, 2024 n=1,170, 2025 n=1,546. </a:t>
            </a:r>
          </a:p>
        </p:txBody>
      </p:sp>
      <p:sp>
        <p:nvSpPr>
          <p:cNvPr id="7" name="Rectangle 6"/>
          <p:cNvSpPr/>
          <p:nvPr/>
        </p:nvSpPr>
        <p:spPr>
          <a:xfrm>
            <a:off x="9946640" y="6368627"/>
            <a:ext cx="1686560" cy="49292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a:t>Wellbeing</a:t>
            </a:r>
          </a:p>
        </p:txBody>
      </p:sp>
      <p:graphicFrame>
        <p:nvGraphicFramePr>
          <p:cNvPr id="8" name="Table 7"/>
          <p:cNvGraphicFramePr>
            <a:graphicFrameLocks noGrp="1"/>
          </p:cNvGraphicFramePr>
          <p:nvPr>
            <p:extLst>
              <p:ext uri="{D42A27DB-BD31-4B8C-83A1-F6EECF244321}">
                <p14:modId xmlns:p14="http://schemas.microsoft.com/office/powerpoint/2010/main" val="766692478"/>
              </p:ext>
            </p:extLst>
          </p:nvPr>
        </p:nvGraphicFramePr>
        <p:xfrm>
          <a:off x="5540961" y="1158217"/>
          <a:ext cx="6092238" cy="2079396"/>
        </p:xfrm>
        <a:graphic>
          <a:graphicData uri="http://schemas.openxmlformats.org/drawingml/2006/table">
            <a:tbl>
              <a:tblPr firstRow="1" bandRow="1">
                <a:tableStyleId>{5940675A-B579-460E-94D1-54222C63F5DA}</a:tableStyleId>
              </a:tblPr>
              <a:tblGrid>
                <a:gridCol w="1549524">
                  <a:extLst>
                    <a:ext uri="{9D8B030D-6E8A-4147-A177-3AD203B41FA5}">
                      <a16:colId xmlns:a16="http://schemas.microsoft.com/office/drawing/2014/main" val="20000"/>
                    </a:ext>
                  </a:extLst>
                </a:gridCol>
                <a:gridCol w="921204">
                  <a:extLst>
                    <a:ext uri="{9D8B030D-6E8A-4147-A177-3AD203B41FA5}">
                      <a16:colId xmlns:a16="http://schemas.microsoft.com/office/drawing/2014/main" val="20001"/>
                    </a:ext>
                  </a:extLst>
                </a:gridCol>
                <a:gridCol w="724302">
                  <a:extLst>
                    <a:ext uri="{9D8B030D-6E8A-4147-A177-3AD203B41FA5}">
                      <a16:colId xmlns:a16="http://schemas.microsoft.com/office/drawing/2014/main" val="20002"/>
                    </a:ext>
                  </a:extLst>
                </a:gridCol>
                <a:gridCol w="724302">
                  <a:extLst>
                    <a:ext uri="{9D8B030D-6E8A-4147-A177-3AD203B41FA5}">
                      <a16:colId xmlns:a16="http://schemas.microsoft.com/office/drawing/2014/main" val="20003"/>
                    </a:ext>
                  </a:extLst>
                </a:gridCol>
                <a:gridCol w="724302">
                  <a:extLst>
                    <a:ext uri="{9D8B030D-6E8A-4147-A177-3AD203B41FA5}">
                      <a16:colId xmlns:a16="http://schemas.microsoft.com/office/drawing/2014/main" val="20004"/>
                    </a:ext>
                  </a:extLst>
                </a:gridCol>
                <a:gridCol w="724302">
                  <a:extLst>
                    <a:ext uri="{9D8B030D-6E8A-4147-A177-3AD203B41FA5}">
                      <a16:colId xmlns:a16="http://schemas.microsoft.com/office/drawing/2014/main" val="20005"/>
                    </a:ext>
                  </a:extLst>
                </a:gridCol>
                <a:gridCol w="724302">
                  <a:extLst>
                    <a:ext uri="{9D8B030D-6E8A-4147-A177-3AD203B41FA5}">
                      <a16:colId xmlns:a16="http://schemas.microsoft.com/office/drawing/2014/main" val="20006"/>
                    </a:ext>
                  </a:extLst>
                </a:gridCol>
              </a:tblGrid>
              <a:tr h="334898">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i="1">
                          <a:solidFill>
                            <a:schemeClr val="tx1">
                              <a:lumMod val="75000"/>
                              <a:lumOff val="25000"/>
                            </a:schemeClr>
                          </a:solidFill>
                        </a:rPr>
                        <a:t>2025 Survey</a:t>
                      </a:r>
                    </a:p>
                    <a:p>
                      <a:endParaRPr lang="en-GB" sz="1100">
                        <a:solidFill>
                          <a:schemeClr val="tx1">
                            <a:lumMod val="75000"/>
                            <a:lumOff val="25000"/>
                          </a:schemeClr>
                        </a:solidFill>
                      </a:endParaRP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All Secondary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Year 8</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Year 10</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Boys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Girls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FSM</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199085">
                <a:tc>
                  <a:txBody>
                    <a:bodyPr/>
                    <a:lstStyle/>
                    <a:p>
                      <a:r>
                        <a:rPr lang="en-GB" sz="1100" i="1">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1,546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962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584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720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775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329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464532">
                <a:tc>
                  <a:txBody>
                    <a:bodyPr/>
                    <a:lstStyle/>
                    <a:p>
                      <a:r>
                        <a:rPr lang="en-GB" sz="1100">
                          <a:solidFill>
                            <a:schemeClr val="tx1">
                              <a:lumMod val="75000"/>
                              <a:lumOff val="25000"/>
                            </a:schemeClr>
                          </a:solidFill>
                        </a:rPr>
                        <a:t>Yes</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55%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56%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54%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52%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100" kern="1200">
                          <a:solidFill>
                            <a:schemeClr val="tx1">
                              <a:lumMod val="75000"/>
                              <a:lumOff val="25000"/>
                            </a:schemeClr>
                          </a:solidFill>
                          <a:latin typeface="+mn-lt"/>
                          <a:ea typeface="+mn-ea"/>
                          <a:cs typeface="+mn-cs"/>
                        </a:rPr>
                        <a:t>58%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61%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464532">
                <a:tc>
                  <a:txBody>
                    <a:bodyPr/>
                    <a:lstStyle/>
                    <a:p>
                      <a:r>
                        <a:rPr lang="en-GB" sz="1100">
                          <a:solidFill>
                            <a:schemeClr val="tx1">
                              <a:lumMod val="75000"/>
                              <a:lumOff val="25000"/>
                            </a:schemeClr>
                          </a:solidFill>
                        </a:rPr>
                        <a:t>No</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34%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32%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38%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38%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100" kern="1200">
                          <a:solidFill>
                            <a:schemeClr val="tx1">
                              <a:lumMod val="75000"/>
                              <a:lumOff val="25000"/>
                            </a:schemeClr>
                          </a:solidFill>
                          <a:latin typeface="+mn-lt"/>
                          <a:ea typeface="+mn-ea"/>
                          <a:cs typeface="+mn-cs"/>
                        </a:rPr>
                        <a:t>32%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31%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464532">
                <a:tc>
                  <a:txBody>
                    <a:bodyPr/>
                    <a:lstStyle/>
                    <a:p>
                      <a:r>
                        <a:rPr lang="en-GB" sz="1100">
                          <a:solidFill>
                            <a:schemeClr val="tx1">
                              <a:lumMod val="75000"/>
                              <a:lumOff val="25000"/>
                            </a:schemeClr>
                          </a:solidFill>
                        </a:rPr>
                        <a:t>Not sure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10%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12%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rPr>
                        <a:t>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10%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10%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4189589269"/>
                  </a:ext>
                </a:extLst>
              </a:tr>
            </a:tbl>
          </a:graphicData>
        </a:graphic>
      </p:graphicFrame>
      <p:graphicFrame>
        <p:nvGraphicFramePr>
          <p:cNvPr id="10" name="Table 9">
            <a:extLst>
              <a:ext uri="{FF2B5EF4-FFF2-40B4-BE49-F238E27FC236}">
                <a16:creationId xmlns:a16="http://schemas.microsoft.com/office/drawing/2014/main" id="{31BA1C1A-5BF6-4337-B50A-EF5227A86BFD}"/>
              </a:ext>
            </a:extLst>
          </p:cNvPr>
          <p:cNvGraphicFramePr>
            <a:graphicFrameLocks noGrp="1"/>
          </p:cNvGraphicFramePr>
          <p:nvPr>
            <p:extLst>
              <p:ext uri="{D42A27DB-BD31-4B8C-83A1-F6EECF244321}">
                <p14:modId xmlns:p14="http://schemas.microsoft.com/office/powerpoint/2010/main" val="4243629990"/>
              </p:ext>
            </p:extLst>
          </p:nvPr>
        </p:nvGraphicFramePr>
        <p:xfrm>
          <a:off x="5550691" y="3424351"/>
          <a:ext cx="6082508" cy="2280354"/>
        </p:xfrm>
        <a:graphic>
          <a:graphicData uri="http://schemas.openxmlformats.org/drawingml/2006/table">
            <a:tbl>
              <a:tblPr firstRow="1" bandRow="1">
                <a:tableStyleId>{5940675A-B579-460E-94D1-54222C63F5DA}</a:tableStyleId>
              </a:tblPr>
              <a:tblGrid>
                <a:gridCol w="1395783">
                  <a:extLst>
                    <a:ext uri="{9D8B030D-6E8A-4147-A177-3AD203B41FA5}">
                      <a16:colId xmlns:a16="http://schemas.microsoft.com/office/drawing/2014/main" val="20000"/>
                    </a:ext>
                  </a:extLst>
                </a:gridCol>
                <a:gridCol w="465292">
                  <a:extLst>
                    <a:ext uri="{9D8B030D-6E8A-4147-A177-3AD203B41FA5}">
                      <a16:colId xmlns:a16="http://schemas.microsoft.com/office/drawing/2014/main" val="20001"/>
                    </a:ext>
                  </a:extLst>
                </a:gridCol>
                <a:gridCol w="794380">
                  <a:extLst>
                    <a:ext uri="{9D8B030D-6E8A-4147-A177-3AD203B41FA5}">
                      <a16:colId xmlns:a16="http://schemas.microsoft.com/office/drawing/2014/main" val="20002"/>
                    </a:ext>
                  </a:extLst>
                </a:gridCol>
                <a:gridCol w="604812">
                  <a:extLst>
                    <a:ext uri="{9D8B030D-6E8A-4147-A177-3AD203B41FA5}">
                      <a16:colId xmlns:a16="http://schemas.microsoft.com/office/drawing/2014/main" val="20003"/>
                    </a:ext>
                  </a:extLst>
                </a:gridCol>
                <a:gridCol w="784977">
                  <a:extLst>
                    <a:ext uri="{9D8B030D-6E8A-4147-A177-3AD203B41FA5}">
                      <a16:colId xmlns:a16="http://schemas.microsoft.com/office/drawing/2014/main" val="20004"/>
                    </a:ext>
                  </a:extLst>
                </a:gridCol>
                <a:gridCol w="752973">
                  <a:extLst>
                    <a:ext uri="{9D8B030D-6E8A-4147-A177-3AD203B41FA5}">
                      <a16:colId xmlns:a16="http://schemas.microsoft.com/office/drawing/2014/main" val="20005"/>
                    </a:ext>
                  </a:extLst>
                </a:gridCol>
                <a:gridCol w="630880">
                  <a:extLst>
                    <a:ext uri="{9D8B030D-6E8A-4147-A177-3AD203B41FA5}">
                      <a16:colId xmlns:a16="http://schemas.microsoft.com/office/drawing/2014/main" val="20006"/>
                    </a:ext>
                  </a:extLst>
                </a:gridCol>
                <a:gridCol w="653411">
                  <a:extLst>
                    <a:ext uri="{9D8B030D-6E8A-4147-A177-3AD203B41FA5}">
                      <a16:colId xmlns:a16="http://schemas.microsoft.com/office/drawing/2014/main" val="214884382"/>
                    </a:ext>
                  </a:extLst>
                </a:gridCol>
              </a:tblGrid>
              <a:tr h="475638">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i="1">
                          <a:solidFill>
                            <a:schemeClr val="tx1">
                              <a:lumMod val="75000"/>
                              <a:lumOff val="25000"/>
                            </a:schemeClr>
                          </a:solidFill>
                        </a:rPr>
                        <a:t>2025 Survey</a:t>
                      </a:r>
                    </a:p>
                    <a:p>
                      <a:endParaRPr lang="en-GB" sz="1100">
                        <a:solidFill>
                          <a:schemeClr val="tx1">
                            <a:lumMod val="75000"/>
                            <a:lumOff val="25000"/>
                          </a:schemeClr>
                        </a:solidFill>
                      </a:endParaRP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SEN</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Have a disability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Young carers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Ethnicity:</a:t>
                      </a:r>
                      <a:r>
                        <a:rPr lang="en-GB" sz="1100" b="1" baseline="0">
                          <a:solidFill>
                            <a:schemeClr val="tx1">
                              <a:lumMod val="75000"/>
                              <a:lumOff val="25000"/>
                            </a:schemeClr>
                          </a:solidFill>
                        </a:rPr>
                        <a:t> </a:t>
                      </a:r>
                      <a:r>
                        <a:rPr lang="en-GB" sz="1100" b="1">
                          <a:solidFill>
                            <a:schemeClr val="tx1">
                              <a:lumMod val="75000"/>
                              <a:lumOff val="25000"/>
                            </a:schemeClr>
                          </a:solidFill>
                        </a:rPr>
                        <a:t>White</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Ethnic Minority Groups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Eng 2</a:t>
                      </a:r>
                      <a:r>
                        <a:rPr lang="en-GB" sz="1100" b="1" baseline="30000">
                          <a:solidFill>
                            <a:schemeClr val="tx1">
                              <a:lumMod val="75000"/>
                              <a:lumOff val="25000"/>
                            </a:schemeClr>
                          </a:solidFill>
                        </a:rPr>
                        <a:t>nd</a:t>
                      </a:r>
                      <a:r>
                        <a:rPr lang="en-GB" sz="1100" b="1">
                          <a:solidFill>
                            <a:schemeClr val="tx1">
                              <a:lumMod val="75000"/>
                              <a:lumOff val="25000"/>
                            </a:schemeClr>
                          </a:solidFill>
                        </a:rPr>
                        <a:t>  Lang</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LGBTQ</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03845">
                <a:tc>
                  <a:txBody>
                    <a:bodyPr/>
                    <a:lstStyle/>
                    <a:p>
                      <a:r>
                        <a:rPr lang="en-GB" sz="1100" i="1">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191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309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87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1,341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154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120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178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475638">
                <a:tc>
                  <a:txBody>
                    <a:bodyPr/>
                    <a:lstStyle/>
                    <a:p>
                      <a:r>
                        <a:rPr lang="en-GB" sz="1100">
                          <a:solidFill>
                            <a:schemeClr val="tx1">
                              <a:lumMod val="75000"/>
                              <a:lumOff val="25000"/>
                            </a:schemeClr>
                          </a:solidFill>
                        </a:rPr>
                        <a:t>Yes</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68%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60%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70%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56%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49%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56%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52%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475638">
                <a:tc>
                  <a:txBody>
                    <a:bodyPr/>
                    <a:lstStyle/>
                    <a:p>
                      <a:r>
                        <a:rPr lang="en-GB" sz="1100">
                          <a:solidFill>
                            <a:schemeClr val="tx1">
                              <a:lumMod val="75000"/>
                              <a:lumOff val="25000"/>
                            </a:schemeClr>
                          </a:solidFill>
                        </a:rPr>
                        <a:t>No</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23%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30%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22%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34%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39%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33%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34%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475638">
                <a:tc>
                  <a:txBody>
                    <a:bodyPr/>
                    <a:lstStyle/>
                    <a:p>
                      <a:r>
                        <a:rPr lang="en-GB" sz="1100">
                          <a:solidFill>
                            <a:schemeClr val="tx1">
                              <a:lumMod val="75000"/>
                              <a:lumOff val="25000"/>
                            </a:schemeClr>
                          </a:solidFill>
                        </a:rPr>
                        <a:t>Not sure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10%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12%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11%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14%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3700551244"/>
                  </a:ext>
                </a:extLst>
              </a:tr>
            </a:tbl>
          </a:graphicData>
        </a:graphic>
      </p:graphicFrame>
    </p:spTree>
    <p:extLst>
      <p:ext uri="{BB962C8B-B14F-4D97-AF65-F5344CB8AC3E}">
        <p14:creationId xmlns:p14="http://schemas.microsoft.com/office/powerpoint/2010/main" val="554268066"/>
      </p:ext>
    </p:extLst>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83019" y="180000"/>
            <a:ext cx="11526628" cy="900000"/>
          </a:xfrm>
        </p:spPr>
        <p:txBody>
          <a:bodyPr vert="horz" lIns="91440" tIns="45720" rIns="91440" bIns="45720" rtlCol="0" anchor="t" anchorCtr="0">
            <a:normAutofit/>
          </a:bodyPr>
          <a:lstStyle/>
          <a:p>
            <a:r>
              <a:rPr lang="en-GB" sz="1600" dirty="0"/>
              <a:t>Of the 55% missing school, the most common reasons are to attend hospital appointments, with 24% missing school due their mental health and 25% who just didn’t want to go.</a:t>
            </a:r>
          </a:p>
        </p:txBody>
      </p:sp>
      <p:graphicFrame>
        <p:nvGraphicFramePr>
          <p:cNvPr id="16" name="Chart 15"/>
          <p:cNvGraphicFramePr/>
          <p:nvPr/>
        </p:nvGraphicFramePr>
        <p:xfrm>
          <a:off x="1326656" y="1261100"/>
          <a:ext cx="4293399" cy="2687134"/>
        </p:xfrm>
        <a:graphic>
          <a:graphicData uri="http://schemas.openxmlformats.org/drawingml/2006/chart">
            <c:chart xmlns:c="http://schemas.openxmlformats.org/drawingml/2006/chart" xmlns:r="http://schemas.openxmlformats.org/officeDocument/2006/relationships" r:id="rId4"/>
          </a:graphicData>
        </a:graphic>
      </p:graphicFrame>
      <p:sp>
        <p:nvSpPr>
          <p:cNvPr id="6" name="TextBox 5"/>
          <p:cNvSpPr txBox="1"/>
          <p:nvPr/>
        </p:nvSpPr>
        <p:spPr>
          <a:xfrm>
            <a:off x="183020" y="6214512"/>
            <a:ext cx="9600078" cy="553998"/>
          </a:xfrm>
          <a:prstGeom prst="rect">
            <a:avLst/>
          </a:prstGeom>
          <a:noFill/>
        </p:spPr>
        <p:txBody>
          <a:bodyPr wrap="square" rtlCol="0" anchor="b" anchorCtr="0">
            <a:spAutoFit/>
          </a:bodyPr>
          <a:lstStyle/>
          <a:p>
            <a:r>
              <a:rPr lang="en-GB" sz="1000">
                <a:solidFill>
                  <a:srgbClr val="002060"/>
                </a:solidFill>
              </a:rPr>
              <a:t>Q: Have you had time off school in the last 12 months because of any of the following reasons? </a:t>
            </a:r>
            <a:r>
              <a:rPr lang="en-GB" sz="1000" i="1">
                <a:solidFill>
                  <a:srgbClr val="002060"/>
                </a:solidFill>
              </a:rPr>
              <a:t>Introduced in 2025, options ‘Not having money to buy food’, ‘I just didn’t want to go’ and ‘Other. Please specify’ added for 2025.</a:t>
            </a:r>
            <a:endParaRPr lang="en-GB" sz="1000">
              <a:solidFill>
                <a:srgbClr val="002060"/>
              </a:solidFill>
            </a:endParaRPr>
          </a:p>
          <a:p>
            <a:r>
              <a:rPr lang="en-GB" sz="1000" i="1">
                <a:solidFill>
                  <a:srgbClr val="002060"/>
                </a:solidFill>
              </a:rPr>
              <a:t>Base: All valid respondents, 2024 n=831, 2025 n=1,014. </a:t>
            </a:r>
          </a:p>
        </p:txBody>
      </p:sp>
      <p:sp>
        <p:nvSpPr>
          <p:cNvPr id="4" name="Rectangle 3">
            <a:extLst>
              <a:ext uri="{FF2B5EF4-FFF2-40B4-BE49-F238E27FC236}">
                <a16:creationId xmlns:a16="http://schemas.microsoft.com/office/drawing/2014/main" id="{4B3307BA-7C1A-936D-ADB5-22F59C1EE9CF}"/>
              </a:ext>
            </a:extLst>
          </p:cNvPr>
          <p:cNvSpPr/>
          <p:nvPr/>
        </p:nvSpPr>
        <p:spPr>
          <a:xfrm>
            <a:off x="9946640" y="6368627"/>
            <a:ext cx="1686560" cy="49292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a:t>Wellbeing</a:t>
            </a:r>
          </a:p>
        </p:txBody>
      </p:sp>
      <p:graphicFrame>
        <p:nvGraphicFramePr>
          <p:cNvPr id="3" name="Content Placeholder 6">
            <a:extLst>
              <a:ext uri="{FF2B5EF4-FFF2-40B4-BE49-F238E27FC236}">
                <a16:creationId xmlns:a16="http://schemas.microsoft.com/office/drawing/2014/main" id="{F22E7141-E574-9DC9-5A0C-83764B72ED46}"/>
              </a:ext>
            </a:extLst>
          </p:cNvPr>
          <p:cNvGraphicFramePr>
            <a:graphicFrameLocks/>
          </p:cNvGraphicFramePr>
          <p:nvPr>
            <p:extLst>
              <p:ext uri="{D42A27DB-BD31-4B8C-83A1-F6EECF244321}">
                <p14:modId xmlns:p14="http://schemas.microsoft.com/office/powerpoint/2010/main" val="2474822147"/>
              </p:ext>
            </p:extLst>
          </p:nvPr>
        </p:nvGraphicFramePr>
        <p:xfrm>
          <a:off x="1075382" y="774441"/>
          <a:ext cx="9089345" cy="5280901"/>
        </p:xfrm>
        <a:graphic>
          <a:graphicData uri="http://schemas.openxmlformats.org/drawingml/2006/chart">
            <c:chart xmlns:c="http://schemas.openxmlformats.org/drawingml/2006/chart" xmlns:r="http://schemas.openxmlformats.org/officeDocument/2006/relationships" r:id="rId5"/>
          </a:graphicData>
        </a:graphic>
      </p:graphicFrame>
    </p:spTree>
    <p:extLst>
      <p:ext uri="{BB962C8B-B14F-4D97-AF65-F5344CB8AC3E}">
        <p14:creationId xmlns:p14="http://schemas.microsoft.com/office/powerpoint/2010/main" val="1406075576"/>
      </p:ext>
    </p:extLst>
  </p:cSld>
  <p:clrMapOvr>
    <a:masterClrMapping/>
  </p:clrMapOvr>
  <p:extLst>
    <p:ext uri="{6950BFC3-D8DA-4A85-94F7-54DA5524770B}">
      <p188:commentRel xmlns:p188="http://schemas.microsoft.com/office/powerpoint/2018/8/main" r:id="rId3"/>
    </p:ext>
  </p:extLst>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1"/>
          <p:cNvSpPr>
            <a:spLocks noGrp="1"/>
          </p:cNvSpPr>
          <p:nvPr>
            <p:ph type="title"/>
          </p:nvPr>
        </p:nvSpPr>
        <p:spPr>
          <a:xfrm>
            <a:off x="165110" y="200025"/>
            <a:ext cx="11468090" cy="952500"/>
          </a:xfrm>
        </p:spPr>
        <p:txBody>
          <a:bodyPr vert="horz" lIns="91440" tIns="45720" rIns="91440" bIns="45720" rtlCol="0" anchor="t">
            <a:noAutofit/>
          </a:bodyPr>
          <a:lstStyle/>
          <a:p>
            <a:r>
              <a:rPr lang="en-GB" sz="1600" dirty="0"/>
              <a:t>Girls have had more days off than boys for nearly every reason, mostly notably due to their mental health (31% girls vs 15% boys) and struggling with lessons (22% vs 10% boys). LGBTQ pupils are above average for nearly every reason listed below and are the group most likely to miss school due to bullying and their mental health. </a:t>
            </a:r>
          </a:p>
        </p:txBody>
      </p:sp>
      <p:sp>
        <p:nvSpPr>
          <p:cNvPr id="7" name="TextBox 6"/>
          <p:cNvSpPr txBox="1"/>
          <p:nvPr/>
        </p:nvSpPr>
        <p:spPr>
          <a:xfrm>
            <a:off x="183018" y="6415035"/>
            <a:ext cx="5216295" cy="400110"/>
          </a:xfrm>
          <a:prstGeom prst="rect">
            <a:avLst/>
          </a:prstGeom>
          <a:noFill/>
        </p:spPr>
        <p:txBody>
          <a:bodyPr wrap="square" rtlCol="0" anchor="b" anchorCtr="0">
            <a:spAutoFit/>
          </a:bodyPr>
          <a:lstStyle>
            <a:defPPr>
              <a:defRPr lang="en-US"/>
            </a:defPPr>
            <a:lvl1pPr>
              <a:defRPr sz="1000">
                <a:solidFill>
                  <a:srgbClr val="002060"/>
                </a:solidFill>
                <a:latin typeface="DINPro" panose="020B0504020101020102" pitchFamily="34" charset="0"/>
              </a:defRPr>
            </a:lvl1pPr>
          </a:lstStyle>
          <a:p>
            <a:r>
              <a:rPr lang="en-GB" sz="1000">
                <a:solidFill>
                  <a:srgbClr val="002060"/>
                </a:solidFill>
                <a:latin typeface="+mn-lt"/>
              </a:rPr>
              <a:t>Q: Have you had time off school in the last 12 months because of any of the following reasons? </a:t>
            </a:r>
            <a:r>
              <a:rPr lang="en-GB" sz="1000" i="1">
                <a:solidFill>
                  <a:srgbClr val="002060"/>
                </a:solidFill>
                <a:latin typeface="+mn-lt"/>
              </a:rPr>
              <a:t>Introduced in 2024.</a:t>
            </a:r>
            <a:endParaRPr lang="en-GB" sz="1000">
              <a:solidFill>
                <a:srgbClr val="002060"/>
              </a:solidFill>
              <a:latin typeface="+mn-lt"/>
            </a:endParaRPr>
          </a:p>
        </p:txBody>
      </p:sp>
      <p:graphicFrame>
        <p:nvGraphicFramePr>
          <p:cNvPr id="6" name="Table 5"/>
          <p:cNvGraphicFramePr>
            <a:graphicFrameLocks noGrp="1"/>
          </p:cNvGraphicFramePr>
          <p:nvPr>
            <p:extLst>
              <p:ext uri="{D42A27DB-BD31-4B8C-83A1-F6EECF244321}">
                <p14:modId xmlns:p14="http://schemas.microsoft.com/office/powerpoint/2010/main" val="421803442"/>
              </p:ext>
            </p:extLst>
          </p:nvPr>
        </p:nvGraphicFramePr>
        <p:xfrm>
          <a:off x="183018" y="1395124"/>
          <a:ext cx="11450182" cy="3996992"/>
        </p:xfrm>
        <a:graphic>
          <a:graphicData uri="http://schemas.openxmlformats.org/drawingml/2006/table">
            <a:tbl>
              <a:tblPr firstRow="1" bandRow="1">
                <a:tableStyleId>{5940675A-B579-460E-94D1-54222C63F5DA}</a:tableStyleId>
              </a:tblPr>
              <a:tblGrid>
                <a:gridCol w="2674305">
                  <a:extLst>
                    <a:ext uri="{9D8B030D-6E8A-4147-A177-3AD203B41FA5}">
                      <a16:colId xmlns:a16="http://schemas.microsoft.com/office/drawing/2014/main" val="20000"/>
                    </a:ext>
                  </a:extLst>
                </a:gridCol>
                <a:gridCol w="863603">
                  <a:extLst>
                    <a:ext uri="{9D8B030D-6E8A-4147-A177-3AD203B41FA5}">
                      <a16:colId xmlns:a16="http://schemas.microsoft.com/office/drawing/2014/main" val="20001"/>
                    </a:ext>
                  </a:extLst>
                </a:gridCol>
                <a:gridCol w="627248">
                  <a:extLst>
                    <a:ext uri="{9D8B030D-6E8A-4147-A177-3AD203B41FA5}">
                      <a16:colId xmlns:a16="http://schemas.microsoft.com/office/drawing/2014/main" val="20002"/>
                    </a:ext>
                  </a:extLst>
                </a:gridCol>
                <a:gridCol w="736334">
                  <a:extLst>
                    <a:ext uri="{9D8B030D-6E8A-4147-A177-3AD203B41FA5}">
                      <a16:colId xmlns:a16="http://schemas.microsoft.com/office/drawing/2014/main" val="20003"/>
                    </a:ext>
                  </a:extLst>
                </a:gridCol>
                <a:gridCol w="663611">
                  <a:extLst>
                    <a:ext uri="{9D8B030D-6E8A-4147-A177-3AD203B41FA5}">
                      <a16:colId xmlns:a16="http://schemas.microsoft.com/office/drawing/2014/main" val="20004"/>
                    </a:ext>
                  </a:extLst>
                </a:gridCol>
                <a:gridCol w="618158">
                  <a:extLst>
                    <a:ext uri="{9D8B030D-6E8A-4147-A177-3AD203B41FA5}">
                      <a16:colId xmlns:a16="http://schemas.microsoft.com/office/drawing/2014/main" val="20005"/>
                    </a:ext>
                  </a:extLst>
                </a:gridCol>
                <a:gridCol w="498844">
                  <a:extLst>
                    <a:ext uri="{9D8B030D-6E8A-4147-A177-3AD203B41FA5}">
                      <a16:colId xmlns:a16="http://schemas.microsoft.com/office/drawing/2014/main" val="20006"/>
                    </a:ext>
                  </a:extLst>
                </a:gridCol>
                <a:gridCol w="553823">
                  <a:extLst>
                    <a:ext uri="{9D8B030D-6E8A-4147-A177-3AD203B41FA5}">
                      <a16:colId xmlns:a16="http://schemas.microsoft.com/office/drawing/2014/main" val="20007"/>
                    </a:ext>
                  </a:extLst>
                </a:gridCol>
                <a:gridCol w="790202">
                  <a:extLst>
                    <a:ext uri="{9D8B030D-6E8A-4147-A177-3AD203B41FA5}">
                      <a16:colId xmlns:a16="http://schemas.microsoft.com/office/drawing/2014/main" val="20008"/>
                    </a:ext>
                  </a:extLst>
                </a:gridCol>
                <a:gridCol w="620671">
                  <a:extLst>
                    <a:ext uri="{9D8B030D-6E8A-4147-A177-3AD203B41FA5}">
                      <a16:colId xmlns:a16="http://schemas.microsoft.com/office/drawing/2014/main" val="20009"/>
                    </a:ext>
                  </a:extLst>
                </a:gridCol>
                <a:gridCol w="792694">
                  <a:extLst>
                    <a:ext uri="{9D8B030D-6E8A-4147-A177-3AD203B41FA5}">
                      <a16:colId xmlns:a16="http://schemas.microsoft.com/office/drawing/2014/main" val="20010"/>
                    </a:ext>
                  </a:extLst>
                </a:gridCol>
                <a:gridCol w="739971">
                  <a:extLst>
                    <a:ext uri="{9D8B030D-6E8A-4147-A177-3AD203B41FA5}">
                      <a16:colId xmlns:a16="http://schemas.microsoft.com/office/drawing/2014/main" val="20011"/>
                    </a:ext>
                  </a:extLst>
                </a:gridCol>
                <a:gridCol w="675896">
                  <a:extLst>
                    <a:ext uri="{9D8B030D-6E8A-4147-A177-3AD203B41FA5}">
                      <a16:colId xmlns:a16="http://schemas.microsoft.com/office/drawing/2014/main" val="3844504017"/>
                    </a:ext>
                  </a:extLst>
                </a:gridCol>
                <a:gridCol w="594822">
                  <a:extLst>
                    <a:ext uri="{9D8B030D-6E8A-4147-A177-3AD203B41FA5}">
                      <a16:colId xmlns:a16="http://schemas.microsoft.com/office/drawing/2014/main" val="1786737995"/>
                    </a:ext>
                  </a:extLst>
                </a:gridCol>
              </a:tblGrid>
              <a:tr h="670158">
                <a:tc>
                  <a:txBody>
                    <a:bodyPr/>
                    <a:lstStyle/>
                    <a:p>
                      <a:r>
                        <a:rPr lang="en-GB" sz="1100" i="1">
                          <a:solidFill>
                            <a:schemeClr val="tx1">
                              <a:lumMod val="75000"/>
                              <a:lumOff val="25000"/>
                            </a:schemeClr>
                          </a:solidFill>
                          <a:latin typeface="+mn-lt"/>
                        </a:rPr>
                        <a:t>2025 Survey</a:t>
                      </a:r>
                    </a:p>
                    <a:p>
                      <a:endParaRPr lang="en-GB" sz="1100">
                        <a:solidFill>
                          <a:schemeClr val="tx1">
                            <a:lumMod val="75000"/>
                            <a:lumOff val="25000"/>
                          </a:schemeClr>
                        </a:solidFill>
                        <a:latin typeface="+mn-lt"/>
                      </a:endParaRP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latin typeface="+mn-lt"/>
                        </a:rPr>
                        <a:t>All Secondary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latin typeface="+mn-lt"/>
                        </a:rPr>
                        <a:t>Year 8</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latin typeface="+mn-lt"/>
                        </a:rPr>
                        <a:t>Year 10</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latin typeface="+mn-lt"/>
                        </a:rPr>
                        <a:t>Boys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latin typeface="+mn-lt"/>
                        </a:rPr>
                        <a:t>Girls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latin typeface="+mn-lt"/>
                        </a:rPr>
                        <a:t>FSM</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latin typeface="+mn-lt"/>
                        </a:rPr>
                        <a:t>SEN</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latin typeface="+mn-lt"/>
                        </a:rPr>
                        <a:t>Have a disability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latin typeface="+mn-lt"/>
                        </a:rPr>
                        <a:t>Young carers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latin typeface="+mn-lt"/>
                        </a:rPr>
                        <a:t>Ethnicity:</a:t>
                      </a:r>
                      <a:r>
                        <a:rPr lang="en-GB" sz="1100" b="1" baseline="0">
                          <a:solidFill>
                            <a:schemeClr val="tx1">
                              <a:lumMod val="75000"/>
                              <a:lumOff val="25000"/>
                            </a:schemeClr>
                          </a:solidFill>
                          <a:latin typeface="+mn-lt"/>
                        </a:rPr>
                        <a:t> </a:t>
                      </a:r>
                      <a:r>
                        <a:rPr lang="en-GB" sz="1100" b="1">
                          <a:solidFill>
                            <a:schemeClr val="tx1">
                              <a:lumMod val="75000"/>
                              <a:lumOff val="25000"/>
                            </a:schemeClr>
                          </a:solidFill>
                          <a:latin typeface="+mn-lt"/>
                        </a:rPr>
                        <a:t>White</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latin typeface="+mn-lt"/>
                        </a:rPr>
                        <a:t>Ethnic Minority Groups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latin typeface="+mn-lt"/>
                        </a:rPr>
                        <a:t>Eng 2</a:t>
                      </a:r>
                      <a:r>
                        <a:rPr lang="en-GB" sz="1100" b="1" baseline="30000">
                          <a:solidFill>
                            <a:schemeClr val="tx1">
                              <a:lumMod val="75000"/>
                              <a:lumOff val="25000"/>
                            </a:schemeClr>
                          </a:solidFill>
                          <a:latin typeface="+mn-lt"/>
                        </a:rPr>
                        <a:t>nd</a:t>
                      </a:r>
                      <a:r>
                        <a:rPr lang="en-GB" sz="1100" b="1">
                          <a:solidFill>
                            <a:schemeClr val="tx1">
                              <a:lumMod val="75000"/>
                              <a:lumOff val="25000"/>
                            </a:schemeClr>
                          </a:solidFill>
                          <a:latin typeface="+mn-lt"/>
                        </a:rPr>
                        <a:t> Lang</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latin typeface="+mn-lt"/>
                        </a:rPr>
                        <a:t>LGBTQ</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98091">
                <a:tc>
                  <a:txBody>
                    <a:bodyPr/>
                    <a:lstStyle/>
                    <a:p>
                      <a:r>
                        <a:rPr lang="en-GB" sz="1100" i="1">
                          <a:solidFill>
                            <a:schemeClr val="tx1">
                              <a:lumMod val="75000"/>
                              <a:lumOff val="25000"/>
                            </a:schemeClr>
                          </a:solidFill>
                          <a:latin typeface="+mn-lt"/>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latin typeface="+mn-lt"/>
                        </a:rPr>
                        <a:t>1,014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latin typeface="+mn-lt"/>
                        </a:rPr>
                        <a:t>654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latin typeface="+mn-lt"/>
                        </a:rPr>
                        <a:t>360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latin typeface="+mn-lt"/>
                        </a:rPr>
                        <a:t>448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latin typeface="+mn-lt"/>
                        </a:rPr>
                        <a:t>529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latin typeface="+mn-lt"/>
                        </a:rPr>
                        <a:t>228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latin typeface="+mn-lt"/>
                        </a:rPr>
                        <a:t>147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latin typeface="+mn-lt"/>
                        </a:rPr>
                        <a:t>215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latin typeface="+mn-lt"/>
                        </a:rPr>
                        <a:t>68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latin typeface="+mn-lt"/>
                        </a:rPr>
                        <a:t>885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latin typeface="+mn-lt"/>
                        </a:rPr>
                        <a:t>94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latin typeface="+mn-lt"/>
                        </a:rPr>
                        <a:t>80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latin typeface="+mn-lt"/>
                        </a:rPr>
                        <a:t>117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239871">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a:solidFill>
                            <a:schemeClr val="tx1">
                              <a:lumMod val="75000"/>
                              <a:lumOff val="25000"/>
                            </a:schemeClr>
                          </a:solidFill>
                          <a:latin typeface="+mn-lt"/>
                        </a:rPr>
                        <a:t>Hospital appointments</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48%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49%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48%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45%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50%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48%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54%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57%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54%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49%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46%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54%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53%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186064">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a:solidFill>
                            <a:schemeClr val="tx1">
                              <a:lumMod val="75000"/>
                              <a:lumOff val="25000"/>
                            </a:schemeClr>
                          </a:solidFill>
                          <a:latin typeface="+mn-lt"/>
                        </a:rPr>
                        <a:t>My mental health </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24%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22%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28%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15%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31%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31%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35%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33%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41%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25%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18%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16%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47%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188242">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a:solidFill>
                            <a:schemeClr val="tx1">
                              <a:lumMod val="75000"/>
                              <a:lumOff val="25000"/>
                            </a:schemeClr>
                          </a:solidFill>
                          <a:latin typeface="+mn-lt"/>
                        </a:rPr>
                        <a:t>I just didn’t want to go</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25%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24%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28%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22%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27%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26%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32%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29%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28%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25%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31%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29%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36%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r h="298091">
                <a:tc>
                  <a:txBody>
                    <a:bodyPr/>
                    <a:lstStyle/>
                    <a:p>
                      <a:r>
                        <a:rPr lang="en-GB" sz="1100">
                          <a:solidFill>
                            <a:schemeClr val="tx1">
                              <a:lumMod val="75000"/>
                              <a:lumOff val="25000"/>
                            </a:schemeClr>
                          </a:solidFill>
                          <a:latin typeface="+mn-lt"/>
                        </a:rPr>
                        <a:t>Period pain</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24%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19%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33%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40%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21%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27%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24%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31%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23%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29%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23%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39%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5"/>
                  </a:ext>
                </a:extLst>
              </a:tr>
              <a:tr h="298091">
                <a:tc>
                  <a:txBody>
                    <a:bodyPr/>
                    <a:lstStyle/>
                    <a:p>
                      <a:r>
                        <a:rPr lang="en-GB" sz="1100">
                          <a:solidFill>
                            <a:schemeClr val="tx1">
                              <a:lumMod val="75000"/>
                              <a:lumOff val="25000"/>
                            </a:schemeClr>
                          </a:solidFill>
                          <a:latin typeface="+mn-lt"/>
                        </a:rPr>
                        <a:t>Struggling with lessons</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17%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17%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16%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10%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22%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24%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31%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22%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31%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18%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11%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10%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31%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6"/>
                  </a:ext>
                </a:extLst>
              </a:tr>
              <a:tr h="298091">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a:solidFill>
                            <a:schemeClr val="tx1">
                              <a:lumMod val="75000"/>
                              <a:lumOff val="25000"/>
                            </a:schemeClr>
                          </a:solidFill>
                          <a:latin typeface="+mn-lt"/>
                        </a:rPr>
                        <a:t>My physical health</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11%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11%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13%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11%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11%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10%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17%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29%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12%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11%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12%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13%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21%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7"/>
                  </a:ext>
                </a:extLst>
              </a:tr>
              <a:tr h="298091">
                <a:tc>
                  <a:txBody>
                    <a:bodyPr/>
                    <a:lstStyle/>
                    <a:p>
                      <a:r>
                        <a:rPr lang="en-GB" sz="1100">
                          <a:solidFill>
                            <a:schemeClr val="tx1">
                              <a:lumMod val="75000"/>
                              <a:lumOff val="25000"/>
                            </a:schemeClr>
                          </a:solidFill>
                          <a:latin typeface="+mn-lt"/>
                        </a:rPr>
                        <a:t>Bullying</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11%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10%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a:solidFill>
                            <a:schemeClr val="tx1">
                              <a:lumMod val="75000"/>
                              <a:lumOff val="25000"/>
                            </a:schemeClr>
                          </a:solidFill>
                          <a:effectLst/>
                          <a:latin typeface="+mn-lt"/>
                        </a:rPr>
                        <a:t>11%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13%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13%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14%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19%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22%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11%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12%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14%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26%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8"/>
                  </a:ext>
                </a:extLst>
              </a:tr>
              <a:tr h="287186">
                <a:tc>
                  <a:txBody>
                    <a:bodyPr/>
                    <a:lstStyle/>
                    <a:p>
                      <a:r>
                        <a:rPr lang="en-GB" sz="1100">
                          <a:solidFill>
                            <a:schemeClr val="tx1">
                              <a:lumMod val="75000"/>
                              <a:lumOff val="25000"/>
                            </a:schemeClr>
                          </a:solidFill>
                          <a:latin typeface="+mn-lt"/>
                        </a:rPr>
                        <a:t>To have a tooth or multiple teeth taken out</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11%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10%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a:solidFill>
                            <a:schemeClr val="tx1">
                              <a:lumMod val="75000"/>
                              <a:lumOff val="25000"/>
                            </a:schemeClr>
                          </a:solidFill>
                          <a:effectLst/>
                          <a:latin typeface="+mn-lt"/>
                        </a:rPr>
                        <a:t>14%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10%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11%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12%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14%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12%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11%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12%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11%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14%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2989359424"/>
                  </a:ext>
                </a:extLst>
              </a:tr>
              <a:tr h="34523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a:solidFill>
                            <a:schemeClr val="tx1">
                              <a:lumMod val="75000"/>
                              <a:lumOff val="25000"/>
                            </a:schemeClr>
                          </a:solidFill>
                          <a:latin typeface="+mn-lt"/>
                        </a:rPr>
                        <a:t>Toothache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a:solidFill>
                            <a:schemeClr val="tx1">
                              <a:lumMod val="75000"/>
                              <a:lumOff val="25000"/>
                            </a:schemeClr>
                          </a:solidFill>
                          <a:effectLst/>
                          <a:latin typeface="+mn-lt"/>
                        </a:rPr>
                        <a:t>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12%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10%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10%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10%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10%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15%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965798323"/>
                  </a:ext>
                </a:extLst>
              </a:tr>
              <a:tr h="37571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a:solidFill>
                            <a:schemeClr val="tx1">
                              <a:lumMod val="75000"/>
                              <a:lumOff val="25000"/>
                            </a:schemeClr>
                          </a:solidFill>
                          <a:latin typeface="+mn-lt"/>
                        </a:rPr>
                        <a:t>To look after a relative with a disability, illness, or drug and alcohol problems</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a:solidFill>
                            <a:schemeClr val="tx1">
                              <a:lumMod val="75000"/>
                              <a:lumOff val="25000"/>
                            </a:schemeClr>
                          </a:solidFill>
                          <a:effectLst/>
                          <a:latin typeface="+mn-lt"/>
                        </a:rPr>
                        <a:t>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18%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10%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99009701"/>
                  </a:ext>
                </a:extLst>
              </a:tr>
            </a:tbl>
          </a:graphicData>
        </a:graphic>
      </p:graphicFrame>
      <p:sp>
        <p:nvSpPr>
          <p:cNvPr id="3" name="Rectangle 2">
            <a:extLst>
              <a:ext uri="{FF2B5EF4-FFF2-40B4-BE49-F238E27FC236}">
                <a16:creationId xmlns:a16="http://schemas.microsoft.com/office/drawing/2014/main" id="{912C8B4B-530C-07E3-BD9F-E7F2F19A0A61}"/>
              </a:ext>
            </a:extLst>
          </p:cNvPr>
          <p:cNvSpPr/>
          <p:nvPr/>
        </p:nvSpPr>
        <p:spPr>
          <a:xfrm>
            <a:off x="9946640" y="6368627"/>
            <a:ext cx="1686560" cy="49292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a:t>Wellbeing</a:t>
            </a:r>
          </a:p>
        </p:txBody>
      </p:sp>
    </p:spTree>
    <p:extLst>
      <p:ext uri="{BB962C8B-B14F-4D97-AF65-F5344CB8AC3E}">
        <p14:creationId xmlns:p14="http://schemas.microsoft.com/office/powerpoint/2010/main" val="2590728282"/>
      </p:ext>
    </p:extLst>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 name="Table 5"/>
          <p:cNvGraphicFramePr>
            <a:graphicFrameLocks noGrp="1"/>
          </p:cNvGraphicFramePr>
          <p:nvPr>
            <p:extLst>
              <p:ext uri="{D42A27DB-BD31-4B8C-83A1-F6EECF244321}">
                <p14:modId xmlns:p14="http://schemas.microsoft.com/office/powerpoint/2010/main" val="1493290051"/>
              </p:ext>
            </p:extLst>
          </p:nvPr>
        </p:nvGraphicFramePr>
        <p:xfrm>
          <a:off x="451532" y="247855"/>
          <a:ext cx="11554891" cy="6046128"/>
        </p:xfrm>
        <a:graphic>
          <a:graphicData uri="http://schemas.openxmlformats.org/drawingml/2006/table">
            <a:tbl>
              <a:tblPr firstRow="1" bandRow="1">
                <a:tableStyleId>{5940675A-B579-460E-94D1-54222C63F5DA}</a:tableStyleId>
              </a:tblPr>
              <a:tblGrid>
                <a:gridCol w="3908213">
                  <a:extLst>
                    <a:ext uri="{9D8B030D-6E8A-4147-A177-3AD203B41FA5}">
                      <a16:colId xmlns:a16="http://schemas.microsoft.com/office/drawing/2014/main" val="20000"/>
                    </a:ext>
                  </a:extLst>
                </a:gridCol>
                <a:gridCol w="809414">
                  <a:extLst>
                    <a:ext uri="{9D8B030D-6E8A-4147-A177-3AD203B41FA5}">
                      <a16:colId xmlns:a16="http://schemas.microsoft.com/office/drawing/2014/main" val="20001"/>
                    </a:ext>
                  </a:extLst>
                </a:gridCol>
                <a:gridCol w="541175">
                  <a:extLst>
                    <a:ext uri="{9D8B030D-6E8A-4147-A177-3AD203B41FA5}">
                      <a16:colId xmlns:a16="http://schemas.microsoft.com/office/drawing/2014/main" val="20002"/>
                    </a:ext>
                  </a:extLst>
                </a:gridCol>
                <a:gridCol w="475861">
                  <a:extLst>
                    <a:ext uri="{9D8B030D-6E8A-4147-A177-3AD203B41FA5}">
                      <a16:colId xmlns:a16="http://schemas.microsoft.com/office/drawing/2014/main" val="20003"/>
                    </a:ext>
                  </a:extLst>
                </a:gridCol>
                <a:gridCol w="475862">
                  <a:extLst>
                    <a:ext uri="{9D8B030D-6E8A-4147-A177-3AD203B41FA5}">
                      <a16:colId xmlns:a16="http://schemas.microsoft.com/office/drawing/2014/main" val="20004"/>
                    </a:ext>
                  </a:extLst>
                </a:gridCol>
                <a:gridCol w="447869">
                  <a:extLst>
                    <a:ext uri="{9D8B030D-6E8A-4147-A177-3AD203B41FA5}">
                      <a16:colId xmlns:a16="http://schemas.microsoft.com/office/drawing/2014/main" val="20005"/>
                    </a:ext>
                  </a:extLst>
                </a:gridCol>
                <a:gridCol w="466531">
                  <a:extLst>
                    <a:ext uri="{9D8B030D-6E8A-4147-A177-3AD203B41FA5}">
                      <a16:colId xmlns:a16="http://schemas.microsoft.com/office/drawing/2014/main" val="20006"/>
                    </a:ext>
                  </a:extLst>
                </a:gridCol>
                <a:gridCol w="447869">
                  <a:extLst>
                    <a:ext uri="{9D8B030D-6E8A-4147-A177-3AD203B41FA5}">
                      <a16:colId xmlns:a16="http://schemas.microsoft.com/office/drawing/2014/main" val="20007"/>
                    </a:ext>
                  </a:extLst>
                </a:gridCol>
                <a:gridCol w="718457">
                  <a:extLst>
                    <a:ext uri="{9D8B030D-6E8A-4147-A177-3AD203B41FA5}">
                      <a16:colId xmlns:a16="http://schemas.microsoft.com/office/drawing/2014/main" val="20008"/>
                    </a:ext>
                  </a:extLst>
                </a:gridCol>
                <a:gridCol w="587829">
                  <a:extLst>
                    <a:ext uri="{9D8B030D-6E8A-4147-A177-3AD203B41FA5}">
                      <a16:colId xmlns:a16="http://schemas.microsoft.com/office/drawing/2014/main" val="20009"/>
                    </a:ext>
                  </a:extLst>
                </a:gridCol>
                <a:gridCol w="755779">
                  <a:extLst>
                    <a:ext uri="{9D8B030D-6E8A-4147-A177-3AD203B41FA5}">
                      <a16:colId xmlns:a16="http://schemas.microsoft.com/office/drawing/2014/main" val="20010"/>
                    </a:ext>
                  </a:extLst>
                </a:gridCol>
                <a:gridCol w="743620">
                  <a:extLst>
                    <a:ext uri="{9D8B030D-6E8A-4147-A177-3AD203B41FA5}">
                      <a16:colId xmlns:a16="http://schemas.microsoft.com/office/drawing/2014/main" val="20011"/>
                    </a:ext>
                  </a:extLst>
                </a:gridCol>
                <a:gridCol w="588206">
                  <a:extLst>
                    <a:ext uri="{9D8B030D-6E8A-4147-A177-3AD203B41FA5}">
                      <a16:colId xmlns:a16="http://schemas.microsoft.com/office/drawing/2014/main" val="3844504017"/>
                    </a:ext>
                  </a:extLst>
                </a:gridCol>
                <a:gridCol w="588206">
                  <a:extLst>
                    <a:ext uri="{9D8B030D-6E8A-4147-A177-3AD203B41FA5}">
                      <a16:colId xmlns:a16="http://schemas.microsoft.com/office/drawing/2014/main" val="1786737995"/>
                    </a:ext>
                  </a:extLst>
                </a:gridCol>
              </a:tblGrid>
              <a:tr h="441506">
                <a:tc>
                  <a:txBody>
                    <a:bodyPr/>
                    <a:lstStyle/>
                    <a:p>
                      <a:r>
                        <a:rPr lang="en-GB" sz="1100" i="1">
                          <a:solidFill>
                            <a:schemeClr val="tx1">
                              <a:lumMod val="75000"/>
                              <a:lumOff val="25000"/>
                            </a:schemeClr>
                          </a:solidFill>
                          <a:latin typeface="+mn-lt"/>
                        </a:rPr>
                        <a:t>2025 Survey</a:t>
                      </a:r>
                    </a:p>
                    <a:p>
                      <a:endParaRPr lang="en-GB" sz="1100">
                        <a:solidFill>
                          <a:schemeClr val="tx1">
                            <a:lumMod val="75000"/>
                            <a:lumOff val="25000"/>
                          </a:schemeClr>
                        </a:solidFill>
                        <a:latin typeface="+mn-lt"/>
                      </a:endParaRP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latin typeface="+mn-lt"/>
                        </a:rPr>
                        <a:t>All Secondary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latin typeface="+mn-lt"/>
                        </a:rPr>
                        <a:t>Year 8</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latin typeface="+mn-lt"/>
                        </a:rPr>
                        <a:t>Year 10</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latin typeface="+mn-lt"/>
                        </a:rPr>
                        <a:t>Boys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latin typeface="+mn-lt"/>
                        </a:rPr>
                        <a:t>Girls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latin typeface="+mn-lt"/>
                        </a:rPr>
                        <a:t>FSM</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latin typeface="+mn-lt"/>
                        </a:rPr>
                        <a:t>SEN</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latin typeface="+mn-lt"/>
                        </a:rPr>
                        <a:t>Have a disability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latin typeface="+mn-lt"/>
                        </a:rPr>
                        <a:t>Young carers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latin typeface="+mn-lt"/>
                        </a:rPr>
                        <a:t>Ethnicity:</a:t>
                      </a:r>
                      <a:r>
                        <a:rPr lang="en-GB" sz="1100" b="1" baseline="0">
                          <a:solidFill>
                            <a:schemeClr val="tx1">
                              <a:lumMod val="75000"/>
                              <a:lumOff val="25000"/>
                            </a:schemeClr>
                          </a:solidFill>
                          <a:latin typeface="+mn-lt"/>
                        </a:rPr>
                        <a:t> </a:t>
                      </a:r>
                      <a:r>
                        <a:rPr lang="en-GB" sz="1100" b="1">
                          <a:solidFill>
                            <a:schemeClr val="tx1">
                              <a:lumMod val="75000"/>
                              <a:lumOff val="25000"/>
                            </a:schemeClr>
                          </a:solidFill>
                          <a:latin typeface="+mn-lt"/>
                        </a:rPr>
                        <a:t>White</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latin typeface="+mn-lt"/>
                        </a:rPr>
                        <a:t>Ethnic Minority Groups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latin typeface="+mn-lt"/>
                        </a:rPr>
                        <a:t>Eng 2</a:t>
                      </a:r>
                      <a:r>
                        <a:rPr lang="en-GB" sz="1100" b="1" baseline="30000">
                          <a:solidFill>
                            <a:schemeClr val="tx1">
                              <a:lumMod val="75000"/>
                              <a:lumOff val="25000"/>
                            </a:schemeClr>
                          </a:solidFill>
                          <a:latin typeface="+mn-lt"/>
                        </a:rPr>
                        <a:t>nd</a:t>
                      </a:r>
                      <a:r>
                        <a:rPr lang="en-GB" sz="1100" b="1">
                          <a:solidFill>
                            <a:schemeClr val="tx1">
                              <a:lumMod val="75000"/>
                              <a:lumOff val="25000"/>
                            </a:schemeClr>
                          </a:solidFill>
                          <a:latin typeface="+mn-lt"/>
                        </a:rPr>
                        <a:t> Lang</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latin typeface="+mn-lt"/>
                        </a:rPr>
                        <a:t>LGBTQ</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84712">
                <a:tc>
                  <a:txBody>
                    <a:bodyPr/>
                    <a:lstStyle/>
                    <a:p>
                      <a:r>
                        <a:rPr lang="en-GB" sz="1100" i="1">
                          <a:solidFill>
                            <a:schemeClr val="tx1">
                              <a:lumMod val="75000"/>
                              <a:lumOff val="25000"/>
                            </a:schemeClr>
                          </a:solidFill>
                          <a:latin typeface="+mn-lt"/>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latin typeface="+mn-lt"/>
                        </a:rPr>
                        <a:t>1,014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latin typeface="+mn-lt"/>
                        </a:rPr>
                        <a:t>654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latin typeface="+mn-lt"/>
                        </a:rPr>
                        <a:t>360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latin typeface="+mn-lt"/>
                        </a:rPr>
                        <a:t>448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latin typeface="+mn-lt"/>
                        </a:rPr>
                        <a:t>529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latin typeface="+mn-lt"/>
                        </a:rPr>
                        <a:t>228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latin typeface="+mn-lt"/>
                        </a:rPr>
                        <a:t>147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latin typeface="+mn-lt"/>
                        </a:rPr>
                        <a:t>215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latin typeface="+mn-lt"/>
                        </a:rPr>
                        <a:t>68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latin typeface="+mn-lt"/>
                        </a:rPr>
                        <a:t>885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latin typeface="+mn-lt"/>
                        </a:rPr>
                        <a:t>94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latin typeface="+mn-lt"/>
                        </a:rPr>
                        <a:t>80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latin typeface="+mn-lt"/>
                        </a:rPr>
                        <a:t>117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a:solidFill>
                            <a:schemeClr val="tx1">
                              <a:lumMod val="75000"/>
                              <a:lumOff val="25000"/>
                            </a:schemeClr>
                          </a:solidFill>
                          <a:latin typeface="+mn-lt"/>
                        </a:rPr>
                        <a:t>Hospital appointments</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48%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49%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48%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45%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50%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48%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54%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57%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54%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49%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46%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54%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53%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179625">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a:solidFill>
                            <a:schemeClr val="tx1">
                              <a:lumMod val="75000"/>
                              <a:lumOff val="25000"/>
                            </a:schemeClr>
                          </a:solidFill>
                          <a:latin typeface="+mn-lt"/>
                        </a:rPr>
                        <a:t>My mental health </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24%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22%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28%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15%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31%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31%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35%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33%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41%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25%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18%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16%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47%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22845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a:solidFill>
                            <a:schemeClr val="tx1">
                              <a:lumMod val="75000"/>
                              <a:lumOff val="25000"/>
                            </a:schemeClr>
                          </a:solidFill>
                          <a:latin typeface="+mn-lt"/>
                        </a:rPr>
                        <a:t>I just didn’t want to go</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25%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24%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28%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22%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27%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26%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32%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29%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28%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25%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31%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29%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36%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r h="209612">
                <a:tc>
                  <a:txBody>
                    <a:bodyPr/>
                    <a:lstStyle/>
                    <a:p>
                      <a:r>
                        <a:rPr lang="en-GB" sz="1100">
                          <a:solidFill>
                            <a:schemeClr val="tx1">
                              <a:lumMod val="75000"/>
                              <a:lumOff val="25000"/>
                            </a:schemeClr>
                          </a:solidFill>
                          <a:latin typeface="+mn-lt"/>
                        </a:rPr>
                        <a:t>Period pain</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24%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19%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33%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40%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21%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27%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24%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31%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23%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29%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23%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39%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5"/>
                  </a:ext>
                </a:extLst>
              </a:tr>
              <a:tr h="239781">
                <a:tc>
                  <a:txBody>
                    <a:bodyPr/>
                    <a:lstStyle/>
                    <a:p>
                      <a:r>
                        <a:rPr lang="en-GB" sz="1100">
                          <a:solidFill>
                            <a:schemeClr val="tx1">
                              <a:lumMod val="75000"/>
                              <a:lumOff val="25000"/>
                            </a:schemeClr>
                          </a:solidFill>
                          <a:latin typeface="+mn-lt"/>
                        </a:rPr>
                        <a:t>Struggling with lessons</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17%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17%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16%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10%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22%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24%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31%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22%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31%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18%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11%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10%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31%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6"/>
                  </a:ext>
                </a:extLst>
              </a:tr>
              <a:tr h="204635">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a:solidFill>
                            <a:schemeClr val="tx1">
                              <a:lumMod val="75000"/>
                              <a:lumOff val="25000"/>
                            </a:schemeClr>
                          </a:solidFill>
                          <a:latin typeface="+mn-lt"/>
                        </a:rPr>
                        <a:t>My physical health</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11%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11%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13%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11%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11%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10%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17%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29%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12%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11%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12%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13%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21%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7"/>
                  </a:ext>
                </a:extLst>
              </a:tr>
              <a:tr h="150829">
                <a:tc>
                  <a:txBody>
                    <a:bodyPr/>
                    <a:lstStyle/>
                    <a:p>
                      <a:r>
                        <a:rPr lang="en-GB" sz="1100">
                          <a:solidFill>
                            <a:schemeClr val="tx1">
                              <a:lumMod val="75000"/>
                              <a:lumOff val="25000"/>
                            </a:schemeClr>
                          </a:solidFill>
                          <a:latin typeface="+mn-lt"/>
                        </a:rPr>
                        <a:t>Bullying</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11%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10%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a:solidFill>
                            <a:schemeClr val="tx1">
                              <a:lumMod val="75000"/>
                              <a:lumOff val="25000"/>
                            </a:schemeClr>
                          </a:solidFill>
                          <a:effectLst/>
                          <a:latin typeface="+mn-lt"/>
                        </a:rPr>
                        <a:t>11%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13%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13%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14%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19%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22%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11%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12%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14%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26%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8"/>
                  </a:ext>
                </a:extLst>
              </a:tr>
              <a:tr h="227651">
                <a:tc>
                  <a:txBody>
                    <a:bodyPr/>
                    <a:lstStyle/>
                    <a:p>
                      <a:r>
                        <a:rPr lang="en-GB" sz="1100">
                          <a:solidFill>
                            <a:schemeClr val="tx1">
                              <a:lumMod val="75000"/>
                              <a:lumOff val="25000"/>
                            </a:schemeClr>
                          </a:solidFill>
                          <a:latin typeface="+mn-lt"/>
                        </a:rPr>
                        <a:t>To have a tooth or multiple teeth taken out</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11%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10%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a:solidFill>
                            <a:schemeClr val="tx1">
                              <a:lumMod val="75000"/>
                              <a:lumOff val="25000"/>
                            </a:schemeClr>
                          </a:solidFill>
                          <a:effectLst/>
                          <a:latin typeface="+mn-lt"/>
                        </a:rPr>
                        <a:t>14%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10%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11%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12%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14%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12%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11%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12%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11%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14%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2989359424"/>
                  </a:ext>
                </a:extLst>
              </a:tr>
              <a:tr h="17179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a:solidFill>
                            <a:schemeClr val="tx1">
                              <a:lumMod val="75000"/>
                              <a:lumOff val="25000"/>
                            </a:schemeClr>
                          </a:solidFill>
                          <a:latin typeface="+mn-lt"/>
                        </a:rPr>
                        <a:t>Toothache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a:solidFill>
                            <a:schemeClr val="tx1">
                              <a:lumMod val="75000"/>
                              <a:lumOff val="25000"/>
                            </a:schemeClr>
                          </a:solidFill>
                          <a:effectLst/>
                          <a:latin typeface="+mn-lt"/>
                        </a:rPr>
                        <a:t>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12%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10%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10%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10%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10%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15%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965798323"/>
                  </a:ext>
                </a:extLst>
              </a:tr>
              <a:tr h="284712">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a:solidFill>
                            <a:schemeClr val="tx1">
                              <a:lumMod val="75000"/>
                              <a:lumOff val="25000"/>
                            </a:schemeClr>
                          </a:solidFill>
                          <a:latin typeface="+mn-lt"/>
                        </a:rPr>
                        <a:t>To look after a relative with a disability, illness, or drug and alcohol problems</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a:solidFill>
                            <a:schemeClr val="tx1">
                              <a:lumMod val="75000"/>
                              <a:lumOff val="25000"/>
                            </a:schemeClr>
                          </a:solidFill>
                          <a:effectLst/>
                          <a:latin typeface="+mn-lt"/>
                        </a:rPr>
                        <a:t>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18%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10%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99009701"/>
                  </a:ext>
                </a:extLst>
              </a:tr>
              <a:tr h="178821">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a:solidFill>
                            <a:schemeClr val="tx1">
                              <a:lumMod val="75000"/>
                              <a:lumOff val="25000"/>
                            </a:schemeClr>
                          </a:solidFill>
                          <a:latin typeface="+mn-lt"/>
                        </a:rPr>
                        <a:t>Not having the correct equipment for the school day</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a:solidFill>
                            <a:schemeClr val="tx1">
                              <a:lumMod val="75000"/>
                              <a:lumOff val="25000"/>
                            </a:schemeClr>
                          </a:solidFill>
                          <a:effectLst/>
                          <a:latin typeface="+mn-lt"/>
                        </a:rPr>
                        <a:t>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840658097"/>
                  </a:ext>
                </a:extLst>
              </a:tr>
              <a:tr h="190328">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a:solidFill>
                            <a:schemeClr val="tx1">
                              <a:lumMod val="75000"/>
                              <a:lumOff val="25000"/>
                            </a:schemeClr>
                          </a:solidFill>
                          <a:latin typeface="+mn-lt"/>
                        </a:rPr>
                        <a:t>Lack of period products</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a:solidFill>
                            <a:schemeClr val="tx1">
                              <a:lumMod val="75000"/>
                              <a:lumOff val="25000"/>
                            </a:schemeClr>
                          </a:solidFill>
                          <a:effectLst/>
                          <a:latin typeface="+mn-lt"/>
                        </a:rPr>
                        <a:t>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3896145602"/>
                  </a:ext>
                </a:extLst>
              </a:tr>
              <a:tr h="284712">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a:solidFill>
                            <a:schemeClr val="tx1">
                              <a:lumMod val="75000"/>
                              <a:lumOff val="25000"/>
                            </a:schemeClr>
                          </a:solidFill>
                          <a:latin typeface="+mn-lt"/>
                        </a:rPr>
                        <a:t>The cost of transport</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a:solidFill>
                            <a:schemeClr val="tx1">
                              <a:lumMod val="75000"/>
                              <a:lumOff val="25000"/>
                            </a:schemeClr>
                          </a:solidFill>
                          <a:effectLst/>
                          <a:latin typeface="+mn-lt"/>
                        </a:rPr>
                        <a:t>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3523266468"/>
                  </a:ext>
                </a:extLst>
              </a:tr>
              <a:tr h="234365">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a:solidFill>
                            <a:schemeClr val="tx1">
                              <a:lumMod val="75000"/>
                              <a:lumOff val="25000"/>
                            </a:schemeClr>
                          </a:solidFill>
                          <a:latin typeface="+mn-lt"/>
                        </a:rPr>
                        <a:t>My parent/carer/relative’s mental health</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a:solidFill>
                            <a:schemeClr val="tx1">
                              <a:lumMod val="75000"/>
                              <a:lumOff val="25000"/>
                            </a:schemeClr>
                          </a:solidFill>
                          <a:effectLst/>
                          <a:latin typeface="+mn-lt"/>
                        </a:rPr>
                        <a:t>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671987144"/>
                  </a:ext>
                </a:extLst>
              </a:tr>
              <a:tr h="284712">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a:solidFill>
                            <a:schemeClr val="tx1">
                              <a:lumMod val="75000"/>
                              <a:lumOff val="25000"/>
                            </a:schemeClr>
                          </a:solidFill>
                          <a:latin typeface="+mn-lt"/>
                        </a:rPr>
                        <a:t>Moving house a lot</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a:solidFill>
                            <a:schemeClr val="tx1">
                              <a:lumMod val="75000"/>
                              <a:lumOff val="25000"/>
                            </a:schemeClr>
                          </a:solidFill>
                          <a:effectLst/>
                          <a:latin typeface="+mn-lt"/>
                        </a:rPr>
                        <a:t>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380283718"/>
                  </a:ext>
                </a:extLst>
              </a:tr>
              <a:tr h="192377">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a:solidFill>
                            <a:schemeClr val="tx1">
                              <a:lumMod val="75000"/>
                              <a:lumOff val="25000"/>
                            </a:schemeClr>
                          </a:solidFill>
                          <a:latin typeface="+mn-lt"/>
                        </a:rPr>
                        <a:t>Not having money to buy food during the day</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a:solidFill>
                            <a:schemeClr val="tx1">
                              <a:lumMod val="75000"/>
                              <a:lumOff val="25000"/>
                            </a:schemeClr>
                          </a:solidFill>
                          <a:effectLst/>
                          <a:latin typeface="+mn-lt"/>
                        </a:rPr>
                        <a:t>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2944011290"/>
                  </a:ext>
                </a:extLst>
              </a:tr>
              <a:tr h="157232">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a:solidFill>
                            <a:schemeClr val="tx1">
                              <a:lumMod val="75000"/>
                              <a:lumOff val="25000"/>
                            </a:schemeClr>
                          </a:solidFill>
                          <a:latin typeface="+mn-lt"/>
                        </a:rPr>
                        <a:t>Homelessness</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a:solidFill>
                            <a:schemeClr val="tx1">
                              <a:lumMod val="75000"/>
                              <a:lumOff val="25000"/>
                            </a:schemeClr>
                          </a:solidFill>
                          <a:effectLst/>
                          <a:latin typeface="+mn-lt"/>
                        </a:rPr>
                        <a:t>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4156661843"/>
                  </a:ext>
                </a:extLst>
              </a:tr>
              <a:tr h="17807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a:solidFill>
                            <a:schemeClr val="tx1">
                              <a:lumMod val="75000"/>
                              <a:lumOff val="25000"/>
                            </a:schemeClr>
                          </a:solidFill>
                          <a:latin typeface="+mn-lt"/>
                        </a:rPr>
                        <a:t>Other</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19%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20%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a:solidFill>
                            <a:schemeClr val="tx1">
                              <a:lumMod val="75000"/>
                              <a:lumOff val="25000"/>
                            </a:schemeClr>
                          </a:solidFill>
                          <a:effectLst/>
                          <a:latin typeface="+mn-lt"/>
                        </a:rPr>
                        <a:t>18%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21%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17%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19%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14%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18%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16%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20%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14%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15%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15%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2471977976"/>
                  </a:ext>
                </a:extLst>
              </a:tr>
              <a:tr h="284712">
                <a:tc>
                  <a:txBody>
                    <a:bodyPr/>
                    <a:lstStyle/>
                    <a:p>
                      <a:r>
                        <a:rPr lang="en-GB" sz="1100">
                          <a:solidFill>
                            <a:schemeClr val="tx1">
                              <a:lumMod val="75000"/>
                              <a:lumOff val="25000"/>
                            </a:schemeClr>
                          </a:solidFill>
                          <a:latin typeface="+mn-lt"/>
                        </a:rPr>
                        <a:t>None of the above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13%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14%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a:solidFill>
                            <a:schemeClr val="tx1">
                              <a:lumMod val="75000"/>
                              <a:lumOff val="25000"/>
                            </a:schemeClr>
                          </a:solidFill>
                          <a:effectLst/>
                          <a:latin typeface="+mn-lt"/>
                        </a:rPr>
                        <a:t>11%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17%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10%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12%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19%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a:solidFill>
                            <a:schemeClr val="tx1">
                              <a:lumMod val="75000"/>
                              <a:lumOff val="25000"/>
                            </a:schemeClr>
                          </a:solidFill>
                          <a:latin typeface="+mn-lt"/>
                          <a:ea typeface="+mn-ea"/>
                          <a:cs typeface="+mn-cs"/>
                        </a:rPr>
                        <a:t>15%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kern="1200" dirty="0">
                          <a:solidFill>
                            <a:schemeClr val="tx1">
                              <a:lumMod val="75000"/>
                              <a:lumOff val="25000"/>
                            </a:schemeClr>
                          </a:solidFill>
                          <a:latin typeface="+mn-lt"/>
                          <a:ea typeface="+mn-ea"/>
                          <a:cs typeface="+mn-cs"/>
                        </a:rPr>
                        <a:t>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51946955"/>
                  </a:ext>
                </a:extLst>
              </a:tr>
            </a:tbl>
          </a:graphicData>
        </a:graphic>
      </p:graphicFrame>
      <p:sp>
        <p:nvSpPr>
          <p:cNvPr id="3" name="Rectangle 2">
            <a:extLst>
              <a:ext uri="{FF2B5EF4-FFF2-40B4-BE49-F238E27FC236}">
                <a16:creationId xmlns:a16="http://schemas.microsoft.com/office/drawing/2014/main" id="{912C8B4B-530C-07E3-BD9F-E7F2F19A0A61}"/>
              </a:ext>
            </a:extLst>
          </p:cNvPr>
          <p:cNvSpPr/>
          <p:nvPr/>
        </p:nvSpPr>
        <p:spPr>
          <a:xfrm>
            <a:off x="9946640" y="6368627"/>
            <a:ext cx="1686560" cy="49292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a:t>Wellbeing</a:t>
            </a:r>
          </a:p>
        </p:txBody>
      </p:sp>
      <p:sp>
        <p:nvSpPr>
          <p:cNvPr id="5" name="TextBox 4">
            <a:extLst>
              <a:ext uri="{FF2B5EF4-FFF2-40B4-BE49-F238E27FC236}">
                <a16:creationId xmlns:a16="http://schemas.microsoft.com/office/drawing/2014/main" id="{73590348-03CC-4486-7E70-D55FF2062014}"/>
              </a:ext>
            </a:extLst>
          </p:cNvPr>
          <p:cNvSpPr txBox="1"/>
          <p:nvPr/>
        </p:nvSpPr>
        <p:spPr>
          <a:xfrm>
            <a:off x="183018" y="6506940"/>
            <a:ext cx="5216295" cy="400110"/>
          </a:xfrm>
          <a:prstGeom prst="rect">
            <a:avLst/>
          </a:prstGeom>
          <a:noFill/>
        </p:spPr>
        <p:txBody>
          <a:bodyPr wrap="square" rtlCol="0" anchor="b" anchorCtr="0">
            <a:spAutoFit/>
          </a:bodyPr>
          <a:lstStyle>
            <a:defPPr>
              <a:defRPr lang="en-US"/>
            </a:defPPr>
            <a:lvl1pPr>
              <a:defRPr sz="1000">
                <a:solidFill>
                  <a:srgbClr val="002060"/>
                </a:solidFill>
                <a:latin typeface="DINPro" panose="020B0504020101020102" pitchFamily="34" charset="0"/>
              </a:defRPr>
            </a:lvl1pPr>
          </a:lstStyle>
          <a:p>
            <a:r>
              <a:rPr lang="en-GB" sz="1000">
                <a:solidFill>
                  <a:srgbClr val="002060"/>
                </a:solidFill>
                <a:latin typeface="+mn-lt"/>
              </a:rPr>
              <a:t>Q: Have you had time off school in the last 12 months because of any of the following reasons? </a:t>
            </a:r>
            <a:r>
              <a:rPr lang="en-GB" sz="1000" i="1">
                <a:solidFill>
                  <a:srgbClr val="002060"/>
                </a:solidFill>
                <a:latin typeface="+mn-lt"/>
              </a:rPr>
              <a:t>Introduced in 2024.</a:t>
            </a:r>
            <a:endParaRPr lang="en-GB" sz="1000">
              <a:solidFill>
                <a:srgbClr val="002060"/>
              </a:solidFill>
              <a:latin typeface="+mn-lt"/>
            </a:endParaRPr>
          </a:p>
        </p:txBody>
      </p:sp>
    </p:spTree>
    <p:extLst>
      <p:ext uri="{BB962C8B-B14F-4D97-AF65-F5344CB8AC3E}">
        <p14:creationId xmlns:p14="http://schemas.microsoft.com/office/powerpoint/2010/main" val="1848353645"/>
      </p:ext>
    </p:extLst>
  </p:cSld>
  <p:clrMapOvr>
    <a:masterClrMapping/>
  </p:clrMapOvr>
  <p:extLst>
    <p:ext uri="{6950BFC3-D8DA-4A85-94F7-54DA5524770B}">
      <p188:commentRel xmlns:p188="http://schemas.microsoft.com/office/powerpoint/2018/8/main" r:id="rId3"/>
    </p:ext>
  </p:extLst>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1"/>
          <p:cNvSpPr>
            <a:spLocks noGrp="1"/>
          </p:cNvSpPr>
          <p:nvPr>
            <p:ph type="title"/>
          </p:nvPr>
        </p:nvSpPr>
        <p:spPr>
          <a:xfrm>
            <a:off x="183019" y="182880"/>
            <a:ext cx="11687248" cy="897120"/>
          </a:xfrm>
        </p:spPr>
        <p:txBody>
          <a:bodyPr anchor="t">
            <a:normAutofit/>
          </a:bodyPr>
          <a:lstStyle/>
          <a:p>
            <a:r>
              <a:rPr lang="en-GB" sz="1600"/>
              <a:t>41% pupils think they have missed 1-5 days of school in the last year. 12% believe they have missed 11-15 days, and 18% say they have missed more than three weeks, which has decreased since last year. </a:t>
            </a:r>
          </a:p>
        </p:txBody>
      </p:sp>
      <p:sp>
        <p:nvSpPr>
          <p:cNvPr id="10" name="TextBox 9"/>
          <p:cNvSpPr txBox="1"/>
          <p:nvPr/>
        </p:nvSpPr>
        <p:spPr>
          <a:xfrm>
            <a:off x="183019" y="6415035"/>
            <a:ext cx="9561870" cy="400110"/>
          </a:xfrm>
          <a:prstGeom prst="rect">
            <a:avLst/>
          </a:prstGeom>
          <a:noFill/>
        </p:spPr>
        <p:txBody>
          <a:bodyPr wrap="square" rtlCol="0">
            <a:spAutoFit/>
          </a:bodyPr>
          <a:lstStyle/>
          <a:p>
            <a:r>
              <a:rPr lang="en-GB" sz="1000">
                <a:solidFill>
                  <a:srgbClr val="002060"/>
                </a:solidFill>
              </a:rPr>
              <a:t>Q: How many days of school do you think you have missed in the last 12 months due to these reasons? </a:t>
            </a:r>
            <a:r>
              <a:rPr lang="en-GB" sz="1000" i="1">
                <a:solidFill>
                  <a:srgbClr val="002060"/>
                </a:solidFill>
              </a:rPr>
              <a:t>Introduced in 2024.</a:t>
            </a:r>
            <a:endParaRPr lang="en-GB" sz="1000">
              <a:solidFill>
                <a:srgbClr val="002060"/>
              </a:solidFill>
            </a:endParaRPr>
          </a:p>
          <a:p>
            <a:r>
              <a:rPr lang="en-GB" sz="1000" i="1">
                <a:solidFill>
                  <a:srgbClr val="002060"/>
                </a:solidFill>
              </a:rPr>
              <a:t>Base: All valid respondents, 2024 n=628, 2025 n=747. </a:t>
            </a:r>
          </a:p>
        </p:txBody>
      </p:sp>
      <p:graphicFrame>
        <p:nvGraphicFramePr>
          <p:cNvPr id="15" name="Content Placeholder 6"/>
          <p:cNvGraphicFramePr>
            <a:graphicFrameLocks/>
          </p:cNvGraphicFramePr>
          <p:nvPr>
            <p:extLst>
              <p:ext uri="{D42A27DB-BD31-4B8C-83A1-F6EECF244321}">
                <p14:modId xmlns:p14="http://schemas.microsoft.com/office/powerpoint/2010/main" val="3031588064"/>
              </p:ext>
            </p:extLst>
          </p:nvPr>
        </p:nvGraphicFramePr>
        <p:xfrm>
          <a:off x="34430" y="529444"/>
          <a:ext cx="5270030" cy="3871819"/>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5" name="Table 4">
            <a:extLst>
              <a:ext uri="{FF2B5EF4-FFF2-40B4-BE49-F238E27FC236}">
                <a16:creationId xmlns:a16="http://schemas.microsoft.com/office/drawing/2014/main" id="{0F44F4A6-95BE-6905-CD01-BDCCB5E2D141}"/>
              </a:ext>
            </a:extLst>
          </p:cNvPr>
          <p:cNvGraphicFramePr>
            <a:graphicFrameLocks noGrp="1"/>
          </p:cNvGraphicFramePr>
          <p:nvPr>
            <p:extLst>
              <p:ext uri="{D42A27DB-BD31-4B8C-83A1-F6EECF244321}">
                <p14:modId xmlns:p14="http://schemas.microsoft.com/office/powerpoint/2010/main" val="549692449"/>
              </p:ext>
            </p:extLst>
          </p:nvPr>
        </p:nvGraphicFramePr>
        <p:xfrm>
          <a:off x="5446232" y="812793"/>
          <a:ext cx="6186970" cy="2340271"/>
        </p:xfrm>
        <a:graphic>
          <a:graphicData uri="http://schemas.openxmlformats.org/drawingml/2006/table">
            <a:tbl>
              <a:tblPr firstRow="1" bandRow="1">
                <a:tableStyleId>{5940675A-B579-460E-94D1-54222C63F5DA}</a:tableStyleId>
              </a:tblPr>
              <a:tblGrid>
                <a:gridCol w="1719228">
                  <a:extLst>
                    <a:ext uri="{9D8B030D-6E8A-4147-A177-3AD203B41FA5}">
                      <a16:colId xmlns:a16="http://schemas.microsoft.com/office/drawing/2014/main" val="20000"/>
                    </a:ext>
                  </a:extLst>
                </a:gridCol>
                <a:gridCol w="851818">
                  <a:extLst>
                    <a:ext uri="{9D8B030D-6E8A-4147-A177-3AD203B41FA5}">
                      <a16:colId xmlns:a16="http://schemas.microsoft.com/office/drawing/2014/main" val="20001"/>
                    </a:ext>
                  </a:extLst>
                </a:gridCol>
                <a:gridCol w="637432">
                  <a:extLst>
                    <a:ext uri="{9D8B030D-6E8A-4147-A177-3AD203B41FA5}">
                      <a16:colId xmlns:a16="http://schemas.microsoft.com/office/drawing/2014/main" val="20002"/>
                    </a:ext>
                  </a:extLst>
                </a:gridCol>
                <a:gridCol w="744623">
                  <a:extLst>
                    <a:ext uri="{9D8B030D-6E8A-4147-A177-3AD203B41FA5}">
                      <a16:colId xmlns:a16="http://schemas.microsoft.com/office/drawing/2014/main" val="20003"/>
                    </a:ext>
                  </a:extLst>
                </a:gridCol>
                <a:gridCol w="744623">
                  <a:extLst>
                    <a:ext uri="{9D8B030D-6E8A-4147-A177-3AD203B41FA5}">
                      <a16:colId xmlns:a16="http://schemas.microsoft.com/office/drawing/2014/main" val="20004"/>
                    </a:ext>
                  </a:extLst>
                </a:gridCol>
                <a:gridCol w="744623">
                  <a:extLst>
                    <a:ext uri="{9D8B030D-6E8A-4147-A177-3AD203B41FA5}">
                      <a16:colId xmlns:a16="http://schemas.microsoft.com/office/drawing/2014/main" val="20005"/>
                    </a:ext>
                  </a:extLst>
                </a:gridCol>
                <a:gridCol w="744623">
                  <a:extLst>
                    <a:ext uri="{9D8B030D-6E8A-4147-A177-3AD203B41FA5}">
                      <a16:colId xmlns:a16="http://schemas.microsoft.com/office/drawing/2014/main" val="20006"/>
                    </a:ext>
                  </a:extLst>
                </a:gridCol>
              </a:tblGrid>
              <a:tr h="432340">
                <a:tc>
                  <a:txBody>
                    <a:bodyPr/>
                    <a:lstStyle/>
                    <a:p>
                      <a:r>
                        <a:rPr lang="en-GB" sz="1100">
                          <a:solidFill>
                            <a:schemeClr val="tx1">
                              <a:lumMod val="75000"/>
                              <a:lumOff val="25000"/>
                            </a:schemeClr>
                          </a:solidFill>
                        </a:rPr>
                        <a:t>2025 Survey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All Secondary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Year 8</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Year 10</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Boys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Girls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FSM</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59404">
                <a:tc>
                  <a:txBody>
                    <a:bodyPr/>
                    <a:lstStyle/>
                    <a:p>
                      <a:r>
                        <a:rPr lang="en-GB" sz="1100" i="1">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747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473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274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283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433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180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267882">
                <a:tc>
                  <a:txBody>
                    <a:bodyPr/>
                    <a:lstStyle/>
                    <a:p>
                      <a:r>
                        <a:rPr lang="en-GB" sz="1100">
                          <a:solidFill>
                            <a:schemeClr val="tx1">
                              <a:lumMod val="75000"/>
                              <a:lumOff val="25000"/>
                            </a:schemeClr>
                          </a:solidFill>
                        </a:rPr>
                        <a:t>1-2 days</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kern="1200">
                          <a:solidFill>
                            <a:schemeClr val="tx1">
                              <a:lumMod val="75000"/>
                              <a:lumOff val="25000"/>
                            </a:schemeClr>
                          </a:solidFill>
                          <a:latin typeface="+mn-lt"/>
                          <a:ea typeface="+mn-ea"/>
                          <a:cs typeface="+mn-cs"/>
                        </a:rPr>
                        <a:t>18%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kern="1200">
                          <a:solidFill>
                            <a:schemeClr val="tx1">
                              <a:lumMod val="75000"/>
                              <a:lumOff val="25000"/>
                            </a:schemeClr>
                          </a:solidFill>
                          <a:latin typeface="+mn-lt"/>
                          <a:ea typeface="+mn-ea"/>
                          <a:cs typeface="+mn-cs"/>
                        </a:rPr>
                        <a:t>21%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kern="1200">
                          <a:solidFill>
                            <a:schemeClr val="tx1">
                              <a:lumMod val="75000"/>
                              <a:lumOff val="25000"/>
                            </a:schemeClr>
                          </a:solidFill>
                          <a:latin typeface="+mn-lt"/>
                          <a:ea typeface="+mn-ea"/>
                          <a:cs typeface="+mn-cs"/>
                        </a:rPr>
                        <a:t>13%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kern="1200">
                          <a:solidFill>
                            <a:schemeClr val="tx1">
                              <a:lumMod val="75000"/>
                              <a:lumOff val="25000"/>
                            </a:schemeClr>
                          </a:solidFill>
                          <a:latin typeface="+mn-lt"/>
                          <a:ea typeface="+mn-ea"/>
                          <a:cs typeface="+mn-cs"/>
                        </a:rPr>
                        <a:t>17%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kern="1200">
                          <a:solidFill>
                            <a:schemeClr val="tx1">
                              <a:lumMod val="75000"/>
                              <a:lumOff val="25000"/>
                            </a:schemeClr>
                          </a:solidFill>
                          <a:latin typeface="+mn-lt"/>
                          <a:ea typeface="+mn-ea"/>
                          <a:cs typeface="+mn-cs"/>
                        </a:rPr>
                        <a:t>18%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kern="1200">
                          <a:solidFill>
                            <a:schemeClr val="tx1">
                              <a:lumMod val="75000"/>
                              <a:lumOff val="25000"/>
                            </a:schemeClr>
                          </a:solidFill>
                          <a:latin typeface="+mn-lt"/>
                          <a:ea typeface="+mn-ea"/>
                          <a:cs typeface="+mn-cs"/>
                        </a:rPr>
                        <a:t>17%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2014518294"/>
                  </a:ext>
                </a:extLst>
              </a:tr>
              <a:tr h="267882">
                <a:tc>
                  <a:txBody>
                    <a:bodyPr/>
                    <a:lstStyle/>
                    <a:p>
                      <a:r>
                        <a:rPr lang="en-GB" sz="1100">
                          <a:solidFill>
                            <a:schemeClr val="tx1">
                              <a:lumMod val="75000"/>
                              <a:lumOff val="25000"/>
                            </a:schemeClr>
                          </a:solidFill>
                        </a:rPr>
                        <a:t>3-5 days</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kern="1200">
                          <a:solidFill>
                            <a:schemeClr val="tx1">
                              <a:lumMod val="75000"/>
                              <a:lumOff val="25000"/>
                            </a:schemeClr>
                          </a:solidFill>
                          <a:latin typeface="+mn-lt"/>
                          <a:ea typeface="+mn-ea"/>
                          <a:cs typeface="+mn-cs"/>
                        </a:rPr>
                        <a:t>23%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kern="1200">
                          <a:solidFill>
                            <a:schemeClr val="tx1">
                              <a:lumMod val="75000"/>
                              <a:lumOff val="25000"/>
                            </a:schemeClr>
                          </a:solidFill>
                          <a:latin typeface="+mn-lt"/>
                          <a:ea typeface="+mn-ea"/>
                          <a:cs typeface="+mn-cs"/>
                        </a:rPr>
                        <a:t>24%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kern="1200">
                          <a:solidFill>
                            <a:schemeClr val="tx1">
                              <a:lumMod val="75000"/>
                              <a:lumOff val="25000"/>
                            </a:schemeClr>
                          </a:solidFill>
                          <a:latin typeface="+mn-lt"/>
                          <a:ea typeface="+mn-ea"/>
                          <a:cs typeface="+mn-cs"/>
                        </a:rPr>
                        <a:t>21%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kern="1200">
                          <a:solidFill>
                            <a:schemeClr val="tx1">
                              <a:lumMod val="75000"/>
                              <a:lumOff val="25000"/>
                            </a:schemeClr>
                          </a:solidFill>
                          <a:latin typeface="+mn-lt"/>
                          <a:ea typeface="+mn-ea"/>
                          <a:cs typeface="+mn-cs"/>
                        </a:rPr>
                        <a:t>24%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kern="1200">
                          <a:solidFill>
                            <a:schemeClr val="tx1">
                              <a:lumMod val="75000"/>
                              <a:lumOff val="25000"/>
                            </a:schemeClr>
                          </a:solidFill>
                          <a:latin typeface="+mn-lt"/>
                          <a:ea typeface="+mn-ea"/>
                          <a:cs typeface="+mn-cs"/>
                        </a:rPr>
                        <a:t>23%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kern="1200">
                          <a:solidFill>
                            <a:schemeClr val="tx1">
                              <a:lumMod val="75000"/>
                              <a:lumOff val="25000"/>
                            </a:schemeClr>
                          </a:solidFill>
                          <a:latin typeface="+mn-lt"/>
                          <a:ea typeface="+mn-ea"/>
                          <a:cs typeface="+mn-cs"/>
                        </a:rPr>
                        <a:t>19%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267882">
                <a:tc>
                  <a:txBody>
                    <a:bodyPr/>
                    <a:lstStyle/>
                    <a:p>
                      <a:r>
                        <a:rPr lang="en-GB" sz="1100">
                          <a:solidFill>
                            <a:schemeClr val="tx1">
                              <a:lumMod val="75000"/>
                              <a:lumOff val="25000"/>
                            </a:schemeClr>
                          </a:solidFill>
                        </a:rPr>
                        <a:t>6-10 days</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kern="1200">
                          <a:solidFill>
                            <a:schemeClr val="tx1">
                              <a:lumMod val="75000"/>
                              <a:lumOff val="25000"/>
                            </a:schemeClr>
                          </a:solidFill>
                          <a:latin typeface="+mn-lt"/>
                          <a:ea typeface="+mn-ea"/>
                          <a:cs typeface="+mn-cs"/>
                        </a:rPr>
                        <a:t>21%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kern="1200">
                          <a:solidFill>
                            <a:schemeClr val="tx1">
                              <a:lumMod val="75000"/>
                              <a:lumOff val="25000"/>
                            </a:schemeClr>
                          </a:solidFill>
                          <a:latin typeface="+mn-lt"/>
                          <a:ea typeface="+mn-ea"/>
                          <a:cs typeface="+mn-cs"/>
                        </a:rPr>
                        <a:t>20%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kern="1200">
                          <a:solidFill>
                            <a:schemeClr val="tx1">
                              <a:lumMod val="75000"/>
                              <a:lumOff val="25000"/>
                            </a:schemeClr>
                          </a:solidFill>
                          <a:latin typeface="+mn-lt"/>
                          <a:ea typeface="+mn-ea"/>
                          <a:cs typeface="+mn-cs"/>
                        </a:rPr>
                        <a:t>22%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kern="1200">
                          <a:solidFill>
                            <a:schemeClr val="tx1">
                              <a:lumMod val="75000"/>
                              <a:lumOff val="25000"/>
                            </a:schemeClr>
                          </a:solidFill>
                          <a:latin typeface="+mn-lt"/>
                          <a:ea typeface="+mn-ea"/>
                          <a:cs typeface="+mn-cs"/>
                        </a:rPr>
                        <a:t>21%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kern="1200">
                          <a:solidFill>
                            <a:schemeClr val="tx1">
                              <a:lumMod val="75000"/>
                              <a:lumOff val="25000"/>
                            </a:schemeClr>
                          </a:solidFill>
                          <a:latin typeface="+mn-lt"/>
                          <a:ea typeface="+mn-ea"/>
                          <a:cs typeface="+mn-cs"/>
                        </a:rPr>
                        <a:t>20%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kern="1200">
                          <a:solidFill>
                            <a:schemeClr val="tx1">
                              <a:lumMod val="75000"/>
                              <a:lumOff val="25000"/>
                            </a:schemeClr>
                          </a:solidFill>
                          <a:latin typeface="+mn-lt"/>
                          <a:ea typeface="+mn-ea"/>
                          <a:cs typeface="+mn-cs"/>
                        </a:rPr>
                        <a:t>16%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r h="281105">
                <a:tc>
                  <a:txBody>
                    <a:bodyPr/>
                    <a:lstStyle/>
                    <a:p>
                      <a:r>
                        <a:rPr lang="en-GB" sz="1100">
                          <a:solidFill>
                            <a:schemeClr val="tx1">
                              <a:lumMod val="75000"/>
                              <a:lumOff val="25000"/>
                            </a:schemeClr>
                          </a:solidFill>
                        </a:rPr>
                        <a:t>11-15 days</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kern="1200">
                          <a:solidFill>
                            <a:schemeClr val="tx1">
                              <a:lumMod val="75000"/>
                              <a:lumOff val="25000"/>
                            </a:schemeClr>
                          </a:solidFill>
                          <a:latin typeface="+mn-lt"/>
                          <a:ea typeface="+mn-ea"/>
                          <a:cs typeface="+mn-cs"/>
                        </a:rPr>
                        <a:t>12%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kern="1200">
                          <a:solidFill>
                            <a:schemeClr val="tx1">
                              <a:lumMod val="75000"/>
                              <a:lumOff val="25000"/>
                            </a:schemeClr>
                          </a:solidFill>
                          <a:latin typeface="+mn-lt"/>
                          <a:ea typeface="+mn-ea"/>
                          <a:cs typeface="+mn-cs"/>
                        </a:rPr>
                        <a:t>11%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kern="1200">
                          <a:solidFill>
                            <a:schemeClr val="tx1">
                              <a:lumMod val="75000"/>
                              <a:lumOff val="25000"/>
                            </a:schemeClr>
                          </a:solidFill>
                          <a:latin typeface="+mn-lt"/>
                          <a:ea typeface="+mn-ea"/>
                          <a:cs typeface="+mn-cs"/>
                        </a:rPr>
                        <a:t>13%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kern="1200">
                          <a:solidFill>
                            <a:schemeClr val="tx1">
                              <a:lumMod val="75000"/>
                              <a:lumOff val="25000"/>
                            </a:schemeClr>
                          </a:solidFill>
                          <a:latin typeface="+mn-lt"/>
                          <a:ea typeface="+mn-ea"/>
                          <a:cs typeface="+mn-cs"/>
                        </a:rPr>
                        <a:t>11%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kern="1200">
                          <a:solidFill>
                            <a:schemeClr val="tx1">
                              <a:lumMod val="75000"/>
                              <a:lumOff val="25000"/>
                            </a:schemeClr>
                          </a:solidFill>
                          <a:latin typeface="+mn-lt"/>
                          <a:ea typeface="+mn-ea"/>
                          <a:cs typeface="+mn-cs"/>
                        </a:rPr>
                        <a:t>13%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kern="1200">
                          <a:solidFill>
                            <a:schemeClr val="tx1">
                              <a:lumMod val="75000"/>
                              <a:lumOff val="25000"/>
                            </a:schemeClr>
                          </a:solidFill>
                          <a:latin typeface="+mn-lt"/>
                          <a:ea typeface="+mn-ea"/>
                          <a:cs typeface="+mn-cs"/>
                        </a:rPr>
                        <a:t>13%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5"/>
                  </a:ext>
                </a:extLst>
              </a:tr>
              <a:tr h="304372">
                <a:tc>
                  <a:txBody>
                    <a:bodyPr/>
                    <a:lstStyle/>
                    <a:p>
                      <a:r>
                        <a:rPr lang="en-GB" sz="1100">
                          <a:solidFill>
                            <a:schemeClr val="tx1">
                              <a:lumMod val="75000"/>
                              <a:lumOff val="25000"/>
                            </a:schemeClr>
                          </a:solidFill>
                        </a:rPr>
                        <a:t>15+ days</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kern="1200">
                          <a:solidFill>
                            <a:schemeClr val="tx1">
                              <a:lumMod val="75000"/>
                              <a:lumOff val="25000"/>
                            </a:schemeClr>
                          </a:solidFill>
                          <a:latin typeface="+mn-lt"/>
                          <a:ea typeface="+mn-ea"/>
                          <a:cs typeface="+mn-cs"/>
                        </a:rPr>
                        <a:t>18%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kern="1200">
                          <a:solidFill>
                            <a:schemeClr val="tx1">
                              <a:lumMod val="75000"/>
                              <a:lumOff val="25000"/>
                            </a:schemeClr>
                          </a:solidFill>
                          <a:latin typeface="+mn-lt"/>
                          <a:ea typeface="+mn-ea"/>
                          <a:cs typeface="+mn-cs"/>
                        </a:rPr>
                        <a:t>15%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kern="1200">
                          <a:solidFill>
                            <a:schemeClr val="tx1">
                              <a:lumMod val="75000"/>
                              <a:lumOff val="25000"/>
                            </a:schemeClr>
                          </a:solidFill>
                          <a:latin typeface="+mn-lt"/>
                          <a:ea typeface="+mn-ea"/>
                          <a:cs typeface="+mn-cs"/>
                        </a:rPr>
                        <a:t>23%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kern="1200">
                          <a:solidFill>
                            <a:schemeClr val="tx1">
                              <a:lumMod val="75000"/>
                              <a:lumOff val="25000"/>
                            </a:schemeClr>
                          </a:solidFill>
                          <a:latin typeface="+mn-lt"/>
                          <a:ea typeface="+mn-ea"/>
                          <a:cs typeface="+mn-cs"/>
                        </a:rPr>
                        <a:t>20%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kern="1200">
                          <a:solidFill>
                            <a:schemeClr val="tx1">
                              <a:lumMod val="75000"/>
                              <a:lumOff val="25000"/>
                            </a:schemeClr>
                          </a:solidFill>
                          <a:latin typeface="+mn-lt"/>
                          <a:ea typeface="+mn-ea"/>
                          <a:cs typeface="+mn-cs"/>
                        </a:rPr>
                        <a:t>16%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kern="1200">
                          <a:solidFill>
                            <a:schemeClr val="tx1">
                              <a:lumMod val="75000"/>
                              <a:lumOff val="25000"/>
                            </a:schemeClr>
                          </a:solidFill>
                          <a:latin typeface="+mn-lt"/>
                          <a:ea typeface="+mn-ea"/>
                          <a:cs typeface="+mn-cs"/>
                        </a:rPr>
                        <a:t>24%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629856000"/>
                  </a:ext>
                </a:extLst>
              </a:tr>
              <a:tr h="259404">
                <a:tc>
                  <a:txBody>
                    <a:bodyPr/>
                    <a:lstStyle/>
                    <a:p>
                      <a:r>
                        <a:rPr lang="en-GB" sz="1100">
                          <a:solidFill>
                            <a:schemeClr val="tx1">
                              <a:lumMod val="75000"/>
                              <a:lumOff val="25000"/>
                            </a:schemeClr>
                          </a:solidFill>
                        </a:rPr>
                        <a:t>Not sure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kern="1200">
                          <a:solidFill>
                            <a:schemeClr val="tx1">
                              <a:lumMod val="75000"/>
                              <a:lumOff val="25000"/>
                            </a:schemeClr>
                          </a:solidFill>
                          <a:latin typeface="+mn-lt"/>
                          <a:ea typeface="+mn-ea"/>
                          <a:cs typeface="+mn-cs"/>
                        </a:rPr>
                        <a:t>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kern="1200">
                          <a:solidFill>
                            <a:schemeClr val="tx1">
                              <a:lumMod val="75000"/>
                              <a:lumOff val="25000"/>
                            </a:schemeClr>
                          </a:solidFill>
                          <a:latin typeface="+mn-lt"/>
                          <a:ea typeface="+mn-ea"/>
                          <a:cs typeface="+mn-cs"/>
                        </a:rPr>
                        <a:t>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kern="1200">
                          <a:solidFill>
                            <a:schemeClr val="tx1">
                              <a:lumMod val="75000"/>
                              <a:lumOff val="25000"/>
                            </a:schemeClr>
                          </a:solidFill>
                          <a:latin typeface="+mn-lt"/>
                          <a:ea typeface="+mn-ea"/>
                          <a:cs typeface="+mn-cs"/>
                        </a:rPr>
                        <a:t>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kern="1200">
                          <a:solidFill>
                            <a:schemeClr val="tx1">
                              <a:lumMod val="75000"/>
                              <a:lumOff val="25000"/>
                            </a:schemeClr>
                          </a:solidFill>
                          <a:latin typeface="+mn-lt"/>
                          <a:ea typeface="+mn-ea"/>
                          <a:cs typeface="+mn-cs"/>
                        </a:rPr>
                        <a:t>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kern="1200">
                          <a:solidFill>
                            <a:schemeClr val="tx1">
                              <a:lumMod val="75000"/>
                              <a:lumOff val="25000"/>
                            </a:schemeClr>
                          </a:solidFill>
                          <a:latin typeface="+mn-lt"/>
                          <a:ea typeface="+mn-ea"/>
                          <a:cs typeface="+mn-cs"/>
                        </a:rPr>
                        <a:t>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kern="1200">
                          <a:solidFill>
                            <a:schemeClr val="tx1">
                              <a:lumMod val="75000"/>
                              <a:lumOff val="25000"/>
                            </a:schemeClr>
                          </a:solidFill>
                          <a:latin typeface="+mn-lt"/>
                          <a:ea typeface="+mn-ea"/>
                          <a:cs typeface="+mn-cs"/>
                        </a:rPr>
                        <a:t>11%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33743181"/>
                  </a:ext>
                </a:extLst>
              </a:tr>
            </a:tbl>
          </a:graphicData>
        </a:graphic>
      </p:graphicFrame>
      <p:graphicFrame>
        <p:nvGraphicFramePr>
          <p:cNvPr id="6" name="Table 5">
            <a:extLst>
              <a:ext uri="{FF2B5EF4-FFF2-40B4-BE49-F238E27FC236}">
                <a16:creationId xmlns:a16="http://schemas.microsoft.com/office/drawing/2014/main" id="{5D9F083B-B79D-82E2-3D8E-67D1B4F6C601}"/>
              </a:ext>
            </a:extLst>
          </p:cNvPr>
          <p:cNvGraphicFramePr>
            <a:graphicFrameLocks noGrp="1"/>
          </p:cNvGraphicFramePr>
          <p:nvPr>
            <p:extLst>
              <p:ext uri="{D42A27DB-BD31-4B8C-83A1-F6EECF244321}">
                <p14:modId xmlns:p14="http://schemas.microsoft.com/office/powerpoint/2010/main" val="867847556"/>
              </p:ext>
            </p:extLst>
          </p:nvPr>
        </p:nvGraphicFramePr>
        <p:xfrm>
          <a:off x="5446233" y="3490418"/>
          <a:ext cx="6186968" cy="2475346"/>
        </p:xfrm>
        <a:graphic>
          <a:graphicData uri="http://schemas.openxmlformats.org/drawingml/2006/table">
            <a:tbl>
              <a:tblPr firstRow="1" bandRow="1">
                <a:tableStyleId>{5940675A-B579-460E-94D1-54222C63F5DA}</a:tableStyleId>
              </a:tblPr>
              <a:tblGrid>
                <a:gridCol w="1322130">
                  <a:extLst>
                    <a:ext uri="{9D8B030D-6E8A-4147-A177-3AD203B41FA5}">
                      <a16:colId xmlns:a16="http://schemas.microsoft.com/office/drawing/2014/main" val="20000"/>
                    </a:ext>
                  </a:extLst>
                </a:gridCol>
                <a:gridCol w="509391">
                  <a:extLst>
                    <a:ext uri="{9D8B030D-6E8A-4147-A177-3AD203B41FA5}">
                      <a16:colId xmlns:a16="http://schemas.microsoft.com/office/drawing/2014/main" val="20001"/>
                    </a:ext>
                  </a:extLst>
                </a:gridCol>
                <a:gridCol w="773182">
                  <a:extLst>
                    <a:ext uri="{9D8B030D-6E8A-4147-A177-3AD203B41FA5}">
                      <a16:colId xmlns:a16="http://schemas.microsoft.com/office/drawing/2014/main" val="20002"/>
                    </a:ext>
                  </a:extLst>
                </a:gridCol>
                <a:gridCol w="636737">
                  <a:extLst>
                    <a:ext uri="{9D8B030D-6E8A-4147-A177-3AD203B41FA5}">
                      <a16:colId xmlns:a16="http://schemas.microsoft.com/office/drawing/2014/main" val="20003"/>
                    </a:ext>
                  </a:extLst>
                </a:gridCol>
                <a:gridCol w="791375">
                  <a:extLst>
                    <a:ext uri="{9D8B030D-6E8A-4147-A177-3AD203B41FA5}">
                      <a16:colId xmlns:a16="http://schemas.microsoft.com/office/drawing/2014/main" val="20004"/>
                    </a:ext>
                  </a:extLst>
                </a:gridCol>
                <a:gridCol w="759535">
                  <a:extLst>
                    <a:ext uri="{9D8B030D-6E8A-4147-A177-3AD203B41FA5}">
                      <a16:colId xmlns:a16="http://schemas.microsoft.com/office/drawing/2014/main" val="20005"/>
                    </a:ext>
                  </a:extLst>
                </a:gridCol>
                <a:gridCol w="710418">
                  <a:extLst>
                    <a:ext uri="{9D8B030D-6E8A-4147-A177-3AD203B41FA5}">
                      <a16:colId xmlns:a16="http://schemas.microsoft.com/office/drawing/2014/main" val="20006"/>
                    </a:ext>
                  </a:extLst>
                </a:gridCol>
                <a:gridCol w="684200">
                  <a:extLst>
                    <a:ext uri="{9D8B030D-6E8A-4147-A177-3AD203B41FA5}">
                      <a16:colId xmlns:a16="http://schemas.microsoft.com/office/drawing/2014/main" val="1036556209"/>
                    </a:ext>
                  </a:extLst>
                </a:gridCol>
              </a:tblGrid>
              <a:tr h="603189">
                <a:tc>
                  <a:txBody>
                    <a:bodyPr/>
                    <a:lstStyle/>
                    <a:p>
                      <a:r>
                        <a:rPr lang="en-GB" sz="1100">
                          <a:solidFill>
                            <a:schemeClr val="tx1">
                              <a:lumMod val="75000"/>
                              <a:lumOff val="25000"/>
                            </a:schemeClr>
                          </a:solidFill>
                        </a:rPr>
                        <a:t>2025 Survey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SEN</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Have a disability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Young carers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Ethnicity:</a:t>
                      </a:r>
                      <a:r>
                        <a:rPr lang="en-GB" sz="1100" b="1" baseline="0">
                          <a:solidFill>
                            <a:schemeClr val="tx1">
                              <a:lumMod val="75000"/>
                              <a:lumOff val="25000"/>
                            </a:schemeClr>
                          </a:solidFill>
                        </a:rPr>
                        <a:t> </a:t>
                      </a:r>
                      <a:r>
                        <a:rPr lang="en-GB" sz="1100" b="1">
                          <a:solidFill>
                            <a:schemeClr val="tx1">
                              <a:lumMod val="75000"/>
                              <a:lumOff val="25000"/>
                            </a:schemeClr>
                          </a:solidFill>
                        </a:rPr>
                        <a:t>White</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Ethnic Minority Groups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Eng 2nd Lang</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100" b="1">
                          <a:solidFill>
                            <a:schemeClr val="tx1">
                              <a:lumMod val="75000"/>
                              <a:lumOff val="25000"/>
                            </a:schemeClr>
                          </a:solidFill>
                        </a:rPr>
                        <a:t>LGBTQ</a:t>
                      </a:r>
                      <a:endParaRPr lang="en-GB" sz="1100" b="1">
                        <a:solidFill>
                          <a:schemeClr val="tx1">
                            <a:lumMod val="75000"/>
                            <a:lumOff val="25000"/>
                          </a:schemeClr>
                        </a:solidFill>
                      </a:endParaRP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58509">
                <a:tc>
                  <a:txBody>
                    <a:bodyPr/>
                    <a:lstStyle/>
                    <a:p>
                      <a:r>
                        <a:rPr lang="en-GB" sz="1100" i="1">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120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175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56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656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63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58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98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258509">
                <a:tc>
                  <a:txBody>
                    <a:bodyPr/>
                    <a:lstStyle/>
                    <a:p>
                      <a:r>
                        <a:rPr lang="en-GB" sz="1100">
                          <a:solidFill>
                            <a:schemeClr val="tx1">
                              <a:lumMod val="75000"/>
                              <a:lumOff val="25000"/>
                            </a:schemeClr>
                          </a:solidFill>
                        </a:rPr>
                        <a:t>1-2 days</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kern="1200">
                          <a:solidFill>
                            <a:schemeClr val="tx1">
                              <a:lumMod val="75000"/>
                              <a:lumOff val="25000"/>
                            </a:schemeClr>
                          </a:solidFill>
                          <a:latin typeface="+mn-lt"/>
                          <a:ea typeface="+mn-ea"/>
                          <a:cs typeface="+mn-cs"/>
                        </a:rPr>
                        <a:t>18%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kern="1200">
                          <a:solidFill>
                            <a:schemeClr val="tx1">
                              <a:lumMod val="75000"/>
                              <a:lumOff val="25000"/>
                            </a:schemeClr>
                          </a:solidFill>
                          <a:latin typeface="+mn-lt"/>
                          <a:ea typeface="+mn-ea"/>
                          <a:cs typeface="+mn-cs"/>
                        </a:rPr>
                        <a:t>13%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kern="1200">
                          <a:solidFill>
                            <a:schemeClr val="tx1">
                              <a:lumMod val="75000"/>
                              <a:lumOff val="25000"/>
                            </a:schemeClr>
                          </a:solidFill>
                          <a:latin typeface="+mn-lt"/>
                          <a:ea typeface="+mn-ea"/>
                          <a:cs typeface="+mn-cs"/>
                        </a:rPr>
                        <a:t>21%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kern="1200">
                          <a:solidFill>
                            <a:schemeClr val="tx1">
                              <a:lumMod val="75000"/>
                              <a:lumOff val="25000"/>
                            </a:schemeClr>
                          </a:solidFill>
                          <a:latin typeface="+mn-lt"/>
                          <a:ea typeface="+mn-ea"/>
                          <a:cs typeface="+mn-cs"/>
                        </a:rPr>
                        <a:t>17%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kern="1200">
                          <a:solidFill>
                            <a:schemeClr val="tx1">
                              <a:lumMod val="75000"/>
                              <a:lumOff val="25000"/>
                            </a:schemeClr>
                          </a:solidFill>
                          <a:latin typeface="+mn-lt"/>
                          <a:ea typeface="+mn-ea"/>
                          <a:cs typeface="+mn-cs"/>
                        </a:rPr>
                        <a:t>24%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kern="1200">
                          <a:solidFill>
                            <a:schemeClr val="tx1">
                              <a:lumMod val="75000"/>
                              <a:lumOff val="25000"/>
                            </a:schemeClr>
                          </a:solidFill>
                          <a:latin typeface="+mn-lt"/>
                          <a:ea typeface="+mn-ea"/>
                          <a:cs typeface="+mn-cs"/>
                        </a:rPr>
                        <a:t>19%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kern="1200">
                          <a:solidFill>
                            <a:schemeClr val="tx1">
                              <a:lumMod val="75000"/>
                              <a:lumOff val="25000"/>
                            </a:schemeClr>
                          </a:solidFill>
                          <a:latin typeface="+mn-lt"/>
                          <a:ea typeface="+mn-ea"/>
                          <a:cs typeface="+mn-cs"/>
                        </a:rPr>
                        <a:t>17%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506345721"/>
                  </a:ext>
                </a:extLst>
              </a:tr>
              <a:tr h="258509">
                <a:tc>
                  <a:txBody>
                    <a:bodyPr/>
                    <a:lstStyle/>
                    <a:p>
                      <a:r>
                        <a:rPr lang="en-GB" sz="1100">
                          <a:solidFill>
                            <a:schemeClr val="tx1">
                              <a:lumMod val="75000"/>
                              <a:lumOff val="25000"/>
                            </a:schemeClr>
                          </a:solidFill>
                        </a:rPr>
                        <a:t>3-5 days</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kern="1200">
                          <a:solidFill>
                            <a:schemeClr val="tx1">
                              <a:lumMod val="75000"/>
                              <a:lumOff val="25000"/>
                            </a:schemeClr>
                          </a:solidFill>
                          <a:latin typeface="+mn-lt"/>
                          <a:ea typeface="+mn-ea"/>
                          <a:cs typeface="+mn-cs"/>
                        </a:rPr>
                        <a:t>15%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kern="1200">
                          <a:solidFill>
                            <a:schemeClr val="tx1">
                              <a:lumMod val="75000"/>
                              <a:lumOff val="25000"/>
                            </a:schemeClr>
                          </a:solidFill>
                          <a:latin typeface="+mn-lt"/>
                          <a:ea typeface="+mn-ea"/>
                          <a:cs typeface="+mn-cs"/>
                        </a:rPr>
                        <a:t>24%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kern="1200">
                          <a:solidFill>
                            <a:schemeClr val="tx1">
                              <a:lumMod val="75000"/>
                              <a:lumOff val="25000"/>
                            </a:schemeClr>
                          </a:solidFill>
                          <a:latin typeface="+mn-lt"/>
                          <a:ea typeface="+mn-ea"/>
                          <a:cs typeface="+mn-cs"/>
                        </a:rPr>
                        <a:t>16%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kern="1200">
                          <a:solidFill>
                            <a:schemeClr val="tx1">
                              <a:lumMod val="75000"/>
                              <a:lumOff val="25000"/>
                            </a:schemeClr>
                          </a:solidFill>
                          <a:latin typeface="+mn-lt"/>
                          <a:ea typeface="+mn-ea"/>
                          <a:cs typeface="+mn-cs"/>
                        </a:rPr>
                        <a:t>24%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kern="1200">
                          <a:solidFill>
                            <a:schemeClr val="tx1">
                              <a:lumMod val="75000"/>
                              <a:lumOff val="25000"/>
                            </a:schemeClr>
                          </a:solidFill>
                          <a:latin typeface="+mn-lt"/>
                          <a:ea typeface="+mn-ea"/>
                          <a:cs typeface="+mn-cs"/>
                        </a:rPr>
                        <a:t>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kern="1200">
                          <a:solidFill>
                            <a:schemeClr val="tx1">
                              <a:lumMod val="75000"/>
                              <a:lumOff val="25000"/>
                            </a:schemeClr>
                          </a:solidFill>
                          <a:latin typeface="+mn-lt"/>
                          <a:ea typeface="+mn-ea"/>
                          <a:cs typeface="+mn-cs"/>
                        </a:rPr>
                        <a:t>28%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kern="1200">
                          <a:solidFill>
                            <a:schemeClr val="tx1">
                              <a:lumMod val="75000"/>
                              <a:lumOff val="25000"/>
                            </a:schemeClr>
                          </a:solidFill>
                          <a:latin typeface="+mn-lt"/>
                          <a:ea typeface="+mn-ea"/>
                          <a:cs typeface="+mn-cs"/>
                        </a:rPr>
                        <a:t>26%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258509">
                <a:tc>
                  <a:txBody>
                    <a:bodyPr/>
                    <a:lstStyle/>
                    <a:p>
                      <a:r>
                        <a:rPr lang="en-GB" sz="1100">
                          <a:solidFill>
                            <a:schemeClr val="tx1">
                              <a:lumMod val="75000"/>
                              <a:lumOff val="25000"/>
                            </a:schemeClr>
                          </a:solidFill>
                        </a:rPr>
                        <a:t>6-10 days</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kern="1200">
                          <a:solidFill>
                            <a:schemeClr val="tx1">
                              <a:lumMod val="75000"/>
                              <a:lumOff val="25000"/>
                            </a:schemeClr>
                          </a:solidFill>
                          <a:latin typeface="+mn-lt"/>
                          <a:ea typeface="+mn-ea"/>
                          <a:cs typeface="+mn-cs"/>
                        </a:rPr>
                        <a:t>21%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kern="1200">
                          <a:solidFill>
                            <a:schemeClr val="tx1">
                              <a:lumMod val="75000"/>
                              <a:lumOff val="25000"/>
                            </a:schemeClr>
                          </a:solidFill>
                          <a:latin typeface="+mn-lt"/>
                          <a:ea typeface="+mn-ea"/>
                          <a:cs typeface="+mn-cs"/>
                        </a:rPr>
                        <a:t>21%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kern="1200">
                          <a:solidFill>
                            <a:schemeClr val="tx1">
                              <a:lumMod val="75000"/>
                              <a:lumOff val="25000"/>
                            </a:schemeClr>
                          </a:solidFill>
                          <a:latin typeface="+mn-lt"/>
                          <a:ea typeface="+mn-ea"/>
                          <a:cs typeface="+mn-cs"/>
                        </a:rPr>
                        <a:t>18%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kern="1200">
                          <a:solidFill>
                            <a:schemeClr val="tx1">
                              <a:lumMod val="75000"/>
                              <a:lumOff val="25000"/>
                            </a:schemeClr>
                          </a:solidFill>
                          <a:latin typeface="+mn-lt"/>
                          <a:ea typeface="+mn-ea"/>
                          <a:cs typeface="+mn-cs"/>
                        </a:rPr>
                        <a:t>22%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kern="1200">
                          <a:solidFill>
                            <a:schemeClr val="tx1">
                              <a:lumMod val="75000"/>
                              <a:lumOff val="25000"/>
                            </a:schemeClr>
                          </a:solidFill>
                          <a:latin typeface="+mn-lt"/>
                          <a:ea typeface="+mn-ea"/>
                          <a:cs typeface="+mn-cs"/>
                        </a:rPr>
                        <a:t>13%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kern="1200">
                          <a:solidFill>
                            <a:schemeClr val="tx1">
                              <a:lumMod val="75000"/>
                              <a:lumOff val="25000"/>
                            </a:schemeClr>
                          </a:solidFill>
                          <a:latin typeface="+mn-lt"/>
                          <a:ea typeface="+mn-ea"/>
                          <a:cs typeface="+mn-cs"/>
                        </a:rPr>
                        <a:t>16%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kern="1200">
                          <a:solidFill>
                            <a:schemeClr val="tx1">
                              <a:lumMod val="75000"/>
                              <a:lumOff val="25000"/>
                            </a:schemeClr>
                          </a:solidFill>
                          <a:latin typeface="+mn-lt"/>
                          <a:ea typeface="+mn-ea"/>
                          <a:cs typeface="+mn-cs"/>
                        </a:rPr>
                        <a:t>21%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r h="258509">
                <a:tc>
                  <a:txBody>
                    <a:bodyPr/>
                    <a:lstStyle/>
                    <a:p>
                      <a:r>
                        <a:rPr lang="en-GB" sz="1100">
                          <a:solidFill>
                            <a:schemeClr val="tx1">
                              <a:lumMod val="75000"/>
                              <a:lumOff val="25000"/>
                            </a:schemeClr>
                          </a:solidFill>
                        </a:rPr>
                        <a:t>11-15 days</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kern="1200">
                          <a:solidFill>
                            <a:schemeClr val="tx1">
                              <a:lumMod val="75000"/>
                              <a:lumOff val="25000"/>
                            </a:schemeClr>
                          </a:solidFill>
                          <a:latin typeface="+mn-lt"/>
                          <a:ea typeface="+mn-ea"/>
                          <a:cs typeface="+mn-cs"/>
                        </a:rPr>
                        <a:t>13%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kern="1200">
                          <a:solidFill>
                            <a:schemeClr val="tx1">
                              <a:lumMod val="75000"/>
                              <a:lumOff val="25000"/>
                            </a:schemeClr>
                          </a:solidFill>
                          <a:latin typeface="+mn-lt"/>
                          <a:ea typeface="+mn-ea"/>
                          <a:cs typeface="+mn-cs"/>
                        </a:rPr>
                        <a:t>12%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kern="1200">
                          <a:solidFill>
                            <a:schemeClr val="tx1">
                              <a:lumMod val="75000"/>
                              <a:lumOff val="25000"/>
                            </a:schemeClr>
                          </a:solidFill>
                          <a:latin typeface="+mn-lt"/>
                          <a:ea typeface="+mn-ea"/>
                          <a:cs typeface="+mn-cs"/>
                        </a:rPr>
                        <a:t>11%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kern="1200">
                          <a:solidFill>
                            <a:schemeClr val="tx1">
                              <a:lumMod val="75000"/>
                              <a:lumOff val="25000"/>
                            </a:schemeClr>
                          </a:solidFill>
                          <a:latin typeface="+mn-lt"/>
                          <a:ea typeface="+mn-ea"/>
                          <a:cs typeface="+mn-cs"/>
                        </a:rPr>
                        <a:t>12%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kern="1200">
                          <a:solidFill>
                            <a:schemeClr val="tx1">
                              <a:lumMod val="75000"/>
                              <a:lumOff val="25000"/>
                            </a:schemeClr>
                          </a:solidFill>
                          <a:latin typeface="+mn-lt"/>
                          <a:ea typeface="+mn-ea"/>
                          <a:cs typeface="+mn-cs"/>
                        </a:rPr>
                        <a:t>14%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kern="1200">
                          <a:solidFill>
                            <a:schemeClr val="tx1">
                              <a:lumMod val="75000"/>
                              <a:lumOff val="25000"/>
                            </a:schemeClr>
                          </a:solidFill>
                          <a:latin typeface="+mn-lt"/>
                          <a:ea typeface="+mn-ea"/>
                          <a:cs typeface="+mn-cs"/>
                        </a:rPr>
                        <a:t>16%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kern="1200">
                          <a:solidFill>
                            <a:schemeClr val="tx1">
                              <a:lumMod val="75000"/>
                              <a:lumOff val="25000"/>
                            </a:schemeClr>
                          </a:solidFill>
                          <a:latin typeface="+mn-lt"/>
                          <a:ea typeface="+mn-ea"/>
                          <a:cs typeface="+mn-cs"/>
                        </a:rPr>
                        <a:t>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5"/>
                  </a:ext>
                </a:extLst>
              </a:tr>
              <a:tr h="317677">
                <a:tc>
                  <a:txBody>
                    <a:bodyPr/>
                    <a:lstStyle/>
                    <a:p>
                      <a:r>
                        <a:rPr lang="en-GB" sz="1100">
                          <a:solidFill>
                            <a:schemeClr val="tx1">
                              <a:lumMod val="75000"/>
                              <a:lumOff val="25000"/>
                            </a:schemeClr>
                          </a:solidFill>
                        </a:rPr>
                        <a:t>15+ days</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kern="1200">
                          <a:solidFill>
                            <a:schemeClr val="tx1">
                              <a:lumMod val="75000"/>
                              <a:lumOff val="25000"/>
                            </a:schemeClr>
                          </a:solidFill>
                          <a:latin typeface="+mn-lt"/>
                          <a:ea typeface="+mn-ea"/>
                          <a:cs typeface="+mn-cs"/>
                        </a:rPr>
                        <a:t>23%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kern="1200">
                          <a:solidFill>
                            <a:schemeClr val="tx1">
                              <a:lumMod val="75000"/>
                              <a:lumOff val="25000"/>
                            </a:schemeClr>
                          </a:solidFill>
                          <a:latin typeface="+mn-lt"/>
                          <a:ea typeface="+mn-ea"/>
                          <a:cs typeface="+mn-cs"/>
                        </a:rPr>
                        <a:t>25%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kern="1200">
                          <a:solidFill>
                            <a:schemeClr val="tx1">
                              <a:lumMod val="75000"/>
                              <a:lumOff val="25000"/>
                            </a:schemeClr>
                          </a:solidFill>
                          <a:latin typeface="+mn-lt"/>
                          <a:ea typeface="+mn-ea"/>
                          <a:cs typeface="+mn-cs"/>
                        </a:rPr>
                        <a:t>29%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kern="1200">
                          <a:solidFill>
                            <a:schemeClr val="tx1">
                              <a:lumMod val="75000"/>
                              <a:lumOff val="25000"/>
                            </a:schemeClr>
                          </a:solidFill>
                          <a:latin typeface="+mn-lt"/>
                          <a:ea typeface="+mn-ea"/>
                          <a:cs typeface="+mn-cs"/>
                        </a:rPr>
                        <a:t>17%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kern="1200">
                          <a:solidFill>
                            <a:schemeClr val="tx1">
                              <a:lumMod val="75000"/>
                              <a:lumOff val="25000"/>
                            </a:schemeClr>
                          </a:solidFill>
                          <a:latin typeface="+mn-lt"/>
                          <a:ea typeface="+mn-ea"/>
                          <a:cs typeface="+mn-cs"/>
                        </a:rPr>
                        <a:t>29%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kern="1200">
                          <a:solidFill>
                            <a:schemeClr val="tx1">
                              <a:lumMod val="75000"/>
                              <a:lumOff val="25000"/>
                            </a:schemeClr>
                          </a:solidFill>
                          <a:latin typeface="+mn-lt"/>
                          <a:ea typeface="+mn-ea"/>
                          <a:cs typeface="+mn-cs"/>
                        </a:rPr>
                        <a:t>16%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kern="1200">
                          <a:solidFill>
                            <a:schemeClr val="tx1">
                              <a:lumMod val="75000"/>
                              <a:lumOff val="25000"/>
                            </a:schemeClr>
                          </a:solidFill>
                          <a:latin typeface="+mn-lt"/>
                          <a:ea typeface="+mn-ea"/>
                          <a:cs typeface="+mn-cs"/>
                        </a:rPr>
                        <a:t>21%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934587961"/>
                  </a:ext>
                </a:extLst>
              </a:tr>
              <a:tr h="258509">
                <a:tc>
                  <a:txBody>
                    <a:bodyPr/>
                    <a:lstStyle/>
                    <a:p>
                      <a:r>
                        <a:rPr lang="en-GB" sz="1100">
                          <a:solidFill>
                            <a:schemeClr val="tx1">
                              <a:lumMod val="75000"/>
                              <a:lumOff val="25000"/>
                            </a:schemeClr>
                          </a:solidFill>
                        </a:rPr>
                        <a:t>Not sure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kern="1200">
                          <a:solidFill>
                            <a:schemeClr val="tx1">
                              <a:lumMod val="75000"/>
                              <a:lumOff val="25000"/>
                            </a:schemeClr>
                          </a:solidFill>
                          <a:latin typeface="+mn-lt"/>
                          <a:ea typeface="+mn-ea"/>
                          <a:cs typeface="+mn-cs"/>
                        </a:rPr>
                        <a:t>11%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kern="1200">
                          <a:solidFill>
                            <a:schemeClr val="tx1">
                              <a:lumMod val="75000"/>
                              <a:lumOff val="25000"/>
                            </a:schemeClr>
                          </a:solidFill>
                          <a:latin typeface="+mn-lt"/>
                          <a:ea typeface="+mn-ea"/>
                          <a:cs typeface="+mn-cs"/>
                        </a:rPr>
                        <a:t>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kern="1200">
                          <a:solidFill>
                            <a:schemeClr val="tx1">
                              <a:lumMod val="75000"/>
                              <a:lumOff val="25000"/>
                            </a:schemeClr>
                          </a:solidFill>
                          <a:latin typeface="+mn-lt"/>
                          <a:ea typeface="+mn-ea"/>
                          <a:cs typeface="+mn-cs"/>
                        </a:rPr>
                        <a:t>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kern="1200">
                          <a:solidFill>
                            <a:schemeClr val="tx1">
                              <a:lumMod val="75000"/>
                              <a:lumOff val="25000"/>
                            </a:schemeClr>
                          </a:solidFill>
                          <a:latin typeface="+mn-lt"/>
                          <a:ea typeface="+mn-ea"/>
                          <a:cs typeface="+mn-cs"/>
                        </a:rPr>
                        <a:t>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kern="1200">
                          <a:solidFill>
                            <a:schemeClr val="tx1">
                              <a:lumMod val="75000"/>
                              <a:lumOff val="25000"/>
                            </a:schemeClr>
                          </a:solidFill>
                          <a:latin typeface="+mn-lt"/>
                          <a:ea typeface="+mn-ea"/>
                          <a:cs typeface="+mn-cs"/>
                        </a:rPr>
                        <a:t>14%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kern="1200">
                          <a:solidFill>
                            <a:schemeClr val="tx1">
                              <a:lumMod val="75000"/>
                              <a:lumOff val="25000"/>
                            </a:schemeClr>
                          </a:solidFill>
                          <a:latin typeface="+mn-lt"/>
                          <a:ea typeface="+mn-ea"/>
                          <a:cs typeface="+mn-cs"/>
                        </a:rPr>
                        <a:t>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kern="1200">
                          <a:solidFill>
                            <a:schemeClr val="tx1">
                              <a:lumMod val="75000"/>
                              <a:lumOff val="25000"/>
                            </a:schemeClr>
                          </a:solidFill>
                          <a:latin typeface="+mn-lt"/>
                          <a:ea typeface="+mn-ea"/>
                          <a:cs typeface="+mn-cs"/>
                        </a:rPr>
                        <a:t>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3298187372"/>
                  </a:ext>
                </a:extLst>
              </a:tr>
            </a:tbl>
          </a:graphicData>
        </a:graphic>
      </p:graphicFrame>
      <p:sp>
        <p:nvSpPr>
          <p:cNvPr id="4" name="Rectangle 3">
            <a:extLst>
              <a:ext uri="{FF2B5EF4-FFF2-40B4-BE49-F238E27FC236}">
                <a16:creationId xmlns:a16="http://schemas.microsoft.com/office/drawing/2014/main" id="{83222E53-2691-7B75-061A-C2319F16EF2E}"/>
              </a:ext>
            </a:extLst>
          </p:cNvPr>
          <p:cNvSpPr/>
          <p:nvPr/>
        </p:nvSpPr>
        <p:spPr>
          <a:xfrm>
            <a:off x="9946640" y="6368627"/>
            <a:ext cx="1686560" cy="49292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a:t>Wellbeing</a:t>
            </a:r>
          </a:p>
        </p:txBody>
      </p:sp>
    </p:spTree>
    <p:extLst>
      <p:ext uri="{BB962C8B-B14F-4D97-AF65-F5344CB8AC3E}">
        <p14:creationId xmlns:p14="http://schemas.microsoft.com/office/powerpoint/2010/main" val="2520844959"/>
      </p:ext>
    </p:extLst>
  </p:cSld>
  <p:clrMapOvr>
    <a:masterClrMapping/>
  </p:clrMapOvr>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2"/>
          <p:cNvPicPr>
            <a:picLocks noChangeAspect="1" noChangeArrowheads="1"/>
          </p:cNvPicPr>
          <p:nvPr/>
        </p:nvPicPr>
        <p:blipFill>
          <a:blip r:embed="rId3"/>
          <a:srcRect/>
          <a:stretch>
            <a:fillRect/>
          </a:stretch>
        </p:blipFill>
        <p:spPr bwMode="auto">
          <a:xfrm>
            <a:off x="9042400" y="3688396"/>
            <a:ext cx="3149600" cy="3169604"/>
          </a:xfrm>
          <a:prstGeom prst="rect">
            <a:avLst/>
          </a:prstGeom>
          <a:solidFill>
            <a:schemeClr val="bg1"/>
          </a:solidFill>
          <a:ln w="9525">
            <a:noFill/>
            <a:miter lim="800000"/>
            <a:headEnd/>
            <a:tailEnd/>
          </a:ln>
          <a:effectLst/>
        </p:spPr>
      </p:pic>
      <p:sp>
        <p:nvSpPr>
          <p:cNvPr id="4" name="Text Box 2"/>
          <p:cNvSpPr txBox="1"/>
          <p:nvPr/>
        </p:nvSpPr>
        <p:spPr>
          <a:xfrm>
            <a:off x="1043999" y="2520000"/>
            <a:ext cx="8447133" cy="1749682"/>
          </a:xfrm>
          <a:prstGeom prst="rect">
            <a:avLst/>
          </a:prstGeom>
          <a:noFill/>
          <a:ln>
            <a:noFill/>
          </a:ln>
          <a:effectLst/>
          <a:extLst>
            <a:ext uri="{C572A759-6A51-4108-AA02-DFA0A04FC94B}">
              <ma14:wrappingTextBoxFlag xmlns:lc="http://schemas.openxmlformats.org/drawingml/2006/lockedCanvas" xmlns:ma14="http://schemas.microsoft.com/office/mac/drawingml/2011/main" xmlns:w="http://schemas.openxmlformats.org/wordprocessingml/2006/main" xmlns:w10="urn:schemas-microsoft-com:office:word" xmlns:v="urn:schemas-microsoft-com:vml" xmlns:o="urn:schemas-microsoft-com:office:office" xmlns:mv="urn:schemas-microsoft-com:mac:vml" xmlns:mo="http://schemas.microsoft.com/office/mac/office/2008/main" xmlns:arto="http://schemas.microsoft.com/office/word/2006/arto" xmlns:wps="http://schemas.microsoft.com/office/word/2010/wordprocessingShape" xmlns:wne="http://schemas.microsoft.com/office/word/2006/wordml" xmlns:wpi="http://schemas.microsoft.com/office/word/2010/wordprocessingInk" xmlns:wpg="http://schemas.microsoft.com/office/word/2010/wordprocessingGroup" xmlns:w15="http://schemas.microsoft.com/office/word/2012/wordml" xmlns:w14="http://schemas.microsoft.com/office/word/2010/wordml" xmlns:wp="http://schemas.openxmlformats.org/drawingml/2006/wordprocessingDrawing" xmlns:wp14="http://schemas.microsoft.com/office/word/2010/wordprocessingDrawing" xmlns:m="http://schemas.openxmlformats.org/officeDocument/2006/math" xmlns:mc="http://schemas.openxmlformats.org/markup-compatibility/2006" xmlns:wpc="http://schemas.microsoft.com/office/word/2010/wordprocessingCanvas" xmlns=""/>
            </a:ext>
          </a:extLst>
        </p:spPr>
        <p:style>
          <a:lnRef idx="0">
            <a:schemeClr val="accent1"/>
          </a:lnRef>
          <a:fillRef idx="0">
            <a:schemeClr val="accent1"/>
          </a:fillRef>
          <a:effectRef idx="0">
            <a:schemeClr val="accent1"/>
          </a:effectRef>
          <a:fontRef idx="minor">
            <a:schemeClr val="dk1"/>
          </a:fontRef>
        </p:style>
        <p:txBody>
          <a:bodyPr rot="0" spcFirstLastPara="0" vert="horz" wrap="square" lIns="91440" tIns="45720" rIns="91440" bIns="45720" numCol="1" spcCol="0" rtlCol="0" fromWordArt="0" anchor="t" anchorCtr="0" forceAA="0" compatLnSpc="1">
            <a:prstTxWarp prst="textNoShape">
              <a:avLst/>
            </a:prstTxWarp>
            <a:noAutofit/>
          </a:bodyPr>
          <a:lstStyle>
            <a:defPPr>
              <a:defRPr lang="en-US"/>
            </a:defPPr>
            <a:lvl1pPr>
              <a:spcAft>
                <a:spcPts val="0"/>
              </a:spcAft>
              <a:defRPr sz="3600">
                <a:solidFill>
                  <a:srgbClr val="00A98A"/>
                </a:solidFill>
                <a:latin typeface="DINPro-Medium" panose="020B0604020101020102" pitchFamily="34" charset="0"/>
                <a:ea typeface="MS Mincho" panose="02020609040205080304" pitchFamily="49" charset="-128"/>
                <a:cs typeface="DINPro-Medium" panose="020B0604020101020102" pitchFamily="34" charset="0"/>
              </a:defRPr>
            </a:lvl1pPr>
          </a:lstStyle>
          <a:p>
            <a:r>
              <a:rPr lang="en-GB">
                <a:latin typeface="+mn-lt"/>
              </a:rPr>
              <a:t>Physical activity:</a:t>
            </a:r>
          </a:p>
          <a:p>
            <a:r>
              <a:rPr lang="en-GB">
                <a:latin typeface="Calibri" panose="020F0502020204030204" pitchFamily="34" charset="0"/>
                <a:cs typeface="DINPro" panose="020B0504020101020102" pitchFamily="34" charset="0"/>
              </a:rPr>
              <a:t>Amount of exercise taken and attitudes towards participating in physical activity</a:t>
            </a:r>
          </a:p>
        </p:txBody>
      </p:sp>
      <p:pic>
        <p:nvPicPr>
          <p:cNvPr id="3" name="Content Placeholder 3"/>
          <p:cNvPicPr>
            <a:picLocks noChangeAspect="1"/>
          </p:cNvPicPr>
          <p:nvPr/>
        </p:nvPicPr>
        <p:blipFill rotWithShape="1">
          <a:blip r:embed="rId4"/>
          <a:srcRect l="26837" r="68553" b="77143"/>
          <a:stretch/>
        </p:blipFill>
        <p:spPr>
          <a:xfrm>
            <a:off x="-15552" y="0"/>
            <a:ext cx="12207552" cy="1066801"/>
          </a:xfrm>
          <a:prstGeom prst="rect">
            <a:avLst/>
          </a:prstGeom>
          <a:solidFill>
            <a:srgbClr val="004376"/>
          </a:solidFill>
        </p:spPr>
      </p:pic>
      <p:pic>
        <p:nvPicPr>
          <p:cNvPr id="5" name="Picture 3"/>
          <p:cNvPicPr>
            <a:picLocks noChangeAspect="1" noChangeArrowheads="1"/>
          </p:cNvPicPr>
          <p:nvPr/>
        </p:nvPicPr>
        <p:blipFill>
          <a:blip r:embed="rId5"/>
          <a:srcRect/>
          <a:stretch>
            <a:fillRect/>
          </a:stretch>
        </p:blipFill>
        <p:spPr bwMode="auto">
          <a:xfrm>
            <a:off x="171450" y="192343"/>
            <a:ext cx="2393950" cy="692213"/>
          </a:xfrm>
          <a:prstGeom prst="rect">
            <a:avLst/>
          </a:prstGeom>
          <a:noFill/>
          <a:ln w="9525">
            <a:noFill/>
            <a:miter lim="800000"/>
            <a:headEnd/>
            <a:tailEnd/>
          </a:ln>
          <a:effectLst/>
        </p:spPr>
      </p:pic>
      <p:sp>
        <p:nvSpPr>
          <p:cNvPr id="7" name="Rectangle 6"/>
          <p:cNvSpPr/>
          <p:nvPr/>
        </p:nvSpPr>
        <p:spPr>
          <a:xfrm>
            <a:off x="93132" y="2626360"/>
            <a:ext cx="944385" cy="492926"/>
          </a:xfrm>
          <a:prstGeom prst="rect">
            <a:avLst/>
          </a:prstGeom>
          <a:solidFill>
            <a:srgbClr val="F2851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200">
              <a:solidFill>
                <a:schemeClr val="bg1"/>
              </a:solidFill>
            </a:endParaRPr>
          </a:p>
        </p:txBody>
      </p:sp>
    </p:spTree>
    <p:extLst>
      <p:ext uri="{BB962C8B-B14F-4D97-AF65-F5344CB8AC3E}">
        <p14:creationId xmlns:p14="http://schemas.microsoft.com/office/powerpoint/2010/main" val="2278801561"/>
      </p:ext>
    </p:extLst>
  </p:cSld>
  <p:clrMapOvr>
    <a:masterClrMapping/>
  </p:clrMapOvr>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83018" y="180000"/>
            <a:ext cx="11687247" cy="900000"/>
          </a:xfrm>
        </p:spPr>
        <p:txBody>
          <a:bodyPr vert="horz" lIns="91440" tIns="45720" rIns="91440" bIns="45720" rtlCol="0" anchor="t">
            <a:normAutofit/>
          </a:bodyPr>
          <a:lstStyle/>
          <a:p>
            <a:r>
              <a:rPr lang="en-GB" sz="1600" dirty="0"/>
              <a:t>39% of pupils walk to school, which is an increase on last year. LGBTQ pupils and Young carers are the cohorts most likely to walk to school. The number of pupils who will travel by car s highest amongst girls. 16% of all pupils take the bus, which is a decrease on the last two years. </a:t>
            </a:r>
          </a:p>
        </p:txBody>
      </p:sp>
      <p:sp>
        <p:nvSpPr>
          <p:cNvPr id="9" name="TextBox 8"/>
          <p:cNvSpPr txBox="1"/>
          <p:nvPr/>
        </p:nvSpPr>
        <p:spPr>
          <a:xfrm>
            <a:off x="183018" y="6368627"/>
            <a:ext cx="6741419" cy="400110"/>
          </a:xfrm>
          <a:prstGeom prst="rect">
            <a:avLst/>
          </a:prstGeom>
          <a:noFill/>
        </p:spPr>
        <p:txBody>
          <a:bodyPr wrap="square" rtlCol="0" anchor="b" anchorCtr="0">
            <a:spAutoFit/>
          </a:bodyPr>
          <a:lstStyle/>
          <a:p>
            <a:pPr>
              <a:defRPr sz="1600" b="0" i="0" u="none" strike="noStrike" kern="1200" spc="0" baseline="0">
                <a:solidFill>
                  <a:prstClr val="black">
                    <a:lumMod val="65000"/>
                    <a:lumOff val="35000"/>
                  </a:prstClr>
                </a:solidFill>
                <a:latin typeface="DINPro" panose="020B0504020101020102" pitchFamily="34" charset="0"/>
                <a:ea typeface="+mn-ea"/>
                <a:cs typeface="DINPro" panose="020B0504020101020102" pitchFamily="34" charset="0"/>
              </a:defRPr>
            </a:pPr>
            <a:r>
              <a:rPr lang="en-GB" sz="1000">
                <a:solidFill>
                  <a:srgbClr val="002060"/>
                </a:solidFill>
              </a:rPr>
              <a:t>Q: How do you usually get to school?</a:t>
            </a:r>
          </a:p>
          <a:p>
            <a:r>
              <a:rPr lang="en-GB" sz="1000" i="1">
                <a:solidFill>
                  <a:srgbClr val="002060"/>
                </a:solidFill>
              </a:rPr>
              <a:t>Base: All valid respondents, 2023 n=1,057, 2024 n=1,170, 2025 n=1,546. </a:t>
            </a:r>
          </a:p>
        </p:txBody>
      </p:sp>
      <p:graphicFrame>
        <p:nvGraphicFramePr>
          <p:cNvPr id="12" name="Chart 11"/>
          <p:cNvGraphicFramePr/>
          <p:nvPr>
            <p:extLst>
              <p:ext uri="{D42A27DB-BD31-4B8C-83A1-F6EECF244321}">
                <p14:modId xmlns:p14="http://schemas.microsoft.com/office/powerpoint/2010/main" val="318436946"/>
              </p:ext>
            </p:extLst>
          </p:nvPr>
        </p:nvGraphicFramePr>
        <p:xfrm>
          <a:off x="197517" y="944735"/>
          <a:ext cx="3962400" cy="3768331"/>
        </p:xfrm>
        <a:graphic>
          <a:graphicData uri="http://schemas.openxmlformats.org/drawingml/2006/chart">
            <c:chart xmlns:c="http://schemas.openxmlformats.org/drawingml/2006/chart" xmlns:r="http://schemas.openxmlformats.org/officeDocument/2006/relationships" r:id="rId4"/>
          </a:graphicData>
        </a:graphic>
      </p:graphicFrame>
      <p:sp>
        <p:nvSpPr>
          <p:cNvPr id="5" name="Rectangle 4"/>
          <p:cNvSpPr/>
          <p:nvPr/>
        </p:nvSpPr>
        <p:spPr>
          <a:xfrm>
            <a:off x="9946640" y="6368627"/>
            <a:ext cx="1686560" cy="492926"/>
          </a:xfrm>
          <a:prstGeom prst="rect">
            <a:avLst/>
          </a:prstGeom>
          <a:solidFill>
            <a:srgbClr val="F2851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a:t>Physical Activity</a:t>
            </a:r>
          </a:p>
        </p:txBody>
      </p:sp>
      <p:graphicFrame>
        <p:nvGraphicFramePr>
          <p:cNvPr id="7" name="Table 6">
            <a:extLst>
              <a:ext uri="{FF2B5EF4-FFF2-40B4-BE49-F238E27FC236}">
                <a16:creationId xmlns:a16="http://schemas.microsoft.com/office/drawing/2014/main" id="{51361C49-7A50-444C-961C-EA2774C33896}"/>
              </a:ext>
            </a:extLst>
          </p:cNvPr>
          <p:cNvGraphicFramePr>
            <a:graphicFrameLocks noGrp="1"/>
          </p:cNvGraphicFramePr>
          <p:nvPr>
            <p:extLst>
              <p:ext uri="{D42A27DB-BD31-4B8C-83A1-F6EECF244321}">
                <p14:modId xmlns:p14="http://schemas.microsoft.com/office/powerpoint/2010/main" val="1618210124"/>
              </p:ext>
            </p:extLst>
          </p:nvPr>
        </p:nvGraphicFramePr>
        <p:xfrm>
          <a:off x="4717914" y="3600450"/>
          <a:ext cx="6915285" cy="2459505"/>
        </p:xfrm>
        <a:graphic>
          <a:graphicData uri="http://schemas.openxmlformats.org/drawingml/2006/table">
            <a:tbl>
              <a:tblPr firstRow="1" bandRow="1">
                <a:tableStyleId>{5940675A-B579-460E-94D1-54222C63F5DA}</a:tableStyleId>
              </a:tblPr>
              <a:tblGrid>
                <a:gridCol w="1685485">
                  <a:extLst>
                    <a:ext uri="{9D8B030D-6E8A-4147-A177-3AD203B41FA5}">
                      <a16:colId xmlns:a16="http://schemas.microsoft.com/office/drawing/2014/main" val="20000"/>
                    </a:ext>
                  </a:extLst>
                </a:gridCol>
                <a:gridCol w="709527">
                  <a:extLst>
                    <a:ext uri="{9D8B030D-6E8A-4147-A177-3AD203B41FA5}">
                      <a16:colId xmlns:a16="http://schemas.microsoft.com/office/drawing/2014/main" val="20001"/>
                    </a:ext>
                  </a:extLst>
                </a:gridCol>
                <a:gridCol w="880943">
                  <a:extLst>
                    <a:ext uri="{9D8B030D-6E8A-4147-A177-3AD203B41FA5}">
                      <a16:colId xmlns:a16="http://schemas.microsoft.com/office/drawing/2014/main" val="20002"/>
                    </a:ext>
                  </a:extLst>
                </a:gridCol>
                <a:gridCol w="687028">
                  <a:extLst>
                    <a:ext uri="{9D8B030D-6E8A-4147-A177-3AD203B41FA5}">
                      <a16:colId xmlns:a16="http://schemas.microsoft.com/office/drawing/2014/main" val="20003"/>
                    </a:ext>
                  </a:extLst>
                </a:gridCol>
                <a:gridCol w="844577">
                  <a:extLst>
                    <a:ext uri="{9D8B030D-6E8A-4147-A177-3AD203B41FA5}">
                      <a16:colId xmlns:a16="http://schemas.microsoft.com/office/drawing/2014/main" val="20004"/>
                    </a:ext>
                  </a:extLst>
                </a:gridCol>
                <a:gridCol w="808044">
                  <a:extLst>
                    <a:ext uri="{9D8B030D-6E8A-4147-A177-3AD203B41FA5}">
                      <a16:colId xmlns:a16="http://schemas.microsoft.com/office/drawing/2014/main" val="20005"/>
                    </a:ext>
                  </a:extLst>
                </a:gridCol>
                <a:gridCol w="601167">
                  <a:extLst>
                    <a:ext uri="{9D8B030D-6E8A-4147-A177-3AD203B41FA5}">
                      <a16:colId xmlns:a16="http://schemas.microsoft.com/office/drawing/2014/main" val="20006"/>
                    </a:ext>
                  </a:extLst>
                </a:gridCol>
                <a:gridCol w="698514">
                  <a:extLst>
                    <a:ext uri="{9D8B030D-6E8A-4147-A177-3AD203B41FA5}">
                      <a16:colId xmlns:a16="http://schemas.microsoft.com/office/drawing/2014/main" val="307547170"/>
                    </a:ext>
                  </a:extLst>
                </a:gridCol>
              </a:tblGrid>
              <a:tr h="59893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i="1">
                          <a:solidFill>
                            <a:schemeClr val="tx1">
                              <a:lumMod val="75000"/>
                              <a:lumOff val="25000"/>
                            </a:schemeClr>
                          </a:solidFill>
                          <a:latin typeface="+mn-lt"/>
                        </a:rPr>
                        <a:t>2025 Survey</a:t>
                      </a:r>
                    </a:p>
                    <a:p>
                      <a:endParaRPr lang="en-GB" sz="1100">
                        <a:solidFill>
                          <a:schemeClr val="tx1">
                            <a:lumMod val="75000"/>
                            <a:lumOff val="25000"/>
                          </a:schemeClr>
                        </a:solidFill>
                        <a:latin typeface="+mn-lt"/>
                      </a:endParaRP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latin typeface="+mn-lt"/>
                        </a:rPr>
                        <a:t>SEN</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latin typeface="+mn-lt"/>
                        </a:rPr>
                        <a:t>Have a disability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latin typeface="+mn-lt"/>
                        </a:rPr>
                        <a:t>Young carers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latin typeface="+mn-lt"/>
                        </a:rPr>
                        <a:t>Ethnicity:</a:t>
                      </a:r>
                      <a:r>
                        <a:rPr lang="en-GB" sz="1100" b="1" baseline="0">
                          <a:solidFill>
                            <a:schemeClr val="tx1">
                              <a:lumMod val="75000"/>
                              <a:lumOff val="25000"/>
                            </a:schemeClr>
                          </a:solidFill>
                          <a:latin typeface="+mn-lt"/>
                        </a:rPr>
                        <a:t> </a:t>
                      </a:r>
                      <a:r>
                        <a:rPr lang="en-GB" sz="1100" b="1">
                          <a:solidFill>
                            <a:schemeClr val="tx1">
                              <a:lumMod val="75000"/>
                              <a:lumOff val="25000"/>
                            </a:schemeClr>
                          </a:solidFill>
                          <a:latin typeface="+mn-lt"/>
                        </a:rPr>
                        <a:t>White</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latin typeface="+mn-lt"/>
                        </a:rPr>
                        <a:t>Ethnic Minority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latin typeface="+mn-lt"/>
                        </a:rPr>
                        <a:t>Eng 2nd Lang</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latin typeface="+mn-lt"/>
                        </a:rPr>
                        <a:t>LGBTQ</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56684">
                <a:tc>
                  <a:txBody>
                    <a:bodyPr/>
                    <a:lstStyle/>
                    <a:p>
                      <a:r>
                        <a:rPr lang="en-GB" sz="1100" i="1">
                          <a:solidFill>
                            <a:schemeClr val="tx1">
                              <a:lumMod val="75000"/>
                              <a:lumOff val="25000"/>
                            </a:schemeClr>
                          </a:solidFill>
                          <a:latin typeface="+mn-lt"/>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latin typeface="+mn-lt"/>
                        </a:rPr>
                        <a:t>191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latin typeface="+mn-lt"/>
                        </a:rPr>
                        <a:t>309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latin typeface="+mn-lt"/>
                        </a:rPr>
                        <a:t>87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latin typeface="+mn-lt"/>
                        </a:rPr>
                        <a:t>1,341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latin typeface="+mn-lt"/>
                        </a:rPr>
                        <a:t>154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latin typeface="+mn-lt"/>
                        </a:rPr>
                        <a:t>120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latin typeface="+mn-lt"/>
                        </a:rPr>
                        <a:t>178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320299">
                <a:tc>
                  <a:txBody>
                    <a:bodyPr/>
                    <a:lstStyle/>
                    <a:p>
                      <a:r>
                        <a:rPr lang="en-GB" sz="1100">
                          <a:solidFill>
                            <a:schemeClr val="tx1">
                              <a:lumMod val="75000"/>
                              <a:lumOff val="25000"/>
                            </a:schemeClr>
                          </a:solidFill>
                          <a:latin typeface="+mn-lt"/>
                        </a:rPr>
                        <a:t>Walk</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32%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35%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45%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39%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40%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36%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46%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320299">
                <a:tc>
                  <a:txBody>
                    <a:bodyPr/>
                    <a:lstStyle/>
                    <a:p>
                      <a:r>
                        <a:rPr lang="en-GB" sz="1100">
                          <a:solidFill>
                            <a:schemeClr val="tx1">
                              <a:lumMod val="75000"/>
                              <a:lumOff val="25000"/>
                            </a:schemeClr>
                          </a:solidFill>
                          <a:latin typeface="+mn-lt"/>
                        </a:rPr>
                        <a:t>Car</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39%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38%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29%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37%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35%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38%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30%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320299">
                <a:tc>
                  <a:txBody>
                    <a:bodyPr/>
                    <a:lstStyle/>
                    <a:p>
                      <a:r>
                        <a:rPr lang="en-GB" sz="1100">
                          <a:solidFill>
                            <a:schemeClr val="tx1">
                              <a:lumMod val="75000"/>
                              <a:lumOff val="25000"/>
                            </a:schemeClr>
                          </a:solidFill>
                          <a:latin typeface="+mn-lt"/>
                        </a:rPr>
                        <a:t>Bus</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18%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18%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21%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16%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18%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20%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19%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r h="320299">
                <a:tc>
                  <a:txBody>
                    <a:bodyPr/>
                    <a:lstStyle/>
                    <a:p>
                      <a:r>
                        <a:rPr lang="en-GB" sz="1100">
                          <a:solidFill>
                            <a:schemeClr val="tx1">
                              <a:lumMod val="75000"/>
                              <a:lumOff val="25000"/>
                            </a:schemeClr>
                          </a:solidFill>
                          <a:latin typeface="+mn-lt"/>
                        </a:rPr>
                        <a:t>Cycle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5"/>
                  </a:ext>
                </a:extLst>
              </a:tr>
              <a:tr h="320299">
                <a:tc>
                  <a:txBody>
                    <a:bodyPr/>
                    <a:lstStyle/>
                    <a:p>
                      <a:r>
                        <a:rPr lang="en-GB" sz="1100">
                          <a:solidFill>
                            <a:schemeClr val="tx1">
                              <a:lumMod val="75000"/>
                              <a:lumOff val="25000"/>
                            </a:schemeClr>
                          </a:solidFill>
                          <a:latin typeface="+mn-lt"/>
                        </a:rPr>
                        <a:t>Another way</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41241566"/>
                  </a:ext>
                </a:extLst>
              </a:tr>
            </a:tbl>
          </a:graphicData>
        </a:graphic>
      </p:graphicFrame>
      <p:graphicFrame>
        <p:nvGraphicFramePr>
          <p:cNvPr id="8" name="Table 7">
            <a:extLst>
              <a:ext uri="{FF2B5EF4-FFF2-40B4-BE49-F238E27FC236}">
                <a16:creationId xmlns:a16="http://schemas.microsoft.com/office/drawing/2014/main" id="{1C7DB67A-B5C1-4F8D-915C-6FF79AA37D29}"/>
              </a:ext>
            </a:extLst>
          </p:cNvPr>
          <p:cNvGraphicFramePr>
            <a:graphicFrameLocks noGrp="1"/>
          </p:cNvGraphicFramePr>
          <p:nvPr>
            <p:extLst>
              <p:ext uri="{D42A27DB-BD31-4B8C-83A1-F6EECF244321}">
                <p14:modId xmlns:p14="http://schemas.microsoft.com/office/powerpoint/2010/main" val="490603365"/>
              </p:ext>
            </p:extLst>
          </p:nvPr>
        </p:nvGraphicFramePr>
        <p:xfrm>
          <a:off x="4724873" y="1080000"/>
          <a:ext cx="6908328" cy="2233609"/>
        </p:xfrm>
        <a:graphic>
          <a:graphicData uri="http://schemas.openxmlformats.org/drawingml/2006/table">
            <a:tbl>
              <a:tblPr firstRow="1" bandRow="1">
                <a:tableStyleId>{5940675A-B579-460E-94D1-54222C63F5DA}</a:tableStyleId>
              </a:tblPr>
              <a:tblGrid>
                <a:gridCol w="1852334">
                  <a:extLst>
                    <a:ext uri="{9D8B030D-6E8A-4147-A177-3AD203B41FA5}">
                      <a16:colId xmlns:a16="http://schemas.microsoft.com/office/drawing/2014/main" val="20000"/>
                    </a:ext>
                  </a:extLst>
                </a:gridCol>
                <a:gridCol w="949363">
                  <a:extLst>
                    <a:ext uri="{9D8B030D-6E8A-4147-A177-3AD203B41FA5}">
                      <a16:colId xmlns:a16="http://schemas.microsoft.com/office/drawing/2014/main" val="20001"/>
                    </a:ext>
                  </a:extLst>
                </a:gridCol>
                <a:gridCol w="780867">
                  <a:extLst>
                    <a:ext uri="{9D8B030D-6E8A-4147-A177-3AD203B41FA5}">
                      <a16:colId xmlns:a16="http://schemas.microsoft.com/office/drawing/2014/main" val="20002"/>
                    </a:ext>
                  </a:extLst>
                </a:gridCol>
                <a:gridCol w="831441">
                  <a:extLst>
                    <a:ext uri="{9D8B030D-6E8A-4147-A177-3AD203B41FA5}">
                      <a16:colId xmlns:a16="http://schemas.microsoft.com/office/drawing/2014/main" val="20003"/>
                    </a:ext>
                  </a:extLst>
                </a:gridCol>
                <a:gridCol w="831441">
                  <a:extLst>
                    <a:ext uri="{9D8B030D-6E8A-4147-A177-3AD203B41FA5}">
                      <a16:colId xmlns:a16="http://schemas.microsoft.com/office/drawing/2014/main" val="20004"/>
                    </a:ext>
                  </a:extLst>
                </a:gridCol>
                <a:gridCol w="831441">
                  <a:extLst>
                    <a:ext uri="{9D8B030D-6E8A-4147-A177-3AD203B41FA5}">
                      <a16:colId xmlns:a16="http://schemas.microsoft.com/office/drawing/2014/main" val="20005"/>
                    </a:ext>
                  </a:extLst>
                </a:gridCol>
                <a:gridCol w="831441">
                  <a:extLst>
                    <a:ext uri="{9D8B030D-6E8A-4147-A177-3AD203B41FA5}">
                      <a16:colId xmlns:a16="http://schemas.microsoft.com/office/drawing/2014/main" val="20006"/>
                    </a:ext>
                  </a:extLst>
                </a:gridCol>
              </a:tblGrid>
              <a:tr h="431089">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i="1">
                          <a:solidFill>
                            <a:schemeClr val="tx1">
                              <a:lumMod val="75000"/>
                              <a:lumOff val="25000"/>
                            </a:schemeClr>
                          </a:solidFill>
                          <a:latin typeface="+mn-lt"/>
                        </a:rPr>
                        <a:t>2025 Survey</a:t>
                      </a:r>
                    </a:p>
                    <a:p>
                      <a:endParaRPr lang="en-GB" sz="1100">
                        <a:solidFill>
                          <a:schemeClr val="tx1">
                            <a:lumMod val="75000"/>
                            <a:lumOff val="25000"/>
                          </a:schemeClr>
                        </a:solidFill>
                        <a:latin typeface="+mn-lt"/>
                      </a:endParaRP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latin typeface="+mn-lt"/>
                        </a:rPr>
                        <a:t>All Secondary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latin typeface="+mn-lt"/>
                        </a:rPr>
                        <a:t>Year 8</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latin typeface="+mn-lt"/>
                        </a:rPr>
                        <a:t>Year 10</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latin typeface="+mn-lt"/>
                        </a:rPr>
                        <a:t>Boys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latin typeface="+mn-lt"/>
                        </a:rPr>
                        <a:t>Girls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latin typeface="+mn-lt"/>
                        </a:rPr>
                        <a:t>FSM</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58653">
                <a:tc>
                  <a:txBody>
                    <a:bodyPr/>
                    <a:lstStyle/>
                    <a:p>
                      <a:r>
                        <a:rPr lang="en-GB" sz="1100" i="1">
                          <a:solidFill>
                            <a:schemeClr val="tx1">
                              <a:lumMod val="75000"/>
                              <a:lumOff val="25000"/>
                            </a:schemeClr>
                          </a:solidFill>
                          <a:latin typeface="+mn-lt"/>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latin typeface="+mn-lt"/>
                        </a:rPr>
                        <a:t>1,546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latin typeface="+mn-lt"/>
                        </a:rPr>
                        <a:t>962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latin typeface="+mn-lt"/>
                        </a:rPr>
                        <a:t>584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latin typeface="+mn-lt"/>
                        </a:rPr>
                        <a:t>720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latin typeface="+mn-lt"/>
                        </a:rPr>
                        <a:t>775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latin typeface="+mn-lt"/>
                        </a:rPr>
                        <a:t>329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308688">
                <a:tc>
                  <a:txBody>
                    <a:bodyPr/>
                    <a:lstStyle/>
                    <a:p>
                      <a:r>
                        <a:rPr lang="en-GB" sz="1100">
                          <a:solidFill>
                            <a:schemeClr val="tx1">
                              <a:lumMod val="75000"/>
                              <a:lumOff val="25000"/>
                            </a:schemeClr>
                          </a:solidFill>
                          <a:latin typeface="+mn-lt"/>
                        </a:rPr>
                        <a:t>Walk</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39%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37%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43%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latin typeface="+mn-lt"/>
                        </a:rPr>
                        <a:t>35%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latin typeface="+mn-lt"/>
                        </a:rPr>
                        <a:t>43%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37%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308688">
                <a:tc>
                  <a:txBody>
                    <a:bodyPr/>
                    <a:lstStyle/>
                    <a:p>
                      <a:r>
                        <a:rPr lang="en-GB" sz="1100">
                          <a:solidFill>
                            <a:schemeClr val="tx1">
                              <a:lumMod val="75000"/>
                              <a:lumOff val="25000"/>
                            </a:schemeClr>
                          </a:solidFill>
                          <a:latin typeface="+mn-lt"/>
                        </a:rPr>
                        <a:t>Car</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37%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39%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34%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latin typeface="+mn-lt"/>
                        </a:rPr>
                        <a:t>34%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latin typeface="+mn-lt"/>
                        </a:rPr>
                        <a:t>40%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30%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308688">
                <a:tc>
                  <a:txBody>
                    <a:bodyPr/>
                    <a:lstStyle/>
                    <a:p>
                      <a:r>
                        <a:rPr lang="en-GB" sz="1100">
                          <a:solidFill>
                            <a:schemeClr val="tx1">
                              <a:lumMod val="75000"/>
                              <a:lumOff val="25000"/>
                            </a:schemeClr>
                          </a:solidFill>
                          <a:latin typeface="+mn-lt"/>
                        </a:rPr>
                        <a:t>Bus</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16%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16%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17%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latin typeface="+mn-lt"/>
                        </a:rPr>
                        <a:t>16%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latin typeface="+mn-lt"/>
                        </a:rPr>
                        <a:t>16%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27%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r h="308688">
                <a:tc>
                  <a:txBody>
                    <a:bodyPr/>
                    <a:lstStyle/>
                    <a:p>
                      <a:r>
                        <a:rPr lang="en-GB" sz="1100">
                          <a:solidFill>
                            <a:schemeClr val="tx1">
                              <a:lumMod val="75000"/>
                              <a:lumOff val="25000"/>
                            </a:schemeClr>
                          </a:solidFill>
                          <a:latin typeface="+mn-lt"/>
                        </a:rPr>
                        <a:t>Cycle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latin typeface="+mn-lt"/>
                        </a:rPr>
                        <a:t>12%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latin typeface="+mn-lt"/>
                        </a:rPr>
                        <a:t>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5"/>
                  </a:ext>
                </a:extLst>
              </a:tr>
              <a:tr h="308688">
                <a:tc>
                  <a:txBody>
                    <a:bodyPr/>
                    <a:lstStyle/>
                    <a:p>
                      <a:r>
                        <a:rPr lang="en-GB" sz="1100">
                          <a:solidFill>
                            <a:schemeClr val="tx1">
                              <a:lumMod val="75000"/>
                              <a:lumOff val="25000"/>
                            </a:schemeClr>
                          </a:solidFill>
                          <a:latin typeface="+mn-lt"/>
                        </a:rPr>
                        <a:t>Another way</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latin typeface="+mn-lt"/>
                        </a:rPr>
                        <a:t>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latin typeface="+mn-lt"/>
                        </a:rPr>
                        <a:t>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124747717"/>
                  </a:ext>
                </a:extLst>
              </a:tr>
            </a:tbl>
          </a:graphicData>
        </a:graphic>
      </p:graphicFrame>
    </p:spTree>
    <p:extLst>
      <p:ext uri="{BB962C8B-B14F-4D97-AF65-F5344CB8AC3E}">
        <p14:creationId xmlns:p14="http://schemas.microsoft.com/office/powerpoint/2010/main" val="2309059325"/>
      </p:ext>
    </p:extLst>
  </p:cSld>
  <p:clrMapOvr>
    <a:masterClrMapping/>
  </p:clrMapOvr>
  <p:extLst>
    <p:ext uri="{6950BFC3-D8DA-4A85-94F7-54DA5524770B}">
      <p188:commentRel xmlns:p188="http://schemas.microsoft.com/office/powerpoint/2018/8/main" r:id="rId3"/>
    </p:ext>
  </p:extLst>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83019" y="180000"/>
            <a:ext cx="11770374" cy="900000"/>
          </a:xfrm>
        </p:spPr>
        <p:txBody>
          <a:bodyPr anchor="t" anchorCtr="0">
            <a:normAutofit/>
          </a:bodyPr>
          <a:lstStyle/>
          <a:p>
            <a:r>
              <a:rPr lang="en-GB" sz="1600"/>
              <a:t>Physical activities undertaken are spread relatively evenly throughout the week, with a lower uptake on Sundays (52%). Only 4% didn’t undertake any physical activity within the week. </a:t>
            </a:r>
          </a:p>
        </p:txBody>
      </p:sp>
      <p:graphicFrame>
        <p:nvGraphicFramePr>
          <p:cNvPr id="4" name="Content Placeholder 6"/>
          <p:cNvGraphicFramePr>
            <a:graphicFrameLocks noGrp="1"/>
          </p:cNvGraphicFramePr>
          <p:nvPr>
            <p:ph idx="1"/>
            <p:extLst>
              <p:ext uri="{D42A27DB-BD31-4B8C-83A1-F6EECF244321}">
                <p14:modId xmlns:p14="http://schemas.microsoft.com/office/powerpoint/2010/main" val="2303369865"/>
              </p:ext>
            </p:extLst>
          </p:nvPr>
        </p:nvGraphicFramePr>
        <p:xfrm>
          <a:off x="187199" y="752361"/>
          <a:ext cx="5508703" cy="4346721"/>
        </p:xfrm>
        <a:graphic>
          <a:graphicData uri="http://schemas.openxmlformats.org/drawingml/2006/chart">
            <c:chart xmlns:c="http://schemas.openxmlformats.org/drawingml/2006/chart" xmlns:r="http://schemas.openxmlformats.org/officeDocument/2006/relationships" r:id="rId3"/>
          </a:graphicData>
        </a:graphic>
      </p:graphicFrame>
      <p:sp>
        <p:nvSpPr>
          <p:cNvPr id="9" name="TextBox 8"/>
          <p:cNvSpPr txBox="1"/>
          <p:nvPr/>
        </p:nvSpPr>
        <p:spPr>
          <a:xfrm>
            <a:off x="183600" y="6368400"/>
            <a:ext cx="6741419" cy="400110"/>
          </a:xfrm>
          <a:prstGeom prst="rect">
            <a:avLst/>
          </a:prstGeom>
          <a:noFill/>
        </p:spPr>
        <p:txBody>
          <a:bodyPr wrap="square" rtlCol="0" anchor="b" anchorCtr="0">
            <a:spAutoFit/>
          </a:bodyPr>
          <a:lstStyle/>
          <a:p>
            <a:pPr>
              <a:defRPr sz="1600" b="0" i="0" u="none" strike="noStrike" kern="1200" spc="0" baseline="0">
                <a:solidFill>
                  <a:prstClr val="black">
                    <a:lumMod val="65000"/>
                    <a:lumOff val="35000"/>
                  </a:prstClr>
                </a:solidFill>
                <a:latin typeface="DINPro" panose="020B0504020101020102" pitchFamily="34" charset="0"/>
                <a:ea typeface="+mn-ea"/>
                <a:cs typeface="DINPro" panose="020B0504020101020102" pitchFamily="34" charset="0"/>
              </a:defRPr>
            </a:pPr>
            <a:r>
              <a:rPr lang="en-GB" sz="1000">
                <a:solidFill>
                  <a:srgbClr val="002060"/>
                </a:solidFill>
              </a:rPr>
              <a:t>Q: On which days did you do any physical activity in the last 7 days?</a:t>
            </a:r>
          </a:p>
          <a:p>
            <a:r>
              <a:rPr lang="en-GB" sz="1000" i="1">
                <a:solidFill>
                  <a:srgbClr val="002060"/>
                </a:solidFill>
              </a:rPr>
              <a:t>Base: All valid respondents, n=1,546.</a:t>
            </a:r>
          </a:p>
        </p:txBody>
      </p:sp>
      <p:sp>
        <p:nvSpPr>
          <p:cNvPr id="7" name="Rectangle 6"/>
          <p:cNvSpPr/>
          <p:nvPr/>
        </p:nvSpPr>
        <p:spPr>
          <a:xfrm>
            <a:off x="9946640" y="6368627"/>
            <a:ext cx="1686560" cy="492926"/>
          </a:xfrm>
          <a:prstGeom prst="rect">
            <a:avLst/>
          </a:prstGeom>
          <a:solidFill>
            <a:srgbClr val="F2851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a:t>Physical Activity / </a:t>
            </a:r>
            <a:r>
              <a:rPr lang="en-GB" sz="1000" b="1"/>
              <a:t>CYPP</a:t>
            </a:r>
            <a:endParaRPr lang="en-GB" sz="1000"/>
          </a:p>
        </p:txBody>
      </p:sp>
      <p:graphicFrame>
        <p:nvGraphicFramePr>
          <p:cNvPr id="8" name="Table 7"/>
          <p:cNvGraphicFramePr>
            <a:graphicFrameLocks noGrp="1"/>
          </p:cNvGraphicFramePr>
          <p:nvPr>
            <p:extLst>
              <p:ext uri="{D42A27DB-BD31-4B8C-83A1-F6EECF244321}">
                <p14:modId xmlns:p14="http://schemas.microsoft.com/office/powerpoint/2010/main" val="2122650050"/>
              </p:ext>
            </p:extLst>
          </p:nvPr>
        </p:nvGraphicFramePr>
        <p:xfrm>
          <a:off x="5850165" y="752361"/>
          <a:ext cx="5783037" cy="2590800"/>
        </p:xfrm>
        <a:graphic>
          <a:graphicData uri="http://schemas.openxmlformats.org/drawingml/2006/table">
            <a:tbl>
              <a:tblPr firstRow="1" bandRow="1">
                <a:tableStyleId>{5940675A-B579-460E-94D1-54222C63F5DA}</a:tableStyleId>
              </a:tblPr>
              <a:tblGrid>
                <a:gridCol w="1164544">
                  <a:extLst>
                    <a:ext uri="{9D8B030D-6E8A-4147-A177-3AD203B41FA5}">
                      <a16:colId xmlns:a16="http://schemas.microsoft.com/office/drawing/2014/main" val="20000"/>
                    </a:ext>
                  </a:extLst>
                </a:gridCol>
                <a:gridCol w="1180786">
                  <a:extLst>
                    <a:ext uri="{9D8B030D-6E8A-4147-A177-3AD203B41FA5}">
                      <a16:colId xmlns:a16="http://schemas.microsoft.com/office/drawing/2014/main" val="20001"/>
                    </a:ext>
                  </a:extLst>
                </a:gridCol>
                <a:gridCol w="653671">
                  <a:extLst>
                    <a:ext uri="{9D8B030D-6E8A-4147-A177-3AD203B41FA5}">
                      <a16:colId xmlns:a16="http://schemas.microsoft.com/office/drawing/2014/main" val="20002"/>
                    </a:ext>
                  </a:extLst>
                </a:gridCol>
                <a:gridCol w="696009">
                  <a:extLst>
                    <a:ext uri="{9D8B030D-6E8A-4147-A177-3AD203B41FA5}">
                      <a16:colId xmlns:a16="http://schemas.microsoft.com/office/drawing/2014/main" val="20003"/>
                    </a:ext>
                  </a:extLst>
                </a:gridCol>
                <a:gridCol w="696009">
                  <a:extLst>
                    <a:ext uri="{9D8B030D-6E8A-4147-A177-3AD203B41FA5}">
                      <a16:colId xmlns:a16="http://schemas.microsoft.com/office/drawing/2014/main" val="20004"/>
                    </a:ext>
                  </a:extLst>
                </a:gridCol>
                <a:gridCol w="696009">
                  <a:extLst>
                    <a:ext uri="{9D8B030D-6E8A-4147-A177-3AD203B41FA5}">
                      <a16:colId xmlns:a16="http://schemas.microsoft.com/office/drawing/2014/main" val="20005"/>
                    </a:ext>
                  </a:extLst>
                </a:gridCol>
                <a:gridCol w="696009">
                  <a:extLst>
                    <a:ext uri="{9D8B030D-6E8A-4147-A177-3AD203B41FA5}">
                      <a16:colId xmlns:a16="http://schemas.microsoft.com/office/drawing/2014/main" val="20006"/>
                    </a:ext>
                  </a:extLst>
                </a:gridCol>
              </a:tblGrid>
              <a:tr h="249838">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i="1">
                          <a:solidFill>
                            <a:schemeClr val="tx1">
                              <a:lumMod val="75000"/>
                              <a:lumOff val="25000"/>
                            </a:schemeClr>
                          </a:solidFill>
                          <a:latin typeface="+mn-lt"/>
                        </a:rPr>
                        <a:t>2025 Survey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latin typeface="+mn-lt"/>
                        </a:rPr>
                        <a:t>All Secondary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latin typeface="+mn-lt"/>
                        </a:rPr>
                        <a:t>Year 8</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latin typeface="+mn-lt"/>
                        </a:rPr>
                        <a:t>Year 10</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latin typeface="+mn-lt"/>
                        </a:rPr>
                        <a:t>Boys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latin typeface="+mn-lt"/>
                        </a:rPr>
                        <a:t>Girls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latin typeface="+mn-lt"/>
                        </a:rPr>
                        <a:t>FSM</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51782">
                <a:tc>
                  <a:txBody>
                    <a:bodyPr/>
                    <a:lstStyle/>
                    <a:p>
                      <a:r>
                        <a:rPr lang="en-GB" sz="1100" i="1">
                          <a:solidFill>
                            <a:schemeClr val="tx1">
                              <a:lumMod val="75000"/>
                              <a:lumOff val="25000"/>
                            </a:schemeClr>
                          </a:solidFill>
                          <a:latin typeface="+mn-lt"/>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latin typeface="+mn-lt"/>
                        </a:rPr>
                        <a:t>1,546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latin typeface="+mn-lt"/>
                        </a:rPr>
                        <a:t>962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latin typeface="+mn-lt"/>
                        </a:rPr>
                        <a:t>584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latin typeface="+mn-lt"/>
                        </a:rPr>
                        <a:t>720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latin typeface="+mn-lt"/>
                        </a:rPr>
                        <a:t>775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latin typeface="+mn-lt"/>
                        </a:rPr>
                        <a:t>329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249838">
                <a:tc>
                  <a:txBody>
                    <a:bodyPr/>
                    <a:lstStyle/>
                    <a:p>
                      <a:pPr marL="0" algn="l" defTabSz="914400" rtl="0" eaLnBrk="1" latinLnBrk="0" hangingPunct="1"/>
                      <a:r>
                        <a:rPr lang="en-GB" sz="1100" kern="1200">
                          <a:solidFill>
                            <a:schemeClr val="tx1">
                              <a:lumMod val="75000"/>
                              <a:lumOff val="25000"/>
                            </a:schemeClr>
                          </a:solidFill>
                          <a:latin typeface="+mn-lt"/>
                          <a:ea typeface="+mn-ea"/>
                          <a:cs typeface="+mn-cs"/>
                        </a:rPr>
                        <a:t>Monday</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mn-lt"/>
                          <a:ea typeface="+mn-ea"/>
                          <a:cs typeface="+mn-cs"/>
                        </a:rPr>
                        <a:t>66%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mn-lt"/>
                          <a:ea typeface="+mn-ea"/>
                          <a:cs typeface="+mn-cs"/>
                        </a:rPr>
                        <a:t>63%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mn-lt"/>
                          <a:ea typeface="+mn-ea"/>
                          <a:cs typeface="+mn-cs"/>
                        </a:rPr>
                        <a:t>70%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mn-lt"/>
                          <a:ea typeface="+mn-ea"/>
                          <a:cs typeface="+mn-cs"/>
                        </a:rPr>
                        <a:t>69%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mn-lt"/>
                          <a:ea typeface="+mn-ea"/>
                          <a:cs typeface="+mn-cs"/>
                        </a:rPr>
                        <a:t>63%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b="0" i="0" u="none" strike="noStrike" kern="1200">
                          <a:solidFill>
                            <a:schemeClr val="tx1">
                              <a:lumMod val="75000"/>
                              <a:lumOff val="25000"/>
                            </a:schemeClr>
                          </a:solidFill>
                          <a:effectLst/>
                          <a:latin typeface="+mn-lt"/>
                          <a:ea typeface="+mn-ea"/>
                          <a:cs typeface="+mn-cs"/>
                        </a:rPr>
                        <a:t>57%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249838">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kern="1200">
                          <a:solidFill>
                            <a:schemeClr val="tx1">
                              <a:lumMod val="75000"/>
                              <a:lumOff val="25000"/>
                            </a:schemeClr>
                          </a:solidFill>
                          <a:latin typeface="+mn-lt"/>
                          <a:ea typeface="+mn-ea"/>
                          <a:cs typeface="+mn-cs"/>
                        </a:rPr>
                        <a:t>Tuesday</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mn-lt"/>
                          <a:ea typeface="+mn-ea"/>
                          <a:cs typeface="+mn-cs"/>
                        </a:rPr>
                        <a:t>66%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mn-lt"/>
                          <a:ea typeface="+mn-ea"/>
                          <a:cs typeface="+mn-cs"/>
                        </a:rPr>
                        <a:t>61%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mn-lt"/>
                          <a:ea typeface="+mn-ea"/>
                          <a:cs typeface="+mn-cs"/>
                        </a:rPr>
                        <a:t>72%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mn-lt"/>
                          <a:ea typeface="+mn-ea"/>
                          <a:cs typeface="+mn-cs"/>
                        </a:rPr>
                        <a:t>69%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mn-lt"/>
                          <a:ea typeface="+mn-ea"/>
                          <a:cs typeface="+mn-cs"/>
                        </a:rPr>
                        <a:t>64%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b="0" i="0" u="none" strike="noStrike" kern="1200">
                          <a:solidFill>
                            <a:schemeClr val="tx1">
                              <a:lumMod val="75000"/>
                              <a:lumOff val="25000"/>
                            </a:schemeClr>
                          </a:solidFill>
                          <a:effectLst/>
                          <a:latin typeface="+mn-lt"/>
                          <a:ea typeface="+mn-ea"/>
                          <a:cs typeface="+mn-cs"/>
                        </a:rPr>
                        <a:t>59%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249838">
                <a:tc>
                  <a:txBody>
                    <a:bodyPr/>
                    <a:lstStyle/>
                    <a:p>
                      <a:pPr marL="0" algn="l" defTabSz="914400" rtl="0" eaLnBrk="1" latinLnBrk="0" hangingPunct="1"/>
                      <a:r>
                        <a:rPr lang="en-GB" sz="1100" kern="1200">
                          <a:solidFill>
                            <a:schemeClr val="tx1">
                              <a:lumMod val="75000"/>
                              <a:lumOff val="25000"/>
                            </a:schemeClr>
                          </a:solidFill>
                          <a:latin typeface="+mn-lt"/>
                          <a:ea typeface="+mn-ea"/>
                          <a:cs typeface="+mn-cs"/>
                        </a:rPr>
                        <a:t>Wednesday</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mn-lt"/>
                          <a:ea typeface="+mn-ea"/>
                          <a:cs typeface="+mn-cs"/>
                        </a:rPr>
                        <a:t>71%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mn-lt"/>
                          <a:ea typeface="+mn-ea"/>
                          <a:cs typeface="+mn-cs"/>
                        </a:rPr>
                        <a:t>73%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mn-lt"/>
                          <a:ea typeface="+mn-ea"/>
                          <a:cs typeface="+mn-cs"/>
                        </a:rPr>
                        <a:t>68%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mn-lt"/>
                          <a:ea typeface="+mn-ea"/>
                          <a:cs typeface="+mn-cs"/>
                        </a:rPr>
                        <a:t>75%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mn-lt"/>
                          <a:ea typeface="+mn-ea"/>
                          <a:cs typeface="+mn-cs"/>
                        </a:rPr>
                        <a:t>68%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b="0" i="0" u="none" strike="noStrike" kern="1200">
                          <a:solidFill>
                            <a:schemeClr val="tx1">
                              <a:lumMod val="75000"/>
                              <a:lumOff val="25000"/>
                            </a:schemeClr>
                          </a:solidFill>
                          <a:effectLst/>
                          <a:latin typeface="+mn-lt"/>
                          <a:ea typeface="+mn-ea"/>
                          <a:cs typeface="+mn-cs"/>
                        </a:rPr>
                        <a:t>67%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r h="249838">
                <a:tc>
                  <a:txBody>
                    <a:bodyPr/>
                    <a:lstStyle/>
                    <a:p>
                      <a:pPr marL="0" algn="l" defTabSz="914400" rtl="0" eaLnBrk="1" latinLnBrk="0" hangingPunct="1"/>
                      <a:r>
                        <a:rPr lang="en-GB" sz="1100" kern="1200">
                          <a:solidFill>
                            <a:schemeClr val="tx1">
                              <a:lumMod val="75000"/>
                              <a:lumOff val="25000"/>
                            </a:schemeClr>
                          </a:solidFill>
                          <a:latin typeface="+mn-lt"/>
                          <a:ea typeface="+mn-ea"/>
                          <a:cs typeface="+mn-cs"/>
                        </a:rPr>
                        <a:t>Thursday</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mn-lt"/>
                          <a:ea typeface="+mn-ea"/>
                          <a:cs typeface="+mn-cs"/>
                        </a:rPr>
                        <a:t>68%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mn-lt"/>
                          <a:ea typeface="+mn-ea"/>
                          <a:cs typeface="+mn-cs"/>
                        </a:rPr>
                        <a:t>69%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mn-lt"/>
                          <a:ea typeface="+mn-ea"/>
                          <a:cs typeface="+mn-cs"/>
                        </a:rPr>
                        <a:t>65%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mn-lt"/>
                          <a:ea typeface="+mn-ea"/>
                          <a:cs typeface="+mn-cs"/>
                        </a:rPr>
                        <a:t>72%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mn-lt"/>
                          <a:ea typeface="+mn-ea"/>
                          <a:cs typeface="+mn-cs"/>
                        </a:rPr>
                        <a:t>64%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b="0" i="0" u="none" strike="noStrike" kern="1200">
                          <a:solidFill>
                            <a:schemeClr val="tx1">
                              <a:lumMod val="75000"/>
                              <a:lumOff val="25000"/>
                            </a:schemeClr>
                          </a:solidFill>
                          <a:effectLst/>
                          <a:latin typeface="+mn-lt"/>
                          <a:ea typeface="+mn-ea"/>
                          <a:cs typeface="+mn-cs"/>
                        </a:rPr>
                        <a:t>61%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5"/>
                  </a:ext>
                </a:extLst>
              </a:tr>
              <a:tr h="249838">
                <a:tc>
                  <a:txBody>
                    <a:bodyPr/>
                    <a:lstStyle/>
                    <a:p>
                      <a:pPr marL="0" algn="l" defTabSz="914400" rtl="0" eaLnBrk="1" latinLnBrk="0" hangingPunct="1"/>
                      <a:r>
                        <a:rPr lang="en-GB" sz="1100" kern="1200">
                          <a:solidFill>
                            <a:schemeClr val="tx1">
                              <a:lumMod val="75000"/>
                              <a:lumOff val="25000"/>
                            </a:schemeClr>
                          </a:solidFill>
                          <a:latin typeface="+mn-lt"/>
                          <a:ea typeface="+mn-ea"/>
                          <a:cs typeface="+mn-cs"/>
                        </a:rPr>
                        <a:t>Friday</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mn-lt"/>
                          <a:ea typeface="+mn-ea"/>
                          <a:cs typeface="+mn-cs"/>
                        </a:rPr>
                        <a:t>63%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mn-lt"/>
                          <a:ea typeface="+mn-ea"/>
                          <a:cs typeface="+mn-cs"/>
                        </a:rPr>
                        <a:t>63%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mn-lt"/>
                          <a:ea typeface="+mn-ea"/>
                          <a:cs typeface="+mn-cs"/>
                        </a:rPr>
                        <a:t>64%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mn-lt"/>
                          <a:ea typeface="+mn-ea"/>
                          <a:cs typeface="+mn-cs"/>
                        </a:rPr>
                        <a:t>68%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mn-lt"/>
                          <a:ea typeface="+mn-ea"/>
                          <a:cs typeface="+mn-cs"/>
                        </a:rPr>
                        <a:t>59%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b="0" i="0" u="none" strike="noStrike" kern="1200">
                          <a:solidFill>
                            <a:schemeClr val="tx1">
                              <a:lumMod val="75000"/>
                              <a:lumOff val="25000"/>
                            </a:schemeClr>
                          </a:solidFill>
                          <a:effectLst/>
                          <a:latin typeface="+mn-lt"/>
                          <a:ea typeface="+mn-ea"/>
                          <a:cs typeface="+mn-cs"/>
                        </a:rPr>
                        <a:t>60%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6"/>
                  </a:ext>
                </a:extLst>
              </a:tr>
              <a:tr h="251645">
                <a:tc>
                  <a:txBody>
                    <a:bodyPr/>
                    <a:lstStyle/>
                    <a:p>
                      <a:r>
                        <a:rPr lang="en-GB" sz="1100" baseline="0">
                          <a:solidFill>
                            <a:schemeClr val="tx1">
                              <a:lumMod val="75000"/>
                              <a:lumOff val="25000"/>
                            </a:schemeClr>
                          </a:solidFill>
                          <a:latin typeface="+mn-lt"/>
                        </a:rPr>
                        <a:t>Saturday</a:t>
                      </a:r>
                      <a:endParaRPr lang="en-GB" sz="1100">
                        <a:solidFill>
                          <a:schemeClr val="tx1">
                            <a:lumMod val="75000"/>
                            <a:lumOff val="25000"/>
                          </a:schemeClr>
                        </a:solidFill>
                        <a:latin typeface="+mn-lt"/>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mn-lt"/>
                          <a:ea typeface="+mn-ea"/>
                          <a:cs typeface="+mn-cs"/>
                        </a:rPr>
                        <a:t>57%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mn-lt"/>
                          <a:ea typeface="+mn-ea"/>
                          <a:cs typeface="+mn-cs"/>
                        </a:rPr>
                        <a:t>58%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mn-lt"/>
                          <a:ea typeface="+mn-ea"/>
                          <a:cs typeface="+mn-cs"/>
                        </a:rPr>
                        <a:t>56%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mn-lt"/>
                          <a:ea typeface="+mn-ea"/>
                          <a:cs typeface="+mn-cs"/>
                        </a:rPr>
                        <a:t>68%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mn-lt"/>
                          <a:ea typeface="+mn-ea"/>
                          <a:cs typeface="+mn-cs"/>
                        </a:rPr>
                        <a:t>59%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b="0" i="0" u="none" strike="noStrike" kern="1200">
                          <a:solidFill>
                            <a:schemeClr val="tx1">
                              <a:lumMod val="75000"/>
                              <a:lumOff val="25000"/>
                            </a:schemeClr>
                          </a:solidFill>
                          <a:effectLst/>
                          <a:latin typeface="+mn-lt"/>
                          <a:ea typeface="+mn-ea"/>
                          <a:cs typeface="+mn-cs"/>
                        </a:rPr>
                        <a:t>50%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7"/>
                  </a:ext>
                </a:extLst>
              </a:tr>
              <a:tr h="251645">
                <a:tc>
                  <a:txBody>
                    <a:bodyPr/>
                    <a:lstStyle/>
                    <a:p>
                      <a:r>
                        <a:rPr lang="en-GB" sz="1100">
                          <a:solidFill>
                            <a:schemeClr val="tx1">
                              <a:lumMod val="75000"/>
                              <a:lumOff val="25000"/>
                            </a:schemeClr>
                          </a:solidFill>
                          <a:latin typeface="+mn-lt"/>
                        </a:rPr>
                        <a:t>Sunday</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mn-lt"/>
                          <a:ea typeface="+mn-ea"/>
                          <a:cs typeface="+mn-cs"/>
                        </a:rPr>
                        <a:t>52%</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mn-lt"/>
                          <a:ea typeface="+mn-ea"/>
                          <a:cs typeface="+mn-cs"/>
                        </a:rPr>
                        <a:t>52%</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mn-lt"/>
                          <a:ea typeface="+mn-ea"/>
                          <a:cs typeface="+mn-cs"/>
                        </a:rPr>
                        <a:t>51%</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mn-lt"/>
                          <a:ea typeface="+mn-ea"/>
                          <a:cs typeface="+mn-cs"/>
                        </a:rPr>
                        <a:t>60%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mn-lt"/>
                          <a:ea typeface="+mn-ea"/>
                          <a:cs typeface="+mn-cs"/>
                        </a:rPr>
                        <a:t>44%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mn-lt"/>
                          <a:ea typeface="+mn-ea"/>
                          <a:cs typeface="+mn-cs"/>
                        </a:rPr>
                        <a:t>46%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8"/>
                  </a:ext>
                </a:extLst>
              </a:tr>
              <a:tr h="251645">
                <a:tc>
                  <a:txBody>
                    <a:bodyPr/>
                    <a:lstStyle/>
                    <a:p>
                      <a:r>
                        <a:rPr lang="en-GB" sz="1100">
                          <a:solidFill>
                            <a:schemeClr val="tx1">
                              <a:lumMod val="75000"/>
                              <a:lumOff val="25000"/>
                            </a:schemeClr>
                          </a:solidFill>
                          <a:latin typeface="+mn-lt"/>
                        </a:rPr>
                        <a:t>None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mn-lt"/>
                          <a:ea typeface="+mn-ea"/>
                          <a:cs typeface="+mn-cs"/>
                        </a:rPr>
                        <a:t>4%</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mn-lt"/>
                          <a:ea typeface="+mn-ea"/>
                          <a:cs typeface="+mn-cs"/>
                        </a:rPr>
                        <a:t>3%</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mn-lt"/>
                          <a:ea typeface="+mn-ea"/>
                          <a:cs typeface="+mn-cs"/>
                        </a:rPr>
                        <a:t>6%</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mn-lt"/>
                          <a:ea typeface="+mn-ea"/>
                          <a:cs typeface="+mn-cs"/>
                        </a:rPr>
                        <a:t>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mn-lt"/>
                          <a:ea typeface="+mn-ea"/>
                          <a:cs typeface="+mn-cs"/>
                        </a:rPr>
                        <a:t>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mn-lt"/>
                          <a:ea typeface="+mn-ea"/>
                          <a:cs typeface="+mn-cs"/>
                        </a:rPr>
                        <a:t>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9"/>
                  </a:ext>
                </a:extLst>
              </a:tr>
            </a:tbl>
          </a:graphicData>
        </a:graphic>
      </p:graphicFrame>
      <p:graphicFrame>
        <p:nvGraphicFramePr>
          <p:cNvPr id="12" name="Table 11">
            <a:extLst>
              <a:ext uri="{FF2B5EF4-FFF2-40B4-BE49-F238E27FC236}">
                <a16:creationId xmlns:a16="http://schemas.microsoft.com/office/drawing/2014/main" id="{BE3CCA69-1F73-46F7-9503-BA339E0C6ADD}"/>
              </a:ext>
            </a:extLst>
          </p:cNvPr>
          <p:cNvGraphicFramePr>
            <a:graphicFrameLocks noGrp="1"/>
          </p:cNvGraphicFramePr>
          <p:nvPr>
            <p:extLst>
              <p:ext uri="{D42A27DB-BD31-4B8C-83A1-F6EECF244321}">
                <p14:modId xmlns:p14="http://schemas.microsoft.com/office/powerpoint/2010/main" val="3216509594"/>
              </p:ext>
            </p:extLst>
          </p:nvPr>
        </p:nvGraphicFramePr>
        <p:xfrm>
          <a:off x="5850164" y="3392627"/>
          <a:ext cx="5783035" cy="2926080"/>
        </p:xfrm>
        <a:graphic>
          <a:graphicData uri="http://schemas.openxmlformats.org/drawingml/2006/table">
            <a:tbl>
              <a:tblPr firstRow="1" bandRow="1">
                <a:tableStyleId>{5940675A-B579-460E-94D1-54222C63F5DA}</a:tableStyleId>
              </a:tblPr>
              <a:tblGrid>
                <a:gridCol w="1027746">
                  <a:extLst>
                    <a:ext uri="{9D8B030D-6E8A-4147-A177-3AD203B41FA5}">
                      <a16:colId xmlns:a16="http://schemas.microsoft.com/office/drawing/2014/main" val="20000"/>
                    </a:ext>
                  </a:extLst>
                </a:gridCol>
                <a:gridCol w="623378">
                  <a:extLst>
                    <a:ext uri="{9D8B030D-6E8A-4147-A177-3AD203B41FA5}">
                      <a16:colId xmlns:a16="http://schemas.microsoft.com/office/drawing/2014/main" val="20001"/>
                    </a:ext>
                  </a:extLst>
                </a:gridCol>
                <a:gridCol w="735276">
                  <a:extLst>
                    <a:ext uri="{9D8B030D-6E8A-4147-A177-3AD203B41FA5}">
                      <a16:colId xmlns:a16="http://schemas.microsoft.com/office/drawing/2014/main" val="20002"/>
                    </a:ext>
                  </a:extLst>
                </a:gridCol>
                <a:gridCol w="679327">
                  <a:extLst>
                    <a:ext uri="{9D8B030D-6E8A-4147-A177-3AD203B41FA5}">
                      <a16:colId xmlns:a16="http://schemas.microsoft.com/office/drawing/2014/main" val="20003"/>
                    </a:ext>
                  </a:extLst>
                </a:gridCol>
                <a:gridCol w="760353">
                  <a:extLst>
                    <a:ext uri="{9D8B030D-6E8A-4147-A177-3AD203B41FA5}">
                      <a16:colId xmlns:a16="http://schemas.microsoft.com/office/drawing/2014/main" val="20004"/>
                    </a:ext>
                  </a:extLst>
                </a:gridCol>
                <a:gridCol w="699348">
                  <a:extLst>
                    <a:ext uri="{9D8B030D-6E8A-4147-A177-3AD203B41FA5}">
                      <a16:colId xmlns:a16="http://schemas.microsoft.com/office/drawing/2014/main" val="20005"/>
                    </a:ext>
                  </a:extLst>
                </a:gridCol>
                <a:gridCol w="578280">
                  <a:extLst>
                    <a:ext uri="{9D8B030D-6E8A-4147-A177-3AD203B41FA5}">
                      <a16:colId xmlns:a16="http://schemas.microsoft.com/office/drawing/2014/main" val="20006"/>
                    </a:ext>
                  </a:extLst>
                </a:gridCol>
                <a:gridCol w="679327">
                  <a:extLst>
                    <a:ext uri="{9D8B030D-6E8A-4147-A177-3AD203B41FA5}">
                      <a16:colId xmlns:a16="http://schemas.microsoft.com/office/drawing/2014/main" val="507074496"/>
                    </a:ext>
                  </a:extLst>
                </a:gridCol>
              </a:tblGrid>
              <a:tr h="571725">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i="1">
                          <a:solidFill>
                            <a:schemeClr val="tx1">
                              <a:lumMod val="75000"/>
                              <a:lumOff val="25000"/>
                            </a:schemeClr>
                          </a:solidFill>
                          <a:latin typeface="+mn-lt"/>
                        </a:rPr>
                        <a:t>2025 Survey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latin typeface="+mn-lt"/>
                        </a:rPr>
                        <a:t>SEN</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latin typeface="+mn-lt"/>
                        </a:rPr>
                        <a:t>Have a disability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latin typeface="+mn-lt"/>
                        </a:rPr>
                        <a:t>Young carer</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latin typeface="+mn-lt"/>
                        </a:rPr>
                        <a:t>Ethnicity: White</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latin typeface="+mn-lt"/>
                        </a:rPr>
                        <a:t>Ethnic Minority Groups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latin typeface="+mn-lt"/>
                        </a:rPr>
                        <a:t>Eng 2</a:t>
                      </a:r>
                      <a:r>
                        <a:rPr lang="en-GB" sz="1100" b="1" baseline="30000">
                          <a:solidFill>
                            <a:schemeClr val="tx1">
                              <a:lumMod val="75000"/>
                              <a:lumOff val="25000"/>
                            </a:schemeClr>
                          </a:solidFill>
                          <a:latin typeface="+mn-lt"/>
                        </a:rPr>
                        <a:t>nd</a:t>
                      </a:r>
                      <a:r>
                        <a:rPr lang="en-GB" sz="1100" b="1">
                          <a:solidFill>
                            <a:schemeClr val="tx1">
                              <a:lumMod val="75000"/>
                              <a:lumOff val="25000"/>
                            </a:schemeClr>
                          </a:solidFill>
                          <a:latin typeface="+mn-lt"/>
                        </a:rPr>
                        <a:t> Lang</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latin typeface="+mn-lt"/>
                        </a:rPr>
                        <a:t>LGBTQ</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54584">
                <a:tc>
                  <a:txBody>
                    <a:bodyPr/>
                    <a:lstStyle/>
                    <a:p>
                      <a:r>
                        <a:rPr lang="en-GB" sz="1100" i="1">
                          <a:solidFill>
                            <a:schemeClr val="tx1">
                              <a:lumMod val="75000"/>
                              <a:lumOff val="25000"/>
                            </a:schemeClr>
                          </a:solidFill>
                          <a:latin typeface="+mn-lt"/>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latin typeface="+mn-lt"/>
                        </a:rPr>
                        <a:t>191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latin typeface="+mn-lt"/>
                        </a:rPr>
                        <a:t>309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latin typeface="+mn-lt"/>
                        </a:rPr>
                        <a:t>87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latin typeface="+mn-lt"/>
                        </a:rPr>
                        <a:t>1,341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latin typeface="+mn-lt"/>
                        </a:rPr>
                        <a:t>154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latin typeface="+mn-lt"/>
                        </a:rPr>
                        <a:t>120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latin typeface="+mn-lt"/>
                        </a:rPr>
                        <a:t>178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249214">
                <a:tc>
                  <a:txBody>
                    <a:bodyPr/>
                    <a:lstStyle/>
                    <a:p>
                      <a:pPr marL="0" algn="l" defTabSz="914400" rtl="0" eaLnBrk="1" latinLnBrk="0" hangingPunct="1"/>
                      <a:r>
                        <a:rPr lang="en-GB" sz="1100" kern="1200">
                          <a:solidFill>
                            <a:schemeClr val="tx1">
                              <a:lumMod val="75000"/>
                              <a:lumOff val="25000"/>
                            </a:schemeClr>
                          </a:solidFill>
                          <a:latin typeface="+mn-lt"/>
                          <a:ea typeface="+mn-ea"/>
                          <a:cs typeface="+mn-cs"/>
                        </a:rPr>
                        <a:t>Monday</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b="0" i="0" u="none" strike="noStrike" kern="1200">
                          <a:solidFill>
                            <a:schemeClr val="tx1">
                              <a:lumMod val="75000"/>
                              <a:lumOff val="25000"/>
                            </a:schemeClr>
                          </a:solidFill>
                          <a:effectLst/>
                          <a:latin typeface="+mn-lt"/>
                          <a:ea typeface="+mn-ea"/>
                          <a:cs typeface="+mn-cs"/>
                        </a:rPr>
                        <a:t>58%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b="0" i="0" u="none" strike="noStrike" kern="1200">
                          <a:solidFill>
                            <a:schemeClr val="tx1">
                              <a:lumMod val="75000"/>
                              <a:lumOff val="25000"/>
                            </a:schemeClr>
                          </a:solidFill>
                          <a:effectLst/>
                          <a:latin typeface="+mn-lt"/>
                          <a:ea typeface="+mn-ea"/>
                          <a:cs typeface="+mn-cs"/>
                        </a:rPr>
                        <a:t>67%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b="0" i="0" u="none" strike="noStrike" kern="1200">
                          <a:solidFill>
                            <a:schemeClr val="tx1">
                              <a:lumMod val="75000"/>
                              <a:lumOff val="25000"/>
                            </a:schemeClr>
                          </a:solidFill>
                          <a:effectLst/>
                          <a:latin typeface="+mn-lt"/>
                          <a:ea typeface="+mn-ea"/>
                          <a:cs typeface="+mn-cs"/>
                        </a:rPr>
                        <a:t>62%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b="0" i="0" u="none" strike="noStrike" kern="1200">
                          <a:solidFill>
                            <a:schemeClr val="tx1">
                              <a:lumMod val="75000"/>
                              <a:lumOff val="25000"/>
                            </a:schemeClr>
                          </a:solidFill>
                          <a:effectLst/>
                          <a:latin typeface="+mn-lt"/>
                          <a:ea typeface="+mn-ea"/>
                          <a:cs typeface="+mn-cs"/>
                        </a:rPr>
                        <a:t>67%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b="0" i="0" u="none" strike="noStrike" kern="1200">
                          <a:solidFill>
                            <a:schemeClr val="tx1">
                              <a:lumMod val="75000"/>
                              <a:lumOff val="25000"/>
                            </a:schemeClr>
                          </a:solidFill>
                          <a:effectLst/>
                          <a:latin typeface="+mn-lt"/>
                          <a:ea typeface="+mn-ea"/>
                          <a:cs typeface="+mn-cs"/>
                        </a:rPr>
                        <a:t>65%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b="0" i="0" u="none" strike="noStrike" kern="1200">
                          <a:solidFill>
                            <a:schemeClr val="tx1">
                              <a:lumMod val="75000"/>
                              <a:lumOff val="25000"/>
                            </a:schemeClr>
                          </a:solidFill>
                          <a:effectLst/>
                          <a:latin typeface="+mn-lt"/>
                          <a:ea typeface="+mn-ea"/>
                          <a:cs typeface="+mn-cs"/>
                        </a:rPr>
                        <a:t>72%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b="0" i="0" u="none" strike="noStrike" kern="1200">
                          <a:solidFill>
                            <a:schemeClr val="tx1">
                              <a:lumMod val="75000"/>
                              <a:lumOff val="25000"/>
                            </a:schemeClr>
                          </a:solidFill>
                          <a:effectLst/>
                          <a:latin typeface="+mn-lt"/>
                          <a:ea typeface="+mn-ea"/>
                          <a:cs typeface="+mn-cs"/>
                        </a:rPr>
                        <a:t>63%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249214">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kern="1200">
                          <a:solidFill>
                            <a:schemeClr val="tx1">
                              <a:lumMod val="75000"/>
                              <a:lumOff val="25000"/>
                            </a:schemeClr>
                          </a:solidFill>
                          <a:latin typeface="+mn-lt"/>
                          <a:ea typeface="+mn-ea"/>
                          <a:cs typeface="+mn-cs"/>
                        </a:rPr>
                        <a:t>Tuesday</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b="0" i="0" u="none" strike="noStrike" kern="1200">
                          <a:solidFill>
                            <a:schemeClr val="tx1">
                              <a:lumMod val="75000"/>
                              <a:lumOff val="25000"/>
                            </a:schemeClr>
                          </a:solidFill>
                          <a:effectLst/>
                          <a:latin typeface="+mn-lt"/>
                          <a:ea typeface="+mn-ea"/>
                          <a:cs typeface="+mn-cs"/>
                        </a:rPr>
                        <a:t>57%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b="0" i="0" u="none" strike="noStrike" kern="1200">
                          <a:solidFill>
                            <a:schemeClr val="tx1">
                              <a:lumMod val="75000"/>
                              <a:lumOff val="25000"/>
                            </a:schemeClr>
                          </a:solidFill>
                          <a:effectLst/>
                          <a:latin typeface="+mn-lt"/>
                          <a:ea typeface="+mn-ea"/>
                          <a:cs typeface="+mn-cs"/>
                        </a:rPr>
                        <a:t>66%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b="0" i="0" u="none" strike="noStrike" kern="1200">
                          <a:solidFill>
                            <a:schemeClr val="tx1">
                              <a:lumMod val="75000"/>
                              <a:lumOff val="25000"/>
                            </a:schemeClr>
                          </a:solidFill>
                          <a:effectLst/>
                          <a:latin typeface="+mn-lt"/>
                          <a:ea typeface="+mn-ea"/>
                          <a:cs typeface="+mn-cs"/>
                        </a:rPr>
                        <a:t>59%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b="0" i="0" u="none" strike="noStrike" kern="1200">
                          <a:solidFill>
                            <a:schemeClr val="tx1">
                              <a:lumMod val="75000"/>
                              <a:lumOff val="25000"/>
                            </a:schemeClr>
                          </a:solidFill>
                          <a:effectLst/>
                          <a:latin typeface="+mn-lt"/>
                          <a:ea typeface="+mn-ea"/>
                          <a:cs typeface="+mn-cs"/>
                        </a:rPr>
                        <a:t>65%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b="0" i="0" u="none" strike="noStrike" kern="1200">
                          <a:solidFill>
                            <a:schemeClr val="tx1">
                              <a:lumMod val="75000"/>
                              <a:lumOff val="25000"/>
                            </a:schemeClr>
                          </a:solidFill>
                          <a:effectLst/>
                          <a:latin typeface="+mn-lt"/>
                          <a:ea typeface="+mn-ea"/>
                          <a:cs typeface="+mn-cs"/>
                        </a:rPr>
                        <a:t>69%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b="0" i="0" u="none" strike="noStrike" kern="1200">
                          <a:solidFill>
                            <a:schemeClr val="tx1">
                              <a:lumMod val="75000"/>
                              <a:lumOff val="25000"/>
                            </a:schemeClr>
                          </a:solidFill>
                          <a:effectLst/>
                          <a:latin typeface="+mn-lt"/>
                          <a:ea typeface="+mn-ea"/>
                          <a:cs typeface="+mn-cs"/>
                        </a:rPr>
                        <a:t>67%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b="0" i="0" u="none" strike="noStrike" kern="1200">
                          <a:solidFill>
                            <a:schemeClr val="tx1">
                              <a:lumMod val="75000"/>
                              <a:lumOff val="25000"/>
                            </a:schemeClr>
                          </a:solidFill>
                          <a:effectLst/>
                          <a:latin typeface="+mn-lt"/>
                          <a:ea typeface="+mn-ea"/>
                          <a:cs typeface="+mn-cs"/>
                        </a:rPr>
                        <a:t>54%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249214">
                <a:tc>
                  <a:txBody>
                    <a:bodyPr/>
                    <a:lstStyle/>
                    <a:p>
                      <a:pPr marL="0" algn="l" defTabSz="914400" rtl="0" eaLnBrk="1" latinLnBrk="0" hangingPunct="1"/>
                      <a:r>
                        <a:rPr lang="en-GB" sz="1100" kern="1200">
                          <a:solidFill>
                            <a:schemeClr val="tx1">
                              <a:lumMod val="75000"/>
                              <a:lumOff val="25000"/>
                            </a:schemeClr>
                          </a:solidFill>
                          <a:latin typeface="+mn-lt"/>
                          <a:ea typeface="+mn-ea"/>
                          <a:cs typeface="+mn-cs"/>
                        </a:rPr>
                        <a:t>Wednesday</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b="0" i="0" u="none" strike="noStrike" kern="1200">
                          <a:solidFill>
                            <a:schemeClr val="tx1">
                              <a:lumMod val="75000"/>
                              <a:lumOff val="25000"/>
                            </a:schemeClr>
                          </a:solidFill>
                          <a:effectLst/>
                          <a:latin typeface="+mn-lt"/>
                          <a:ea typeface="+mn-ea"/>
                          <a:cs typeface="+mn-cs"/>
                        </a:rPr>
                        <a:t>69%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b="0" i="0" u="none" strike="noStrike" kern="1200">
                          <a:solidFill>
                            <a:schemeClr val="tx1">
                              <a:lumMod val="75000"/>
                              <a:lumOff val="25000"/>
                            </a:schemeClr>
                          </a:solidFill>
                          <a:effectLst/>
                          <a:latin typeface="+mn-lt"/>
                          <a:ea typeface="+mn-ea"/>
                          <a:cs typeface="+mn-cs"/>
                        </a:rPr>
                        <a:t>73%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b="0" i="0" u="none" strike="noStrike" kern="1200">
                          <a:solidFill>
                            <a:schemeClr val="tx1">
                              <a:lumMod val="75000"/>
                              <a:lumOff val="25000"/>
                            </a:schemeClr>
                          </a:solidFill>
                          <a:effectLst/>
                          <a:latin typeface="+mn-lt"/>
                          <a:ea typeface="+mn-ea"/>
                          <a:cs typeface="+mn-cs"/>
                        </a:rPr>
                        <a:t>72%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b="0" i="0" u="none" strike="noStrike" kern="1200">
                          <a:solidFill>
                            <a:schemeClr val="tx1">
                              <a:lumMod val="75000"/>
                              <a:lumOff val="25000"/>
                            </a:schemeClr>
                          </a:solidFill>
                          <a:effectLst/>
                          <a:latin typeface="+mn-lt"/>
                          <a:ea typeface="+mn-ea"/>
                          <a:cs typeface="+mn-cs"/>
                        </a:rPr>
                        <a:t>71%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b="0" i="0" u="none" strike="noStrike" kern="1200">
                          <a:solidFill>
                            <a:schemeClr val="tx1">
                              <a:lumMod val="75000"/>
                              <a:lumOff val="25000"/>
                            </a:schemeClr>
                          </a:solidFill>
                          <a:effectLst/>
                          <a:latin typeface="+mn-lt"/>
                          <a:ea typeface="+mn-ea"/>
                          <a:cs typeface="+mn-cs"/>
                        </a:rPr>
                        <a:t>71%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b="0" i="0" u="none" strike="noStrike" kern="1200">
                          <a:solidFill>
                            <a:schemeClr val="tx1">
                              <a:lumMod val="75000"/>
                              <a:lumOff val="25000"/>
                            </a:schemeClr>
                          </a:solidFill>
                          <a:effectLst/>
                          <a:latin typeface="+mn-lt"/>
                          <a:ea typeface="+mn-ea"/>
                          <a:cs typeface="+mn-cs"/>
                        </a:rPr>
                        <a:t>77%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b="0" i="0" u="none" strike="noStrike" kern="1200">
                          <a:solidFill>
                            <a:schemeClr val="tx1">
                              <a:lumMod val="75000"/>
                              <a:lumOff val="25000"/>
                            </a:schemeClr>
                          </a:solidFill>
                          <a:effectLst/>
                          <a:latin typeface="+mn-lt"/>
                          <a:ea typeface="+mn-ea"/>
                          <a:cs typeface="+mn-cs"/>
                        </a:rPr>
                        <a:t>70%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r h="249214">
                <a:tc>
                  <a:txBody>
                    <a:bodyPr/>
                    <a:lstStyle/>
                    <a:p>
                      <a:pPr marL="0" algn="l" defTabSz="914400" rtl="0" eaLnBrk="1" latinLnBrk="0" hangingPunct="1"/>
                      <a:r>
                        <a:rPr lang="en-GB" sz="1100" kern="1200">
                          <a:solidFill>
                            <a:schemeClr val="tx1">
                              <a:lumMod val="75000"/>
                              <a:lumOff val="25000"/>
                            </a:schemeClr>
                          </a:solidFill>
                          <a:latin typeface="+mn-lt"/>
                          <a:ea typeface="+mn-ea"/>
                          <a:cs typeface="+mn-cs"/>
                        </a:rPr>
                        <a:t>Thursday</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b="0" i="0" u="none" strike="noStrike" kern="1200">
                          <a:solidFill>
                            <a:schemeClr val="tx1">
                              <a:lumMod val="75000"/>
                              <a:lumOff val="25000"/>
                            </a:schemeClr>
                          </a:solidFill>
                          <a:effectLst/>
                          <a:latin typeface="+mn-lt"/>
                          <a:ea typeface="+mn-ea"/>
                          <a:cs typeface="+mn-cs"/>
                        </a:rPr>
                        <a:t>63%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b="0" i="0" u="none" strike="noStrike" kern="1200">
                          <a:solidFill>
                            <a:schemeClr val="tx1">
                              <a:lumMod val="75000"/>
                              <a:lumOff val="25000"/>
                            </a:schemeClr>
                          </a:solidFill>
                          <a:effectLst/>
                          <a:latin typeface="+mn-lt"/>
                          <a:ea typeface="+mn-ea"/>
                          <a:cs typeface="+mn-cs"/>
                        </a:rPr>
                        <a:t>66%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b="0" i="0" u="none" strike="noStrike" kern="1200">
                          <a:solidFill>
                            <a:schemeClr val="tx1">
                              <a:lumMod val="75000"/>
                              <a:lumOff val="25000"/>
                            </a:schemeClr>
                          </a:solidFill>
                          <a:effectLst/>
                          <a:latin typeface="+mn-lt"/>
                          <a:ea typeface="+mn-ea"/>
                          <a:cs typeface="+mn-cs"/>
                        </a:rPr>
                        <a:t>67%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b="0" i="0" u="none" strike="noStrike" kern="1200">
                          <a:solidFill>
                            <a:schemeClr val="tx1">
                              <a:lumMod val="75000"/>
                              <a:lumOff val="25000"/>
                            </a:schemeClr>
                          </a:solidFill>
                          <a:effectLst/>
                          <a:latin typeface="+mn-lt"/>
                          <a:ea typeface="+mn-ea"/>
                          <a:cs typeface="+mn-cs"/>
                        </a:rPr>
                        <a:t>68%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b="0" i="0" u="none" strike="noStrike" kern="1200">
                          <a:solidFill>
                            <a:schemeClr val="tx1">
                              <a:lumMod val="75000"/>
                              <a:lumOff val="25000"/>
                            </a:schemeClr>
                          </a:solidFill>
                          <a:effectLst/>
                          <a:latin typeface="+mn-lt"/>
                          <a:ea typeface="+mn-ea"/>
                          <a:cs typeface="+mn-cs"/>
                        </a:rPr>
                        <a:t>69%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b="0" i="0" u="none" strike="noStrike" kern="1200">
                          <a:solidFill>
                            <a:schemeClr val="tx1">
                              <a:lumMod val="75000"/>
                              <a:lumOff val="25000"/>
                            </a:schemeClr>
                          </a:solidFill>
                          <a:effectLst/>
                          <a:latin typeface="+mn-lt"/>
                          <a:ea typeface="+mn-ea"/>
                          <a:cs typeface="+mn-cs"/>
                        </a:rPr>
                        <a:t>62%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b="0" i="0" u="none" strike="noStrike" kern="1200">
                          <a:solidFill>
                            <a:schemeClr val="tx1">
                              <a:lumMod val="75000"/>
                              <a:lumOff val="25000"/>
                            </a:schemeClr>
                          </a:solidFill>
                          <a:effectLst/>
                          <a:latin typeface="+mn-lt"/>
                          <a:ea typeface="+mn-ea"/>
                          <a:cs typeface="+mn-cs"/>
                        </a:rPr>
                        <a:t>63%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5"/>
                  </a:ext>
                </a:extLst>
              </a:tr>
              <a:tr h="249214">
                <a:tc>
                  <a:txBody>
                    <a:bodyPr/>
                    <a:lstStyle/>
                    <a:p>
                      <a:pPr marL="0" algn="l" defTabSz="914400" rtl="0" eaLnBrk="1" latinLnBrk="0" hangingPunct="1"/>
                      <a:r>
                        <a:rPr lang="en-GB" sz="1100" kern="1200">
                          <a:solidFill>
                            <a:schemeClr val="tx1">
                              <a:lumMod val="75000"/>
                              <a:lumOff val="25000"/>
                            </a:schemeClr>
                          </a:solidFill>
                          <a:latin typeface="+mn-lt"/>
                          <a:ea typeface="+mn-ea"/>
                          <a:cs typeface="+mn-cs"/>
                        </a:rPr>
                        <a:t>Friday</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b="0" i="0" u="none" strike="noStrike" kern="1200">
                          <a:solidFill>
                            <a:schemeClr val="tx1">
                              <a:lumMod val="75000"/>
                              <a:lumOff val="25000"/>
                            </a:schemeClr>
                          </a:solidFill>
                          <a:effectLst/>
                          <a:latin typeface="+mn-lt"/>
                          <a:ea typeface="+mn-ea"/>
                          <a:cs typeface="+mn-cs"/>
                        </a:rPr>
                        <a:t>62%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b="0" i="0" u="none" strike="noStrike" kern="1200">
                          <a:solidFill>
                            <a:schemeClr val="tx1">
                              <a:lumMod val="75000"/>
                              <a:lumOff val="25000"/>
                            </a:schemeClr>
                          </a:solidFill>
                          <a:effectLst/>
                          <a:latin typeface="+mn-lt"/>
                          <a:ea typeface="+mn-ea"/>
                          <a:cs typeface="+mn-cs"/>
                        </a:rPr>
                        <a:t>70%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b="0" i="0" u="none" strike="noStrike" kern="1200">
                          <a:solidFill>
                            <a:schemeClr val="tx1">
                              <a:lumMod val="75000"/>
                              <a:lumOff val="25000"/>
                            </a:schemeClr>
                          </a:solidFill>
                          <a:effectLst/>
                          <a:latin typeface="+mn-lt"/>
                          <a:ea typeface="+mn-ea"/>
                          <a:cs typeface="+mn-cs"/>
                        </a:rPr>
                        <a:t>64%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b="0" i="0" u="none" strike="noStrike" kern="1200">
                          <a:solidFill>
                            <a:schemeClr val="tx1">
                              <a:lumMod val="75000"/>
                              <a:lumOff val="25000"/>
                            </a:schemeClr>
                          </a:solidFill>
                          <a:effectLst/>
                          <a:latin typeface="+mn-lt"/>
                          <a:ea typeface="+mn-ea"/>
                          <a:cs typeface="+mn-cs"/>
                        </a:rPr>
                        <a:t>64%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b="0" i="0" u="none" strike="noStrike" kern="1200">
                          <a:solidFill>
                            <a:schemeClr val="tx1">
                              <a:lumMod val="75000"/>
                              <a:lumOff val="25000"/>
                            </a:schemeClr>
                          </a:solidFill>
                          <a:effectLst/>
                          <a:latin typeface="+mn-lt"/>
                          <a:ea typeface="+mn-ea"/>
                          <a:cs typeface="+mn-cs"/>
                        </a:rPr>
                        <a:t>65%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b="0" i="0" u="none" strike="noStrike" kern="1200">
                          <a:solidFill>
                            <a:schemeClr val="tx1">
                              <a:lumMod val="75000"/>
                              <a:lumOff val="25000"/>
                            </a:schemeClr>
                          </a:solidFill>
                          <a:effectLst/>
                          <a:latin typeface="+mn-lt"/>
                          <a:ea typeface="+mn-ea"/>
                          <a:cs typeface="+mn-cs"/>
                        </a:rPr>
                        <a:t>61%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b="0" i="0" u="none" strike="noStrike" kern="1200">
                          <a:solidFill>
                            <a:schemeClr val="tx1">
                              <a:lumMod val="75000"/>
                              <a:lumOff val="25000"/>
                            </a:schemeClr>
                          </a:solidFill>
                          <a:effectLst/>
                          <a:latin typeface="+mn-lt"/>
                          <a:ea typeface="+mn-ea"/>
                          <a:cs typeface="+mn-cs"/>
                        </a:rPr>
                        <a:t>61%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6"/>
                  </a:ext>
                </a:extLst>
              </a:tr>
              <a:tr h="249214">
                <a:tc>
                  <a:txBody>
                    <a:bodyPr/>
                    <a:lstStyle/>
                    <a:p>
                      <a:r>
                        <a:rPr lang="en-GB" sz="1100" baseline="0">
                          <a:solidFill>
                            <a:schemeClr val="tx1">
                              <a:lumMod val="75000"/>
                              <a:lumOff val="25000"/>
                            </a:schemeClr>
                          </a:solidFill>
                          <a:latin typeface="+mn-lt"/>
                        </a:rPr>
                        <a:t>Saturday</a:t>
                      </a:r>
                      <a:endParaRPr lang="en-GB" sz="1100">
                        <a:solidFill>
                          <a:schemeClr val="tx1">
                            <a:lumMod val="75000"/>
                            <a:lumOff val="25000"/>
                          </a:schemeClr>
                        </a:solidFill>
                        <a:latin typeface="+mn-lt"/>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b="0" i="0" u="none" strike="noStrike" kern="1200">
                          <a:solidFill>
                            <a:schemeClr val="tx1">
                              <a:lumMod val="75000"/>
                              <a:lumOff val="25000"/>
                            </a:schemeClr>
                          </a:solidFill>
                          <a:effectLst/>
                          <a:latin typeface="+mn-lt"/>
                          <a:ea typeface="+mn-ea"/>
                          <a:cs typeface="+mn-cs"/>
                        </a:rPr>
                        <a:t>55%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b="0" i="0" u="none" strike="noStrike" kern="1200">
                          <a:solidFill>
                            <a:schemeClr val="tx1">
                              <a:lumMod val="75000"/>
                              <a:lumOff val="25000"/>
                            </a:schemeClr>
                          </a:solidFill>
                          <a:effectLst/>
                          <a:latin typeface="+mn-lt"/>
                          <a:ea typeface="+mn-ea"/>
                          <a:cs typeface="+mn-cs"/>
                        </a:rPr>
                        <a:t>61%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b="0" i="0" u="none" strike="noStrike" kern="1200">
                          <a:solidFill>
                            <a:schemeClr val="tx1">
                              <a:lumMod val="75000"/>
                              <a:lumOff val="25000"/>
                            </a:schemeClr>
                          </a:solidFill>
                          <a:effectLst/>
                          <a:latin typeface="+mn-lt"/>
                          <a:ea typeface="+mn-ea"/>
                          <a:cs typeface="+mn-cs"/>
                        </a:rPr>
                        <a:t>53%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b="0" i="0" u="none" strike="noStrike" kern="1200">
                          <a:solidFill>
                            <a:schemeClr val="tx1">
                              <a:lumMod val="75000"/>
                              <a:lumOff val="25000"/>
                            </a:schemeClr>
                          </a:solidFill>
                          <a:effectLst/>
                          <a:latin typeface="+mn-lt"/>
                          <a:ea typeface="+mn-ea"/>
                          <a:cs typeface="+mn-cs"/>
                        </a:rPr>
                        <a:t>57%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b="0" i="0" u="none" strike="noStrike" kern="1200">
                          <a:solidFill>
                            <a:schemeClr val="tx1">
                              <a:lumMod val="75000"/>
                              <a:lumOff val="25000"/>
                            </a:schemeClr>
                          </a:solidFill>
                          <a:effectLst/>
                          <a:latin typeface="+mn-lt"/>
                          <a:ea typeface="+mn-ea"/>
                          <a:cs typeface="+mn-cs"/>
                        </a:rPr>
                        <a:t>62%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b="0" i="0" u="none" strike="noStrike" kern="1200">
                          <a:solidFill>
                            <a:schemeClr val="tx1">
                              <a:lumMod val="75000"/>
                              <a:lumOff val="25000"/>
                            </a:schemeClr>
                          </a:solidFill>
                          <a:effectLst/>
                          <a:latin typeface="+mn-lt"/>
                          <a:ea typeface="+mn-ea"/>
                          <a:cs typeface="+mn-cs"/>
                        </a:rPr>
                        <a:t>55%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b="0" i="0" u="none" strike="noStrike" kern="1200">
                          <a:solidFill>
                            <a:schemeClr val="tx1">
                              <a:lumMod val="75000"/>
                              <a:lumOff val="25000"/>
                            </a:schemeClr>
                          </a:solidFill>
                          <a:effectLst/>
                          <a:latin typeface="+mn-lt"/>
                          <a:ea typeface="+mn-ea"/>
                          <a:cs typeface="+mn-cs"/>
                        </a:rPr>
                        <a:t>46%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7"/>
                  </a:ext>
                </a:extLst>
              </a:tr>
              <a:tr h="249214">
                <a:tc>
                  <a:txBody>
                    <a:bodyPr/>
                    <a:lstStyle/>
                    <a:p>
                      <a:r>
                        <a:rPr lang="en-GB" sz="1100">
                          <a:solidFill>
                            <a:schemeClr val="tx1">
                              <a:lumMod val="75000"/>
                              <a:lumOff val="25000"/>
                            </a:schemeClr>
                          </a:solidFill>
                          <a:latin typeface="+mn-lt"/>
                        </a:rPr>
                        <a:t>Sunday</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mn-lt"/>
                          <a:ea typeface="+mn-ea"/>
                          <a:cs typeface="+mn-cs"/>
                        </a:rPr>
                        <a:t>49%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mn-lt"/>
                          <a:ea typeface="+mn-ea"/>
                          <a:cs typeface="+mn-cs"/>
                        </a:rPr>
                        <a:t>53%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mn-lt"/>
                          <a:ea typeface="+mn-ea"/>
                          <a:cs typeface="+mn-cs"/>
                        </a:rPr>
                        <a:t>57%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mn-lt"/>
                          <a:ea typeface="+mn-ea"/>
                          <a:cs typeface="+mn-cs"/>
                        </a:rPr>
                        <a:t>52%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mn-lt"/>
                          <a:ea typeface="+mn-ea"/>
                          <a:cs typeface="+mn-cs"/>
                        </a:rPr>
                        <a:t>54%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mn-lt"/>
                          <a:ea typeface="+mn-ea"/>
                          <a:cs typeface="+mn-cs"/>
                        </a:rPr>
                        <a:t>58%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mn-lt"/>
                          <a:ea typeface="+mn-ea"/>
                          <a:cs typeface="+mn-cs"/>
                        </a:rPr>
                        <a:t>43%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8"/>
                  </a:ext>
                </a:extLst>
              </a:tr>
              <a:tr h="249214">
                <a:tc>
                  <a:txBody>
                    <a:bodyPr/>
                    <a:lstStyle/>
                    <a:p>
                      <a:r>
                        <a:rPr lang="en-GB" sz="1100">
                          <a:solidFill>
                            <a:schemeClr val="tx1">
                              <a:lumMod val="75000"/>
                              <a:lumOff val="25000"/>
                            </a:schemeClr>
                          </a:solidFill>
                          <a:latin typeface="+mn-lt"/>
                        </a:rPr>
                        <a:t>None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mn-lt"/>
                          <a:ea typeface="+mn-ea"/>
                          <a:cs typeface="+mn-cs"/>
                        </a:rPr>
                        <a:t>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mn-lt"/>
                          <a:ea typeface="+mn-ea"/>
                          <a:cs typeface="+mn-cs"/>
                        </a:rPr>
                        <a:t>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mn-lt"/>
                          <a:ea typeface="+mn-ea"/>
                          <a:cs typeface="+mn-cs"/>
                        </a:rPr>
                        <a:t>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mn-lt"/>
                          <a:ea typeface="+mn-ea"/>
                          <a:cs typeface="+mn-cs"/>
                        </a:rPr>
                        <a:t>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mn-lt"/>
                          <a:ea typeface="+mn-ea"/>
                          <a:cs typeface="+mn-cs"/>
                        </a:rPr>
                        <a:t>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mn-lt"/>
                          <a:ea typeface="+mn-ea"/>
                          <a:cs typeface="+mn-cs"/>
                        </a:rPr>
                        <a:t>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mn-lt"/>
                          <a:ea typeface="+mn-ea"/>
                          <a:cs typeface="+mn-cs"/>
                        </a:rPr>
                        <a:t>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9"/>
                  </a:ext>
                </a:extLst>
              </a:tr>
            </a:tbl>
          </a:graphicData>
        </a:graphic>
      </p:graphicFrame>
    </p:spTree>
    <p:extLst>
      <p:ext uri="{BB962C8B-B14F-4D97-AF65-F5344CB8AC3E}">
        <p14:creationId xmlns:p14="http://schemas.microsoft.com/office/powerpoint/2010/main" val="2789174484"/>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vert="horz" lIns="91440" tIns="45720" rIns="91440" bIns="45720" rtlCol="0" anchor="ctr">
            <a:normAutofit/>
          </a:bodyPr>
          <a:lstStyle/>
          <a:p>
            <a:r>
              <a:rPr lang="en-GB" sz="2400"/>
              <a:t>Executive Summary (2) - CYPP key indicators</a:t>
            </a:r>
          </a:p>
        </p:txBody>
      </p:sp>
      <p:sp>
        <p:nvSpPr>
          <p:cNvPr id="3" name="Content Placeholder 2"/>
          <p:cNvSpPr>
            <a:spLocks noGrp="1"/>
          </p:cNvSpPr>
          <p:nvPr>
            <p:ph idx="1"/>
          </p:nvPr>
        </p:nvSpPr>
        <p:spPr>
          <a:xfrm>
            <a:off x="5410545" y="919179"/>
            <a:ext cx="5528769" cy="2632418"/>
          </a:xfrm>
        </p:spPr>
        <p:txBody>
          <a:bodyPr>
            <a:noAutofit/>
          </a:bodyPr>
          <a:lstStyle/>
          <a:p>
            <a:pPr marL="0" indent="0">
              <a:lnSpc>
                <a:spcPct val="100000"/>
              </a:lnSpc>
              <a:spcBef>
                <a:spcPts val="600"/>
              </a:spcBef>
              <a:spcAft>
                <a:spcPts val="600"/>
              </a:spcAft>
              <a:buNone/>
            </a:pPr>
            <a:r>
              <a:rPr lang="en-GB" sz="1600" i="1">
                <a:latin typeface="+mn-lt"/>
              </a:rPr>
              <a:t>CYPP-1: </a:t>
            </a:r>
            <a:r>
              <a:rPr lang="en-GB" sz="1600" b="1">
                <a:latin typeface="+mn-lt"/>
              </a:rPr>
              <a:t>On which days did you do any physical activity in the last 7 days? </a:t>
            </a:r>
          </a:p>
          <a:p>
            <a:pPr marL="0" indent="0">
              <a:lnSpc>
                <a:spcPct val="100000"/>
              </a:lnSpc>
              <a:spcBef>
                <a:spcPts val="600"/>
              </a:spcBef>
              <a:spcAft>
                <a:spcPts val="600"/>
              </a:spcAft>
              <a:buNone/>
            </a:pPr>
            <a:r>
              <a:rPr lang="en-GB" sz="1400">
                <a:solidFill>
                  <a:srgbClr val="404040"/>
                </a:solidFill>
                <a:latin typeface="+mn-lt"/>
              </a:rPr>
              <a:t>Physical activities undertaken are spread relatively evenly throughout the week. </a:t>
            </a:r>
          </a:p>
          <a:p>
            <a:pPr marL="0" indent="0">
              <a:lnSpc>
                <a:spcPct val="100000"/>
              </a:lnSpc>
              <a:spcBef>
                <a:spcPts val="600"/>
              </a:spcBef>
              <a:spcAft>
                <a:spcPts val="600"/>
              </a:spcAft>
              <a:buNone/>
            </a:pPr>
            <a:r>
              <a:rPr lang="en-GB" sz="1400">
                <a:solidFill>
                  <a:srgbClr val="404040"/>
                </a:solidFill>
                <a:latin typeface="+mn-lt"/>
              </a:rPr>
              <a:t>The majority of pupils (96%) had at least one day of activity over the past 7 days and exercise on average 4.6 days a week. </a:t>
            </a:r>
          </a:p>
          <a:p>
            <a:pPr marL="0" indent="0">
              <a:lnSpc>
                <a:spcPct val="100000"/>
              </a:lnSpc>
              <a:spcBef>
                <a:spcPts val="600"/>
              </a:spcBef>
              <a:spcAft>
                <a:spcPts val="600"/>
              </a:spcAft>
              <a:buNone/>
            </a:pPr>
            <a:r>
              <a:rPr lang="en-GB" sz="1400">
                <a:solidFill>
                  <a:srgbClr val="404040"/>
                </a:solidFill>
                <a:latin typeface="+mn-lt"/>
              </a:rPr>
              <a:t>Year 8s exercise on average 4.6 days in a 7-day period, with Year 10s on average 4.8 days. 60% of boys exercise five or more days, compared to 46% of girls. </a:t>
            </a:r>
            <a:endParaRPr lang="en-GB" sz="1400">
              <a:solidFill>
                <a:srgbClr val="FF0000"/>
              </a:solidFill>
              <a:latin typeface="+mn-lt"/>
            </a:endParaRPr>
          </a:p>
          <a:p>
            <a:pPr marL="0" indent="0">
              <a:lnSpc>
                <a:spcPct val="100000"/>
              </a:lnSpc>
              <a:spcBef>
                <a:spcPts val="600"/>
              </a:spcBef>
              <a:spcAft>
                <a:spcPts val="600"/>
              </a:spcAft>
              <a:buNone/>
            </a:pPr>
            <a:r>
              <a:rPr lang="en-GB" sz="1400">
                <a:latin typeface="+mn-lt"/>
              </a:rPr>
              <a:t> </a:t>
            </a:r>
          </a:p>
        </p:txBody>
      </p:sp>
      <p:graphicFrame>
        <p:nvGraphicFramePr>
          <p:cNvPr id="4" name="Content Placeholder 6"/>
          <p:cNvGraphicFramePr>
            <a:graphicFrameLocks/>
          </p:cNvGraphicFramePr>
          <p:nvPr>
            <p:extLst>
              <p:ext uri="{D42A27DB-BD31-4B8C-83A1-F6EECF244321}">
                <p14:modId xmlns:p14="http://schemas.microsoft.com/office/powerpoint/2010/main" val="2095788640"/>
              </p:ext>
            </p:extLst>
          </p:nvPr>
        </p:nvGraphicFramePr>
        <p:xfrm>
          <a:off x="183600" y="835200"/>
          <a:ext cx="4693347" cy="2716397"/>
        </p:xfrm>
        <a:graphic>
          <a:graphicData uri="http://schemas.openxmlformats.org/drawingml/2006/chart">
            <c:chart xmlns:c="http://schemas.openxmlformats.org/drawingml/2006/chart" xmlns:r="http://schemas.openxmlformats.org/officeDocument/2006/relationships" r:id="rId3"/>
          </a:graphicData>
        </a:graphic>
      </p:graphicFrame>
      <p:sp>
        <p:nvSpPr>
          <p:cNvPr id="5" name="Content Placeholder 2"/>
          <p:cNvSpPr txBox="1">
            <a:spLocks/>
          </p:cNvSpPr>
          <p:nvPr/>
        </p:nvSpPr>
        <p:spPr>
          <a:xfrm>
            <a:off x="183018" y="4031938"/>
            <a:ext cx="7505405" cy="2196625"/>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rgbClr val="004376"/>
                </a:solidFill>
                <a:latin typeface="Calibri" panose="020F0502020204030204" pitchFamily="34" charset="0"/>
                <a:ea typeface="+mn-ea"/>
                <a:cs typeface="DINPro" panose="020B0504020101020102"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rgbClr val="004376"/>
                </a:solidFill>
                <a:latin typeface="Calibri" panose="020F0502020204030204" pitchFamily="34" charset="0"/>
                <a:ea typeface="+mn-ea"/>
                <a:cs typeface="DINPro" panose="020B0504020101020102"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rgbClr val="004376"/>
                </a:solidFill>
                <a:latin typeface="Calibri" panose="020F0502020204030204" pitchFamily="34" charset="0"/>
                <a:ea typeface="+mn-ea"/>
                <a:cs typeface="DINPro" panose="020B0504020101020102"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rgbClr val="004376"/>
                </a:solidFill>
                <a:latin typeface="Calibri" panose="020F0502020204030204" pitchFamily="34" charset="0"/>
                <a:ea typeface="+mn-ea"/>
                <a:cs typeface="DINPro" panose="020B0504020101020102"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rgbClr val="004376"/>
                </a:solidFill>
                <a:latin typeface="Calibri" panose="020F0502020204030204" pitchFamily="34" charset="0"/>
                <a:ea typeface="+mn-ea"/>
                <a:cs typeface="DINPro" panose="020B0504020101020102"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00000"/>
              </a:lnSpc>
              <a:spcBef>
                <a:spcPts val="600"/>
              </a:spcBef>
              <a:spcAft>
                <a:spcPts val="600"/>
              </a:spcAft>
              <a:buFont typeface="Arial" panose="020B0604020202020204" pitchFamily="34" charset="0"/>
              <a:buNone/>
            </a:pPr>
            <a:r>
              <a:rPr lang="en-GB" sz="1600" i="1">
                <a:latin typeface="+mn-lt"/>
              </a:rPr>
              <a:t>CYPP-2: </a:t>
            </a:r>
            <a:r>
              <a:rPr lang="en-GB" sz="1600" b="1">
                <a:latin typeface="+mn-lt"/>
              </a:rPr>
              <a:t>Have you been bullied at or near school in the last 12 months?</a:t>
            </a:r>
          </a:p>
          <a:p>
            <a:pPr marL="0" indent="0">
              <a:lnSpc>
                <a:spcPct val="100000"/>
              </a:lnSpc>
              <a:spcBef>
                <a:spcPts val="600"/>
              </a:spcBef>
              <a:spcAft>
                <a:spcPts val="600"/>
              </a:spcAft>
              <a:buNone/>
            </a:pPr>
            <a:r>
              <a:rPr lang="en-GB" sz="1400">
                <a:solidFill>
                  <a:srgbClr val="404040"/>
                </a:solidFill>
                <a:latin typeface="+mn-lt"/>
              </a:rPr>
              <a:t>Overall, 23% of pupils have experienced being bullied.</a:t>
            </a:r>
          </a:p>
          <a:p>
            <a:pPr marL="0" indent="0">
              <a:lnSpc>
                <a:spcPct val="100000"/>
              </a:lnSpc>
              <a:spcBef>
                <a:spcPts val="600"/>
              </a:spcBef>
              <a:spcAft>
                <a:spcPts val="600"/>
              </a:spcAft>
              <a:buNone/>
            </a:pPr>
            <a:r>
              <a:rPr lang="en-GB" sz="1400">
                <a:solidFill>
                  <a:srgbClr val="404040"/>
                </a:solidFill>
                <a:latin typeface="+mn-lt"/>
              </a:rPr>
              <a:t>Groups reporting lower than average incidents of bullying are Year 10s (20%) and boys (20%). Cohorts reporting higher than average incidents of bullying were LGBTQ pupils (44%) and the Young carers (43%) (see slide 71 for more details). </a:t>
            </a:r>
          </a:p>
          <a:p>
            <a:pPr marL="0" indent="0">
              <a:lnSpc>
                <a:spcPct val="100000"/>
              </a:lnSpc>
              <a:spcBef>
                <a:spcPts val="600"/>
              </a:spcBef>
              <a:spcAft>
                <a:spcPts val="600"/>
              </a:spcAft>
              <a:buFont typeface="Arial" panose="020B0604020202020204" pitchFamily="34" charset="0"/>
              <a:buNone/>
            </a:pPr>
            <a:r>
              <a:rPr lang="en-GB" sz="1400">
                <a:latin typeface="+mn-lt"/>
              </a:rPr>
              <a:t> </a:t>
            </a:r>
          </a:p>
        </p:txBody>
      </p:sp>
      <p:sp>
        <p:nvSpPr>
          <p:cNvPr id="7" name="TextBox 6"/>
          <p:cNvSpPr txBox="1"/>
          <p:nvPr/>
        </p:nvSpPr>
        <p:spPr>
          <a:xfrm>
            <a:off x="183600" y="6522289"/>
            <a:ext cx="6741419" cy="246221"/>
          </a:xfrm>
          <a:prstGeom prst="rect">
            <a:avLst/>
          </a:prstGeom>
          <a:noFill/>
        </p:spPr>
        <p:txBody>
          <a:bodyPr wrap="square" rtlCol="0" anchor="b" anchorCtr="0">
            <a:spAutoFit/>
          </a:bodyPr>
          <a:lstStyle/>
          <a:p>
            <a:r>
              <a:rPr lang="en-GB" sz="1000" i="1">
                <a:solidFill>
                  <a:srgbClr val="002060"/>
                </a:solidFill>
                <a:latin typeface="Calibri" panose="020F0502020204030204" pitchFamily="34" charset="0"/>
              </a:rPr>
              <a:t>Base: All valid respondents, 2023 n=1,057, 2024 n=1,170, 2025 n=1,546.</a:t>
            </a:r>
          </a:p>
        </p:txBody>
      </p:sp>
      <p:graphicFrame>
        <p:nvGraphicFramePr>
          <p:cNvPr id="9" name="Chart 8">
            <a:extLst>
              <a:ext uri="{FF2B5EF4-FFF2-40B4-BE49-F238E27FC236}">
                <a16:creationId xmlns:a16="http://schemas.microsoft.com/office/drawing/2014/main" id="{E32D04EA-BEE4-47B7-BED7-976F6D51D16C}"/>
              </a:ext>
            </a:extLst>
          </p:cNvPr>
          <p:cNvGraphicFramePr/>
          <p:nvPr>
            <p:extLst>
              <p:ext uri="{D42A27DB-BD31-4B8C-83A1-F6EECF244321}">
                <p14:modId xmlns:p14="http://schemas.microsoft.com/office/powerpoint/2010/main" val="2710858806"/>
              </p:ext>
            </p:extLst>
          </p:nvPr>
        </p:nvGraphicFramePr>
        <p:xfrm>
          <a:off x="7458617" y="3654310"/>
          <a:ext cx="4171305" cy="2867980"/>
        </p:xfrm>
        <a:graphic>
          <a:graphicData uri="http://schemas.openxmlformats.org/drawingml/2006/chart">
            <c:chart xmlns:c="http://schemas.openxmlformats.org/drawingml/2006/chart" xmlns:r="http://schemas.openxmlformats.org/officeDocument/2006/relationships" r:id="rId4"/>
          </a:graphicData>
        </a:graphic>
      </p:graphicFrame>
    </p:spTree>
    <p:extLst>
      <p:ext uri="{BB962C8B-B14F-4D97-AF65-F5344CB8AC3E}">
        <p14:creationId xmlns:p14="http://schemas.microsoft.com/office/powerpoint/2010/main" val="1458635260"/>
      </p:ext>
    </p:extLst>
  </p:cSld>
  <p:clrMapOvr>
    <a:masterClrMapping/>
  </p:clrMapOvr>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83018" y="180000"/>
            <a:ext cx="11860841" cy="900000"/>
          </a:xfrm>
        </p:spPr>
        <p:txBody>
          <a:bodyPr anchor="t" anchorCtr="0">
            <a:normAutofit/>
          </a:bodyPr>
          <a:lstStyle/>
          <a:p>
            <a:r>
              <a:rPr lang="en-GB" sz="1600"/>
              <a:t>Pupils on average, take part in physical activity 4.6 days a week, this figure is the same for Year 8s and higher for Year 10s (4.8).  </a:t>
            </a:r>
            <a:br>
              <a:rPr lang="en-GB" sz="1600"/>
            </a:br>
            <a:r>
              <a:rPr lang="en-GB" sz="1600"/>
              <a:t>Boys are more likely to be active 5+ days a week.</a:t>
            </a:r>
          </a:p>
        </p:txBody>
      </p:sp>
      <p:graphicFrame>
        <p:nvGraphicFramePr>
          <p:cNvPr id="6" name="Content Placeholder 6"/>
          <p:cNvGraphicFramePr>
            <a:graphicFrameLocks/>
          </p:cNvGraphicFramePr>
          <p:nvPr>
            <p:extLst>
              <p:ext uri="{D42A27DB-BD31-4B8C-83A1-F6EECF244321}">
                <p14:modId xmlns:p14="http://schemas.microsoft.com/office/powerpoint/2010/main" val="966635441"/>
              </p:ext>
            </p:extLst>
          </p:nvPr>
        </p:nvGraphicFramePr>
        <p:xfrm>
          <a:off x="183018" y="835199"/>
          <a:ext cx="5041008" cy="4745793"/>
        </p:xfrm>
        <a:graphic>
          <a:graphicData uri="http://schemas.openxmlformats.org/drawingml/2006/chart">
            <c:chart xmlns:c="http://schemas.openxmlformats.org/drawingml/2006/chart" xmlns:r="http://schemas.openxmlformats.org/officeDocument/2006/relationships" r:id="rId3"/>
          </a:graphicData>
        </a:graphic>
      </p:graphicFrame>
      <p:sp>
        <p:nvSpPr>
          <p:cNvPr id="9" name="TextBox 8"/>
          <p:cNvSpPr txBox="1"/>
          <p:nvPr/>
        </p:nvSpPr>
        <p:spPr>
          <a:xfrm>
            <a:off x="183600" y="6368400"/>
            <a:ext cx="6741419" cy="400110"/>
          </a:xfrm>
          <a:prstGeom prst="rect">
            <a:avLst/>
          </a:prstGeom>
          <a:noFill/>
        </p:spPr>
        <p:txBody>
          <a:bodyPr wrap="square" rtlCol="0" anchor="b" anchorCtr="0">
            <a:spAutoFit/>
          </a:bodyPr>
          <a:lstStyle/>
          <a:p>
            <a:pPr>
              <a:defRPr sz="1600" b="0" i="0" u="none" strike="noStrike" kern="1200" spc="0" baseline="0">
                <a:solidFill>
                  <a:prstClr val="black">
                    <a:lumMod val="65000"/>
                    <a:lumOff val="35000"/>
                  </a:prstClr>
                </a:solidFill>
                <a:latin typeface="DINPro" panose="020B0504020101020102" pitchFamily="34" charset="0"/>
                <a:ea typeface="+mn-ea"/>
                <a:cs typeface="DINPro" panose="020B0504020101020102" pitchFamily="34" charset="0"/>
              </a:defRPr>
            </a:pPr>
            <a:r>
              <a:rPr lang="en-GB" sz="1000">
                <a:solidFill>
                  <a:srgbClr val="002060"/>
                </a:solidFill>
              </a:rPr>
              <a:t>Q: On which days did you do any physical activity in the last 7 days?</a:t>
            </a:r>
          </a:p>
          <a:p>
            <a:pPr>
              <a:defRPr sz="1600" b="0" i="0" u="none" strike="noStrike" kern="1200" spc="0" baseline="0">
                <a:solidFill>
                  <a:prstClr val="black">
                    <a:lumMod val="65000"/>
                    <a:lumOff val="35000"/>
                  </a:prstClr>
                </a:solidFill>
                <a:latin typeface="DINPro" panose="020B0504020101020102" pitchFamily="34" charset="0"/>
                <a:ea typeface="+mn-ea"/>
                <a:cs typeface="DINPro" panose="020B0504020101020102" pitchFamily="34" charset="0"/>
              </a:defRPr>
            </a:pPr>
            <a:r>
              <a:rPr lang="en-GB" sz="1000" i="1">
                <a:solidFill>
                  <a:srgbClr val="002060"/>
                </a:solidFill>
              </a:rPr>
              <a:t>Base: All valid respondents, 2023 n=1,052, 2024 n=1,161, 2025 n=1,540. </a:t>
            </a:r>
          </a:p>
        </p:txBody>
      </p:sp>
      <p:sp>
        <p:nvSpPr>
          <p:cNvPr id="7" name="Rectangle 6"/>
          <p:cNvSpPr/>
          <p:nvPr/>
        </p:nvSpPr>
        <p:spPr>
          <a:xfrm>
            <a:off x="9946640" y="6368627"/>
            <a:ext cx="1686560" cy="492926"/>
          </a:xfrm>
          <a:prstGeom prst="rect">
            <a:avLst/>
          </a:prstGeom>
          <a:solidFill>
            <a:srgbClr val="F2851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a:t>Physical activity / </a:t>
            </a:r>
            <a:r>
              <a:rPr lang="en-GB" sz="1000" b="1"/>
              <a:t>CYPP</a:t>
            </a:r>
          </a:p>
        </p:txBody>
      </p:sp>
      <p:graphicFrame>
        <p:nvGraphicFramePr>
          <p:cNvPr id="5" name="Table 4"/>
          <p:cNvGraphicFramePr>
            <a:graphicFrameLocks noGrp="1"/>
          </p:cNvGraphicFramePr>
          <p:nvPr>
            <p:extLst>
              <p:ext uri="{D42A27DB-BD31-4B8C-83A1-F6EECF244321}">
                <p14:modId xmlns:p14="http://schemas.microsoft.com/office/powerpoint/2010/main" val="3829132577"/>
              </p:ext>
            </p:extLst>
          </p:nvPr>
        </p:nvGraphicFramePr>
        <p:xfrm>
          <a:off x="5350935" y="964762"/>
          <a:ext cx="6282265" cy="2319912"/>
        </p:xfrm>
        <a:graphic>
          <a:graphicData uri="http://schemas.openxmlformats.org/drawingml/2006/table">
            <a:tbl>
              <a:tblPr firstRow="1" bandRow="1">
                <a:tableStyleId>{5940675A-B579-460E-94D1-54222C63F5DA}</a:tableStyleId>
              </a:tblPr>
              <a:tblGrid>
                <a:gridCol w="1684299">
                  <a:extLst>
                    <a:ext uri="{9D8B030D-6E8A-4147-A177-3AD203B41FA5}">
                      <a16:colId xmlns:a16="http://schemas.microsoft.com/office/drawing/2014/main" val="20000"/>
                    </a:ext>
                  </a:extLst>
                </a:gridCol>
                <a:gridCol w="863497">
                  <a:extLst>
                    <a:ext uri="{9D8B030D-6E8A-4147-A177-3AD203B41FA5}">
                      <a16:colId xmlns:a16="http://schemas.microsoft.com/office/drawing/2014/main" val="20001"/>
                    </a:ext>
                  </a:extLst>
                </a:gridCol>
                <a:gridCol w="710101">
                  <a:extLst>
                    <a:ext uri="{9D8B030D-6E8A-4147-A177-3AD203B41FA5}">
                      <a16:colId xmlns:a16="http://schemas.microsoft.com/office/drawing/2014/main" val="20002"/>
                    </a:ext>
                  </a:extLst>
                </a:gridCol>
                <a:gridCol w="756092">
                  <a:extLst>
                    <a:ext uri="{9D8B030D-6E8A-4147-A177-3AD203B41FA5}">
                      <a16:colId xmlns:a16="http://schemas.microsoft.com/office/drawing/2014/main" val="20003"/>
                    </a:ext>
                  </a:extLst>
                </a:gridCol>
                <a:gridCol w="756092">
                  <a:extLst>
                    <a:ext uri="{9D8B030D-6E8A-4147-A177-3AD203B41FA5}">
                      <a16:colId xmlns:a16="http://schemas.microsoft.com/office/drawing/2014/main" val="20004"/>
                    </a:ext>
                  </a:extLst>
                </a:gridCol>
                <a:gridCol w="756092">
                  <a:extLst>
                    <a:ext uri="{9D8B030D-6E8A-4147-A177-3AD203B41FA5}">
                      <a16:colId xmlns:a16="http://schemas.microsoft.com/office/drawing/2014/main" val="20005"/>
                    </a:ext>
                  </a:extLst>
                </a:gridCol>
                <a:gridCol w="756092">
                  <a:extLst>
                    <a:ext uri="{9D8B030D-6E8A-4147-A177-3AD203B41FA5}">
                      <a16:colId xmlns:a16="http://schemas.microsoft.com/office/drawing/2014/main" val="20006"/>
                    </a:ext>
                  </a:extLst>
                </a:gridCol>
              </a:tblGrid>
              <a:tr h="414916">
                <a:tc>
                  <a:txBody>
                    <a:bodyPr/>
                    <a:lstStyle/>
                    <a:p>
                      <a:r>
                        <a:rPr lang="en-GB" sz="1100" i="1">
                          <a:solidFill>
                            <a:schemeClr val="tx1">
                              <a:lumMod val="75000"/>
                              <a:lumOff val="25000"/>
                            </a:schemeClr>
                          </a:solidFill>
                        </a:rPr>
                        <a:t>2025 Survey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All Secondary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Year 8</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Year 10</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Boys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Girls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FSM</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48950">
                <a:tc>
                  <a:txBody>
                    <a:bodyPr/>
                    <a:lstStyle/>
                    <a:p>
                      <a:r>
                        <a:rPr lang="en-GB" sz="1100" i="1">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1,540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956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584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718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771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326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414916">
                <a:tc>
                  <a:txBody>
                    <a:bodyPr/>
                    <a:lstStyle/>
                    <a:p>
                      <a:r>
                        <a:rPr lang="en-GB" sz="1100">
                          <a:solidFill>
                            <a:schemeClr val="tx1">
                              <a:lumMod val="75000"/>
                              <a:lumOff val="25000"/>
                            </a:schemeClr>
                          </a:solidFill>
                        </a:rPr>
                        <a:t>One or</a:t>
                      </a:r>
                      <a:r>
                        <a:rPr lang="en-GB" sz="1100" baseline="0">
                          <a:solidFill>
                            <a:schemeClr val="tx1">
                              <a:lumMod val="75000"/>
                              <a:lumOff val="25000"/>
                            </a:schemeClr>
                          </a:solidFill>
                        </a:rPr>
                        <a:t> two</a:t>
                      </a:r>
                      <a:r>
                        <a:rPr lang="en-GB" sz="1100">
                          <a:solidFill>
                            <a:schemeClr val="tx1">
                              <a:lumMod val="75000"/>
                              <a:lumOff val="25000"/>
                            </a:schemeClr>
                          </a:solidFill>
                        </a:rPr>
                        <a:t> days</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b="0" i="0" u="none" strike="noStrike" kern="1200">
                          <a:solidFill>
                            <a:schemeClr val="tx1">
                              <a:lumMod val="75000"/>
                              <a:lumOff val="25000"/>
                            </a:schemeClr>
                          </a:solidFill>
                          <a:effectLst/>
                          <a:latin typeface="+mn-lt"/>
                          <a:ea typeface="+mn-ea"/>
                          <a:cs typeface="+mn-cs"/>
                        </a:rPr>
                        <a:t>19%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b="0" i="0" u="none" strike="noStrike" kern="1200">
                          <a:solidFill>
                            <a:schemeClr val="tx1">
                              <a:lumMod val="75000"/>
                              <a:lumOff val="25000"/>
                            </a:schemeClr>
                          </a:solidFill>
                          <a:effectLst/>
                          <a:latin typeface="+mn-lt"/>
                          <a:ea typeface="+mn-ea"/>
                          <a:cs typeface="+mn-cs"/>
                        </a:rPr>
                        <a:t>19%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b="0" i="0" u="none" strike="noStrike" kern="1200">
                          <a:solidFill>
                            <a:schemeClr val="tx1">
                              <a:lumMod val="75000"/>
                              <a:lumOff val="25000"/>
                            </a:schemeClr>
                          </a:solidFill>
                          <a:effectLst/>
                          <a:latin typeface="+mn-lt"/>
                          <a:ea typeface="+mn-ea"/>
                          <a:cs typeface="+mn-cs"/>
                        </a:rPr>
                        <a:t>18%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b="0" i="0" u="none" strike="noStrike" kern="1200">
                          <a:solidFill>
                            <a:schemeClr val="tx1">
                              <a:lumMod val="75000"/>
                              <a:lumOff val="25000"/>
                            </a:schemeClr>
                          </a:solidFill>
                          <a:effectLst/>
                          <a:latin typeface="+mn-lt"/>
                          <a:ea typeface="+mn-ea"/>
                          <a:cs typeface="+mn-cs"/>
                        </a:rPr>
                        <a:t>16%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b="0" i="0" u="none" strike="noStrike" kern="1200">
                          <a:solidFill>
                            <a:schemeClr val="tx1">
                              <a:lumMod val="75000"/>
                              <a:lumOff val="25000"/>
                            </a:schemeClr>
                          </a:solidFill>
                          <a:effectLst/>
                          <a:latin typeface="+mn-lt"/>
                          <a:ea typeface="+mn-ea"/>
                          <a:cs typeface="+mn-cs"/>
                        </a:rPr>
                        <a:t>21%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b="0" i="0" u="none" strike="noStrike" kern="1200">
                          <a:solidFill>
                            <a:schemeClr val="tx1">
                              <a:lumMod val="75000"/>
                              <a:lumOff val="25000"/>
                            </a:schemeClr>
                          </a:solidFill>
                          <a:effectLst/>
                          <a:latin typeface="+mn-lt"/>
                          <a:ea typeface="+mn-ea"/>
                          <a:cs typeface="+mn-cs"/>
                        </a:rPr>
                        <a:t>25%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414916">
                <a:tc>
                  <a:txBody>
                    <a:bodyPr/>
                    <a:lstStyle/>
                    <a:p>
                      <a:r>
                        <a:rPr lang="en-GB" sz="1100">
                          <a:solidFill>
                            <a:schemeClr val="tx1">
                              <a:lumMod val="75000"/>
                              <a:lumOff val="25000"/>
                            </a:schemeClr>
                          </a:solidFill>
                        </a:rPr>
                        <a:t>Three or</a:t>
                      </a:r>
                      <a:r>
                        <a:rPr lang="en-GB" sz="1100" baseline="0">
                          <a:solidFill>
                            <a:schemeClr val="tx1">
                              <a:lumMod val="75000"/>
                              <a:lumOff val="25000"/>
                            </a:schemeClr>
                          </a:solidFill>
                        </a:rPr>
                        <a:t> four days</a:t>
                      </a:r>
                      <a:endParaRPr lang="en-GB" sz="110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b="0" i="0" u="none" strike="noStrike" kern="1200">
                          <a:solidFill>
                            <a:schemeClr val="tx1">
                              <a:lumMod val="75000"/>
                              <a:lumOff val="25000"/>
                            </a:schemeClr>
                          </a:solidFill>
                          <a:effectLst/>
                          <a:latin typeface="+mn-lt"/>
                          <a:ea typeface="+mn-ea"/>
                          <a:cs typeface="+mn-cs"/>
                        </a:rPr>
                        <a:t>24%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b="0" i="0" u="none" strike="noStrike" kern="1200">
                          <a:solidFill>
                            <a:schemeClr val="tx1">
                              <a:lumMod val="75000"/>
                              <a:lumOff val="25000"/>
                            </a:schemeClr>
                          </a:solidFill>
                          <a:effectLst/>
                          <a:latin typeface="+mn-lt"/>
                          <a:ea typeface="+mn-ea"/>
                          <a:cs typeface="+mn-cs"/>
                        </a:rPr>
                        <a:t>28%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b="0" i="0" u="none" strike="noStrike" kern="1200">
                          <a:solidFill>
                            <a:schemeClr val="tx1">
                              <a:lumMod val="75000"/>
                              <a:lumOff val="25000"/>
                            </a:schemeClr>
                          </a:solidFill>
                          <a:effectLst/>
                          <a:latin typeface="+mn-lt"/>
                          <a:ea typeface="+mn-ea"/>
                          <a:cs typeface="+mn-cs"/>
                        </a:rPr>
                        <a:t>19%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b="0" i="0" u="none" strike="noStrike" kern="1200">
                          <a:solidFill>
                            <a:schemeClr val="tx1">
                              <a:lumMod val="75000"/>
                              <a:lumOff val="25000"/>
                            </a:schemeClr>
                          </a:solidFill>
                          <a:effectLst/>
                          <a:latin typeface="+mn-lt"/>
                          <a:ea typeface="+mn-ea"/>
                          <a:cs typeface="+mn-cs"/>
                        </a:rPr>
                        <a:t>21%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b="0" i="0" u="none" strike="noStrike" kern="1200">
                          <a:solidFill>
                            <a:schemeClr val="tx1">
                              <a:lumMod val="75000"/>
                              <a:lumOff val="25000"/>
                            </a:schemeClr>
                          </a:solidFill>
                          <a:effectLst/>
                          <a:latin typeface="+mn-lt"/>
                          <a:ea typeface="+mn-ea"/>
                          <a:cs typeface="+mn-cs"/>
                        </a:rPr>
                        <a:t>28%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b="0" i="0" u="none" strike="noStrike" kern="1200">
                          <a:solidFill>
                            <a:schemeClr val="tx1">
                              <a:lumMod val="75000"/>
                              <a:lumOff val="25000"/>
                            </a:schemeClr>
                          </a:solidFill>
                          <a:effectLst/>
                          <a:latin typeface="+mn-lt"/>
                          <a:ea typeface="+mn-ea"/>
                          <a:cs typeface="+mn-cs"/>
                        </a:rPr>
                        <a:t>24%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389364">
                <a:tc>
                  <a:txBody>
                    <a:bodyPr/>
                    <a:lstStyle/>
                    <a:p>
                      <a:r>
                        <a:rPr lang="en-GB" sz="1100">
                          <a:solidFill>
                            <a:schemeClr val="tx1">
                              <a:lumMod val="75000"/>
                              <a:lumOff val="25000"/>
                            </a:schemeClr>
                          </a:solidFill>
                        </a:rPr>
                        <a:t>Five</a:t>
                      </a:r>
                      <a:r>
                        <a:rPr lang="en-GB" sz="1100" baseline="0">
                          <a:solidFill>
                            <a:schemeClr val="tx1">
                              <a:lumMod val="75000"/>
                              <a:lumOff val="25000"/>
                            </a:schemeClr>
                          </a:solidFill>
                        </a:rPr>
                        <a:t> or more days</a:t>
                      </a:r>
                      <a:endParaRPr lang="en-GB" sz="110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b="0" i="0" u="none" strike="noStrike" kern="1200">
                          <a:solidFill>
                            <a:schemeClr val="tx1">
                              <a:lumMod val="75000"/>
                              <a:lumOff val="25000"/>
                            </a:schemeClr>
                          </a:solidFill>
                          <a:effectLst/>
                          <a:latin typeface="+mn-lt"/>
                          <a:ea typeface="+mn-ea"/>
                          <a:cs typeface="+mn-cs"/>
                        </a:rPr>
                        <a:t>52%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b="0" i="0" u="none" strike="noStrike" kern="1200">
                          <a:solidFill>
                            <a:schemeClr val="tx1">
                              <a:lumMod val="75000"/>
                              <a:lumOff val="25000"/>
                            </a:schemeClr>
                          </a:solidFill>
                          <a:effectLst/>
                          <a:latin typeface="+mn-lt"/>
                          <a:ea typeface="+mn-ea"/>
                          <a:cs typeface="+mn-cs"/>
                        </a:rPr>
                        <a:t>50%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b="0" i="0" u="none" strike="noStrike" kern="1200">
                          <a:solidFill>
                            <a:schemeClr val="tx1">
                              <a:lumMod val="75000"/>
                              <a:lumOff val="25000"/>
                            </a:schemeClr>
                          </a:solidFill>
                          <a:effectLst/>
                          <a:latin typeface="+mn-lt"/>
                          <a:ea typeface="+mn-ea"/>
                          <a:cs typeface="+mn-cs"/>
                        </a:rPr>
                        <a:t>56%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b="0" i="0" u="none" strike="noStrike" kern="1200">
                          <a:solidFill>
                            <a:schemeClr val="tx1">
                              <a:lumMod val="75000"/>
                              <a:lumOff val="25000"/>
                            </a:schemeClr>
                          </a:solidFill>
                          <a:effectLst/>
                          <a:latin typeface="+mn-lt"/>
                          <a:ea typeface="+mn-ea"/>
                          <a:cs typeface="+mn-cs"/>
                        </a:rPr>
                        <a:t>60%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b="0" i="0" u="none" strike="noStrike" kern="1200">
                          <a:solidFill>
                            <a:schemeClr val="tx1">
                              <a:lumMod val="75000"/>
                              <a:lumOff val="25000"/>
                            </a:schemeClr>
                          </a:solidFill>
                          <a:effectLst/>
                          <a:latin typeface="+mn-lt"/>
                          <a:ea typeface="+mn-ea"/>
                          <a:cs typeface="+mn-cs"/>
                        </a:rPr>
                        <a:t>46%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b="0" i="0" u="none" strike="noStrike" kern="1200">
                          <a:solidFill>
                            <a:schemeClr val="tx1">
                              <a:lumMod val="75000"/>
                              <a:lumOff val="25000"/>
                            </a:schemeClr>
                          </a:solidFill>
                          <a:effectLst/>
                          <a:latin typeface="+mn-lt"/>
                          <a:ea typeface="+mn-ea"/>
                          <a:cs typeface="+mn-cs"/>
                        </a:rPr>
                        <a:t>45%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r h="414916">
                <a:tc>
                  <a:txBody>
                    <a:bodyPr/>
                    <a:lstStyle/>
                    <a:p>
                      <a:r>
                        <a:rPr lang="en-GB" sz="1100">
                          <a:solidFill>
                            <a:schemeClr val="tx1">
                              <a:lumMod val="75000"/>
                              <a:lumOff val="25000"/>
                            </a:schemeClr>
                          </a:solidFill>
                        </a:rPr>
                        <a:t>None </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b="0" i="0" u="none" strike="noStrike" kern="1200">
                          <a:solidFill>
                            <a:schemeClr val="tx1">
                              <a:lumMod val="75000"/>
                              <a:lumOff val="25000"/>
                            </a:schemeClr>
                          </a:solidFill>
                          <a:effectLst/>
                          <a:latin typeface="+mn-lt"/>
                          <a:ea typeface="+mn-ea"/>
                          <a:cs typeface="+mn-cs"/>
                        </a:rPr>
                        <a:t>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b="0" i="0" u="none" strike="noStrike" kern="1200">
                          <a:solidFill>
                            <a:schemeClr val="tx1">
                              <a:lumMod val="75000"/>
                              <a:lumOff val="25000"/>
                            </a:schemeClr>
                          </a:solidFill>
                          <a:effectLst/>
                          <a:latin typeface="+mn-lt"/>
                          <a:ea typeface="+mn-ea"/>
                          <a:cs typeface="+mn-cs"/>
                        </a:rPr>
                        <a:t>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b="0" i="0" u="none" strike="noStrike" kern="1200">
                          <a:solidFill>
                            <a:schemeClr val="tx1">
                              <a:lumMod val="75000"/>
                              <a:lumOff val="25000"/>
                            </a:schemeClr>
                          </a:solidFill>
                          <a:effectLst/>
                          <a:latin typeface="+mn-lt"/>
                          <a:ea typeface="+mn-ea"/>
                          <a:cs typeface="+mn-cs"/>
                        </a:rPr>
                        <a:t>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b="0" i="0" u="none" strike="noStrike" kern="1200">
                          <a:solidFill>
                            <a:schemeClr val="tx1">
                              <a:lumMod val="75000"/>
                              <a:lumOff val="25000"/>
                            </a:schemeClr>
                          </a:solidFill>
                          <a:effectLst/>
                          <a:latin typeface="+mn-lt"/>
                          <a:ea typeface="+mn-ea"/>
                          <a:cs typeface="+mn-cs"/>
                        </a:rPr>
                        <a:t>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b="0" i="0" u="none" strike="noStrike" kern="1200">
                          <a:solidFill>
                            <a:schemeClr val="tx1">
                              <a:lumMod val="75000"/>
                              <a:lumOff val="25000"/>
                            </a:schemeClr>
                          </a:solidFill>
                          <a:effectLst/>
                          <a:latin typeface="+mn-lt"/>
                          <a:ea typeface="+mn-ea"/>
                          <a:cs typeface="+mn-cs"/>
                        </a:rPr>
                        <a:t>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b="0" i="0" u="none" strike="noStrike" kern="1200">
                          <a:solidFill>
                            <a:schemeClr val="tx1">
                              <a:lumMod val="75000"/>
                              <a:lumOff val="25000"/>
                            </a:schemeClr>
                          </a:solidFill>
                          <a:effectLst/>
                          <a:latin typeface="+mn-lt"/>
                          <a:ea typeface="+mn-ea"/>
                          <a:cs typeface="+mn-cs"/>
                        </a:rPr>
                        <a:t>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5"/>
                  </a:ext>
                </a:extLst>
              </a:tr>
            </a:tbl>
          </a:graphicData>
        </a:graphic>
      </p:graphicFrame>
      <p:graphicFrame>
        <p:nvGraphicFramePr>
          <p:cNvPr id="8" name="Table 7">
            <a:extLst>
              <a:ext uri="{FF2B5EF4-FFF2-40B4-BE49-F238E27FC236}">
                <a16:creationId xmlns:a16="http://schemas.microsoft.com/office/drawing/2014/main" id="{430DDC5E-43D2-4AB2-A84C-C272C9FDF158}"/>
              </a:ext>
            </a:extLst>
          </p:cNvPr>
          <p:cNvGraphicFramePr>
            <a:graphicFrameLocks noGrp="1"/>
          </p:cNvGraphicFramePr>
          <p:nvPr>
            <p:extLst>
              <p:ext uri="{D42A27DB-BD31-4B8C-83A1-F6EECF244321}">
                <p14:modId xmlns:p14="http://schemas.microsoft.com/office/powerpoint/2010/main" val="3540144296"/>
              </p:ext>
            </p:extLst>
          </p:nvPr>
        </p:nvGraphicFramePr>
        <p:xfrm>
          <a:off x="5350934" y="3502055"/>
          <a:ext cx="6282265" cy="2513104"/>
        </p:xfrm>
        <a:graphic>
          <a:graphicData uri="http://schemas.openxmlformats.org/drawingml/2006/table">
            <a:tbl>
              <a:tblPr firstRow="1" bandRow="1">
                <a:tableStyleId>{5940675A-B579-460E-94D1-54222C63F5DA}</a:tableStyleId>
              </a:tblPr>
              <a:tblGrid>
                <a:gridCol w="1514933">
                  <a:extLst>
                    <a:ext uri="{9D8B030D-6E8A-4147-A177-3AD203B41FA5}">
                      <a16:colId xmlns:a16="http://schemas.microsoft.com/office/drawing/2014/main" val="20000"/>
                    </a:ext>
                  </a:extLst>
                </a:gridCol>
                <a:gridCol w="692524">
                  <a:extLst>
                    <a:ext uri="{9D8B030D-6E8A-4147-A177-3AD203B41FA5}">
                      <a16:colId xmlns:a16="http://schemas.microsoft.com/office/drawing/2014/main" val="20001"/>
                    </a:ext>
                  </a:extLst>
                </a:gridCol>
                <a:gridCol w="772577">
                  <a:extLst>
                    <a:ext uri="{9D8B030D-6E8A-4147-A177-3AD203B41FA5}">
                      <a16:colId xmlns:a16="http://schemas.microsoft.com/office/drawing/2014/main" val="20002"/>
                    </a:ext>
                  </a:extLst>
                </a:gridCol>
                <a:gridCol w="624968">
                  <a:extLst>
                    <a:ext uri="{9D8B030D-6E8A-4147-A177-3AD203B41FA5}">
                      <a16:colId xmlns:a16="http://schemas.microsoft.com/office/drawing/2014/main" val="20003"/>
                    </a:ext>
                  </a:extLst>
                </a:gridCol>
                <a:gridCol w="800907">
                  <a:extLst>
                    <a:ext uri="{9D8B030D-6E8A-4147-A177-3AD203B41FA5}">
                      <a16:colId xmlns:a16="http://schemas.microsoft.com/office/drawing/2014/main" val="20004"/>
                    </a:ext>
                  </a:extLst>
                </a:gridCol>
                <a:gridCol w="748597">
                  <a:extLst>
                    <a:ext uri="{9D8B030D-6E8A-4147-A177-3AD203B41FA5}">
                      <a16:colId xmlns:a16="http://schemas.microsoft.com/office/drawing/2014/main" val="20005"/>
                    </a:ext>
                  </a:extLst>
                </a:gridCol>
                <a:gridCol w="500697">
                  <a:extLst>
                    <a:ext uri="{9D8B030D-6E8A-4147-A177-3AD203B41FA5}">
                      <a16:colId xmlns:a16="http://schemas.microsoft.com/office/drawing/2014/main" val="20006"/>
                    </a:ext>
                  </a:extLst>
                </a:gridCol>
                <a:gridCol w="627062">
                  <a:extLst>
                    <a:ext uri="{9D8B030D-6E8A-4147-A177-3AD203B41FA5}">
                      <a16:colId xmlns:a16="http://schemas.microsoft.com/office/drawing/2014/main" val="3588086028"/>
                    </a:ext>
                  </a:extLst>
                </a:gridCol>
              </a:tblGrid>
              <a:tr h="414916">
                <a:tc>
                  <a:txBody>
                    <a:bodyPr/>
                    <a:lstStyle/>
                    <a:p>
                      <a:r>
                        <a:rPr lang="en-GB" sz="1100" i="1">
                          <a:solidFill>
                            <a:schemeClr val="tx1">
                              <a:lumMod val="75000"/>
                              <a:lumOff val="25000"/>
                            </a:schemeClr>
                          </a:solidFill>
                          <a:latin typeface="+mn-lt"/>
                        </a:rPr>
                        <a:t>2025 Survey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latin typeface="+mn-lt"/>
                        </a:rPr>
                        <a:t>SEN</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latin typeface="+mn-lt"/>
                        </a:rPr>
                        <a:t>Have a disability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latin typeface="+mn-lt"/>
                        </a:rPr>
                        <a:t>Young carers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latin typeface="+mn-lt"/>
                        </a:rPr>
                        <a:t>Ethnicity:</a:t>
                      </a:r>
                      <a:r>
                        <a:rPr lang="en-GB" sz="1100" b="1" baseline="0">
                          <a:solidFill>
                            <a:schemeClr val="tx1">
                              <a:lumMod val="75000"/>
                              <a:lumOff val="25000"/>
                            </a:schemeClr>
                          </a:solidFill>
                          <a:latin typeface="+mn-lt"/>
                        </a:rPr>
                        <a:t> </a:t>
                      </a:r>
                      <a:r>
                        <a:rPr lang="en-GB" sz="1100" b="1">
                          <a:solidFill>
                            <a:schemeClr val="tx1">
                              <a:lumMod val="75000"/>
                              <a:lumOff val="25000"/>
                            </a:schemeClr>
                          </a:solidFill>
                          <a:latin typeface="+mn-lt"/>
                        </a:rPr>
                        <a:t>White</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latin typeface="+mn-lt"/>
                        </a:rPr>
                        <a:t>Ethnic Minority Groups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latin typeface="+mn-lt"/>
                        </a:rPr>
                        <a:t>Eng 2nd Lang</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latin typeface="+mn-lt"/>
                        </a:rPr>
                        <a:t>LGBTQ</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48950">
                <a:tc>
                  <a:txBody>
                    <a:bodyPr/>
                    <a:lstStyle/>
                    <a:p>
                      <a:r>
                        <a:rPr lang="en-GB" sz="1100" i="1">
                          <a:solidFill>
                            <a:schemeClr val="tx1">
                              <a:lumMod val="75000"/>
                              <a:lumOff val="25000"/>
                            </a:schemeClr>
                          </a:solidFill>
                          <a:latin typeface="+mn-lt"/>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latin typeface="+mn-lt"/>
                        </a:rPr>
                        <a:t>190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latin typeface="+mn-lt"/>
                        </a:rPr>
                        <a:t>309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latin typeface="+mn-lt"/>
                        </a:rPr>
                        <a:t>87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latin typeface="+mn-lt"/>
                        </a:rPr>
                        <a:t>1,335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latin typeface="+mn-lt"/>
                        </a:rPr>
                        <a:t>154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latin typeface="+mn-lt"/>
                        </a:rPr>
                        <a:t>120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latin typeface="+mn-lt"/>
                        </a:rPr>
                        <a:t>178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414916">
                <a:tc>
                  <a:txBody>
                    <a:bodyPr/>
                    <a:lstStyle/>
                    <a:p>
                      <a:r>
                        <a:rPr lang="en-GB" sz="1100">
                          <a:solidFill>
                            <a:schemeClr val="tx1">
                              <a:lumMod val="75000"/>
                              <a:lumOff val="25000"/>
                            </a:schemeClr>
                          </a:solidFill>
                          <a:latin typeface="+mn-lt"/>
                        </a:rPr>
                        <a:t>One or</a:t>
                      </a:r>
                      <a:r>
                        <a:rPr lang="en-GB" sz="1100" baseline="0">
                          <a:solidFill>
                            <a:schemeClr val="tx1">
                              <a:lumMod val="75000"/>
                              <a:lumOff val="25000"/>
                            </a:schemeClr>
                          </a:solidFill>
                          <a:latin typeface="+mn-lt"/>
                        </a:rPr>
                        <a:t> two</a:t>
                      </a:r>
                      <a:r>
                        <a:rPr lang="en-GB" sz="1100">
                          <a:solidFill>
                            <a:schemeClr val="tx1">
                              <a:lumMod val="75000"/>
                              <a:lumOff val="25000"/>
                            </a:schemeClr>
                          </a:solidFill>
                          <a:latin typeface="+mn-lt"/>
                        </a:rPr>
                        <a:t> days</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b="0" i="0" u="none" strike="noStrike" kern="1200">
                          <a:solidFill>
                            <a:schemeClr val="tx1">
                              <a:lumMod val="75000"/>
                              <a:lumOff val="25000"/>
                            </a:schemeClr>
                          </a:solidFill>
                          <a:effectLst/>
                          <a:latin typeface="+mn-lt"/>
                          <a:ea typeface="+mn-ea"/>
                          <a:cs typeface="+mn-cs"/>
                        </a:rPr>
                        <a:t>24%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b="0" i="0" u="none" strike="noStrike" kern="1200">
                          <a:solidFill>
                            <a:schemeClr val="tx1">
                              <a:lumMod val="75000"/>
                              <a:lumOff val="25000"/>
                            </a:schemeClr>
                          </a:solidFill>
                          <a:effectLst/>
                          <a:latin typeface="+mn-lt"/>
                          <a:ea typeface="+mn-ea"/>
                          <a:cs typeface="+mn-cs"/>
                        </a:rPr>
                        <a:t>18%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b="0" i="0" u="none" strike="noStrike" kern="1200">
                          <a:solidFill>
                            <a:schemeClr val="tx1">
                              <a:lumMod val="75000"/>
                              <a:lumOff val="25000"/>
                            </a:schemeClr>
                          </a:solidFill>
                          <a:effectLst/>
                          <a:latin typeface="+mn-lt"/>
                          <a:ea typeface="+mn-ea"/>
                          <a:cs typeface="+mn-cs"/>
                        </a:rPr>
                        <a:t>22%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b="0" i="0" u="none" strike="noStrike" kern="1200">
                          <a:solidFill>
                            <a:schemeClr val="tx1">
                              <a:lumMod val="75000"/>
                              <a:lumOff val="25000"/>
                            </a:schemeClr>
                          </a:solidFill>
                          <a:effectLst/>
                          <a:latin typeface="+mn-lt"/>
                          <a:ea typeface="+mn-ea"/>
                          <a:cs typeface="+mn-cs"/>
                        </a:rPr>
                        <a:t>19%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b="0" i="0" u="none" strike="noStrike" kern="1200">
                          <a:solidFill>
                            <a:schemeClr val="tx1">
                              <a:lumMod val="75000"/>
                              <a:lumOff val="25000"/>
                            </a:schemeClr>
                          </a:solidFill>
                          <a:effectLst/>
                          <a:latin typeface="+mn-lt"/>
                          <a:ea typeface="+mn-ea"/>
                          <a:cs typeface="+mn-cs"/>
                        </a:rPr>
                        <a:t>18%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b="0" i="0" u="none" strike="noStrike" kern="1200">
                          <a:solidFill>
                            <a:schemeClr val="tx1">
                              <a:lumMod val="75000"/>
                              <a:lumOff val="25000"/>
                            </a:schemeClr>
                          </a:solidFill>
                          <a:effectLst/>
                          <a:latin typeface="+mn-lt"/>
                          <a:ea typeface="+mn-ea"/>
                          <a:cs typeface="+mn-cs"/>
                        </a:rPr>
                        <a:t>18%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b="0" i="0" u="none" strike="noStrike" kern="1200">
                          <a:solidFill>
                            <a:schemeClr val="tx1">
                              <a:lumMod val="75000"/>
                              <a:lumOff val="25000"/>
                            </a:schemeClr>
                          </a:solidFill>
                          <a:effectLst/>
                          <a:latin typeface="+mn-lt"/>
                          <a:ea typeface="+mn-ea"/>
                          <a:cs typeface="+mn-cs"/>
                        </a:rPr>
                        <a:t>29%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414916">
                <a:tc>
                  <a:txBody>
                    <a:bodyPr/>
                    <a:lstStyle/>
                    <a:p>
                      <a:r>
                        <a:rPr lang="en-GB" sz="1100">
                          <a:solidFill>
                            <a:schemeClr val="tx1">
                              <a:lumMod val="75000"/>
                              <a:lumOff val="25000"/>
                            </a:schemeClr>
                          </a:solidFill>
                          <a:latin typeface="+mn-lt"/>
                        </a:rPr>
                        <a:t>Three or</a:t>
                      </a:r>
                      <a:r>
                        <a:rPr lang="en-GB" sz="1100" baseline="0">
                          <a:solidFill>
                            <a:schemeClr val="tx1">
                              <a:lumMod val="75000"/>
                              <a:lumOff val="25000"/>
                            </a:schemeClr>
                          </a:solidFill>
                          <a:latin typeface="+mn-lt"/>
                        </a:rPr>
                        <a:t> four days</a:t>
                      </a:r>
                      <a:endParaRPr lang="en-GB" sz="1100">
                        <a:solidFill>
                          <a:schemeClr val="tx1">
                            <a:lumMod val="75000"/>
                            <a:lumOff val="25000"/>
                          </a:schemeClr>
                        </a:solidFill>
                        <a:latin typeface="+mn-lt"/>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b="0" i="0" u="none" strike="noStrike" kern="1200">
                          <a:solidFill>
                            <a:schemeClr val="tx1">
                              <a:lumMod val="75000"/>
                              <a:lumOff val="25000"/>
                            </a:schemeClr>
                          </a:solidFill>
                          <a:effectLst/>
                          <a:latin typeface="+mn-lt"/>
                          <a:ea typeface="+mn-ea"/>
                          <a:cs typeface="+mn-cs"/>
                        </a:rPr>
                        <a:t>19%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b="0" i="0" u="none" strike="noStrike" kern="1200">
                          <a:solidFill>
                            <a:schemeClr val="tx1">
                              <a:lumMod val="75000"/>
                              <a:lumOff val="25000"/>
                            </a:schemeClr>
                          </a:solidFill>
                          <a:effectLst/>
                          <a:latin typeface="+mn-lt"/>
                          <a:ea typeface="+mn-ea"/>
                          <a:cs typeface="+mn-cs"/>
                        </a:rPr>
                        <a:t>21%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b="0" i="0" u="none" strike="noStrike" kern="1200">
                          <a:solidFill>
                            <a:schemeClr val="tx1">
                              <a:lumMod val="75000"/>
                              <a:lumOff val="25000"/>
                            </a:schemeClr>
                          </a:solidFill>
                          <a:effectLst/>
                          <a:latin typeface="+mn-lt"/>
                          <a:ea typeface="+mn-ea"/>
                          <a:cs typeface="+mn-cs"/>
                        </a:rPr>
                        <a:t>21%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b="0" i="0" u="none" strike="noStrike" kern="1200">
                          <a:solidFill>
                            <a:schemeClr val="tx1">
                              <a:lumMod val="75000"/>
                              <a:lumOff val="25000"/>
                            </a:schemeClr>
                          </a:solidFill>
                          <a:effectLst/>
                          <a:latin typeface="+mn-lt"/>
                          <a:ea typeface="+mn-ea"/>
                          <a:cs typeface="+mn-cs"/>
                        </a:rPr>
                        <a:t>24%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b="0" i="0" u="none" strike="noStrike" kern="1200">
                          <a:solidFill>
                            <a:schemeClr val="tx1">
                              <a:lumMod val="75000"/>
                              <a:lumOff val="25000"/>
                            </a:schemeClr>
                          </a:solidFill>
                          <a:effectLst/>
                          <a:latin typeface="+mn-lt"/>
                          <a:ea typeface="+mn-ea"/>
                          <a:cs typeface="+mn-cs"/>
                        </a:rPr>
                        <a:t>23%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b="0" i="0" u="none" strike="noStrike" kern="1200">
                          <a:solidFill>
                            <a:schemeClr val="tx1">
                              <a:lumMod val="75000"/>
                              <a:lumOff val="25000"/>
                            </a:schemeClr>
                          </a:solidFill>
                          <a:effectLst/>
                          <a:latin typeface="+mn-lt"/>
                          <a:ea typeface="+mn-ea"/>
                          <a:cs typeface="+mn-cs"/>
                        </a:rPr>
                        <a:t>26%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b="0" i="0" u="none" strike="noStrike" kern="1200">
                          <a:solidFill>
                            <a:schemeClr val="tx1">
                              <a:lumMod val="75000"/>
                              <a:lumOff val="25000"/>
                            </a:schemeClr>
                          </a:solidFill>
                          <a:effectLst/>
                          <a:latin typeface="+mn-lt"/>
                          <a:ea typeface="+mn-ea"/>
                          <a:cs typeface="+mn-cs"/>
                        </a:rPr>
                        <a:t>15%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414916">
                <a:tc>
                  <a:txBody>
                    <a:bodyPr/>
                    <a:lstStyle/>
                    <a:p>
                      <a:r>
                        <a:rPr lang="en-GB" sz="1100">
                          <a:solidFill>
                            <a:schemeClr val="tx1">
                              <a:lumMod val="75000"/>
                              <a:lumOff val="25000"/>
                            </a:schemeClr>
                          </a:solidFill>
                          <a:latin typeface="+mn-lt"/>
                        </a:rPr>
                        <a:t>Five</a:t>
                      </a:r>
                      <a:r>
                        <a:rPr lang="en-GB" sz="1100" baseline="0">
                          <a:solidFill>
                            <a:schemeClr val="tx1">
                              <a:lumMod val="75000"/>
                              <a:lumOff val="25000"/>
                            </a:schemeClr>
                          </a:solidFill>
                          <a:latin typeface="+mn-lt"/>
                        </a:rPr>
                        <a:t> or more days</a:t>
                      </a:r>
                      <a:endParaRPr lang="en-GB" sz="1100">
                        <a:solidFill>
                          <a:schemeClr val="tx1">
                            <a:lumMod val="75000"/>
                            <a:lumOff val="25000"/>
                          </a:schemeClr>
                        </a:solidFill>
                        <a:latin typeface="+mn-lt"/>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b="0" i="0" u="none" strike="noStrike" kern="1200">
                          <a:solidFill>
                            <a:schemeClr val="tx1">
                              <a:lumMod val="75000"/>
                              <a:lumOff val="25000"/>
                            </a:schemeClr>
                          </a:solidFill>
                          <a:effectLst/>
                          <a:latin typeface="+mn-lt"/>
                          <a:ea typeface="+mn-ea"/>
                          <a:cs typeface="+mn-cs"/>
                        </a:rPr>
                        <a:t>47%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b="0" i="0" u="none" strike="noStrike" kern="1200">
                          <a:solidFill>
                            <a:schemeClr val="tx1">
                              <a:lumMod val="75000"/>
                              <a:lumOff val="25000"/>
                            </a:schemeClr>
                          </a:solidFill>
                          <a:effectLst/>
                          <a:latin typeface="+mn-lt"/>
                          <a:ea typeface="+mn-ea"/>
                          <a:cs typeface="+mn-cs"/>
                        </a:rPr>
                        <a:t>56%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b="0" i="0" u="none" strike="noStrike" kern="1200">
                          <a:solidFill>
                            <a:schemeClr val="tx1">
                              <a:lumMod val="75000"/>
                              <a:lumOff val="25000"/>
                            </a:schemeClr>
                          </a:solidFill>
                          <a:effectLst/>
                          <a:latin typeface="+mn-lt"/>
                          <a:ea typeface="+mn-ea"/>
                          <a:cs typeface="+mn-cs"/>
                        </a:rPr>
                        <a:t>52%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b="0" i="0" u="none" strike="noStrike" kern="1200">
                          <a:solidFill>
                            <a:schemeClr val="tx1">
                              <a:lumMod val="75000"/>
                              <a:lumOff val="25000"/>
                            </a:schemeClr>
                          </a:solidFill>
                          <a:effectLst/>
                          <a:latin typeface="+mn-lt"/>
                          <a:ea typeface="+mn-ea"/>
                          <a:cs typeface="+mn-cs"/>
                        </a:rPr>
                        <a:t>53%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b="0" i="0" u="none" strike="noStrike" kern="1200">
                          <a:solidFill>
                            <a:schemeClr val="tx1">
                              <a:lumMod val="75000"/>
                              <a:lumOff val="25000"/>
                            </a:schemeClr>
                          </a:solidFill>
                          <a:effectLst/>
                          <a:latin typeface="+mn-lt"/>
                          <a:ea typeface="+mn-ea"/>
                          <a:cs typeface="+mn-cs"/>
                        </a:rPr>
                        <a:t>54%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b="0" i="0" u="none" strike="noStrike" kern="1200">
                          <a:solidFill>
                            <a:schemeClr val="tx1">
                              <a:lumMod val="75000"/>
                              <a:lumOff val="25000"/>
                            </a:schemeClr>
                          </a:solidFill>
                          <a:effectLst/>
                          <a:latin typeface="+mn-lt"/>
                          <a:ea typeface="+mn-ea"/>
                          <a:cs typeface="+mn-cs"/>
                        </a:rPr>
                        <a:t>51%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b="0" i="0" u="none" strike="noStrike" kern="1200">
                          <a:solidFill>
                            <a:schemeClr val="tx1">
                              <a:lumMod val="75000"/>
                              <a:lumOff val="25000"/>
                            </a:schemeClr>
                          </a:solidFill>
                          <a:effectLst/>
                          <a:latin typeface="+mn-lt"/>
                          <a:ea typeface="+mn-ea"/>
                          <a:cs typeface="+mn-cs"/>
                        </a:rPr>
                        <a:t>48%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r h="414916">
                <a:tc>
                  <a:txBody>
                    <a:bodyPr/>
                    <a:lstStyle/>
                    <a:p>
                      <a:r>
                        <a:rPr lang="en-GB" sz="1100">
                          <a:solidFill>
                            <a:schemeClr val="tx1">
                              <a:lumMod val="75000"/>
                              <a:lumOff val="25000"/>
                            </a:schemeClr>
                          </a:solidFill>
                          <a:latin typeface="+mn-lt"/>
                        </a:rPr>
                        <a:t>None </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b="0" i="0" u="none" strike="noStrike" kern="1200">
                          <a:solidFill>
                            <a:schemeClr val="tx1">
                              <a:lumMod val="75000"/>
                              <a:lumOff val="25000"/>
                            </a:schemeClr>
                          </a:solidFill>
                          <a:effectLst/>
                          <a:latin typeface="+mn-lt"/>
                          <a:ea typeface="+mn-ea"/>
                          <a:cs typeface="+mn-cs"/>
                        </a:rPr>
                        <a:t>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b="0" i="0" u="none" strike="noStrike" kern="1200">
                          <a:solidFill>
                            <a:schemeClr val="tx1">
                              <a:lumMod val="75000"/>
                              <a:lumOff val="25000"/>
                            </a:schemeClr>
                          </a:solidFill>
                          <a:effectLst/>
                          <a:latin typeface="+mn-lt"/>
                          <a:ea typeface="+mn-ea"/>
                          <a:cs typeface="+mn-cs"/>
                        </a:rPr>
                        <a:t>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b="0" i="0" u="none" strike="noStrike" kern="1200">
                          <a:solidFill>
                            <a:schemeClr val="tx1">
                              <a:lumMod val="75000"/>
                              <a:lumOff val="25000"/>
                            </a:schemeClr>
                          </a:solidFill>
                          <a:effectLst/>
                          <a:latin typeface="+mn-lt"/>
                          <a:ea typeface="+mn-ea"/>
                          <a:cs typeface="+mn-cs"/>
                        </a:rPr>
                        <a:t>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b="0" i="0" u="none" strike="noStrike" kern="1200">
                          <a:solidFill>
                            <a:schemeClr val="tx1">
                              <a:lumMod val="75000"/>
                              <a:lumOff val="25000"/>
                            </a:schemeClr>
                          </a:solidFill>
                          <a:effectLst/>
                          <a:latin typeface="+mn-lt"/>
                          <a:ea typeface="+mn-ea"/>
                          <a:cs typeface="+mn-cs"/>
                        </a:rPr>
                        <a:t>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b="0" i="0" u="none" strike="noStrike" kern="1200">
                          <a:solidFill>
                            <a:schemeClr val="tx1">
                              <a:lumMod val="75000"/>
                              <a:lumOff val="25000"/>
                            </a:schemeClr>
                          </a:solidFill>
                          <a:effectLst/>
                          <a:latin typeface="+mn-lt"/>
                          <a:ea typeface="+mn-ea"/>
                          <a:cs typeface="+mn-cs"/>
                        </a:rPr>
                        <a:t>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b="0" i="0" u="none" strike="noStrike" kern="1200">
                          <a:solidFill>
                            <a:schemeClr val="tx1">
                              <a:lumMod val="75000"/>
                              <a:lumOff val="25000"/>
                            </a:schemeClr>
                          </a:solidFill>
                          <a:effectLst/>
                          <a:latin typeface="+mn-lt"/>
                          <a:ea typeface="+mn-ea"/>
                          <a:cs typeface="+mn-cs"/>
                        </a:rPr>
                        <a:t>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buNone/>
                      </a:pPr>
                      <a:r>
                        <a:rPr lang="en-GB" sz="1100" b="0" i="0" u="none" strike="noStrike" kern="1200">
                          <a:solidFill>
                            <a:schemeClr val="tx1">
                              <a:lumMod val="75000"/>
                              <a:lumOff val="25000"/>
                            </a:schemeClr>
                          </a:solidFill>
                          <a:effectLst/>
                          <a:latin typeface="+mn-lt"/>
                          <a:ea typeface="+mn-ea"/>
                          <a:cs typeface="+mn-cs"/>
                        </a:rPr>
                        <a:t>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5"/>
                  </a:ext>
                </a:extLst>
              </a:tr>
            </a:tbl>
          </a:graphicData>
        </a:graphic>
      </p:graphicFrame>
    </p:spTree>
    <p:extLst>
      <p:ext uri="{BB962C8B-B14F-4D97-AF65-F5344CB8AC3E}">
        <p14:creationId xmlns:p14="http://schemas.microsoft.com/office/powerpoint/2010/main" val="440914325"/>
      </p:ext>
    </p:extLst>
  </p:cSld>
  <p:clrMapOvr>
    <a:masterClrMapping/>
  </p:clrMapOvr>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83019" y="180000"/>
            <a:ext cx="11803360" cy="900000"/>
          </a:xfrm>
        </p:spPr>
        <p:txBody>
          <a:bodyPr anchor="t" anchorCtr="0">
            <a:noAutofit/>
          </a:bodyPr>
          <a:lstStyle/>
          <a:p>
            <a:r>
              <a:rPr lang="en-GB" sz="1600"/>
              <a:t>The proportion of pupils that participate in physical activities at the weekend or during holidays has increased this year compared to previous years. Generally, boys are more likely to partake in physical activity than girls outside of school. </a:t>
            </a:r>
            <a:br>
              <a:rPr lang="en-GB" sz="1600"/>
            </a:br>
            <a:endParaRPr lang="en-GB" sz="1600"/>
          </a:p>
        </p:txBody>
      </p:sp>
      <p:graphicFrame>
        <p:nvGraphicFramePr>
          <p:cNvPr id="6" name="Content Placeholder 6"/>
          <p:cNvGraphicFramePr>
            <a:graphicFrameLocks/>
          </p:cNvGraphicFramePr>
          <p:nvPr>
            <p:extLst>
              <p:ext uri="{D42A27DB-BD31-4B8C-83A1-F6EECF244321}">
                <p14:modId xmlns:p14="http://schemas.microsoft.com/office/powerpoint/2010/main" val="888711627"/>
              </p:ext>
            </p:extLst>
          </p:nvPr>
        </p:nvGraphicFramePr>
        <p:xfrm>
          <a:off x="0" y="709750"/>
          <a:ext cx="4553984" cy="3841903"/>
        </p:xfrm>
        <a:graphic>
          <a:graphicData uri="http://schemas.openxmlformats.org/drawingml/2006/chart">
            <c:chart xmlns:c="http://schemas.openxmlformats.org/drawingml/2006/chart" xmlns:r="http://schemas.openxmlformats.org/officeDocument/2006/relationships" r:id="rId3"/>
          </a:graphicData>
        </a:graphic>
      </p:graphicFrame>
      <p:sp>
        <p:nvSpPr>
          <p:cNvPr id="9" name="TextBox 8"/>
          <p:cNvSpPr txBox="1"/>
          <p:nvPr/>
        </p:nvSpPr>
        <p:spPr>
          <a:xfrm>
            <a:off x="183600" y="6368400"/>
            <a:ext cx="6741419" cy="400110"/>
          </a:xfrm>
          <a:prstGeom prst="rect">
            <a:avLst/>
          </a:prstGeom>
          <a:noFill/>
        </p:spPr>
        <p:txBody>
          <a:bodyPr wrap="square" rtlCol="0" anchor="b" anchorCtr="0">
            <a:spAutoFit/>
          </a:bodyPr>
          <a:lstStyle/>
          <a:p>
            <a:pPr>
              <a:defRPr sz="1600" b="0" i="0" u="none" strike="noStrike" kern="1200" spc="0" baseline="0">
                <a:solidFill>
                  <a:prstClr val="black">
                    <a:lumMod val="65000"/>
                    <a:lumOff val="35000"/>
                  </a:prstClr>
                </a:solidFill>
                <a:latin typeface="DINPro" panose="020B0504020101020102" pitchFamily="34" charset="0"/>
                <a:ea typeface="+mn-ea"/>
                <a:cs typeface="DINPro" panose="020B0504020101020102" pitchFamily="34" charset="0"/>
              </a:defRPr>
            </a:pPr>
            <a:r>
              <a:rPr lang="en-GB" sz="1000">
                <a:solidFill>
                  <a:srgbClr val="002060"/>
                </a:solidFill>
                <a:latin typeface="Calibri" panose="020F0502020204030204" pitchFamily="34" charset="0"/>
              </a:rPr>
              <a:t>Q: When do you normally do physical activity? (Tick all that apply) </a:t>
            </a:r>
          </a:p>
          <a:p>
            <a:r>
              <a:rPr lang="en-GB" sz="1000" i="1">
                <a:solidFill>
                  <a:srgbClr val="002060"/>
                </a:solidFill>
                <a:latin typeface="Calibri" panose="020F0502020204030204" pitchFamily="34" charset="0"/>
              </a:rPr>
              <a:t>Base: All valid respondents, 2023 n=1,057, 2024 n=1,170, 2025 n=1,546. </a:t>
            </a:r>
          </a:p>
        </p:txBody>
      </p:sp>
      <p:sp>
        <p:nvSpPr>
          <p:cNvPr id="7" name="Rectangle 6"/>
          <p:cNvSpPr/>
          <p:nvPr/>
        </p:nvSpPr>
        <p:spPr>
          <a:xfrm>
            <a:off x="9946640" y="6368627"/>
            <a:ext cx="1686560" cy="492926"/>
          </a:xfrm>
          <a:prstGeom prst="rect">
            <a:avLst/>
          </a:prstGeom>
          <a:solidFill>
            <a:srgbClr val="F2851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a:t>Physical Activity</a:t>
            </a:r>
          </a:p>
        </p:txBody>
      </p:sp>
      <p:graphicFrame>
        <p:nvGraphicFramePr>
          <p:cNvPr id="8" name="Table 7"/>
          <p:cNvGraphicFramePr>
            <a:graphicFrameLocks noGrp="1"/>
          </p:cNvGraphicFramePr>
          <p:nvPr>
            <p:extLst>
              <p:ext uri="{D42A27DB-BD31-4B8C-83A1-F6EECF244321}">
                <p14:modId xmlns:p14="http://schemas.microsoft.com/office/powerpoint/2010/main" val="762744611"/>
              </p:ext>
            </p:extLst>
          </p:nvPr>
        </p:nvGraphicFramePr>
        <p:xfrm>
          <a:off x="4853117" y="859127"/>
          <a:ext cx="6780080" cy="2419133"/>
        </p:xfrm>
        <a:graphic>
          <a:graphicData uri="http://schemas.openxmlformats.org/drawingml/2006/table">
            <a:tbl>
              <a:tblPr firstRow="1" bandRow="1">
                <a:tableStyleId>{5940675A-B579-460E-94D1-54222C63F5DA}</a:tableStyleId>
              </a:tblPr>
              <a:tblGrid>
                <a:gridCol w="1581419">
                  <a:extLst>
                    <a:ext uri="{9D8B030D-6E8A-4147-A177-3AD203B41FA5}">
                      <a16:colId xmlns:a16="http://schemas.microsoft.com/office/drawing/2014/main" val="20000"/>
                    </a:ext>
                  </a:extLst>
                </a:gridCol>
                <a:gridCol w="1168267">
                  <a:extLst>
                    <a:ext uri="{9D8B030D-6E8A-4147-A177-3AD203B41FA5}">
                      <a16:colId xmlns:a16="http://schemas.microsoft.com/office/drawing/2014/main" val="20001"/>
                    </a:ext>
                  </a:extLst>
                </a:gridCol>
                <a:gridCol w="766370">
                  <a:extLst>
                    <a:ext uri="{9D8B030D-6E8A-4147-A177-3AD203B41FA5}">
                      <a16:colId xmlns:a16="http://schemas.microsoft.com/office/drawing/2014/main" val="20002"/>
                    </a:ext>
                  </a:extLst>
                </a:gridCol>
                <a:gridCol w="816006">
                  <a:extLst>
                    <a:ext uri="{9D8B030D-6E8A-4147-A177-3AD203B41FA5}">
                      <a16:colId xmlns:a16="http://schemas.microsoft.com/office/drawing/2014/main" val="20003"/>
                    </a:ext>
                  </a:extLst>
                </a:gridCol>
                <a:gridCol w="816006">
                  <a:extLst>
                    <a:ext uri="{9D8B030D-6E8A-4147-A177-3AD203B41FA5}">
                      <a16:colId xmlns:a16="http://schemas.microsoft.com/office/drawing/2014/main" val="20004"/>
                    </a:ext>
                  </a:extLst>
                </a:gridCol>
                <a:gridCol w="816006">
                  <a:extLst>
                    <a:ext uri="{9D8B030D-6E8A-4147-A177-3AD203B41FA5}">
                      <a16:colId xmlns:a16="http://schemas.microsoft.com/office/drawing/2014/main" val="20005"/>
                    </a:ext>
                  </a:extLst>
                </a:gridCol>
                <a:gridCol w="816006">
                  <a:extLst>
                    <a:ext uri="{9D8B030D-6E8A-4147-A177-3AD203B41FA5}">
                      <a16:colId xmlns:a16="http://schemas.microsoft.com/office/drawing/2014/main" val="20006"/>
                    </a:ext>
                  </a:extLst>
                </a:gridCol>
              </a:tblGrid>
              <a:tr h="37085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i="1">
                          <a:solidFill>
                            <a:schemeClr val="tx1">
                              <a:lumMod val="75000"/>
                              <a:lumOff val="25000"/>
                            </a:schemeClr>
                          </a:solidFill>
                          <a:latin typeface="+mn-lt"/>
                        </a:rPr>
                        <a:t>2025 Survey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latin typeface="+mn-lt"/>
                        </a:rPr>
                        <a:t>All Secondary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latin typeface="+mn-lt"/>
                        </a:rPr>
                        <a:t>Year 8</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latin typeface="+mn-lt"/>
                        </a:rPr>
                        <a:t>Year 10</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latin typeface="+mn-lt"/>
                        </a:rPr>
                        <a:t>Boys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latin typeface="+mn-lt"/>
                        </a:rPr>
                        <a:t>Girls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latin typeface="+mn-lt"/>
                        </a:rPr>
                        <a:t>FSM</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22512">
                <a:tc>
                  <a:txBody>
                    <a:bodyPr/>
                    <a:lstStyle/>
                    <a:p>
                      <a:r>
                        <a:rPr lang="en-GB" sz="1100" i="1">
                          <a:solidFill>
                            <a:schemeClr val="tx1">
                              <a:lumMod val="75000"/>
                              <a:lumOff val="25000"/>
                            </a:schemeClr>
                          </a:solidFill>
                          <a:latin typeface="+mn-lt"/>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latin typeface="+mn-lt"/>
                        </a:rPr>
                        <a:t>1,546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latin typeface="+mn-lt"/>
                        </a:rPr>
                        <a:t>962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latin typeface="+mn-lt"/>
                        </a:rPr>
                        <a:t>584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latin typeface="+mn-lt"/>
                        </a:rPr>
                        <a:t>720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latin typeface="+mn-lt"/>
                        </a:rPr>
                        <a:t>775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latin typeface="+mn-lt"/>
                        </a:rPr>
                        <a:t>329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262262">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a:solidFill>
                            <a:schemeClr val="tx1">
                              <a:lumMod val="75000"/>
                              <a:lumOff val="25000"/>
                            </a:schemeClr>
                          </a:solidFill>
                          <a:latin typeface="+mn-lt"/>
                        </a:rPr>
                        <a:t>After</a:t>
                      </a:r>
                      <a:r>
                        <a:rPr lang="en-GB" sz="1100" baseline="0">
                          <a:solidFill>
                            <a:schemeClr val="tx1">
                              <a:lumMod val="75000"/>
                              <a:lumOff val="25000"/>
                            </a:schemeClr>
                          </a:solidFill>
                          <a:latin typeface="+mn-lt"/>
                        </a:rPr>
                        <a:t> school</a:t>
                      </a:r>
                      <a:endParaRPr lang="en-GB" sz="1100">
                        <a:solidFill>
                          <a:schemeClr val="tx1">
                            <a:lumMod val="75000"/>
                            <a:lumOff val="25000"/>
                          </a:schemeClr>
                        </a:solidFill>
                        <a:latin typeface="+mn-lt"/>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69%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69%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68%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74%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66%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61%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937684267"/>
                  </a:ext>
                </a:extLst>
              </a:tr>
              <a:tr h="262262">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a:solidFill>
                            <a:schemeClr val="tx1">
                              <a:lumMod val="75000"/>
                              <a:lumOff val="25000"/>
                            </a:schemeClr>
                          </a:solidFill>
                          <a:latin typeface="+mn-lt"/>
                        </a:rPr>
                        <a:t>Weekends</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57%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59%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53%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59%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56%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52%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262262">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a:solidFill>
                            <a:schemeClr val="tx1">
                              <a:lumMod val="75000"/>
                              <a:lumOff val="25000"/>
                            </a:schemeClr>
                          </a:solidFill>
                          <a:latin typeface="+mn-lt"/>
                        </a:rPr>
                        <a:t>During</a:t>
                      </a:r>
                      <a:r>
                        <a:rPr lang="en-GB" sz="1100" baseline="0">
                          <a:solidFill>
                            <a:schemeClr val="tx1">
                              <a:lumMod val="75000"/>
                              <a:lumOff val="25000"/>
                            </a:schemeClr>
                          </a:solidFill>
                          <a:latin typeface="+mn-lt"/>
                        </a:rPr>
                        <a:t> school time</a:t>
                      </a:r>
                      <a:endParaRPr lang="en-GB" sz="1100">
                        <a:solidFill>
                          <a:schemeClr val="tx1">
                            <a:lumMod val="75000"/>
                            <a:lumOff val="25000"/>
                          </a:schemeClr>
                        </a:solidFill>
                        <a:latin typeface="+mn-lt"/>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62%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65%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58%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58%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66%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59%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r h="287847">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a:solidFill>
                            <a:schemeClr val="tx1">
                              <a:lumMod val="75000"/>
                              <a:lumOff val="25000"/>
                            </a:schemeClr>
                          </a:solidFill>
                          <a:latin typeface="+mn-lt"/>
                        </a:rPr>
                        <a:t>During</a:t>
                      </a:r>
                      <a:r>
                        <a:rPr lang="en-GB" sz="1100" baseline="0">
                          <a:solidFill>
                            <a:schemeClr val="tx1">
                              <a:lumMod val="75000"/>
                              <a:lumOff val="25000"/>
                            </a:schemeClr>
                          </a:solidFill>
                          <a:latin typeface="+mn-lt"/>
                        </a:rPr>
                        <a:t> school holidays</a:t>
                      </a:r>
                      <a:endParaRPr lang="en-GB" sz="1100">
                        <a:solidFill>
                          <a:schemeClr val="tx1">
                            <a:lumMod val="75000"/>
                            <a:lumOff val="25000"/>
                          </a:schemeClr>
                        </a:solidFill>
                        <a:latin typeface="+mn-lt"/>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45%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45%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44%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49%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42%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41%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5"/>
                  </a:ext>
                </a:extLst>
              </a:tr>
              <a:tr h="287847">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a:solidFill>
                            <a:schemeClr val="tx1">
                              <a:lumMod val="75000"/>
                              <a:lumOff val="25000"/>
                            </a:schemeClr>
                          </a:solidFill>
                          <a:latin typeface="+mn-lt"/>
                        </a:rPr>
                        <a:t>Other times</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12%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12%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10%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14%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10%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11%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4071310198"/>
                  </a:ext>
                </a:extLst>
              </a:tr>
              <a:tr h="352339">
                <a:tc>
                  <a:txBody>
                    <a:bodyPr/>
                    <a:lstStyle/>
                    <a:p>
                      <a:r>
                        <a:rPr lang="en-GB" sz="1100" baseline="0">
                          <a:solidFill>
                            <a:schemeClr val="tx1">
                              <a:lumMod val="75000"/>
                              <a:lumOff val="25000"/>
                            </a:schemeClr>
                          </a:solidFill>
                          <a:latin typeface="+mn-lt"/>
                        </a:rPr>
                        <a:t>Don’t do physical activities</a:t>
                      </a:r>
                      <a:endParaRPr lang="en-GB" sz="1100">
                        <a:solidFill>
                          <a:schemeClr val="tx1">
                            <a:lumMod val="75000"/>
                            <a:lumOff val="25000"/>
                          </a:schemeClr>
                        </a:solidFill>
                        <a:latin typeface="+mn-lt"/>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7"/>
                  </a:ext>
                </a:extLst>
              </a:tr>
            </a:tbl>
          </a:graphicData>
        </a:graphic>
      </p:graphicFrame>
      <p:graphicFrame>
        <p:nvGraphicFramePr>
          <p:cNvPr id="11" name="Table 10">
            <a:extLst>
              <a:ext uri="{FF2B5EF4-FFF2-40B4-BE49-F238E27FC236}">
                <a16:creationId xmlns:a16="http://schemas.microsoft.com/office/drawing/2014/main" id="{13180D3C-A44F-42DD-8F3C-B96D3003155D}"/>
              </a:ext>
            </a:extLst>
          </p:cNvPr>
          <p:cNvGraphicFramePr>
            <a:graphicFrameLocks noGrp="1"/>
          </p:cNvGraphicFramePr>
          <p:nvPr>
            <p:extLst>
              <p:ext uri="{D42A27DB-BD31-4B8C-83A1-F6EECF244321}">
                <p14:modId xmlns:p14="http://schemas.microsoft.com/office/powerpoint/2010/main" val="4171429677"/>
              </p:ext>
            </p:extLst>
          </p:nvPr>
        </p:nvGraphicFramePr>
        <p:xfrm>
          <a:off x="4853117" y="3478052"/>
          <a:ext cx="6780081" cy="2743200"/>
        </p:xfrm>
        <a:graphic>
          <a:graphicData uri="http://schemas.openxmlformats.org/drawingml/2006/table">
            <a:tbl>
              <a:tblPr firstRow="1" bandRow="1">
                <a:tableStyleId>{5940675A-B579-460E-94D1-54222C63F5DA}</a:tableStyleId>
              </a:tblPr>
              <a:tblGrid>
                <a:gridCol w="1411535">
                  <a:extLst>
                    <a:ext uri="{9D8B030D-6E8A-4147-A177-3AD203B41FA5}">
                      <a16:colId xmlns:a16="http://schemas.microsoft.com/office/drawing/2014/main" val="20000"/>
                    </a:ext>
                  </a:extLst>
                </a:gridCol>
                <a:gridCol w="910154">
                  <a:extLst>
                    <a:ext uri="{9D8B030D-6E8A-4147-A177-3AD203B41FA5}">
                      <a16:colId xmlns:a16="http://schemas.microsoft.com/office/drawing/2014/main" val="20001"/>
                    </a:ext>
                  </a:extLst>
                </a:gridCol>
                <a:gridCol w="816656">
                  <a:extLst>
                    <a:ext uri="{9D8B030D-6E8A-4147-A177-3AD203B41FA5}">
                      <a16:colId xmlns:a16="http://schemas.microsoft.com/office/drawing/2014/main" val="20002"/>
                    </a:ext>
                  </a:extLst>
                </a:gridCol>
                <a:gridCol w="728347">
                  <a:extLst>
                    <a:ext uri="{9D8B030D-6E8A-4147-A177-3AD203B41FA5}">
                      <a16:colId xmlns:a16="http://schemas.microsoft.com/office/drawing/2014/main" val="20003"/>
                    </a:ext>
                  </a:extLst>
                </a:gridCol>
                <a:gridCol w="812733">
                  <a:extLst>
                    <a:ext uri="{9D8B030D-6E8A-4147-A177-3AD203B41FA5}">
                      <a16:colId xmlns:a16="http://schemas.microsoft.com/office/drawing/2014/main" val="20004"/>
                    </a:ext>
                  </a:extLst>
                </a:gridCol>
                <a:gridCol w="722011">
                  <a:extLst>
                    <a:ext uri="{9D8B030D-6E8A-4147-A177-3AD203B41FA5}">
                      <a16:colId xmlns:a16="http://schemas.microsoft.com/office/drawing/2014/main" val="20005"/>
                    </a:ext>
                  </a:extLst>
                </a:gridCol>
                <a:gridCol w="650298">
                  <a:extLst>
                    <a:ext uri="{9D8B030D-6E8A-4147-A177-3AD203B41FA5}">
                      <a16:colId xmlns:a16="http://schemas.microsoft.com/office/drawing/2014/main" val="20006"/>
                    </a:ext>
                  </a:extLst>
                </a:gridCol>
                <a:gridCol w="728347">
                  <a:extLst>
                    <a:ext uri="{9D8B030D-6E8A-4147-A177-3AD203B41FA5}">
                      <a16:colId xmlns:a16="http://schemas.microsoft.com/office/drawing/2014/main" val="1022505903"/>
                    </a:ext>
                  </a:extLst>
                </a:gridCol>
              </a:tblGrid>
              <a:tr h="321521">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i="1">
                          <a:solidFill>
                            <a:schemeClr val="tx1">
                              <a:lumMod val="75000"/>
                              <a:lumOff val="25000"/>
                            </a:schemeClr>
                          </a:solidFill>
                          <a:latin typeface="+mn-lt"/>
                        </a:rPr>
                        <a:t>2025 Survey</a:t>
                      </a:r>
                    </a:p>
                    <a:p>
                      <a:endParaRPr lang="en-GB" sz="1100">
                        <a:solidFill>
                          <a:schemeClr val="tx1">
                            <a:lumMod val="75000"/>
                            <a:lumOff val="25000"/>
                          </a:schemeClr>
                        </a:solidFill>
                        <a:latin typeface="+mn-lt"/>
                      </a:endParaRP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latin typeface="+mn-lt"/>
                        </a:rPr>
                        <a:t>SEN</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latin typeface="+mn-lt"/>
                        </a:rPr>
                        <a:t>Have a disability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latin typeface="+mn-lt"/>
                        </a:rPr>
                        <a:t>Young carers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latin typeface="+mn-lt"/>
                        </a:rPr>
                        <a:t>Ethnicity: White</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latin typeface="+mn-lt"/>
                        </a:rPr>
                        <a:t>Ethnic Minority Groups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latin typeface="+mn-lt"/>
                        </a:rPr>
                        <a:t>Eng 2</a:t>
                      </a:r>
                      <a:r>
                        <a:rPr lang="en-GB" sz="1100" b="1" baseline="30000">
                          <a:solidFill>
                            <a:schemeClr val="tx1">
                              <a:lumMod val="75000"/>
                              <a:lumOff val="25000"/>
                            </a:schemeClr>
                          </a:solidFill>
                          <a:latin typeface="+mn-lt"/>
                        </a:rPr>
                        <a:t>nd</a:t>
                      </a:r>
                      <a:r>
                        <a:rPr lang="en-GB" sz="1100" b="1">
                          <a:solidFill>
                            <a:schemeClr val="tx1">
                              <a:lumMod val="75000"/>
                              <a:lumOff val="25000"/>
                            </a:schemeClr>
                          </a:solidFill>
                          <a:latin typeface="+mn-lt"/>
                        </a:rPr>
                        <a:t> Lang</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latin typeface="+mn-lt"/>
                        </a:rPr>
                        <a:t>LGBTQ</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192912">
                <a:tc>
                  <a:txBody>
                    <a:bodyPr/>
                    <a:lstStyle/>
                    <a:p>
                      <a:r>
                        <a:rPr lang="en-GB" sz="1100" i="1">
                          <a:solidFill>
                            <a:schemeClr val="tx1">
                              <a:lumMod val="75000"/>
                              <a:lumOff val="25000"/>
                            </a:schemeClr>
                          </a:solidFill>
                          <a:latin typeface="+mn-lt"/>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latin typeface="+mn-lt"/>
                        </a:rPr>
                        <a:t>191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latin typeface="+mn-lt"/>
                        </a:rPr>
                        <a:t>309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latin typeface="+mn-lt"/>
                        </a:rPr>
                        <a:t>87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latin typeface="+mn-lt"/>
                        </a:rPr>
                        <a:t>1,341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latin typeface="+mn-lt"/>
                        </a:rPr>
                        <a:t>154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latin typeface="+mn-lt"/>
                        </a:rPr>
                        <a:t>120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latin typeface="+mn-lt"/>
                        </a:rPr>
                        <a:t>178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227375">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a:solidFill>
                            <a:schemeClr val="tx1">
                              <a:lumMod val="75000"/>
                              <a:lumOff val="25000"/>
                            </a:schemeClr>
                          </a:solidFill>
                          <a:latin typeface="+mn-lt"/>
                        </a:rPr>
                        <a:t>After</a:t>
                      </a:r>
                      <a:r>
                        <a:rPr lang="en-GB" sz="1100" baseline="0">
                          <a:solidFill>
                            <a:schemeClr val="tx1">
                              <a:lumMod val="75000"/>
                              <a:lumOff val="25000"/>
                            </a:schemeClr>
                          </a:solidFill>
                          <a:latin typeface="+mn-lt"/>
                        </a:rPr>
                        <a:t> school</a:t>
                      </a:r>
                      <a:endParaRPr lang="en-GB" sz="1100">
                        <a:solidFill>
                          <a:schemeClr val="tx1">
                            <a:lumMod val="75000"/>
                            <a:lumOff val="25000"/>
                          </a:schemeClr>
                        </a:solidFill>
                        <a:latin typeface="+mn-lt"/>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62%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72%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57%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70%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66%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63%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52%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378375502"/>
                  </a:ext>
                </a:extLst>
              </a:tr>
              <a:tr h="227375">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a:solidFill>
                            <a:schemeClr val="tx1">
                              <a:lumMod val="75000"/>
                              <a:lumOff val="25000"/>
                            </a:schemeClr>
                          </a:solidFill>
                          <a:latin typeface="+mn-lt"/>
                        </a:rPr>
                        <a:t>Weekends</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51%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53%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51%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57%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55%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58%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43%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227375">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a:solidFill>
                            <a:schemeClr val="tx1">
                              <a:lumMod val="75000"/>
                              <a:lumOff val="25000"/>
                            </a:schemeClr>
                          </a:solidFill>
                          <a:latin typeface="+mn-lt"/>
                        </a:rPr>
                        <a:t>During</a:t>
                      </a:r>
                      <a:r>
                        <a:rPr lang="en-GB" sz="1100" baseline="0">
                          <a:solidFill>
                            <a:schemeClr val="tx1">
                              <a:lumMod val="75000"/>
                              <a:lumOff val="25000"/>
                            </a:schemeClr>
                          </a:solidFill>
                          <a:latin typeface="+mn-lt"/>
                        </a:rPr>
                        <a:t> school time</a:t>
                      </a:r>
                      <a:endParaRPr lang="en-GB" sz="1100">
                        <a:solidFill>
                          <a:schemeClr val="tx1">
                            <a:lumMod val="75000"/>
                            <a:lumOff val="25000"/>
                          </a:schemeClr>
                        </a:solidFill>
                        <a:latin typeface="+mn-lt"/>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61%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58%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63%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63%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59%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64%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67%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r h="24955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a:solidFill>
                            <a:schemeClr val="tx1">
                              <a:lumMod val="75000"/>
                              <a:lumOff val="25000"/>
                            </a:schemeClr>
                          </a:solidFill>
                          <a:latin typeface="+mn-lt"/>
                        </a:rPr>
                        <a:t>During</a:t>
                      </a:r>
                      <a:r>
                        <a:rPr lang="en-GB" sz="1100" baseline="0">
                          <a:solidFill>
                            <a:schemeClr val="tx1">
                              <a:lumMod val="75000"/>
                              <a:lumOff val="25000"/>
                            </a:schemeClr>
                          </a:solidFill>
                          <a:latin typeface="+mn-lt"/>
                        </a:rPr>
                        <a:t> school holidays</a:t>
                      </a:r>
                      <a:endParaRPr lang="en-GB" sz="1100">
                        <a:solidFill>
                          <a:schemeClr val="tx1">
                            <a:lumMod val="75000"/>
                            <a:lumOff val="25000"/>
                          </a:schemeClr>
                        </a:solidFill>
                        <a:latin typeface="+mn-lt"/>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41%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41%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46%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46%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38%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44%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33%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5"/>
                  </a:ext>
                </a:extLst>
              </a:tr>
              <a:tr h="24955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a:solidFill>
                            <a:schemeClr val="tx1">
                              <a:lumMod val="75000"/>
                              <a:lumOff val="25000"/>
                            </a:schemeClr>
                          </a:solidFill>
                          <a:latin typeface="+mn-lt"/>
                        </a:rPr>
                        <a:t>Other times</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10%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11%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14%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11%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15%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16%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11%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3520009522"/>
                  </a:ext>
                </a:extLst>
              </a:tr>
              <a:tr h="305469">
                <a:tc>
                  <a:txBody>
                    <a:bodyPr/>
                    <a:lstStyle/>
                    <a:p>
                      <a:r>
                        <a:rPr lang="en-GB" sz="1100" baseline="0">
                          <a:solidFill>
                            <a:schemeClr val="tx1">
                              <a:lumMod val="75000"/>
                              <a:lumOff val="25000"/>
                            </a:schemeClr>
                          </a:solidFill>
                          <a:latin typeface="+mn-lt"/>
                        </a:rPr>
                        <a:t>Don’t do physical activities</a:t>
                      </a:r>
                      <a:endParaRPr lang="en-GB" sz="1100">
                        <a:solidFill>
                          <a:schemeClr val="tx1">
                            <a:lumMod val="75000"/>
                            <a:lumOff val="25000"/>
                          </a:schemeClr>
                        </a:solidFill>
                        <a:latin typeface="+mn-lt"/>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7"/>
                  </a:ext>
                </a:extLst>
              </a:tr>
            </a:tbl>
          </a:graphicData>
        </a:graphic>
      </p:graphicFrame>
    </p:spTree>
    <p:extLst>
      <p:ext uri="{BB962C8B-B14F-4D97-AF65-F5344CB8AC3E}">
        <p14:creationId xmlns:p14="http://schemas.microsoft.com/office/powerpoint/2010/main" val="1492237615"/>
      </p:ext>
    </p:extLst>
  </p:cSld>
  <p:clrMapOvr>
    <a:masterClrMapping/>
  </p:clrMapOvr>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83019" y="180000"/>
            <a:ext cx="11611048" cy="900000"/>
          </a:xfrm>
        </p:spPr>
        <p:txBody>
          <a:bodyPr vert="horz" lIns="91440" tIns="45720" rIns="91440" bIns="45720" rtlCol="0" anchor="t">
            <a:normAutofit/>
          </a:bodyPr>
          <a:lstStyle/>
          <a:p>
            <a:r>
              <a:rPr lang="en-GB" sz="1600"/>
              <a:t>Pupils are most likely to participate in physical activity with friends during school (53%) and after school (52%). </a:t>
            </a:r>
          </a:p>
        </p:txBody>
      </p:sp>
      <p:graphicFrame>
        <p:nvGraphicFramePr>
          <p:cNvPr id="6" name="Content Placeholder 6"/>
          <p:cNvGraphicFramePr>
            <a:graphicFrameLocks/>
          </p:cNvGraphicFramePr>
          <p:nvPr>
            <p:extLst>
              <p:ext uri="{D42A27DB-BD31-4B8C-83A1-F6EECF244321}">
                <p14:modId xmlns:p14="http://schemas.microsoft.com/office/powerpoint/2010/main" val="544489486"/>
              </p:ext>
            </p:extLst>
          </p:nvPr>
        </p:nvGraphicFramePr>
        <p:xfrm>
          <a:off x="183019" y="835200"/>
          <a:ext cx="9089345" cy="4883244"/>
        </p:xfrm>
        <a:graphic>
          <a:graphicData uri="http://schemas.openxmlformats.org/drawingml/2006/chart">
            <c:chart xmlns:c="http://schemas.openxmlformats.org/drawingml/2006/chart" xmlns:r="http://schemas.openxmlformats.org/officeDocument/2006/relationships" r:id="rId2"/>
          </a:graphicData>
        </a:graphic>
      </p:graphicFrame>
      <p:sp>
        <p:nvSpPr>
          <p:cNvPr id="8" name="TextBox 7"/>
          <p:cNvSpPr txBox="1"/>
          <p:nvPr/>
        </p:nvSpPr>
        <p:spPr>
          <a:xfrm>
            <a:off x="183019" y="6368627"/>
            <a:ext cx="6741419" cy="400110"/>
          </a:xfrm>
          <a:prstGeom prst="rect">
            <a:avLst/>
          </a:prstGeom>
          <a:noFill/>
        </p:spPr>
        <p:txBody>
          <a:bodyPr wrap="square" rtlCol="0" anchor="b" anchorCtr="0">
            <a:spAutoFit/>
          </a:bodyPr>
          <a:lstStyle/>
          <a:p>
            <a:pPr>
              <a:defRPr sz="1600" b="0" i="0" u="none" strike="noStrike" kern="1200" spc="0" baseline="0">
                <a:solidFill>
                  <a:prstClr val="black">
                    <a:lumMod val="65000"/>
                    <a:lumOff val="35000"/>
                  </a:prstClr>
                </a:solidFill>
                <a:latin typeface="DINPro" panose="020B0504020101020102" pitchFamily="34" charset="0"/>
                <a:ea typeface="+mn-ea"/>
                <a:cs typeface="DINPro" panose="020B0504020101020102" pitchFamily="34" charset="0"/>
              </a:defRPr>
            </a:pPr>
            <a:r>
              <a:rPr lang="en-GB" sz="1000">
                <a:solidFill>
                  <a:srgbClr val="002060"/>
                </a:solidFill>
                <a:latin typeface="Calibri" panose="020F0502020204030204" pitchFamily="34" charset="0"/>
              </a:rPr>
              <a:t>Q: Who do you normally do physical activity with? (Tick all that apply) </a:t>
            </a:r>
          </a:p>
          <a:p>
            <a:pPr>
              <a:defRPr sz="1600" b="0" i="0" u="none" strike="noStrike" kern="1200" spc="0" baseline="0">
                <a:solidFill>
                  <a:prstClr val="black">
                    <a:lumMod val="65000"/>
                    <a:lumOff val="35000"/>
                  </a:prstClr>
                </a:solidFill>
                <a:latin typeface="DINPro" panose="020B0504020101020102" pitchFamily="34" charset="0"/>
                <a:ea typeface="+mn-ea"/>
                <a:cs typeface="DINPro" panose="020B0504020101020102" pitchFamily="34" charset="0"/>
              </a:defRPr>
            </a:pPr>
            <a:r>
              <a:rPr lang="en-GB" sz="1000" i="1">
                <a:solidFill>
                  <a:srgbClr val="002060"/>
                </a:solidFill>
                <a:latin typeface="Calibri" panose="020F0502020204030204" pitchFamily="34" charset="0"/>
              </a:rPr>
              <a:t>Base: All valid respondents, 2023 n=1,019, 2024 n=1,125, 2025 n=1,493. </a:t>
            </a:r>
          </a:p>
        </p:txBody>
      </p:sp>
      <p:sp>
        <p:nvSpPr>
          <p:cNvPr id="5" name="Rectangle 4"/>
          <p:cNvSpPr/>
          <p:nvPr/>
        </p:nvSpPr>
        <p:spPr>
          <a:xfrm>
            <a:off x="9946640" y="6368627"/>
            <a:ext cx="1686560" cy="492926"/>
          </a:xfrm>
          <a:prstGeom prst="rect">
            <a:avLst/>
          </a:prstGeom>
          <a:solidFill>
            <a:srgbClr val="F2851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a:t>Physical Activity</a:t>
            </a:r>
          </a:p>
        </p:txBody>
      </p:sp>
    </p:spTree>
    <p:extLst>
      <p:ext uri="{BB962C8B-B14F-4D97-AF65-F5344CB8AC3E}">
        <p14:creationId xmlns:p14="http://schemas.microsoft.com/office/powerpoint/2010/main" val="1414613648"/>
      </p:ext>
    </p:extLst>
  </p:cSld>
  <p:clrMapOvr>
    <a:masterClrMapping/>
  </p:clrMapOvr>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83018" y="180000"/>
            <a:ext cx="11860841" cy="616511"/>
          </a:xfrm>
        </p:spPr>
        <p:txBody>
          <a:bodyPr anchor="t" anchorCtr="0">
            <a:normAutofit/>
          </a:bodyPr>
          <a:lstStyle/>
          <a:p>
            <a:r>
              <a:rPr lang="en-GB" sz="1600"/>
              <a:t>Approximately half of all pupils say they participate in physical activity with friends during school and after school. School clubs and out of school clubs are more popular with Year 8 pupils compared to Year 10.</a:t>
            </a:r>
          </a:p>
        </p:txBody>
      </p:sp>
      <p:sp>
        <p:nvSpPr>
          <p:cNvPr id="9" name="TextBox 8"/>
          <p:cNvSpPr txBox="1"/>
          <p:nvPr/>
        </p:nvSpPr>
        <p:spPr>
          <a:xfrm>
            <a:off x="183600" y="6531814"/>
            <a:ext cx="6741419" cy="246221"/>
          </a:xfrm>
          <a:prstGeom prst="rect">
            <a:avLst/>
          </a:prstGeom>
          <a:noFill/>
        </p:spPr>
        <p:txBody>
          <a:bodyPr wrap="square" rtlCol="0" anchor="b" anchorCtr="0">
            <a:spAutoFit/>
          </a:bodyPr>
          <a:lstStyle/>
          <a:p>
            <a:pPr>
              <a:defRPr sz="1600" b="0" i="0" u="none" strike="noStrike" kern="1200" spc="0" baseline="0">
                <a:solidFill>
                  <a:prstClr val="black">
                    <a:lumMod val="65000"/>
                    <a:lumOff val="35000"/>
                  </a:prstClr>
                </a:solidFill>
                <a:latin typeface="DINPro" panose="020B0504020101020102" pitchFamily="34" charset="0"/>
                <a:ea typeface="+mn-ea"/>
                <a:cs typeface="DINPro" panose="020B0504020101020102" pitchFamily="34" charset="0"/>
              </a:defRPr>
            </a:pPr>
            <a:r>
              <a:rPr lang="en-GB" sz="1000">
                <a:solidFill>
                  <a:srgbClr val="002060"/>
                </a:solidFill>
                <a:latin typeface="Calibri" panose="020F0502020204030204" pitchFamily="34" charset="0"/>
              </a:rPr>
              <a:t>Q: Who do you normally do physical activity with? (Tick all that apply)</a:t>
            </a:r>
          </a:p>
        </p:txBody>
      </p:sp>
      <p:sp>
        <p:nvSpPr>
          <p:cNvPr id="7" name="Rectangle 6"/>
          <p:cNvSpPr/>
          <p:nvPr/>
        </p:nvSpPr>
        <p:spPr>
          <a:xfrm>
            <a:off x="9946640" y="6368627"/>
            <a:ext cx="1686560" cy="492926"/>
          </a:xfrm>
          <a:prstGeom prst="rect">
            <a:avLst/>
          </a:prstGeom>
          <a:solidFill>
            <a:srgbClr val="F2851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a:t>Physical activity / </a:t>
            </a:r>
            <a:r>
              <a:rPr lang="en-GB" sz="1000" b="1"/>
              <a:t>CYPP</a:t>
            </a:r>
          </a:p>
        </p:txBody>
      </p:sp>
      <p:graphicFrame>
        <p:nvGraphicFramePr>
          <p:cNvPr id="5" name="Table 4"/>
          <p:cNvGraphicFramePr>
            <a:graphicFrameLocks noGrp="1"/>
          </p:cNvGraphicFramePr>
          <p:nvPr>
            <p:extLst>
              <p:ext uri="{D42A27DB-BD31-4B8C-83A1-F6EECF244321}">
                <p14:modId xmlns:p14="http://schemas.microsoft.com/office/powerpoint/2010/main" val="2177533971"/>
              </p:ext>
            </p:extLst>
          </p:nvPr>
        </p:nvGraphicFramePr>
        <p:xfrm>
          <a:off x="294701" y="970894"/>
          <a:ext cx="11338500" cy="2375484"/>
        </p:xfrm>
        <a:graphic>
          <a:graphicData uri="http://schemas.openxmlformats.org/drawingml/2006/table">
            <a:tbl>
              <a:tblPr firstRow="1" bandRow="1">
                <a:tableStyleId>{5940675A-B579-460E-94D1-54222C63F5DA}</a:tableStyleId>
              </a:tblPr>
              <a:tblGrid>
                <a:gridCol w="1829565">
                  <a:extLst>
                    <a:ext uri="{9D8B030D-6E8A-4147-A177-3AD203B41FA5}">
                      <a16:colId xmlns:a16="http://schemas.microsoft.com/office/drawing/2014/main" val="20000"/>
                    </a:ext>
                  </a:extLst>
                </a:gridCol>
                <a:gridCol w="1681231">
                  <a:extLst>
                    <a:ext uri="{9D8B030D-6E8A-4147-A177-3AD203B41FA5}">
                      <a16:colId xmlns:a16="http://schemas.microsoft.com/office/drawing/2014/main" val="20001"/>
                    </a:ext>
                  </a:extLst>
                </a:gridCol>
                <a:gridCol w="1488420">
                  <a:extLst>
                    <a:ext uri="{9D8B030D-6E8A-4147-A177-3AD203B41FA5}">
                      <a16:colId xmlns:a16="http://schemas.microsoft.com/office/drawing/2014/main" val="20003"/>
                    </a:ext>
                  </a:extLst>
                </a:gridCol>
                <a:gridCol w="1584821">
                  <a:extLst>
                    <a:ext uri="{9D8B030D-6E8A-4147-A177-3AD203B41FA5}">
                      <a16:colId xmlns:a16="http://schemas.microsoft.com/office/drawing/2014/main" val="20005"/>
                    </a:ext>
                  </a:extLst>
                </a:gridCol>
                <a:gridCol w="1584821">
                  <a:extLst>
                    <a:ext uri="{9D8B030D-6E8A-4147-A177-3AD203B41FA5}">
                      <a16:colId xmlns:a16="http://schemas.microsoft.com/office/drawing/2014/main" val="20007"/>
                    </a:ext>
                  </a:extLst>
                </a:gridCol>
                <a:gridCol w="1584821">
                  <a:extLst>
                    <a:ext uri="{9D8B030D-6E8A-4147-A177-3AD203B41FA5}">
                      <a16:colId xmlns:a16="http://schemas.microsoft.com/office/drawing/2014/main" val="20009"/>
                    </a:ext>
                  </a:extLst>
                </a:gridCol>
                <a:gridCol w="1584821">
                  <a:extLst>
                    <a:ext uri="{9D8B030D-6E8A-4147-A177-3AD203B41FA5}">
                      <a16:colId xmlns:a16="http://schemas.microsoft.com/office/drawing/2014/main" val="20011"/>
                    </a:ext>
                  </a:extLst>
                </a:gridCol>
              </a:tblGrid>
              <a:tr h="265332">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i="1">
                          <a:solidFill>
                            <a:schemeClr val="tx1">
                              <a:lumMod val="75000"/>
                              <a:lumOff val="25000"/>
                            </a:schemeClr>
                          </a:solidFill>
                          <a:latin typeface="+mn-lt"/>
                        </a:rPr>
                        <a:t>2025 Survey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latin typeface="+mn-lt"/>
                        </a:rPr>
                        <a:t>All Secondary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latin typeface="+mn-lt"/>
                        </a:rPr>
                        <a:t>Year 8</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latin typeface="+mn-lt"/>
                        </a:rPr>
                        <a:t>Year 10</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latin typeface="+mn-lt"/>
                        </a:rPr>
                        <a:t>Boys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latin typeface="+mn-lt"/>
                        </a:rPr>
                        <a:t>Girls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latin typeface="+mn-lt"/>
                        </a:rPr>
                        <a:t>FSM</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26968">
                <a:tc>
                  <a:txBody>
                    <a:bodyPr/>
                    <a:lstStyle/>
                    <a:p>
                      <a:r>
                        <a:rPr lang="en-GB" sz="1100" i="1">
                          <a:solidFill>
                            <a:schemeClr val="tx1">
                              <a:lumMod val="75000"/>
                              <a:lumOff val="25000"/>
                            </a:schemeClr>
                          </a:solidFill>
                          <a:latin typeface="+mn-lt"/>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latin typeface="+mn-lt"/>
                        </a:rPr>
                        <a:t>1,493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latin typeface="+mn-lt"/>
                        </a:rPr>
                        <a:t>935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latin typeface="+mn-lt"/>
                        </a:rPr>
                        <a:t>558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latin typeface="+mn-lt"/>
                        </a:rPr>
                        <a:t>700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latin typeface="+mn-lt"/>
                        </a:rPr>
                        <a:t>749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latin typeface="+mn-lt"/>
                        </a:rPr>
                        <a:t>316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2"/>
                  </a:ext>
                </a:extLst>
              </a:tr>
              <a:tr h="265332">
                <a:tc>
                  <a:txBody>
                    <a:bodyPr/>
                    <a:lstStyle/>
                    <a:p>
                      <a:r>
                        <a:rPr lang="en-GB" sz="1100">
                          <a:solidFill>
                            <a:schemeClr val="tx1">
                              <a:lumMod val="75000"/>
                              <a:lumOff val="25000"/>
                            </a:schemeClr>
                          </a:solidFill>
                          <a:latin typeface="+mn-lt"/>
                        </a:rPr>
                        <a:t>Friends during school</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53%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56%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49%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latin typeface="+mn-lt"/>
                        </a:rPr>
                        <a:t>52%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latin typeface="+mn-lt"/>
                        </a:rPr>
                        <a:t>54%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52%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0">
                <a:tc>
                  <a:txBody>
                    <a:bodyPr/>
                    <a:lstStyle/>
                    <a:p>
                      <a:r>
                        <a:rPr lang="en-GB" sz="1100">
                          <a:solidFill>
                            <a:schemeClr val="tx1">
                              <a:lumMod val="75000"/>
                              <a:lumOff val="25000"/>
                            </a:schemeClr>
                          </a:solidFill>
                          <a:latin typeface="+mn-lt"/>
                        </a:rPr>
                        <a:t>Friends after school</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52%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52%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52%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latin typeface="+mn-lt"/>
                        </a:rPr>
                        <a:t>58%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latin typeface="+mn-lt"/>
                        </a:rPr>
                        <a:t>47%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51%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r h="265332">
                <a:tc>
                  <a:txBody>
                    <a:bodyPr/>
                    <a:lstStyle/>
                    <a:p>
                      <a:r>
                        <a:rPr lang="en-GB" sz="1100">
                          <a:solidFill>
                            <a:schemeClr val="tx1">
                              <a:lumMod val="75000"/>
                              <a:lumOff val="25000"/>
                            </a:schemeClr>
                          </a:solidFill>
                          <a:latin typeface="+mn-lt"/>
                        </a:rPr>
                        <a:t>By myself</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48%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46%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52%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latin typeface="+mn-lt"/>
                        </a:rPr>
                        <a:t>48%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latin typeface="+mn-lt"/>
                        </a:rPr>
                        <a:t>48%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43%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5"/>
                  </a:ext>
                </a:extLst>
              </a:tr>
              <a:tr h="265332">
                <a:tc>
                  <a:txBody>
                    <a:bodyPr/>
                    <a:lstStyle/>
                    <a:p>
                      <a:r>
                        <a:rPr lang="en-GB" sz="1100">
                          <a:solidFill>
                            <a:schemeClr val="tx1">
                              <a:lumMod val="75000"/>
                              <a:lumOff val="25000"/>
                            </a:schemeClr>
                          </a:solidFill>
                          <a:latin typeface="+mn-lt"/>
                        </a:rPr>
                        <a:t>Family</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35%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38%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30%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latin typeface="+mn-lt"/>
                        </a:rPr>
                        <a:t>33%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latin typeface="+mn-lt"/>
                        </a:rPr>
                        <a:t>37%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32%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6"/>
                  </a:ext>
                </a:extLst>
              </a:tr>
              <a:tr h="265332">
                <a:tc>
                  <a:txBody>
                    <a:bodyPr/>
                    <a:lstStyle/>
                    <a:p>
                      <a:r>
                        <a:rPr lang="en-GB" sz="1100">
                          <a:solidFill>
                            <a:schemeClr val="tx1">
                              <a:lumMod val="75000"/>
                              <a:lumOff val="25000"/>
                            </a:schemeClr>
                          </a:solidFill>
                          <a:latin typeface="+mn-lt"/>
                        </a:rPr>
                        <a:t>Out of school clubs</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30%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34%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24%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latin typeface="+mn-lt"/>
                        </a:rPr>
                        <a:t>33%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latin typeface="+mn-lt"/>
                        </a:rPr>
                        <a:t>28%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20%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3408643485"/>
                  </a:ext>
                </a:extLst>
              </a:tr>
              <a:tr h="265332">
                <a:tc>
                  <a:txBody>
                    <a:bodyPr/>
                    <a:lstStyle/>
                    <a:p>
                      <a:r>
                        <a:rPr lang="en-GB" sz="1100">
                          <a:solidFill>
                            <a:schemeClr val="tx1">
                              <a:lumMod val="75000"/>
                              <a:lumOff val="25000"/>
                            </a:schemeClr>
                          </a:solidFill>
                          <a:latin typeface="+mn-lt"/>
                        </a:rPr>
                        <a:t>School clubs</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17%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22%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latin typeface="+mn-lt"/>
                        </a:rPr>
                        <a:t>19%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latin typeface="+mn-lt"/>
                        </a:rPr>
                        <a:t>16%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13%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3394264810"/>
                  </a:ext>
                </a:extLst>
              </a:tr>
              <a:tr h="265332">
                <a:tc>
                  <a:txBody>
                    <a:bodyPr/>
                    <a:lstStyle/>
                    <a:p>
                      <a:r>
                        <a:rPr lang="en-GB" sz="1100">
                          <a:solidFill>
                            <a:schemeClr val="tx1">
                              <a:lumMod val="75000"/>
                              <a:lumOff val="25000"/>
                            </a:schemeClr>
                          </a:solidFill>
                          <a:latin typeface="+mn-lt"/>
                        </a:rPr>
                        <a:t>Other</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latin typeface="+mn-lt"/>
                        </a:rPr>
                        <a:t>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latin typeface="+mn-lt"/>
                        </a:rPr>
                        <a:t>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560869786"/>
                  </a:ext>
                </a:extLst>
              </a:tr>
            </a:tbl>
          </a:graphicData>
        </a:graphic>
      </p:graphicFrame>
      <p:graphicFrame>
        <p:nvGraphicFramePr>
          <p:cNvPr id="6" name="Table 5">
            <a:extLst>
              <a:ext uri="{FF2B5EF4-FFF2-40B4-BE49-F238E27FC236}">
                <a16:creationId xmlns:a16="http://schemas.microsoft.com/office/drawing/2014/main" id="{FE786BE6-5869-424D-8C97-785A0001FDF8}"/>
              </a:ext>
            </a:extLst>
          </p:cNvPr>
          <p:cNvGraphicFramePr>
            <a:graphicFrameLocks noGrp="1"/>
          </p:cNvGraphicFramePr>
          <p:nvPr>
            <p:extLst>
              <p:ext uri="{D42A27DB-BD31-4B8C-83A1-F6EECF244321}">
                <p14:modId xmlns:p14="http://schemas.microsoft.com/office/powerpoint/2010/main" val="3003078148"/>
              </p:ext>
            </p:extLst>
          </p:nvPr>
        </p:nvGraphicFramePr>
        <p:xfrm>
          <a:off x="294703" y="3614157"/>
          <a:ext cx="11338499" cy="2536872"/>
        </p:xfrm>
        <a:graphic>
          <a:graphicData uri="http://schemas.openxmlformats.org/drawingml/2006/table">
            <a:tbl>
              <a:tblPr firstRow="1" bandRow="1">
                <a:tableStyleId>{5940675A-B579-460E-94D1-54222C63F5DA}</a:tableStyleId>
              </a:tblPr>
              <a:tblGrid>
                <a:gridCol w="1605201">
                  <a:extLst>
                    <a:ext uri="{9D8B030D-6E8A-4147-A177-3AD203B41FA5}">
                      <a16:colId xmlns:a16="http://schemas.microsoft.com/office/drawing/2014/main" val="20000"/>
                    </a:ext>
                  </a:extLst>
                </a:gridCol>
                <a:gridCol w="1475057">
                  <a:extLst>
                    <a:ext uri="{9D8B030D-6E8A-4147-A177-3AD203B41FA5}">
                      <a16:colId xmlns:a16="http://schemas.microsoft.com/office/drawing/2014/main" val="20001"/>
                    </a:ext>
                  </a:extLst>
                </a:gridCol>
                <a:gridCol w="1305891">
                  <a:extLst>
                    <a:ext uri="{9D8B030D-6E8A-4147-A177-3AD203B41FA5}">
                      <a16:colId xmlns:a16="http://schemas.microsoft.com/office/drawing/2014/main" val="20003"/>
                    </a:ext>
                  </a:extLst>
                </a:gridCol>
                <a:gridCol w="1390470">
                  <a:extLst>
                    <a:ext uri="{9D8B030D-6E8A-4147-A177-3AD203B41FA5}">
                      <a16:colId xmlns:a16="http://schemas.microsoft.com/office/drawing/2014/main" val="20005"/>
                    </a:ext>
                  </a:extLst>
                </a:gridCol>
                <a:gridCol w="1390470">
                  <a:extLst>
                    <a:ext uri="{9D8B030D-6E8A-4147-A177-3AD203B41FA5}">
                      <a16:colId xmlns:a16="http://schemas.microsoft.com/office/drawing/2014/main" val="20007"/>
                    </a:ext>
                  </a:extLst>
                </a:gridCol>
                <a:gridCol w="1390470">
                  <a:extLst>
                    <a:ext uri="{9D8B030D-6E8A-4147-A177-3AD203B41FA5}">
                      <a16:colId xmlns:a16="http://schemas.microsoft.com/office/drawing/2014/main" val="20009"/>
                    </a:ext>
                  </a:extLst>
                </a:gridCol>
                <a:gridCol w="1390470">
                  <a:extLst>
                    <a:ext uri="{9D8B030D-6E8A-4147-A177-3AD203B41FA5}">
                      <a16:colId xmlns:a16="http://schemas.microsoft.com/office/drawing/2014/main" val="20011"/>
                    </a:ext>
                  </a:extLst>
                </a:gridCol>
                <a:gridCol w="1390470">
                  <a:extLst>
                    <a:ext uri="{9D8B030D-6E8A-4147-A177-3AD203B41FA5}">
                      <a16:colId xmlns:a16="http://schemas.microsoft.com/office/drawing/2014/main" val="3756069249"/>
                    </a:ext>
                  </a:extLst>
                </a:gridCol>
              </a:tblGrid>
              <a:tr h="265332">
                <a:tc>
                  <a:txBody>
                    <a:bodyPr/>
                    <a:lstStyle/>
                    <a:p>
                      <a:r>
                        <a:rPr lang="en-GB" sz="1100" i="1">
                          <a:solidFill>
                            <a:schemeClr val="tx1">
                              <a:lumMod val="75000"/>
                              <a:lumOff val="25000"/>
                            </a:schemeClr>
                          </a:solidFill>
                          <a:latin typeface="+mn-lt"/>
                        </a:rPr>
                        <a:t>2025 Survey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latin typeface="+mn-lt"/>
                        </a:rPr>
                        <a:t>SEN</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latin typeface="+mn-lt"/>
                        </a:rPr>
                        <a:t>Have a disability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latin typeface="+mn-lt"/>
                        </a:rPr>
                        <a:t>Young carers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latin typeface="+mn-lt"/>
                        </a:rPr>
                        <a:t>Ethnicity: White</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latin typeface="+mn-lt"/>
                        </a:rPr>
                        <a:t>Ethnic Minority Groups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latin typeface="+mn-lt"/>
                        </a:rPr>
                        <a:t>Eng 2</a:t>
                      </a:r>
                      <a:r>
                        <a:rPr lang="en-GB" sz="1100" b="1" baseline="30000">
                          <a:solidFill>
                            <a:schemeClr val="tx1">
                              <a:lumMod val="75000"/>
                              <a:lumOff val="25000"/>
                            </a:schemeClr>
                          </a:solidFill>
                          <a:latin typeface="+mn-lt"/>
                        </a:rPr>
                        <a:t>nd</a:t>
                      </a:r>
                      <a:r>
                        <a:rPr lang="en-GB" sz="1100" b="1">
                          <a:solidFill>
                            <a:schemeClr val="tx1">
                              <a:lumMod val="75000"/>
                              <a:lumOff val="25000"/>
                            </a:schemeClr>
                          </a:solidFill>
                          <a:latin typeface="+mn-lt"/>
                        </a:rPr>
                        <a:t> Lang</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latin typeface="+mn-lt"/>
                        </a:rPr>
                        <a:t>LGBTQ</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26968">
                <a:tc>
                  <a:txBody>
                    <a:bodyPr/>
                    <a:lstStyle/>
                    <a:p>
                      <a:r>
                        <a:rPr lang="en-GB" sz="1100" i="1">
                          <a:solidFill>
                            <a:schemeClr val="tx1">
                              <a:lumMod val="75000"/>
                              <a:lumOff val="25000"/>
                            </a:schemeClr>
                          </a:solidFill>
                          <a:latin typeface="+mn-lt"/>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latin typeface="+mn-lt"/>
                        </a:rPr>
                        <a:t>176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latin typeface="+mn-lt"/>
                        </a:rPr>
                        <a:t>296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latin typeface="+mn-lt"/>
                        </a:rPr>
                        <a:t>80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latin typeface="+mn-lt"/>
                        </a:rPr>
                        <a:t>1,295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latin typeface="+mn-lt"/>
                        </a:rPr>
                        <a:t>149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latin typeface="+mn-lt"/>
                        </a:rPr>
                        <a:t>115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latin typeface="+mn-lt"/>
                        </a:rPr>
                        <a:t>168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2"/>
                  </a:ext>
                </a:extLst>
              </a:tr>
              <a:tr h="265332">
                <a:tc>
                  <a:txBody>
                    <a:bodyPr/>
                    <a:lstStyle/>
                    <a:p>
                      <a:r>
                        <a:rPr lang="en-GB" sz="1100">
                          <a:solidFill>
                            <a:schemeClr val="tx1">
                              <a:lumMod val="75000"/>
                              <a:lumOff val="25000"/>
                            </a:schemeClr>
                          </a:solidFill>
                          <a:latin typeface="+mn-lt"/>
                        </a:rPr>
                        <a:t>Friends during school</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51%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47%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60%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54%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52%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56%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54%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265332">
                <a:tc>
                  <a:txBody>
                    <a:bodyPr/>
                    <a:lstStyle/>
                    <a:p>
                      <a:r>
                        <a:rPr lang="en-GB" sz="1100">
                          <a:solidFill>
                            <a:schemeClr val="tx1">
                              <a:lumMod val="75000"/>
                              <a:lumOff val="25000"/>
                            </a:schemeClr>
                          </a:solidFill>
                          <a:latin typeface="+mn-lt"/>
                        </a:rPr>
                        <a:t>Friends after school</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47%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52%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53%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52%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50%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41%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40%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r h="265332">
                <a:tc>
                  <a:txBody>
                    <a:bodyPr/>
                    <a:lstStyle/>
                    <a:p>
                      <a:r>
                        <a:rPr lang="en-GB" sz="1100">
                          <a:solidFill>
                            <a:schemeClr val="tx1">
                              <a:lumMod val="75000"/>
                              <a:lumOff val="25000"/>
                            </a:schemeClr>
                          </a:solidFill>
                          <a:latin typeface="+mn-lt"/>
                        </a:rPr>
                        <a:t>By myself</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49%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50%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49%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48%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47%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59%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52%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5"/>
                  </a:ext>
                </a:extLst>
              </a:tr>
              <a:tr h="265332">
                <a:tc>
                  <a:txBody>
                    <a:bodyPr/>
                    <a:lstStyle/>
                    <a:p>
                      <a:r>
                        <a:rPr lang="en-GB" sz="1100">
                          <a:solidFill>
                            <a:schemeClr val="tx1">
                              <a:lumMod val="75000"/>
                              <a:lumOff val="25000"/>
                            </a:schemeClr>
                          </a:solidFill>
                          <a:latin typeface="+mn-lt"/>
                        </a:rPr>
                        <a:t>Family</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38%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31%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34%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35%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33%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43%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26%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6"/>
                  </a:ext>
                </a:extLst>
              </a:tr>
              <a:tr h="265332">
                <a:tc>
                  <a:txBody>
                    <a:bodyPr/>
                    <a:lstStyle/>
                    <a:p>
                      <a:r>
                        <a:rPr lang="en-GB" sz="1100">
                          <a:solidFill>
                            <a:schemeClr val="tx1">
                              <a:lumMod val="75000"/>
                              <a:lumOff val="25000"/>
                            </a:schemeClr>
                          </a:solidFill>
                          <a:latin typeface="+mn-lt"/>
                        </a:rPr>
                        <a:t>Out of school clubs</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25%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29%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28%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31%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29%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25%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19%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3408643485"/>
                  </a:ext>
                </a:extLst>
              </a:tr>
              <a:tr h="265332">
                <a:tc>
                  <a:txBody>
                    <a:bodyPr/>
                    <a:lstStyle/>
                    <a:p>
                      <a:r>
                        <a:rPr lang="en-GB" sz="1100">
                          <a:solidFill>
                            <a:schemeClr val="tx1">
                              <a:lumMod val="75000"/>
                              <a:lumOff val="25000"/>
                            </a:schemeClr>
                          </a:solidFill>
                          <a:latin typeface="+mn-lt"/>
                        </a:rPr>
                        <a:t>School clubs</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13%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18%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23%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17%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22%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14%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16%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3394264810"/>
                  </a:ext>
                </a:extLst>
              </a:tr>
              <a:tr h="189350">
                <a:tc>
                  <a:txBody>
                    <a:bodyPr/>
                    <a:lstStyle/>
                    <a:p>
                      <a:r>
                        <a:rPr lang="en-GB" sz="1100">
                          <a:solidFill>
                            <a:schemeClr val="tx1">
                              <a:lumMod val="75000"/>
                              <a:lumOff val="25000"/>
                            </a:schemeClr>
                          </a:solidFill>
                          <a:latin typeface="+mn-lt"/>
                        </a:rPr>
                        <a:t>Other</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11%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560869786"/>
                  </a:ext>
                </a:extLst>
              </a:tr>
            </a:tbl>
          </a:graphicData>
        </a:graphic>
      </p:graphicFrame>
    </p:spTree>
    <p:extLst>
      <p:ext uri="{BB962C8B-B14F-4D97-AF65-F5344CB8AC3E}">
        <p14:creationId xmlns:p14="http://schemas.microsoft.com/office/powerpoint/2010/main" val="1652485092"/>
      </p:ext>
    </p:extLst>
  </p:cSld>
  <p:clrMapOvr>
    <a:masterClrMapping/>
  </p:clrMapOvr>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83020" y="180000"/>
            <a:ext cx="11723642" cy="900000"/>
          </a:xfrm>
        </p:spPr>
        <p:txBody>
          <a:bodyPr anchor="t" anchorCtr="0">
            <a:normAutofit/>
          </a:bodyPr>
          <a:lstStyle/>
          <a:p>
            <a:r>
              <a:rPr lang="en-GB" sz="1600"/>
              <a:t>88% of pupils exercise for at least 30 minutes per day. Boys are the group mostly likely to do more than an hour. </a:t>
            </a:r>
          </a:p>
        </p:txBody>
      </p:sp>
      <p:sp>
        <p:nvSpPr>
          <p:cNvPr id="7" name="TextBox 6"/>
          <p:cNvSpPr txBox="1"/>
          <p:nvPr/>
        </p:nvSpPr>
        <p:spPr>
          <a:xfrm>
            <a:off x="183600" y="6368400"/>
            <a:ext cx="8041788" cy="400110"/>
          </a:xfrm>
          <a:prstGeom prst="rect">
            <a:avLst/>
          </a:prstGeom>
          <a:noFill/>
        </p:spPr>
        <p:txBody>
          <a:bodyPr wrap="square" rtlCol="0" anchor="b" anchorCtr="0">
            <a:spAutoFit/>
          </a:bodyPr>
          <a:lstStyle/>
          <a:p>
            <a:pPr>
              <a:defRPr sz="1600" b="0" i="0" u="none" strike="noStrike" kern="1200" spc="0" baseline="0">
                <a:solidFill>
                  <a:prstClr val="black">
                    <a:lumMod val="65000"/>
                    <a:lumOff val="35000"/>
                  </a:prstClr>
                </a:solidFill>
                <a:latin typeface="DINPro" panose="020B0504020101020102" pitchFamily="34" charset="0"/>
                <a:ea typeface="+mn-ea"/>
                <a:cs typeface="DINPro" panose="020B0504020101020102" pitchFamily="34" charset="0"/>
              </a:defRPr>
            </a:pPr>
            <a:r>
              <a:rPr lang="en-GB" sz="1000">
                <a:solidFill>
                  <a:srgbClr val="002060"/>
                </a:solidFill>
                <a:latin typeface="Calibri" panose="020F0502020204030204" pitchFamily="34" charset="0"/>
              </a:rPr>
              <a:t>Q: On an average day how long do you spend doing physical activities?</a:t>
            </a:r>
          </a:p>
          <a:p>
            <a:pPr>
              <a:defRPr sz="1600" b="0" i="0" u="none" strike="noStrike" kern="1200" spc="0" baseline="0">
                <a:solidFill>
                  <a:prstClr val="black">
                    <a:lumMod val="65000"/>
                    <a:lumOff val="35000"/>
                  </a:prstClr>
                </a:solidFill>
                <a:latin typeface="DINPro" panose="020B0504020101020102" pitchFamily="34" charset="0"/>
                <a:ea typeface="+mn-ea"/>
                <a:cs typeface="DINPro" panose="020B0504020101020102" pitchFamily="34" charset="0"/>
              </a:defRPr>
            </a:pPr>
            <a:r>
              <a:rPr lang="en-GB" sz="1000" i="1">
                <a:solidFill>
                  <a:srgbClr val="002060"/>
                </a:solidFill>
                <a:latin typeface="Calibri" panose="020F0502020204030204" pitchFamily="34" charset="0"/>
              </a:rPr>
              <a:t>Base: All those undertaking physical activity, 2023 n=1,019, 2024 n=1,125, 2025 n=1,493. </a:t>
            </a:r>
            <a:endParaRPr lang="en-GB" sz="1000">
              <a:solidFill>
                <a:srgbClr val="002060"/>
              </a:solidFill>
              <a:latin typeface="Calibri" panose="020F0502020204030204" pitchFamily="34" charset="0"/>
            </a:endParaRPr>
          </a:p>
        </p:txBody>
      </p:sp>
      <p:sp>
        <p:nvSpPr>
          <p:cNvPr id="11" name="Rectangle 10"/>
          <p:cNvSpPr/>
          <p:nvPr/>
        </p:nvSpPr>
        <p:spPr>
          <a:xfrm>
            <a:off x="9946640" y="6368627"/>
            <a:ext cx="1686560" cy="492926"/>
          </a:xfrm>
          <a:prstGeom prst="rect">
            <a:avLst/>
          </a:prstGeom>
          <a:solidFill>
            <a:srgbClr val="F2851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a:t>Physical Activity</a:t>
            </a:r>
          </a:p>
        </p:txBody>
      </p:sp>
      <p:graphicFrame>
        <p:nvGraphicFramePr>
          <p:cNvPr id="13" name="Table 12"/>
          <p:cNvGraphicFramePr>
            <a:graphicFrameLocks noGrp="1"/>
          </p:cNvGraphicFramePr>
          <p:nvPr>
            <p:extLst>
              <p:ext uri="{D42A27DB-BD31-4B8C-83A1-F6EECF244321}">
                <p14:modId xmlns:p14="http://schemas.microsoft.com/office/powerpoint/2010/main" val="2840517635"/>
              </p:ext>
            </p:extLst>
          </p:nvPr>
        </p:nvGraphicFramePr>
        <p:xfrm>
          <a:off x="5688863" y="782409"/>
          <a:ext cx="5944339" cy="2337063"/>
        </p:xfrm>
        <a:graphic>
          <a:graphicData uri="http://schemas.openxmlformats.org/drawingml/2006/table">
            <a:tbl>
              <a:tblPr firstRow="1" bandRow="1">
                <a:tableStyleId>{5940675A-B579-460E-94D1-54222C63F5DA}</a:tableStyleId>
              </a:tblPr>
              <a:tblGrid>
                <a:gridCol w="1154635">
                  <a:extLst>
                    <a:ext uri="{9D8B030D-6E8A-4147-A177-3AD203B41FA5}">
                      <a16:colId xmlns:a16="http://schemas.microsoft.com/office/drawing/2014/main" val="20000"/>
                    </a:ext>
                  </a:extLst>
                </a:gridCol>
                <a:gridCol w="832567">
                  <a:extLst>
                    <a:ext uri="{9D8B030D-6E8A-4147-A177-3AD203B41FA5}">
                      <a16:colId xmlns:a16="http://schemas.microsoft.com/office/drawing/2014/main" val="20001"/>
                    </a:ext>
                  </a:extLst>
                </a:gridCol>
                <a:gridCol w="764001">
                  <a:extLst>
                    <a:ext uri="{9D8B030D-6E8A-4147-A177-3AD203B41FA5}">
                      <a16:colId xmlns:a16="http://schemas.microsoft.com/office/drawing/2014/main" val="20002"/>
                    </a:ext>
                  </a:extLst>
                </a:gridCol>
                <a:gridCol w="798284">
                  <a:extLst>
                    <a:ext uri="{9D8B030D-6E8A-4147-A177-3AD203B41FA5}">
                      <a16:colId xmlns:a16="http://schemas.microsoft.com/office/drawing/2014/main" val="20003"/>
                    </a:ext>
                  </a:extLst>
                </a:gridCol>
                <a:gridCol w="798284">
                  <a:extLst>
                    <a:ext uri="{9D8B030D-6E8A-4147-A177-3AD203B41FA5}">
                      <a16:colId xmlns:a16="http://schemas.microsoft.com/office/drawing/2014/main" val="20004"/>
                    </a:ext>
                  </a:extLst>
                </a:gridCol>
                <a:gridCol w="798284">
                  <a:extLst>
                    <a:ext uri="{9D8B030D-6E8A-4147-A177-3AD203B41FA5}">
                      <a16:colId xmlns:a16="http://schemas.microsoft.com/office/drawing/2014/main" val="20005"/>
                    </a:ext>
                  </a:extLst>
                </a:gridCol>
                <a:gridCol w="798284">
                  <a:extLst>
                    <a:ext uri="{9D8B030D-6E8A-4147-A177-3AD203B41FA5}">
                      <a16:colId xmlns:a16="http://schemas.microsoft.com/office/drawing/2014/main" val="20006"/>
                    </a:ext>
                  </a:extLst>
                </a:gridCol>
              </a:tblGrid>
              <a:tr h="429731">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i="1">
                          <a:solidFill>
                            <a:schemeClr val="tx1">
                              <a:lumMod val="75000"/>
                              <a:lumOff val="25000"/>
                            </a:schemeClr>
                          </a:solidFill>
                          <a:latin typeface="+mn-lt"/>
                        </a:rPr>
                        <a:t>2025 Survey</a:t>
                      </a:r>
                    </a:p>
                    <a:p>
                      <a:endParaRPr lang="en-GB" sz="1100">
                        <a:solidFill>
                          <a:schemeClr val="tx1">
                            <a:lumMod val="75000"/>
                            <a:lumOff val="25000"/>
                          </a:schemeClr>
                        </a:solidFill>
                        <a:latin typeface="+mn-lt"/>
                      </a:endParaRP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latin typeface="+mn-lt"/>
                        </a:rPr>
                        <a:t>All Secondary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latin typeface="+mn-lt"/>
                        </a:rPr>
                        <a:t>Year 8</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latin typeface="+mn-lt"/>
                        </a:rPr>
                        <a:t>Year 10</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latin typeface="+mn-lt"/>
                        </a:rPr>
                        <a:t>Boys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latin typeface="+mn-lt"/>
                        </a:rPr>
                        <a:t>Girls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latin typeface="+mn-lt"/>
                        </a:rPr>
                        <a:t>FSM</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57839">
                <a:tc>
                  <a:txBody>
                    <a:bodyPr/>
                    <a:lstStyle/>
                    <a:p>
                      <a:r>
                        <a:rPr lang="en-GB" sz="1100" i="1">
                          <a:solidFill>
                            <a:schemeClr val="tx1">
                              <a:lumMod val="75000"/>
                              <a:lumOff val="25000"/>
                            </a:schemeClr>
                          </a:solidFill>
                          <a:latin typeface="+mn-lt"/>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latin typeface="+mn-lt"/>
                        </a:rPr>
                        <a:t>1,493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latin typeface="+mn-lt"/>
                        </a:rPr>
                        <a:t>935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latin typeface="+mn-lt"/>
                        </a:rPr>
                        <a:t>558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latin typeface="+mn-lt"/>
                        </a:rPr>
                        <a:t>700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latin typeface="+mn-lt"/>
                        </a:rPr>
                        <a:t>749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latin typeface="+mn-lt"/>
                        </a:rPr>
                        <a:t>316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361612">
                <a:tc>
                  <a:txBody>
                    <a:bodyPr/>
                    <a:lstStyle/>
                    <a:p>
                      <a:pPr marL="0" algn="l" defTabSz="914400" rtl="0" eaLnBrk="1" fontAlgn="b" latinLnBrk="0" hangingPunct="1"/>
                      <a:r>
                        <a:rPr lang="en-GB" sz="1100" kern="1200">
                          <a:solidFill>
                            <a:schemeClr val="tx1">
                              <a:lumMod val="75000"/>
                              <a:lumOff val="25000"/>
                            </a:schemeClr>
                          </a:solidFill>
                          <a:latin typeface="+mn-lt"/>
                          <a:ea typeface="+mn-ea"/>
                          <a:cs typeface="+mn-cs"/>
                        </a:rPr>
                        <a:t>Less than 30 minutes</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mn-lt"/>
                          <a:ea typeface="+mn-ea"/>
                          <a:cs typeface="+mn-cs"/>
                        </a:rPr>
                        <a:t>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mn-lt"/>
                          <a:ea typeface="+mn-ea"/>
                          <a:cs typeface="+mn-cs"/>
                        </a:rPr>
                        <a:t>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mn-lt"/>
                          <a:ea typeface="+mn-ea"/>
                          <a:cs typeface="+mn-cs"/>
                        </a:rPr>
                        <a:t>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mn-lt"/>
                          <a:ea typeface="+mn-ea"/>
                          <a:cs typeface="+mn-cs"/>
                        </a:rPr>
                        <a:t>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mn-lt"/>
                          <a:ea typeface="+mn-ea"/>
                          <a:cs typeface="+mn-cs"/>
                        </a:rPr>
                        <a:t>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mn-lt"/>
                          <a:ea typeface="+mn-ea"/>
                          <a:cs typeface="+mn-cs"/>
                        </a:rPr>
                        <a:t>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361612">
                <a:tc>
                  <a:txBody>
                    <a:bodyPr/>
                    <a:lstStyle/>
                    <a:p>
                      <a:pPr marL="0" algn="l" defTabSz="914400" rtl="0" eaLnBrk="1" fontAlgn="b" latinLnBrk="0" hangingPunct="1"/>
                      <a:r>
                        <a:rPr lang="en-GB" sz="1100" kern="1200">
                          <a:solidFill>
                            <a:schemeClr val="tx1">
                              <a:lumMod val="75000"/>
                              <a:lumOff val="25000"/>
                            </a:schemeClr>
                          </a:solidFill>
                          <a:latin typeface="+mn-lt"/>
                          <a:ea typeface="+mn-ea"/>
                          <a:cs typeface="+mn-cs"/>
                        </a:rPr>
                        <a:t>30 minutes to 1 hour</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mn-lt"/>
                          <a:ea typeface="+mn-ea"/>
                          <a:cs typeface="+mn-cs"/>
                        </a:rPr>
                        <a:t>39%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mn-lt"/>
                          <a:ea typeface="+mn-ea"/>
                          <a:cs typeface="+mn-cs"/>
                        </a:rPr>
                        <a:t>38%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mn-lt"/>
                          <a:ea typeface="+mn-ea"/>
                          <a:cs typeface="+mn-cs"/>
                        </a:rPr>
                        <a:t>40%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mn-lt"/>
                          <a:ea typeface="+mn-ea"/>
                          <a:cs typeface="+mn-cs"/>
                        </a:rPr>
                        <a:t>31%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mn-lt"/>
                          <a:ea typeface="+mn-ea"/>
                          <a:cs typeface="+mn-cs"/>
                        </a:rPr>
                        <a:t>46%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mn-lt"/>
                          <a:ea typeface="+mn-ea"/>
                          <a:cs typeface="+mn-cs"/>
                        </a:rPr>
                        <a:t>41%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361612">
                <a:tc>
                  <a:txBody>
                    <a:bodyPr/>
                    <a:lstStyle/>
                    <a:p>
                      <a:pPr marL="0" algn="l" defTabSz="914400" rtl="0" eaLnBrk="1" fontAlgn="b" latinLnBrk="0" hangingPunct="1"/>
                      <a:r>
                        <a:rPr lang="en-GB" sz="1100" kern="1200">
                          <a:solidFill>
                            <a:schemeClr val="tx1">
                              <a:lumMod val="75000"/>
                              <a:lumOff val="25000"/>
                            </a:schemeClr>
                          </a:solidFill>
                          <a:latin typeface="+mn-lt"/>
                          <a:ea typeface="+mn-ea"/>
                          <a:cs typeface="+mn-cs"/>
                        </a:rPr>
                        <a:t>More than 1 hour</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mn-lt"/>
                          <a:ea typeface="+mn-ea"/>
                          <a:cs typeface="+mn-cs"/>
                        </a:rPr>
                        <a:t>49%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mn-lt"/>
                          <a:ea typeface="+mn-ea"/>
                          <a:cs typeface="+mn-cs"/>
                        </a:rPr>
                        <a:t>50%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mn-lt"/>
                          <a:ea typeface="+mn-ea"/>
                          <a:cs typeface="+mn-cs"/>
                        </a:rPr>
                        <a:t>47%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mn-lt"/>
                          <a:ea typeface="+mn-ea"/>
                          <a:cs typeface="+mn-cs"/>
                        </a:rPr>
                        <a:t>60%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mn-lt"/>
                          <a:ea typeface="+mn-ea"/>
                          <a:cs typeface="+mn-cs"/>
                        </a:rPr>
                        <a:t>39%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mn-lt"/>
                          <a:ea typeface="+mn-ea"/>
                          <a:cs typeface="+mn-cs"/>
                        </a:rPr>
                        <a:t>43%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r h="361612">
                <a:tc>
                  <a:txBody>
                    <a:bodyPr/>
                    <a:lstStyle/>
                    <a:p>
                      <a:pPr marL="0" algn="l" defTabSz="914400" rtl="0" eaLnBrk="1" fontAlgn="b" latinLnBrk="0" hangingPunct="1"/>
                      <a:r>
                        <a:rPr lang="en-GB" sz="1100" kern="1200">
                          <a:solidFill>
                            <a:schemeClr val="tx1">
                              <a:lumMod val="75000"/>
                              <a:lumOff val="25000"/>
                            </a:schemeClr>
                          </a:solidFill>
                          <a:latin typeface="+mn-lt"/>
                          <a:ea typeface="+mn-ea"/>
                          <a:cs typeface="+mn-cs"/>
                        </a:rPr>
                        <a:t>I don't know</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mn-lt"/>
                          <a:ea typeface="+mn-ea"/>
                          <a:cs typeface="+mn-cs"/>
                        </a:rPr>
                        <a:t>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mn-lt"/>
                          <a:ea typeface="+mn-ea"/>
                          <a:cs typeface="+mn-cs"/>
                        </a:rPr>
                        <a:t>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mn-lt"/>
                          <a:ea typeface="+mn-ea"/>
                          <a:cs typeface="+mn-cs"/>
                        </a:rPr>
                        <a:t>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mn-lt"/>
                          <a:ea typeface="+mn-ea"/>
                          <a:cs typeface="+mn-cs"/>
                        </a:rPr>
                        <a:t>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mn-lt"/>
                          <a:ea typeface="+mn-ea"/>
                          <a:cs typeface="+mn-cs"/>
                        </a:rPr>
                        <a:t>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mn-lt"/>
                          <a:ea typeface="+mn-ea"/>
                          <a:cs typeface="+mn-cs"/>
                        </a:rPr>
                        <a:t>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5"/>
                  </a:ext>
                </a:extLst>
              </a:tr>
            </a:tbl>
          </a:graphicData>
        </a:graphic>
      </p:graphicFrame>
      <p:graphicFrame>
        <p:nvGraphicFramePr>
          <p:cNvPr id="9" name="Chart 8"/>
          <p:cNvGraphicFramePr/>
          <p:nvPr>
            <p:extLst>
              <p:ext uri="{D42A27DB-BD31-4B8C-83A1-F6EECF244321}">
                <p14:modId xmlns:p14="http://schemas.microsoft.com/office/powerpoint/2010/main" val="3327377922"/>
              </p:ext>
            </p:extLst>
          </p:nvPr>
        </p:nvGraphicFramePr>
        <p:xfrm>
          <a:off x="183018" y="473250"/>
          <a:ext cx="5505843" cy="4754743"/>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8" name="Table 7">
            <a:extLst>
              <a:ext uri="{FF2B5EF4-FFF2-40B4-BE49-F238E27FC236}">
                <a16:creationId xmlns:a16="http://schemas.microsoft.com/office/drawing/2014/main" id="{AA8117C9-BA13-4A2B-A871-D146201E56EA}"/>
              </a:ext>
            </a:extLst>
          </p:cNvPr>
          <p:cNvGraphicFramePr>
            <a:graphicFrameLocks noGrp="1"/>
          </p:cNvGraphicFramePr>
          <p:nvPr>
            <p:extLst>
              <p:ext uri="{D42A27DB-BD31-4B8C-83A1-F6EECF244321}">
                <p14:modId xmlns:p14="http://schemas.microsoft.com/office/powerpoint/2010/main" val="340032832"/>
              </p:ext>
            </p:extLst>
          </p:nvPr>
        </p:nvGraphicFramePr>
        <p:xfrm>
          <a:off x="5688863" y="3186935"/>
          <a:ext cx="5944338" cy="2501692"/>
        </p:xfrm>
        <a:graphic>
          <a:graphicData uri="http://schemas.openxmlformats.org/drawingml/2006/table">
            <a:tbl>
              <a:tblPr firstRow="1" bandRow="1">
                <a:tableStyleId>{5940675A-B579-460E-94D1-54222C63F5DA}</a:tableStyleId>
              </a:tblPr>
              <a:tblGrid>
                <a:gridCol w="1017934">
                  <a:extLst>
                    <a:ext uri="{9D8B030D-6E8A-4147-A177-3AD203B41FA5}">
                      <a16:colId xmlns:a16="http://schemas.microsoft.com/office/drawing/2014/main" val="20000"/>
                    </a:ext>
                  </a:extLst>
                </a:gridCol>
                <a:gridCol w="611274">
                  <a:extLst>
                    <a:ext uri="{9D8B030D-6E8A-4147-A177-3AD203B41FA5}">
                      <a16:colId xmlns:a16="http://schemas.microsoft.com/office/drawing/2014/main" val="20001"/>
                    </a:ext>
                  </a:extLst>
                </a:gridCol>
                <a:gridCol w="796270">
                  <a:extLst>
                    <a:ext uri="{9D8B030D-6E8A-4147-A177-3AD203B41FA5}">
                      <a16:colId xmlns:a16="http://schemas.microsoft.com/office/drawing/2014/main" val="20002"/>
                    </a:ext>
                  </a:extLst>
                </a:gridCol>
                <a:gridCol w="703772">
                  <a:extLst>
                    <a:ext uri="{9D8B030D-6E8A-4147-A177-3AD203B41FA5}">
                      <a16:colId xmlns:a16="http://schemas.microsoft.com/office/drawing/2014/main" val="20003"/>
                    </a:ext>
                  </a:extLst>
                </a:gridCol>
                <a:gridCol w="824917">
                  <a:extLst>
                    <a:ext uri="{9D8B030D-6E8A-4147-A177-3AD203B41FA5}">
                      <a16:colId xmlns:a16="http://schemas.microsoft.com/office/drawing/2014/main" val="20004"/>
                    </a:ext>
                  </a:extLst>
                </a:gridCol>
                <a:gridCol w="708854">
                  <a:extLst>
                    <a:ext uri="{9D8B030D-6E8A-4147-A177-3AD203B41FA5}">
                      <a16:colId xmlns:a16="http://schemas.microsoft.com/office/drawing/2014/main" val="20005"/>
                    </a:ext>
                  </a:extLst>
                </a:gridCol>
                <a:gridCol w="577545">
                  <a:extLst>
                    <a:ext uri="{9D8B030D-6E8A-4147-A177-3AD203B41FA5}">
                      <a16:colId xmlns:a16="http://schemas.microsoft.com/office/drawing/2014/main" val="20006"/>
                    </a:ext>
                  </a:extLst>
                </a:gridCol>
                <a:gridCol w="703772">
                  <a:extLst>
                    <a:ext uri="{9D8B030D-6E8A-4147-A177-3AD203B41FA5}">
                      <a16:colId xmlns:a16="http://schemas.microsoft.com/office/drawing/2014/main" val="836290572"/>
                    </a:ext>
                  </a:extLst>
                </a:gridCol>
              </a:tblGrid>
              <a:tr h="429731">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i="1">
                          <a:solidFill>
                            <a:schemeClr val="tx1">
                              <a:lumMod val="75000"/>
                              <a:lumOff val="25000"/>
                            </a:schemeClr>
                          </a:solidFill>
                          <a:latin typeface="+mn-lt"/>
                        </a:rPr>
                        <a:t>2025 Survey</a:t>
                      </a:r>
                    </a:p>
                    <a:p>
                      <a:r>
                        <a:rPr lang="en-GB" sz="1100">
                          <a:solidFill>
                            <a:schemeClr val="tx1">
                              <a:lumMod val="75000"/>
                              <a:lumOff val="25000"/>
                            </a:schemeClr>
                          </a:solidFill>
                          <a:latin typeface="+mn-lt"/>
                        </a:rPr>
                        <a:t> </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latin typeface="+mn-lt"/>
                        </a:rPr>
                        <a:t>SEN</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latin typeface="+mn-lt"/>
                        </a:rPr>
                        <a:t>Have a disability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latin typeface="+mn-lt"/>
                        </a:rPr>
                        <a:t>Young carers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latin typeface="+mn-lt"/>
                        </a:rPr>
                        <a:t>Ethnicity:</a:t>
                      </a:r>
                      <a:r>
                        <a:rPr lang="en-GB" sz="1100" b="1" baseline="0">
                          <a:solidFill>
                            <a:schemeClr val="tx1">
                              <a:lumMod val="75000"/>
                              <a:lumOff val="25000"/>
                            </a:schemeClr>
                          </a:solidFill>
                          <a:latin typeface="+mn-lt"/>
                        </a:rPr>
                        <a:t> </a:t>
                      </a:r>
                      <a:r>
                        <a:rPr lang="en-GB" sz="1100" b="1">
                          <a:solidFill>
                            <a:schemeClr val="tx1">
                              <a:lumMod val="75000"/>
                              <a:lumOff val="25000"/>
                            </a:schemeClr>
                          </a:solidFill>
                          <a:latin typeface="+mn-lt"/>
                        </a:rPr>
                        <a:t>White</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latin typeface="+mn-lt"/>
                        </a:rPr>
                        <a:t>Ethnic Minority Groups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latin typeface="+mn-lt"/>
                        </a:rPr>
                        <a:t>Eng 2nd Lang</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latin typeface="+mn-lt"/>
                        </a:rPr>
                        <a:t>LGBTQ</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57839">
                <a:tc>
                  <a:txBody>
                    <a:bodyPr/>
                    <a:lstStyle/>
                    <a:p>
                      <a:r>
                        <a:rPr lang="en-GB" sz="1100" i="1">
                          <a:solidFill>
                            <a:schemeClr val="tx1">
                              <a:lumMod val="75000"/>
                              <a:lumOff val="25000"/>
                            </a:schemeClr>
                          </a:solidFill>
                          <a:latin typeface="+mn-lt"/>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latin typeface="+mn-lt"/>
                        </a:rPr>
                        <a:t>176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latin typeface="+mn-lt"/>
                        </a:rPr>
                        <a:t>296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latin typeface="+mn-lt"/>
                        </a:rPr>
                        <a:t>80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latin typeface="+mn-lt"/>
                        </a:rPr>
                        <a:t>1,295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latin typeface="+mn-lt"/>
                        </a:rPr>
                        <a:t>149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latin typeface="+mn-lt"/>
                        </a:rPr>
                        <a:t>115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latin typeface="+mn-lt"/>
                        </a:rPr>
                        <a:t>168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361612">
                <a:tc>
                  <a:txBody>
                    <a:bodyPr/>
                    <a:lstStyle/>
                    <a:p>
                      <a:pPr marL="0" algn="l" defTabSz="914400" rtl="0" eaLnBrk="1" fontAlgn="b" latinLnBrk="0" hangingPunct="1"/>
                      <a:r>
                        <a:rPr lang="en-GB" sz="1100" kern="1200">
                          <a:solidFill>
                            <a:schemeClr val="tx1">
                              <a:lumMod val="75000"/>
                              <a:lumOff val="25000"/>
                            </a:schemeClr>
                          </a:solidFill>
                          <a:latin typeface="+mn-lt"/>
                          <a:ea typeface="+mn-ea"/>
                          <a:cs typeface="+mn-cs"/>
                        </a:rPr>
                        <a:t>Less than 30 minutes</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mn-lt"/>
                          <a:ea typeface="+mn-ea"/>
                          <a:cs typeface="+mn-cs"/>
                        </a:rPr>
                        <a:t>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mn-lt"/>
                          <a:ea typeface="+mn-ea"/>
                          <a:cs typeface="+mn-cs"/>
                        </a:rPr>
                        <a:t>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mn-lt"/>
                          <a:ea typeface="+mn-ea"/>
                          <a:cs typeface="+mn-cs"/>
                        </a:rPr>
                        <a:t>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mn-lt"/>
                          <a:ea typeface="+mn-ea"/>
                          <a:cs typeface="+mn-cs"/>
                        </a:rPr>
                        <a:t>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mn-lt"/>
                          <a:ea typeface="+mn-ea"/>
                          <a:cs typeface="+mn-cs"/>
                        </a:rPr>
                        <a:t>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mn-lt"/>
                          <a:ea typeface="+mn-ea"/>
                          <a:cs typeface="+mn-cs"/>
                        </a:rPr>
                        <a:t>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mn-lt"/>
                          <a:ea typeface="+mn-ea"/>
                          <a:cs typeface="+mn-cs"/>
                        </a:rPr>
                        <a:t>11%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361612">
                <a:tc>
                  <a:txBody>
                    <a:bodyPr/>
                    <a:lstStyle/>
                    <a:p>
                      <a:pPr marL="0" algn="l" defTabSz="914400" rtl="0" eaLnBrk="1" fontAlgn="b" latinLnBrk="0" hangingPunct="1"/>
                      <a:r>
                        <a:rPr lang="en-GB" sz="1100" kern="1200">
                          <a:solidFill>
                            <a:schemeClr val="tx1">
                              <a:lumMod val="75000"/>
                              <a:lumOff val="25000"/>
                            </a:schemeClr>
                          </a:solidFill>
                          <a:latin typeface="+mn-lt"/>
                          <a:ea typeface="+mn-ea"/>
                          <a:cs typeface="+mn-cs"/>
                        </a:rPr>
                        <a:t>30 minutes to 1 hour</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mn-lt"/>
                          <a:ea typeface="+mn-ea"/>
                          <a:cs typeface="+mn-cs"/>
                        </a:rPr>
                        <a:t>39%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mn-lt"/>
                          <a:ea typeface="+mn-ea"/>
                          <a:cs typeface="+mn-cs"/>
                        </a:rPr>
                        <a:t>34%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mn-lt"/>
                          <a:ea typeface="+mn-ea"/>
                          <a:cs typeface="+mn-cs"/>
                        </a:rPr>
                        <a:t>48%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mn-lt"/>
                          <a:ea typeface="+mn-ea"/>
                          <a:cs typeface="+mn-cs"/>
                        </a:rPr>
                        <a:t>39%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mn-lt"/>
                          <a:ea typeface="+mn-ea"/>
                          <a:cs typeface="+mn-cs"/>
                        </a:rPr>
                        <a:t>40%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mn-lt"/>
                          <a:ea typeface="+mn-ea"/>
                          <a:cs typeface="+mn-cs"/>
                        </a:rPr>
                        <a:t>38%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mn-lt"/>
                          <a:ea typeface="+mn-ea"/>
                          <a:cs typeface="+mn-cs"/>
                        </a:rPr>
                        <a:t>42%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361612">
                <a:tc>
                  <a:txBody>
                    <a:bodyPr/>
                    <a:lstStyle/>
                    <a:p>
                      <a:pPr marL="0" algn="l" defTabSz="914400" rtl="0" eaLnBrk="1" fontAlgn="b" latinLnBrk="0" hangingPunct="1"/>
                      <a:r>
                        <a:rPr lang="en-GB" sz="1100" kern="1200">
                          <a:solidFill>
                            <a:schemeClr val="tx1">
                              <a:lumMod val="75000"/>
                              <a:lumOff val="25000"/>
                            </a:schemeClr>
                          </a:solidFill>
                          <a:latin typeface="+mn-lt"/>
                          <a:ea typeface="+mn-ea"/>
                          <a:cs typeface="+mn-cs"/>
                        </a:rPr>
                        <a:t>More than 1 hour</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mn-lt"/>
                          <a:ea typeface="+mn-ea"/>
                          <a:cs typeface="+mn-cs"/>
                        </a:rPr>
                        <a:t>45%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mn-lt"/>
                          <a:ea typeface="+mn-ea"/>
                          <a:cs typeface="+mn-cs"/>
                        </a:rPr>
                        <a:t>53%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36%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mn-lt"/>
                          <a:ea typeface="+mn-ea"/>
                          <a:cs typeface="+mn-cs"/>
                        </a:rPr>
                        <a:t>50%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mn-lt"/>
                          <a:ea typeface="+mn-ea"/>
                          <a:cs typeface="+mn-cs"/>
                        </a:rPr>
                        <a:t>44%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mn-lt"/>
                          <a:ea typeface="+mn-ea"/>
                          <a:cs typeface="+mn-cs"/>
                        </a:rPr>
                        <a:t>43%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mn-lt"/>
                          <a:ea typeface="+mn-ea"/>
                          <a:cs typeface="+mn-cs"/>
                        </a:rPr>
                        <a:t>36%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r h="361612">
                <a:tc>
                  <a:txBody>
                    <a:bodyPr/>
                    <a:lstStyle/>
                    <a:p>
                      <a:pPr marL="0" algn="l" defTabSz="914400" rtl="0" eaLnBrk="1" fontAlgn="b" latinLnBrk="0" hangingPunct="1"/>
                      <a:r>
                        <a:rPr lang="en-GB" sz="1100" kern="1200">
                          <a:solidFill>
                            <a:schemeClr val="tx1">
                              <a:lumMod val="75000"/>
                              <a:lumOff val="25000"/>
                            </a:schemeClr>
                          </a:solidFill>
                          <a:latin typeface="+mn-lt"/>
                          <a:ea typeface="+mn-ea"/>
                          <a:cs typeface="+mn-cs"/>
                        </a:rPr>
                        <a:t>I don't know</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mn-lt"/>
                          <a:ea typeface="+mn-ea"/>
                          <a:cs typeface="+mn-cs"/>
                        </a:rPr>
                        <a:t>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mn-lt"/>
                          <a:ea typeface="+mn-ea"/>
                          <a:cs typeface="+mn-cs"/>
                        </a:rPr>
                        <a:t>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mn-lt"/>
                          <a:ea typeface="+mn-ea"/>
                          <a:cs typeface="+mn-cs"/>
                        </a:rPr>
                        <a:t>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mn-lt"/>
                          <a:ea typeface="+mn-ea"/>
                          <a:cs typeface="+mn-cs"/>
                        </a:rPr>
                        <a:t>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mn-lt"/>
                          <a:ea typeface="+mn-ea"/>
                          <a:cs typeface="+mn-cs"/>
                        </a:rPr>
                        <a:t>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mn-lt"/>
                          <a:ea typeface="+mn-ea"/>
                          <a:cs typeface="+mn-cs"/>
                        </a:rPr>
                        <a:t>10%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mn-lt"/>
                          <a:ea typeface="+mn-ea"/>
                          <a:cs typeface="+mn-cs"/>
                        </a:rPr>
                        <a:t>11%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5"/>
                  </a:ext>
                </a:extLst>
              </a:tr>
            </a:tbl>
          </a:graphicData>
        </a:graphic>
      </p:graphicFrame>
    </p:spTree>
    <p:extLst>
      <p:ext uri="{BB962C8B-B14F-4D97-AF65-F5344CB8AC3E}">
        <p14:creationId xmlns:p14="http://schemas.microsoft.com/office/powerpoint/2010/main" val="2110234504"/>
      </p:ext>
    </p:extLst>
  </p:cSld>
  <p:clrMapOvr>
    <a:masterClrMapping/>
  </p:clrMapOvr>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83019" y="180000"/>
            <a:ext cx="11649751" cy="900000"/>
          </a:xfrm>
        </p:spPr>
        <p:txBody>
          <a:bodyPr anchor="t" anchorCtr="0">
            <a:normAutofit/>
          </a:bodyPr>
          <a:lstStyle/>
          <a:p>
            <a:r>
              <a:rPr lang="en-GB" sz="1600"/>
              <a:t>57% of pupils say doing physical activity normally makes them breathe faster or get hot and tired. Young carers are more likely to say that physical activity makes them hot and tired than any other cohort (66%).</a:t>
            </a:r>
          </a:p>
        </p:txBody>
      </p:sp>
      <p:sp>
        <p:nvSpPr>
          <p:cNvPr id="7" name="TextBox 6"/>
          <p:cNvSpPr txBox="1"/>
          <p:nvPr/>
        </p:nvSpPr>
        <p:spPr>
          <a:xfrm>
            <a:off x="183600" y="6368400"/>
            <a:ext cx="8041788" cy="400110"/>
          </a:xfrm>
          <a:prstGeom prst="rect">
            <a:avLst/>
          </a:prstGeom>
          <a:noFill/>
        </p:spPr>
        <p:txBody>
          <a:bodyPr wrap="square" rtlCol="0" anchor="b" anchorCtr="0">
            <a:spAutoFit/>
          </a:bodyPr>
          <a:lstStyle/>
          <a:p>
            <a:pPr>
              <a:defRPr sz="1600" b="0" i="0" u="none" strike="noStrike" kern="1200" spc="0" baseline="0">
                <a:solidFill>
                  <a:prstClr val="black">
                    <a:lumMod val="65000"/>
                    <a:lumOff val="35000"/>
                  </a:prstClr>
                </a:solidFill>
                <a:latin typeface="DINPro" panose="020B0504020101020102" pitchFamily="34" charset="0"/>
                <a:ea typeface="+mn-ea"/>
                <a:cs typeface="DINPro" panose="020B0504020101020102" pitchFamily="34" charset="0"/>
              </a:defRPr>
            </a:pPr>
            <a:r>
              <a:rPr lang="en-GB" sz="1000">
                <a:solidFill>
                  <a:srgbClr val="002060"/>
                </a:solidFill>
                <a:latin typeface="Calibri" panose="020F0502020204030204" pitchFamily="34" charset="0"/>
              </a:rPr>
              <a:t>Q: Think about the times you normally do physical activity. Does it make you breathe faster or get hot and tired? </a:t>
            </a:r>
          </a:p>
          <a:p>
            <a:pPr>
              <a:defRPr sz="1600" b="0" i="0" u="none" strike="noStrike" kern="1200" spc="0" baseline="0">
                <a:solidFill>
                  <a:prstClr val="black">
                    <a:lumMod val="65000"/>
                    <a:lumOff val="35000"/>
                  </a:prstClr>
                </a:solidFill>
                <a:latin typeface="DINPro" panose="020B0504020101020102" pitchFamily="34" charset="0"/>
                <a:ea typeface="+mn-ea"/>
                <a:cs typeface="DINPro" panose="020B0504020101020102" pitchFamily="34" charset="0"/>
              </a:defRPr>
            </a:pPr>
            <a:r>
              <a:rPr lang="en-GB" sz="1000" i="1">
                <a:solidFill>
                  <a:srgbClr val="002060"/>
                </a:solidFill>
                <a:latin typeface="Calibri" panose="020F0502020204030204" pitchFamily="34" charset="0"/>
              </a:rPr>
              <a:t>Base: All those undertaking physical activity, 2023 n=1,019, 2024 n=1,125, 2025 n=1,493. </a:t>
            </a:r>
            <a:endParaRPr lang="en-GB" sz="1000">
              <a:solidFill>
                <a:srgbClr val="002060"/>
              </a:solidFill>
              <a:latin typeface="Calibri" panose="020F0502020204030204" pitchFamily="34" charset="0"/>
            </a:endParaRPr>
          </a:p>
        </p:txBody>
      </p:sp>
      <p:sp>
        <p:nvSpPr>
          <p:cNvPr id="11" name="Rectangle 10"/>
          <p:cNvSpPr/>
          <p:nvPr/>
        </p:nvSpPr>
        <p:spPr>
          <a:xfrm>
            <a:off x="9946640" y="6368627"/>
            <a:ext cx="1686560" cy="492926"/>
          </a:xfrm>
          <a:prstGeom prst="rect">
            <a:avLst/>
          </a:prstGeom>
          <a:solidFill>
            <a:srgbClr val="F2851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a:t>Physical Activity</a:t>
            </a:r>
          </a:p>
        </p:txBody>
      </p:sp>
      <p:graphicFrame>
        <p:nvGraphicFramePr>
          <p:cNvPr id="13" name="Table 12"/>
          <p:cNvGraphicFramePr>
            <a:graphicFrameLocks noGrp="1"/>
          </p:cNvGraphicFramePr>
          <p:nvPr>
            <p:extLst>
              <p:ext uri="{D42A27DB-BD31-4B8C-83A1-F6EECF244321}">
                <p14:modId xmlns:p14="http://schemas.microsoft.com/office/powerpoint/2010/main" val="134385554"/>
              </p:ext>
            </p:extLst>
          </p:nvPr>
        </p:nvGraphicFramePr>
        <p:xfrm>
          <a:off x="5554563" y="1165765"/>
          <a:ext cx="6078636" cy="2305458"/>
        </p:xfrm>
        <a:graphic>
          <a:graphicData uri="http://schemas.openxmlformats.org/drawingml/2006/table">
            <a:tbl>
              <a:tblPr firstRow="1" bandRow="1">
                <a:tableStyleId>{5940675A-B579-460E-94D1-54222C63F5DA}</a:tableStyleId>
              </a:tblPr>
              <a:tblGrid>
                <a:gridCol w="1180722">
                  <a:extLst>
                    <a:ext uri="{9D8B030D-6E8A-4147-A177-3AD203B41FA5}">
                      <a16:colId xmlns:a16="http://schemas.microsoft.com/office/drawing/2014/main" val="20000"/>
                    </a:ext>
                  </a:extLst>
                </a:gridCol>
                <a:gridCol w="1118732">
                  <a:extLst>
                    <a:ext uri="{9D8B030D-6E8A-4147-A177-3AD203B41FA5}">
                      <a16:colId xmlns:a16="http://schemas.microsoft.com/office/drawing/2014/main" val="20001"/>
                    </a:ext>
                  </a:extLst>
                </a:gridCol>
                <a:gridCol w="741212">
                  <a:extLst>
                    <a:ext uri="{9D8B030D-6E8A-4147-A177-3AD203B41FA5}">
                      <a16:colId xmlns:a16="http://schemas.microsoft.com/office/drawing/2014/main" val="20002"/>
                    </a:ext>
                  </a:extLst>
                </a:gridCol>
                <a:gridCol w="906404">
                  <a:extLst>
                    <a:ext uri="{9D8B030D-6E8A-4147-A177-3AD203B41FA5}">
                      <a16:colId xmlns:a16="http://schemas.microsoft.com/office/drawing/2014/main" val="20003"/>
                    </a:ext>
                  </a:extLst>
                </a:gridCol>
                <a:gridCol w="733655">
                  <a:extLst>
                    <a:ext uri="{9D8B030D-6E8A-4147-A177-3AD203B41FA5}">
                      <a16:colId xmlns:a16="http://schemas.microsoft.com/office/drawing/2014/main" val="20004"/>
                    </a:ext>
                  </a:extLst>
                </a:gridCol>
                <a:gridCol w="684084">
                  <a:extLst>
                    <a:ext uri="{9D8B030D-6E8A-4147-A177-3AD203B41FA5}">
                      <a16:colId xmlns:a16="http://schemas.microsoft.com/office/drawing/2014/main" val="20005"/>
                    </a:ext>
                  </a:extLst>
                </a:gridCol>
                <a:gridCol w="713827">
                  <a:extLst>
                    <a:ext uri="{9D8B030D-6E8A-4147-A177-3AD203B41FA5}">
                      <a16:colId xmlns:a16="http://schemas.microsoft.com/office/drawing/2014/main" val="20006"/>
                    </a:ext>
                  </a:extLst>
                </a:gridCol>
              </a:tblGrid>
              <a:tr h="55897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i="1">
                          <a:solidFill>
                            <a:schemeClr val="tx1">
                              <a:lumMod val="75000"/>
                              <a:lumOff val="25000"/>
                            </a:schemeClr>
                          </a:solidFill>
                        </a:rPr>
                        <a:t>2025 Survey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All Secondary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Year 8</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Year 10</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Boys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Girls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FSM</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335384">
                <a:tc>
                  <a:txBody>
                    <a:bodyPr/>
                    <a:lstStyle/>
                    <a:p>
                      <a:r>
                        <a:rPr lang="en-GB" sz="1100" i="1">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1,493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935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558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700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749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316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470367">
                <a:tc>
                  <a:txBody>
                    <a:bodyPr/>
                    <a:lstStyle/>
                    <a:p>
                      <a:pPr algn="l" fontAlgn="b"/>
                      <a:r>
                        <a:rPr lang="en-GB" sz="1100" b="0" i="0" u="none" strike="noStrike">
                          <a:solidFill>
                            <a:schemeClr val="tx1">
                              <a:lumMod val="75000"/>
                              <a:lumOff val="25000"/>
                            </a:schemeClr>
                          </a:solidFill>
                          <a:effectLst/>
                          <a:latin typeface="Calibri" panose="020F0502020204030204" pitchFamily="34" charset="0"/>
                        </a:rPr>
                        <a:t>Yes</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57%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56%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60%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62%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53%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56%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470367">
                <a:tc>
                  <a:txBody>
                    <a:bodyPr/>
                    <a:lstStyle/>
                    <a:p>
                      <a:pPr algn="l" fontAlgn="b"/>
                      <a:r>
                        <a:rPr lang="en-GB" sz="1100" b="0" i="0" u="none" strike="noStrike">
                          <a:solidFill>
                            <a:schemeClr val="tx1">
                              <a:lumMod val="75000"/>
                              <a:lumOff val="25000"/>
                            </a:schemeClr>
                          </a:solidFill>
                          <a:effectLst/>
                          <a:latin typeface="Calibri" panose="020F0502020204030204" pitchFamily="34" charset="0"/>
                        </a:rPr>
                        <a:t>No</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3477438599"/>
                  </a:ext>
                </a:extLst>
              </a:tr>
              <a:tr h="470367">
                <a:tc>
                  <a:txBody>
                    <a:bodyPr/>
                    <a:lstStyle/>
                    <a:p>
                      <a:pPr algn="l" fontAlgn="b"/>
                      <a:r>
                        <a:rPr lang="en-GB" sz="1100" b="0" i="0" u="none" strike="noStrike">
                          <a:solidFill>
                            <a:schemeClr val="tx1">
                              <a:lumMod val="75000"/>
                              <a:lumOff val="25000"/>
                            </a:schemeClr>
                          </a:solidFill>
                          <a:effectLst/>
                          <a:latin typeface="Calibri" panose="020F0502020204030204" pitchFamily="34" charset="0"/>
                        </a:rPr>
                        <a:t>Sometimes </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37%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39%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34%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31%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42%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40%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bl>
          </a:graphicData>
        </a:graphic>
      </p:graphicFrame>
      <p:graphicFrame>
        <p:nvGraphicFramePr>
          <p:cNvPr id="9" name="Chart 8"/>
          <p:cNvGraphicFramePr/>
          <p:nvPr>
            <p:extLst>
              <p:ext uri="{D42A27DB-BD31-4B8C-83A1-F6EECF244321}">
                <p14:modId xmlns:p14="http://schemas.microsoft.com/office/powerpoint/2010/main" val="2904988918"/>
              </p:ext>
            </p:extLst>
          </p:nvPr>
        </p:nvGraphicFramePr>
        <p:xfrm>
          <a:off x="183600" y="835200"/>
          <a:ext cx="4158344" cy="3905215"/>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8" name="Table 7">
            <a:extLst>
              <a:ext uri="{FF2B5EF4-FFF2-40B4-BE49-F238E27FC236}">
                <a16:creationId xmlns:a16="http://schemas.microsoft.com/office/drawing/2014/main" id="{428D112C-53F1-4D55-A2C6-B6CEF1538ADA}"/>
              </a:ext>
            </a:extLst>
          </p:cNvPr>
          <p:cNvGraphicFramePr>
            <a:graphicFrameLocks noGrp="1"/>
          </p:cNvGraphicFramePr>
          <p:nvPr>
            <p:extLst>
              <p:ext uri="{D42A27DB-BD31-4B8C-83A1-F6EECF244321}">
                <p14:modId xmlns:p14="http://schemas.microsoft.com/office/powerpoint/2010/main" val="390064563"/>
              </p:ext>
            </p:extLst>
          </p:nvPr>
        </p:nvGraphicFramePr>
        <p:xfrm>
          <a:off x="5554563" y="3585994"/>
          <a:ext cx="6078636" cy="2340845"/>
        </p:xfrm>
        <a:graphic>
          <a:graphicData uri="http://schemas.openxmlformats.org/drawingml/2006/table">
            <a:tbl>
              <a:tblPr firstRow="1" bandRow="1">
                <a:tableStyleId>{5940675A-B579-460E-94D1-54222C63F5DA}</a:tableStyleId>
              </a:tblPr>
              <a:tblGrid>
                <a:gridCol w="1118221">
                  <a:extLst>
                    <a:ext uri="{9D8B030D-6E8A-4147-A177-3AD203B41FA5}">
                      <a16:colId xmlns:a16="http://schemas.microsoft.com/office/drawing/2014/main" val="20000"/>
                    </a:ext>
                  </a:extLst>
                </a:gridCol>
                <a:gridCol w="544168">
                  <a:extLst>
                    <a:ext uri="{9D8B030D-6E8A-4147-A177-3AD203B41FA5}">
                      <a16:colId xmlns:a16="http://schemas.microsoft.com/office/drawing/2014/main" val="20001"/>
                    </a:ext>
                  </a:extLst>
                </a:gridCol>
                <a:gridCol w="829606">
                  <a:extLst>
                    <a:ext uri="{9D8B030D-6E8A-4147-A177-3AD203B41FA5}">
                      <a16:colId xmlns:a16="http://schemas.microsoft.com/office/drawing/2014/main" val="20002"/>
                    </a:ext>
                  </a:extLst>
                </a:gridCol>
                <a:gridCol w="709532">
                  <a:extLst>
                    <a:ext uri="{9D8B030D-6E8A-4147-A177-3AD203B41FA5}">
                      <a16:colId xmlns:a16="http://schemas.microsoft.com/office/drawing/2014/main" val="20003"/>
                    </a:ext>
                  </a:extLst>
                </a:gridCol>
                <a:gridCol w="851438">
                  <a:extLst>
                    <a:ext uri="{9D8B030D-6E8A-4147-A177-3AD203B41FA5}">
                      <a16:colId xmlns:a16="http://schemas.microsoft.com/office/drawing/2014/main" val="20004"/>
                    </a:ext>
                  </a:extLst>
                </a:gridCol>
                <a:gridCol w="807774">
                  <a:extLst>
                    <a:ext uri="{9D8B030D-6E8A-4147-A177-3AD203B41FA5}">
                      <a16:colId xmlns:a16="http://schemas.microsoft.com/office/drawing/2014/main" val="20005"/>
                    </a:ext>
                  </a:extLst>
                </a:gridCol>
                <a:gridCol w="556709">
                  <a:extLst>
                    <a:ext uri="{9D8B030D-6E8A-4147-A177-3AD203B41FA5}">
                      <a16:colId xmlns:a16="http://schemas.microsoft.com/office/drawing/2014/main" val="20006"/>
                    </a:ext>
                  </a:extLst>
                </a:gridCol>
                <a:gridCol w="661188">
                  <a:extLst>
                    <a:ext uri="{9D8B030D-6E8A-4147-A177-3AD203B41FA5}">
                      <a16:colId xmlns:a16="http://schemas.microsoft.com/office/drawing/2014/main" val="2675082948"/>
                    </a:ext>
                  </a:extLst>
                </a:gridCol>
              </a:tblGrid>
              <a:tr h="55897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i="1">
                          <a:solidFill>
                            <a:schemeClr val="tx1">
                              <a:lumMod val="75000"/>
                              <a:lumOff val="25000"/>
                            </a:schemeClr>
                          </a:solidFill>
                        </a:rPr>
                        <a:t>2025 Survey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SEN</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Have a disability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Young carers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Ethnicity:</a:t>
                      </a:r>
                      <a:r>
                        <a:rPr lang="en-GB" sz="1100" b="1" baseline="0">
                          <a:solidFill>
                            <a:schemeClr val="tx1">
                              <a:lumMod val="75000"/>
                              <a:lumOff val="25000"/>
                            </a:schemeClr>
                          </a:solidFill>
                        </a:rPr>
                        <a:t> </a:t>
                      </a:r>
                      <a:r>
                        <a:rPr lang="en-GB" sz="1100" b="1">
                          <a:solidFill>
                            <a:schemeClr val="tx1">
                              <a:lumMod val="75000"/>
                              <a:lumOff val="25000"/>
                            </a:schemeClr>
                          </a:solidFill>
                        </a:rPr>
                        <a:t>White</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Ethnic Minority Groups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Eng 2nd Lang</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LGBTQ</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335384">
                <a:tc>
                  <a:txBody>
                    <a:bodyPr/>
                    <a:lstStyle/>
                    <a:p>
                      <a:r>
                        <a:rPr lang="en-GB" sz="1100" i="1">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176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296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80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1,295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149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115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168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470367">
                <a:tc>
                  <a:txBody>
                    <a:bodyPr/>
                    <a:lstStyle/>
                    <a:p>
                      <a:pPr algn="l" fontAlgn="b"/>
                      <a:r>
                        <a:rPr lang="en-GB" sz="1100" b="0" i="0" u="none" strike="noStrike">
                          <a:solidFill>
                            <a:schemeClr val="tx1">
                              <a:lumMod val="75000"/>
                              <a:lumOff val="25000"/>
                            </a:schemeClr>
                          </a:solidFill>
                          <a:effectLst/>
                          <a:latin typeface="Calibri" panose="020F0502020204030204" pitchFamily="34" charset="0"/>
                        </a:rPr>
                        <a:t>Yes</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60%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60%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66%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58%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52%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56%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62%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470367">
                <a:tc>
                  <a:txBody>
                    <a:bodyPr/>
                    <a:lstStyle/>
                    <a:p>
                      <a:pPr algn="l" fontAlgn="b"/>
                      <a:r>
                        <a:rPr lang="en-GB" sz="1100" b="0" i="0" u="none" strike="noStrike">
                          <a:solidFill>
                            <a:schemeClr val="tx1">
                              <a:lumMod val="75000"/>
                              <a:lumOff val="25000"/>
                            </a:schemeClr>
                          </a:solidFill>
                          <a:effectLst/>
                          <a:latin typeface="Calibri" panose="020F0502020204030204" pitchFamily="34" charset="0"/>
                        </a:rPr>
                        <a:t>No</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3525670439"/>
                  </a:ext>
                </a:extLst>
              </a:tr>
              <a:tr h="470367">
                <a:tc>
                  <a:txBody>
                    <a:bodyPr/>
                    <a:lstStyle/>
                    <a:p>
                      <a:pPr algn="l" fontAlgn="b"/>
                      <a:r>
                        <a:rPr lang="en-GB" sz="1100" b="0" i="0" u="none" strike="noStrike">
                          <a:solidFill>
                            <a:schemeClr val="tx1">
                              <a:lumMod val="75000"/>
                              <a:lumOff val="25000"/>
                            </a:schemeClr>
                          </a:solidFill>
                          <a:effectLst/>
                          <a:latin typeface="Calibri" panose="020F0502020204030204" pitchFamily="34" charset="0"/>
                        </a:rPr>
                        <a:t>Sometimes </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32%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32%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28%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36%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40%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39%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31%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bl>
          </a:graphicData>
        </a:graphic>
      </p:graphicFrame>
      <p:graphicFrame>
        <p:nvGraphicFramePr>
          <p:cNvPr id="10" name="Chart 9">
            <a:extLst>
              <a:ext uri="{FF2B5EF4-FFF2-40B4-BE49-F238E27FC236}">
                <a16:creationId xmlns:a16="http://schemas.microsoft.com/office/drawing/2014/main" id="{0D7DD8EA-B277-458F-9326-905B565A377F}"/>
              </a:ext>
            </a:extLst>
          </p:cNvPr>
          <p:cNvGraphicFramePr/>
          <p:nvPr>
            <p:extLst>
              <p:ext uri="{D42A27DB-BD31-4B8C-83A1-F6EECF244321}">
                <p14:modId xmlns:p14="http://schemas.microsoft.com/office/powerpoint/2010/main" val="2546471988"/>
              </p:ext>
            </p:extLst>
          </p:nvPr>
        </p:nvGraphicFramePr>
        <p:xfrm>
          <a:off x="183020" y="835200"/>
          <a:ext cx="5505843" cy="4754743"/>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4070733973"/>
      </p:ext>
    </p:extLst>
  </p:cSld>
  <p:clrMapOvr>
    <a:masterClrMapping/>
  </p:clrMapOvr>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Chart 3"/>
          <p:cNvGraphicFramePr/>
          <p:nvPr>
            <p:extLst>
              <p:ext uri="{D42A27DB-BD31-4B8C-83A1-F6EECF244321}">
                <p14:modId xmlns:p14="http://schemas.microsoft.com/office/powerpoint/2010/main" val="4102222190"/>
              </p:ext>
            </p:extLst>
          </p:nvPr>
        </p:nvGraphicFramePr>
        <p:xfrm>
          <a:off x="183600" y="1162800"/>
          <a:ext cx="5213691" cy="3524814"/>
        </p:xfrm>
        <a:graphic>
          <a:graphicData uri="http://schemas.openxmlformats.org/drawingml/2006/chart">
            <c:chart xmlns:c="http://schemas.openxmlformats.org/drawingml/2006/chart" xmlns:r="http://schemas.openxmlformats.org/officeDocument/2006/relationships" r:id="rId3"/>
          </a:graphicData>
        </a:graphic>
      </p:graphicFrame>
      <p:sp>
        <p:nvSpPr>
          <p:cNvPr id="7" name="Title 1"/>
          <p:cNvSpPr>
            <a:spLocks noGrp="1"/>
          </p:cNvSpPr>
          <p:nvPr>
            <p:ph type="title"/>
          </p:nvPr>
        </p:nvSpPr>
        <p:spPr>
          <a:xfrm>
            <a:off x="286996" y="180000"/>
            <a:ext cx="11713824" cy="900000"/>
          </a:xfrm>
        </p:spPr>
        <p:txBody>
          <a:bodyPr anchor="t" anchorCtr="0">
            <a:normAutofit/>
          </a:bodyPr>
          <a:lstStyle/>
          <a:p>
            <a:r>
              <a:rPr lang="en-GB" sz="1600" dirty="0"/>
              <a:t>71% of pupils have a positive attitude to physical activity. LGBTQ, SEN and Young carers are the cohorts least likely to enjoy physical activity. Boys are more likely to have a positive attitude to physical activity than any other group, followed by Ethnic Minority groups.</a:t>
            </a:r>
          </a:p>
        </p:txBody>
      </p:sp>
      <p:sp>
        <p:nvSpPr>
          <p:cNvPr id="10" name="TextBox 9"/>
          <p:cNvSpPr txBox="1"/>
          <p:nvPr/>
        </p:nvSpPr>
        <p:spPr>
          <a:xfrm>
            <a:off x="183600" y="6368400"/>
            <a:ext cx="6741419" cy="400110"/>
          </a:xfrm>
          <a:prstGeom prst="rect">
            <a:avLst/>
          </a:prstGeom>
          <a:noFill/>
        </p:spPr>
        <p:txBody>
          <a:bodyPr wrap="square" rtlCol="0" anchor="b" anchorCtr="0">
            <a:spAutoFit/>
          </a:bodyPr>
          <a:lstStyle/>
          <a:p>
            <a:pPr>
              <a:defRPr sz="1600" b="0" i="0" u="none" strike="noStrike" kern="1200" spc="0" baseline="0">
                <a:solidFill>
                  <a:prstClr val="black">
                    <a:lumMod val="65000"/>
                    <a:lumOff val="35000"/>
                  </a:prstClr>
                </a:solidFill>
                <a:latin typeface="DINPro" panose="020B0504020101020102" pitchFamily="34" charset="0"/>
                <a:ea typeface="+mn-ea"/>
                <a:cs typeface="DINPro" panose="020B0504020101020102" pitchFamily="34" charset="0"/>
              </a:defRPr>
            </a:pPr>
            <a:r>
              <a:rPr lang="en-GB" sz="1000">
                <a:solidFill>
                  <a:srgbClr val="002060"/>
                </a:solidFill>
                <a:latin typeface="Calibri" panose="020F0502020204030204" pitchFamily="34" charset="0"/>
              </a:rPr>
              <a:t>Q: How much do you enjoy doing physical activities?</a:t>
            </a:r>
          </a:p>
          <a:p>
            <a:pPr>
              <a:defRPr sz="1600" b="0" i="0" u="none" strike="noStrike" kern="1200" spc="0" baseline="0">
                <a:solidFill>
                  <a:prstClr val="black">
                    <a:lumMod val="65000"/>
                    <a:lumOff val="35000"/>
                  </a:prstClr>
                </a:solidFill>
                <a:latin typeface="DINPro" panose="020B0504020101020102" pitchFamily="34" charset="0"/>
                <a:ea typeface="+mn-ea"/>
                <a:cs typeface="DINPro" panose="020B0504020101020102" pitchFamily="34" charset="0"/>
              </a:defRPr>
            </a:pPr>
            <a:r>
              <a:rPr lang="en-GB" sz="1000" i="1">
                <a:solidFill>
                  <a:srgbClr val="002060"/>
                </a:solidFill>
                <a:latin typeface="Calibri" panose="020F0502020204030204" pitchFamily="34" charset="0"/>
              </a:rPr>
              <a:t>Base: All valid respondents, 2023 n=1,057, 2024 n=1,170, 2025 n=1,546. </a:t>
            </a:r>
          </a:p>
        </p:txBody>
      </p:sp>
      <p:sp>
        <p:nvSpPr>
          <p:cNvPr id="5" name="Rectangle 4"/>
          <p:cNvSpPr/>
          <p:nvPr/>
        </p:nvSpPr>
        <p:spPr>
          <a:xfrm>
            <a:off x="9946640" y="6368627"/>
            <a:ext cx="1686560" cy="492926"/>
          </a:xfrm>
          <a:prstGeom prst="rect">
            <a:avLst/>
          </a:prstGeom>
          <a:solidFill>
            <a:srgbClr val="F2851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a:t>Physical Activity</a:t>
            </a:r>
          </a:p>
        </p:txBody>
      </p:sp>
      <p:graphicFrame>
        <p:nvGraphicFramePr>
          <p:cNvPr id="6" name="Table 5"/>
          <p:cNvGraphicFramePr>
            <a:graphicFrameLocks noGrp="1"/>
          </p:cNvGraphicFramePr>
          <p:nvPr>
            <p:extLst>
              <p:ext uri="{D42A27DB-BD31-4B8C-83A1-F6EECF244321}">
                <p14:modId xmlns:p14="http://schemas.microsoft.com/office/powerpoint/2010/main" val="2539621800"/>
              </p:ext>
            </p:extLst>
          </p:nvPr>
        </p:nvGraphicFramePr>
        <p:xfrm>
          <a:off x="5812311" y="1287817"/>
          <a:ext cx="5820889" cy="2008094"/>
        </p:xfrm>
        <a:graphic>
          <a:graphicData uri="http://schemas.openxmlformats.org/drawingml/2006/table">
            <a:tbl>
              <a:tblPr firstRow="1" bandRow="1">
                <a:tableStyleId>{5940675A-B579-460E-94D1-54222C63F5DA}</a:tableStyleId>
              </a:tblPr>
              <a:tblGrid>
                <a:gridCol w="1130656">
                  <a:extLst>
                    <a:ext uri="{9D8B030D-6E8A-4147-A177-3AD203B41FA5}">
                      <a16:colId xmlns:a16="http://schemas.microsoft.com/office/drawing/2014/main" val="20000"/>
                    </a:ext>
                  </a:extLst>
                </a:gridCol>
                <a:gridCol w="1071296">
                  <a:extLst>
                    <a:ext uri="{9D8B030D-6E8A-4147-A177-3AD203B41FA5}">
                      <a16:colId xmlns:a16="http://schemas.microsoft.com/office/drawing/2014/main" val="20001"/>
                    </a:ext>
                  </a:extLst>
                </a:gridCol>
                <a:gridCol w="709783">
                  <a:extLst>
                    <a:ext uri="{9D8B030D-6E8A-4147-A177-3AD203B41FA5}">
                      <a16:colId xmlns:a16="http://schemas.microsoft.com/office/drawing/2014/main" val="20002"/>
                    </a:ext>
                  </a:extLst>
                </a:gridCol>
                <a:gridCol w="867971">
                  <a:extLst>
                    <a:ext uri="{9D8B030D-6E8A-4147-A177-3AD203B41FA5}">
                      <a16:colId xmlns:a16="http://schemas.microsoft.com/office/drawing/2014/main" val="20003"/>
                    </a:ext>
                  </a:extLst>
                </a:gridCol>
                <a:gridCol w="702546">
                  <a:extLst>
                    <a:ext uri="{9D8B030D-6E8A-4147-A177-3AD203B41FA5}">
                      <a16:colId xmlns:a16="http://schemas.microsoft.com/office/drawing/2014/main" val="20004"/>
                    </a:ext>
                  </a:extLst>
                </a:gridCol>
                <a:gridCol w="655078">
                  <a:extLst>
                    <a:ext uri="{9D8B030D-6E8A-4147-A177-3AD203B41FA5}">
                      <a16:colId xmlns:a16="http://schemas.microsoft.com/office/drawing/2014/main" val="20005"/>
                    </a:ext>
                  </a:extLst>
                </a:gridCol>
                <a:gridCol w="683559">
                  <a:extLst>
                    <a:ext uri="{9D8B030D-6E8A-4147-A177-3AD203B41FA5}">
                      <a16:colId xmlns:a16="http://schemas.microsoft.com/office/drawing/2014/main" val="20006"/>
                    </a:ext>
                  </a:extLst>
                </a:gridCol>
              </a:tblGrid>
              <a:tr h="486875">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i="1">
                          <a:solidFill>
                            <a:schemeClr val="tx1">
                              <a:lumMod val="75000"/>
                              <a:lumOff val="25000"/>
                            </a:schemeClr>
                          </a:solidFill>
                          <a:latin typeface="+mn-lt"/>
                        </a:rPr>
                        <a:t>2025 Survey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latin typeface="+mn-lt"/>
                        </a:rPr>
                        <a:t>All Secondary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latin typeface="+mn-lt"/>
                        </a:rPr>
                        <a:t>Year 8</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latin typeface="+mn-lt"/>
                        </a:rPr>
                        <a:t>Year 10</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latin typeface="+mn-lt"/>
                        </a:rPr>
                        <a:t>Boys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latin typeface="+mn-lt"/>
                        </a:rPr>
                        <a:t>Girls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latin typeface="+mn-lt"/>
                        </a:rPr>
                        <a:t>FSM</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92125">
                <a:tc>
                  <a:txBody>
                    <a:bodyPr/>
                    <a:lstStyle/>
                    <a:p>
                      <a:r>
                        <a:rPr lang="en-GB" sz="1100" i="1">
                          <a:solidFill>
                            <a:schemeClr val="tx1">
                              <a:lumMod val="75000"/>
                              <a:lumOff val="25000"/>
                            </a:schemeClr>
                          </a:solidFill>
                          <a:latin typeface="+mn-lt"/>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latin typeface="+mn-lt"/>
                        </a:rPr>
                        <a:t>1,546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latin typeface="+mn-lt"/>
                        </a:rPr>
                        <a:t>962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latin typeface="+mn-lt"/>
                        </a:rPr>
                        <a:t>584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latin typeface="+mn-lt"/>
                        </a:rPr>
                        <a:t>720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latin typeface="+mn-lt"/>
                        </a:rPr>
                        <a:t>775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latin typeface="+mn-lt"/>
                        </a:rPr>
                        <a:t>329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409698">
                <a:tc>
                  <a:txBody>
                    <a:bodyPr/>
                    <a:lstStyle/>
                    <a:p>
                      <a:pPr algn="l" fontAlgn="b"/>
                      <a:r>
                        <a:rPr lang="en-GB" sz="1100" b="0" i="0" u="none" strike="noStrike">
                          <a:solidFill>
                            <a:schemeClr val="tx1">
                              <a:lumMod val="75000"/>
                              <a:lumOff val="25000"/>
                            </a:schemeClr>
                          </a:solidFill>
                          <a:effectLst/>
                          <a:latin typeface="+mn-lt"/>
                        </a:rPr>
                        <a:t>A lot/Quite a lot</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71%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75%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65%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82%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64%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64%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409698">
                <a:tc>
                  <a:txBody>
                    <a:bodyPr/>
                    <a:lstStyle/>
                    <a:p>
                      <a:pPr algn="l" fontAlgn="b"/>
                      <a:r>
                        <a:rPr lang="en-GB" sz="1100" b="0" i="0" u="none" strike="noStrike">
                          <a:solidFill>
                            <a:schemeClr val="tx1">
                              <a:lumMod val="75000"/>
                              <a:lumOff val="25000"/>
                            </a:schemeClr>
                          </a:solidFill>
                          <a:effectLst/>
                          <a:latin typeface="+mn-lt"/>
                        </a:rPr>
                        <a:t>A little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23%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20%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27%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15%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29%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28%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409698">
                <a:tc>
                  <a:txBody>
                    <a:bodyPr/>
                    <a:lstStyle/>
                    <a:p>
                      <a:pPr algn="l" fontAlgn="b"/>
                      <a:r>
                        <a:rPr lang="en-GB" sz="1100" b="0" i="0" u="none" strike="noStrike">
                          <a:solidFill>
                            <a:schemeClr val="tx1">
                              <a:lumMod val="75000"/>
                              <a:lumOff val="25000"/>
                            </a:schemeClr>
                          </a:solidFill>
                          <a:effectLst/>
                          <a:latin typeface="+mn-lt"/>
                        </a:rPr>
                        <a:t>Not at all</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bl>
          </a:graphicData>
        </a:graphic>
      </p:graphicFrame>
      <p:graphicFrame>
        <p:nvGraphicFramePr>
          <p:cNvPr id="8" name="Table 7">
            <a:extLst>
              <a:ext uri="{FF2B5EF4-FFF2-40B4-BE49-F238E27FC236}">
                <a16:creationId xmlns:a16="http://schemas.microsoft.com/office/drawing/2014/main" id="{E5BA9401-DBB8-4179-A0E3-55366823254D}"/>
              </a:ext>
            </a:extLst>
          </p:cNvPr>
          <p:cNvGraphicFramePr>
            <a:graphicFrameLocks noGrp="1"/>
          </p:cNvGraphicFramePr>
          <p:nvPr>
            <p:extLst>
              <p:ext uri="{D42A27DB-BD31-4B8C-83A1-F6EECF244321}">
                <p14:modId xmlns:p14="http://schemas.microsoft.com/office/powerpoint/2010/main" val="721631525"/>
              </p:ext>
            </p:extLst>
          </p:nvPr>
        </p:nvGraphicFramePr>
        <p:xfrm>
          <a:off x="5812311" y="3553390"/>
          <a:ext cx="5820888" cy="2134761"/>
        </p:xfrm>
        <a:graphic>
          <a:graphicData uri="http://schemas.openxmlformats.org/drawingml/2006/table">
            <a:tbl>
              <a:tblPr firstRow="1" bandRow="1">
                <a:tableStyleId>{5940675A-B579-460E-94D1-54222C63F5DA}</a:tableStyleId>
              </a:tblPr>
              <a:tblGrid>
                <a:gridCol w="996794">
                  <a:extLst>
                    <a:ext uri="{9D8B030D-6E8A-4147-A177-3AD203B41FA5}">
                      <a16:colId xmlns:a16="http://schemas.microsoft.com/office/drawing/2014/main" val="20000"/>
                    </a:ext>
                  </a:extLst>
                </a:gridCol>
                <a:gridCol w="646049">
                  <a:extLst>
                    <a:ext uri="{9D8B030D-6E8A-4147-A177-3AD203B41FA5}">
                      <a16:colId xmlns:a16="http://schemas.microsoft.com/office/drawing/2014/main" val="20001"/>
                    </a:ext>
                  </a:extLst>
                </a:gridCol>
                <a:gridCol w="766666">
                  <a:extLst>
                    <a:ext uri="{9D8B030D-6E8A-4147-A177-3AD203B41FA5}">
                      <a16:colId xmlns:a16="http://schemas.microsoft.com/office/drawing/2014/main" val="20002"/>
                    </a:ext>
                  </a:extLst>
                </a:gridCol>
                <a:gridCol w="654754">
                  <a:extLst>
                    <a:ext uri="{9D8B030D-6E8A-4147-A177-3AD203B41FA5}">
                      <a16:colId xmlns:a16="http://schemas.microsoft.com/office/drawing/2014/main" val="20003"/>
                    </a:ext>
                  </a:extLst>
                </a:gridCol>
                <a:gridCol w="781856">
                  <a:extLst>
                    <a:ext uri="{9D8B030D-6E8A-4147-A177-3AD203B41FA5}">
                      <a16:colId xmlns:a16="http://schemas.microsoft.com/office/drawing/2014/main" val="20004"/>
                    </a:ext>
                  </a:extLst>
                </a:gridCol>
                <a:gridCol w="765505">
                  <a:extLst>
                    <a:ext uri="{9D8B030D-6E8A-4147-A177-3AD203B41FA5}">
                      <a16:colId xmlns:a16="http://schemas.microsoft.com/office/drawing/2014/main" val="20005"/>
                    </a:ext>
                  </a:extLst>
                </a:gridCol>
                <a:gridCol w="520108">
                  <a:extLst>
                    <a:ext uri="{9D8B030D-6E8A-4147-A177-3AD203B41FA5}">
                      <a16:colId xmlns:a16="http://schemas.microsoft.com/office/drawing/2014/main" val="20006"/>
                    </a:ext>
                  </a:extLst>
                </a:gridCol>
                <a:gridCol w="689156">
                  <a:extLst>
                    <a:ext uri="{9D8B030D-6E8A-4147-A177-3AD203B41FA5}">
                      <a16:colId xmlns:a16="http://schemas.microsoft.com/office/drawing/2014/main" val="2949517069"/>
                    </a:ext>
                  </a:extLst>
                </a:gridCol>
              </a:tblGrid>
              <a:tr h="486875">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i="1">
                          <a:solidFill>
                            <a:schemeClr val="tx1">
                              <a:lumMod val="75000"/>
                              <a:lumOff val="25000"/>
                            </a:schemeClr>
                          </a:solidFill>
                          <a:latin typeface="+mn-lt"/>
                        </a:rPr>
                        <a:t>2025 Survey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latin typeface="+mn-lt"/>
                        </a:rPr>
                        <a:t>SEN</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latin typeface="+mn-lt"/>
                        </a:rPr>
                        <a:t>Have a disability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latin typeface="+mn-lt"/>
                        </a:rPr>
                        <a:t>Young carers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latin typeface="+mn-lt"/>
                        </a:rPr>
                        <a:t>Ethnicity:</a:t>
                      </a:r>
                      <a:r>
                        <a:rPr lang="en-GB" sz="1100" b="1" baseline="0">
                          <a:solidFill>
                            <a:schemeClr val="tx1">
                              <a:lumMod val="75000"/>
                              <a:lumOff val="25000"/>
                            </a:schemeClr>
                          </a:solidFill>
                          <a:latin typeface="+mn-lt"/>
                        </a:rPr>
                        <a:t> </a:t>
                      </a:r>
                      <a:r>
                        <a:rPr lang="en-GB" sz="1100" b="1">
                          <a:solidFill>
                            <a:schemeClr val="tx1">
                              <a:lumMod val="75000"/>
                              <a:lumOff val="25000"/>
                            </a:schemeClr>
                          </a:solidFill>
                          <a:latin typeface="+mn-lt"/>
                        </a:rPr>
                        <a:t>White</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latin typeface="+mn-lt"/>
                        </a:rPr>
                        <a:t>Ethnic Minority Groups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latin typeface="+mn-lt"/>
                        </a:rPr>
                        <a:t>Eng 2nd Lang</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latin typeface="+mn-lt"/>
                        </a:rPr>
                        <a:t>LGBTQ</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92125">
                <a:tc>
                  <a:txBody>
                    <a:bodyPr/>
                    <a:lstStyle/>
                    <a:p>
                      <a:r>
                        <a:rPr lang="en-GB" sz="1100" i="1">
                          <a:solidFill>
                            <a:schemeClr val="tx1">
                              <a:lumMod val="75000"/>
                              <a:lumOff val="25000"/>
                            </a:schemeClr>
                          </a:solidFill>
                          <a:latin typeface="+mn-lt"/>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latin typeface="+mn-lt"/>
                        </a:rPr>
                        <a:t>191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latin typeface="+mn-lt"/>
                        </a:rPr>
                        <a:t>309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latin typeface="+mn-lt"/>
                        </a:rPr>
                        <a:t>87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latin typeface="+mn-lt"/>
                        </a:rPr>
                        <a:t>1,341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latin typeface="+mn-lt"/>
                        </a:rPr>
                        <a:t>154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latin typeface="+mn-lt"/>
                        </a:rPr>
                        <a:t>120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latin typeface="+mn-lt"/>
                        </a:rPr>
                        <a:t>178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409698">
                <a:tc>
                  <a:txBody>
                    <a:bodyPr/>
                    <a:lstStyle/>
                    <a:p>
                      <a:pPr algn="l" fontAlgn="b"/>
                      <a:r>
                        <a:rPr lang="en-GB" sz="1100" b="0" i="0" u="none" strike="noStrike">
                          <a:solidFill>
                            <a:schemeClr val="tx1">
                              <a:lumMod val="75000"/>
                              <a:lumOff val="25000"/>
                            </a:schemeClr>
                          </a:solidFill>
                          <a:effectLst/>
                          <a:latin typeface="+mn-lt"/>
                        </a:rPr>
                        <a:t>A lot/Quite a lot</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62%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71%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57%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71%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78%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70%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44%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409698">
                <a:tc>
                  <a:txBody>
                    <a:bodyPr/>
                    <a:lstStyle/>
                    <a:p>
                      <a:pPr algn="l" fontAlgn="b"/>
                      <a:r>
                        <a:rPr lang="en-GB" sz="1100" b="0" i="0" u="none" strike="noStrike">
                          <a:solidFill>
                            <a:schemeClr val="tx1">
                              <a:lumMod val="75000"/>
                              <a:lumOff val="25000"/>
                            </a:schemeClr>
                          </a:solidFill>
                          <a:effectLst/>
                          <a:latin typeface="+mn-lt"/>
                        </a:rPr>
                        <a:t>A little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26%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21%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25%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23%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17%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26%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40%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409698">
                <a:tc>
                  <a:txBody>
                    <a:bodyPr/>
                    <a:lstStyle/>
                    <a:p>
                      <a:pPr algn="l" fontAlgn="b"/>
                      <a:r>
                        <a:rPr lang="en-GB" sz="1100" b="0" i="0" u="none" strike="noStrike">
                          <a:solidFill>
                            <a:schemeClr val="tx1">
                              <a:lumMod val="75000"/>
                              <a:lumOff val="25000"/>
                            </a:schemeClr>
                          </a:solidFill>
                          <a:effectLst/>
                          <a:latin typeface="+mn-lt"/>
                        </a:rPr>
                        <a:t>Not at all</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12%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17%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16%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bl>
          </a:graphicData>
        </a:graphic>
      </p:graphicFrame>
    </p:spTree>
    <p:extLst>
      <p:ext uri="{BB962C8B-B14F-4D97-AF65-F5344CB8AC3E}">
        <p14:creationId xmlns:p14="http://schemas.microsoft.com/office/powerpoint/2010/main" val="389681101"/>
      </p:ext>
    </p:extLst>
  </p:cSld>
  <p:clrMapOvr>
    <a:masterClrMapping/>
  </p:clrMapOvr>
  <p:extLst>
    <p:ext uri="{6950BFC3-D8DA-4A85-94F7-54DA5524770B}">
      <p188:commentRel xmlns:p188="http://schemas.microsoft.com/office/powerpoint/2018/8/main" r:id="rId2"/>
    </p:ext>
  </p:extLst>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1"/>
          <p:cNvSpPr>
            <a:spLocks noGrp="1"/>
          </p:cNvSpPr>
          <p:nvPr>
            <p:ph type="title"/>
          </p:nvPr>
        </p:nvSpPr>
        <p:spPr>
          <a:xfrm>
            <a:off x="183599" y="180000"/>
            <a:ext cx="11723055" cy="771345"/>
          </a:xfrm>
        </p:spPr>
        <p:txBody>
          <a:bodyPr anchor="t" anchorCtr="0">
            <a:noAutofit/>
          </a:bodyPr>
          <a:lstStyle/>
          <a:p>
            <a:r>
              <a:rPr lang="en-GB" sz="1600"/>
              <a:t>The most popular reason for not liking physical activity is getting hot and tired, followed by preferring to do other things and being outdoors in cold/bad weather. </a:t>
            </a:r>
          </a:p>
        </p:txBody>
      </p:sp>
      <p:graphicFrame>
        <p:nvGraphicFramePr>
          <p:cNvPr id="5" name="Content Placeholder 6"/>
          <p:cNvGraphicFramePr>
            <a:graphicFrameLocks noGrp="1"/>
          </p:cNvGraphicFramePr>
          <p:nvPr>
            <p:ph idx="1"/>
            <p:extLst>
              <p:ext uri="{D42A27DB-BD31-4B8C-83A1-F6EECF244321}">
                <p14:modId xmlns:p14="http://schemas.microsoft.com/office/powerpoint/2010/main" val="3147005026"/>
              </p:ext>
            </p:extLst>
          </p:nvPr>
        </p:nvGraphicFramePr>
        <p:xfrm>
          <a:off x="183600" y="835201"/>
          <a:ext cx="9168061" cy="4997366"/>
        </p:xfrm>
        <a:graphic>
          <a:graphicData uri="http://schemas.openxmlformats.org/drawingml/2006/chart">
            <c:chart xmlns:c="http://schemas.openxmlformats.org/drawingml/2006/chart" xmlns:r="http://schemas.openxmlformats.org/officeDocument/2006/relationships" r:id="rId2"/>
          </a:graphicData>
        </a:graphic>
      </p:graphicFrame>
      <p:sp>
        <p:nvSpPr>
          <p:cNvPr id="9" name="TextBox 8"/>
          <p:cNvSpPr txBox="1"/>
          <p:nvPr/>
        </p:nvSpPr>
        <p:spPr>
          <a:xfrm>
            <a:off x="183600" y="6368400"/>
            <a:ext cx="6741419" cy="400110"/>
          </a:xfrm>
          <a:prstGeom prst="rect">
            <a:avLst/>
          </a:prstGeom>
          <a:noFill/>
        </p:spPr>
        <p:txBody>
          <a:bodyPr wrap="square" rtlCol="0" anchor="b" anchorCtr="0">
            <a:spAutoFit/>
          </a:bodyPr>
          <a:lstStyle/>
          <a:p>
            <a:pPr>
              <a:defRPr sz="1600" b="0" i="0" u="none" strike="noStrike" kern="1200" spc="0" baseline="0">
                <a:solidFill>
                  <a:prstClr val="black">
                    <a:lumMod val="65000"/>
                    <a:lumOff val="35000"/>
                  </a:prstClr>
                </a:solidFill>
                <a:latin typeface="DINPro" panose="020B0504020101020102" pitchFamily="34" charset="0"/>
                <a:ea typeface="+mn-ea"/>
                <a:cs typeface="DINPro" panose="020B0504020101020102" pitchFamily="34" charset="0"/>
              </a:defRPr>
            </a:pPr>
            <a:r>
              <a:rPr lang="en-GB" sz="1000">
                <a:solidFill>
                  <a:srgbClr val="002060"/>
                </a:solidFill>
                <a:latin typeface="Calibri" panose="020F0502020204030204" pitchFamily="34" charset="0"/>
              </a:rPr>
              <a:t>Q: What is it about physical activity that you don't enjoy? </a:t>
            </a:r>
          </a:p>
          <a:p>
            <a:pPr>
              <a:defRPr sz="1600" b="0" i="0" u="none" strike="noStrike" kern="1200" spc="0" baseline="0">
                <a:solidFill>
                  <a:prstClr val="black">
                    <a:lumMod val="65000"/>
                    <a:lumOff val="35000"/>
                  </a:prstClr>
                </a:solidFill>
                <a:latin typeface="DINPro" panose="020B0504020101020102" pitchFamily="34" charset="0"/>
                <a:ea typeface="+mn-ea"/>
                <a:cs typeface="DINPro" panose="020B0504020101020102" pitchFamily="34" charset="0"/>
              </a:defRPr>
            </a:pPr>
            <a:r>
              <a:rPr lang="en-GB" sz="1000" i="1">
                <a:solidFill>
                  <a:srgbClr val="002060"/>
                </a:solidFill>
                <a:latin typeface="Calibri" panose="020F0502020204030204" pitchFamily="34" charset="0"/>
              </a:rPr>
              <a:t>Base: All those not undertaking physical activity, 2023 n= 349, 2024 n=354, 2025 n=445. </a:t>
            </a:r>
          </a:p>
        </p:txBody>
      </p:sp>
      <p:sp>
        <p:nvSpPr>
          <p:cNvPr id="6" name="Rectangle 5"/>
          <p:cNvSpPr/>
          <p:nvPr/>
        </p:nvSpPr>
        <p:spPr>
          <a:xfrm>
            <a:off x="9946640" y="6368627"/>
            <a:ext cx="1686560" cy="492926"/>
          </a:xfrm>
          <a:prstGeom prst="rect">
            <a:avLst/>
          </a:prstGeom>
          <a:solidFill>
            <a:srgbClr val="F2851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a:t>Physical Activity</a:t>
            </a:r>
          </a:p>
        </p:txBody>
      </p:sp>
    </p:spTree>
    <p:extLst>
      <p:ext uri="{BB962C8B-B14F-4D97-AF65-F5344CB8AC3E}">
        <p14:creationId xmlns:p14="http://schemas.microsoft.com/office/powerpoint/2010/main" val="2330542576"/>
      </p:ext>
    </p:extLst>
  </p:cSld>
  <p:clrMapOvr>
    <a:masterClrMapping/>
  </p:clrMapOvr>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1"/>
          <p:cNvSpPr>
            <a:spLocks noGrp="1"/>
          </p:cNvSpPr>
          <p:nvPr>
            <p:ph type="title"/>
          </p:nvPr>
        </p:nvSpPr>
        <p:spPr>
          <a:xfrm>
            <a:off x="183019" y="180000"/>
            <a:ext cx="11633842" cy="900000"/>
          </a:xfrm>
        </p:spPr>
        <p:txBody>
          <a:bodyPr vert="horz" lIns="91440" tIns="45720" rIns="91440" bIns="45720" rtlCol="0" anchor="t">
            <a:noAutofit/>
          </a:bodyPr>
          <a:lstStyle/>
          <a:p>
            <a:r>
              <a:rPr lang="en-GB" sz="1600"/>
              <a:t>Year 10s are more likely than Year 8s to cite preferring to do other things as a reason for disliking physical activity. Girls are more likely than boys (53% v. 44%) to cite being outdoors in bad weather as a reason for disliking physical activity. </a:t>
            </a:r>
          </a:p>
        </p:txBody>
      </p:sp>
      <p:graphicFrame>
        <p:nvGraphicFramePr>
          <p:cNvPr id="6" name="Table 5"/>
          <p:cNvGraphicFramePr>
            <a:graphicFrameLocks noGrp="1"/>
          </p:cNvGraphicFramePr>
          <p:nvPr>
            <p:extLst>
              <p:ext uri="{D42A27DB-BD31-4B8C-83A1-F6EECF244321}">
                <p14:modId xmlns:p14="http://schemas.microsoft.com/office/powerpoint/2010/main" val="2151432637"/>
              </p:ext>
            </p:extLst>
          </p:nvPr>
        </p:nvGraphicFramePr>
        <p:xfrm>
          <a:off x="360000" y="1039572"/>
          <a:ext cx="11273204" cy="4436711"/>
        </p:xfrm>
        <a:graphic>
          <a:graphicData uri="http://schemas.openxmlformats.org/drawingml/2006/table">
            <a:tbl>
              <a:tblPr firstRow="1" bandRow="1">
                <a:tableStyleId>{5940675A-B579-460E-94D1-54222C63F5DA}</a:tableStyleId>
              </a:tblPr>
              <a:tblGrid>
                <a:gridCol w="4127906">
                  <a:extLst>
                    <a:ext uri="{9D8B030D-6E8A-4147-A177-3AD203B41FA5}">
                      <a16:colId xmlns:a16="http://schemas.microsoft.com/office/drawing/2014/main" val="20000"/>
                    </a:ext>
                  </a:extLst>
                </a:gridCol>
                <a:gridCol w="1346448">
                  <a:extLst>
                    <a:ext uri="{9D8B030D-6E8A-4147-A177-3AD203B41FA5}">
                      <a16:colId xmlns:a16="http://schemas.microsoft.com/office/drawing/2014/main" val="20001"/>
                    </a:ext>
                  </a:extLst>
                </a:gridCol>
                <a:gridCol w="1159770">
                  <a:extLst>
                    <a:ext uri="{9D8B030D-6E8A-4147-A177-3AD203B41FA5}">
                      <a16:colId xmlns:a16="http://schemas.microsoft.com/office/drawing/2014/main" val="20006"/>
                    </a:ext>
                  </a:extLst>
                </a:gridCol>
                <a:gridCol w="1159770">
                  <a:extLst>
                    <a:ext uri="{9D8B030D-6E8A-4147-A177-3AD203B41FA5}">
                      <a16:colId xmlns:a16="http://schemas.microsoft.com/office/drawing/2014/main" val="20007"/>
                    </a:ext>
                  </a:extLst>
                </a:gridCol>
                <a:gridCol w="1159770">
                  <a:extLst>
                    <a:ext uri="{9D8B030D-6E8A-4147-A177-3AD203B41FA5}">
                      <a16:colId xmlns:a16="http://schemas.microsoft.com/office/drawing/2014/main" val="20008"/>
                    </a:ext>
                  </a:extLst>
                </a:gridCol>
                <a:gridCol w="1159770">
                  <a:extLst>
                    <a:ext uri="{9D8B030D-6E8A-4147-A177-3AD203B41FA5}">
                      <a16:colId xmlns:a16="http://schemas.microsoft.com/office/drawing/2014/main" val="20009"/>
                    </a:ext>
                  </a:extLst>
                </a:gridCol>
                <a:gridCol w="1159770">
                  <a:extLst>
                    <a:ext uri="{9D8B030D-6E8A-4147-A177-3AD203B41FA5}">
                      <a16:colId xmlns:a16="http://schemas.microsoft.com/office/drawing/2014/main" val="20010"/>
                    </a:ext>
                  </a:extLst>
                </a:gridCol>
              </a:tblGrid>
              <a:tr h="523021">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i="1">
                          <a:solidFill>
                            <a:schemeClr val="tx1">
                              <a:lumMod val="75000"/>
                              <a:lumOff val="25000"/>
                            </a:schemeClr>
                          </a:solidFill>
                          <a:latin typeface="+mn-lt"/>
                        </a:rPr>
                        <a:t>2025 Survey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latin typeface="+mn-lt"/>
                        </a:rPr>
                        <a:t>All Secondary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latin typeface="+mn-lt"/>
                        </a:rPr>
                        <a:t>Year 8</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latin typeface="+mn-lt"/>
                        </a:rPr>
                        <a:t>Year 10</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latin typeface="+mn-lt"/>
                        </a:rPr>
                        <a:t>Boys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latin typeface="+mn-lt"/>
                        </a:rPr>
                        <a:t>Girls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latin typeface="+mn-lt"/>
                        </a:rPr>
                        <a:t>FSM</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391369">
                <a:tc>
                  <a:txBody>
                    <a:bodyPr/>
                    <a:lstStyle/>
                    <a:p>
                      <a:r>
                        <a:rPr lang="en-GB" sz="1100" i="1">
                          <a:solidFill>
                            <a:schemeClr val="tx1">
                              <a:lumMod val="75000"/>
                              <a:lumOff val="25000"/>
                            </a:schemeClr>
                          </a:solidFill>
                          <a:latin typeface="+mn-lt"/>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latin typeface="+mn-lt"/>
                        </a:rPr>
                        <a:t>445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algn="ctr" defTabSz="914400" rtl="0" eaLnBrk="1" latinLnBrk="0" hangingPunct="1"/>
                      <a:r>
                        <a:rPr lang="en-GB" sz="1100" i="1" kern="1200">
                          <a:solidFill>
                            <a:schemeClr val="tx1">
                              <a:lumMod val="75000"/>
                              <a:lumOff val="25000"/>
                            </a:schemeClr>
                          </a:solidFill>
                          <a:latin typeface="+mn-lt"/>
                          <a:ea typeface="+mn-ea"/>
                          <a:cs typeface="+mn-cs"/>
                        </a:rPr>
                        <a:t>242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latin typeface="+mn-lt"/>
                        </a:rPr>
                        <a:t>203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latin typeface="+mn-lt"/>
                        </a:rPr>
                        <a:t>129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algn="ctr" defTabSz="914400" rtl="0" eaLnBrk="1" latinLnBrk="0" hangingPunct="1"/>
                      <a:r>
                        <a:rPr lang="en-GB" sz="1100" i="1" kern="1200">
                          <a:solidFill>
                            <a:schemeClr val="tx1">
                              <a:lumMod val="75000"/>
                              <a:lumOff val="25000"/>
                            </a:schemeClr>
                          </a:solidFill>
                          <a:latin typeface="+mn-lt"/>
                          <a:ea typeface="+mn-ea"/>
                          <a:cs typeface="+mn-cs"/>
                        </a:rPr>
                        <a:t>282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latin typeface="+mn-lt"/>
                        </a:rPr>
                        <a:t>120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391369">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a:solidFill>
                            <a:schemeClr val="tx1">
                              <a:lumMod val="75000"/>
                              <a:lumOff val="25000"/>
                            </a:schemeClr>
                          </a:solidFill>
                          <a:latin typeface="+mn-lt"/>
                        </a:rPr>
                        <a:t>Getting hot and tired</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52%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52%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53%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a:solidFill>
                            <a:schemeClr val="tx1">
                              <a:lumMod val="75000"/>
                              <a:lumOff val="25000"/>
                            </a:schemeClr>
                          </a:solidFill>
                          <a:effectLst/>
                          <a:latin typeface="+mn-lt"/>
                        </a:rPr>
                        <a:t>49%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52%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55%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391369">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a:solidFill>
                            <a:schemeClr val="tx1">
                              <a:lumMod val="75000"/>
                              <a:lumOff val="25000"/>
                            </a:schemeClr>
                          </a:solidFill>
                          <a:latin typeface="+mn-lt"/>
                        </a:rPr>
                        <a:t>Just prefer to do other things</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51%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46%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58%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a:solidFill>
                            <a:schemeClr val="tx1">
                              <a:lumMod val="75000"/>
                              <a:lumOff val="25000"/>
                            </a:schemeClr>
                          </a:solidFill>
                          <a:effectLst/>
                          <a:latin typeface="+mn-lt"/>
                        </a:rPr>
                        <a:t>54%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50%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a:solidFill>
                            <a:schemeClr val="tx1">
                              <a:lumMod val="75000"/>
                              <a:lumOff val="25000"/>
                            </a:schemeClr>
                          </a:solidFill>
                          <a:effectLst/>
                          <a:latin typeface="+mn-lt"/>
                        </a:rPr>
                        <a:t>39%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902554092"/>
                  </a:ext>
                </a:extLst>
              </a:tr>
              <a:tr h="391369">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a:solidFill>
                            <a:schemeClr val="tx1">
                              <a:lumMod val="75000"/>
                              <a:lumOff val="25000"/>
                            </a:schemeClr>
                          </a:solidFill>
                          <a:latin typeface="+mn-lt"/>
                        </a:rPr>
                        <a:t>Being outdoors in bad weather or when it's cold</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50%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52%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48%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a:solidFill>
                            <a:schemeClr val="tx1">
                              <a:lumMod val="75000"/>
                              <a:lumOff val="25000"/>
                            </a:schemeClr>
                          </a:solidFill>
                          <a:effectLst/>
                          <a:latin typeface="+mn-lt"/>
                        </a:rPr>
                        <a:t>44%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53%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a:solidFill>
                            <a:schemeClr val="tx1">
                              <a:lumMod val="75000"/>
                              <a:lumOff val="25000"/>
                            </a:schemeClr>
                          </a:solidFill>
                          <a:effectLst/>
                          <a:latin typeface="+mn-lt"/>
                        </a:rPr>
                        <a:t>51%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391369">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a:solidFill>
                            <a:schemeClr val="tx1">
                              <a:lumMod val="75000"/>
                              <a:lumOff val="25000"/>
                            </a:schemeClr>
                          </a:solidFill>
                          <a:latin typeface="+mn-lt"/>
                        </a:rPr>
                        <a:t>Not very good at it</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43%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43%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42%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a:solidFill>
                            <a:schemeClr val="tx1">
                              <a:lumMod val="75000"/>
                              <a:lumOff val="25000"/>
                            </a:schemeClr>
                          </a:solidFill>
                          <a:effectLst/>
                          <a:latin typeface="+mn-lt"/>
                        </a:rPr>
                        <a:t>47%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41%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a:solidFill>
                            <a:schemeClr val="tx1">
                              <a:lumMod val="75000"/>
                              <a:lumOff val="25000"/>
                            </a:schemeClr>
                          </a:solidFill>
                          <a:effectLst/>
                          <a:latin typeface="+mn-lt"/>
                        </a:rPr>
                        <a:t>35%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5"/>
                  </a:ext>
                </a:extLst>
              </a:tr>
              <a:tr h="391369">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a:solidFill>
                            <a:schemeClr val="tx1">
                              <a:lumMod val="75000"/>
                              <a:lumOff val="25000"/>
                            </a:schemeClr>
                          </a:solidFill>
                          <a:latin typeface="+mn-lt"/>
                        </a:rPr>
                        <a:t>I feel shy about my body</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35%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37%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33%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a:solidFill>
                            <a:schemeClr val="tx1">
                              <a:lumMod val="75000"/>
                              <a:lumOff val="25000"/>
                            </a:schemeClr>
                          </a:solidFill>
                          <a:effectLst/>
                          <a:latin typeface="+mn-lt"/>
                        </a:rPr>
                        <a:t>26%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36%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a:solidFill>
                            <a:schemeClr val="tx1">
                              <a:lumMod val="75000"/>
                              <a:lumOff val="25000"/>
                            </a:schemeClr>
                          </a:solidFill>
                          <a:effectLst/>
                          <a:latin typeface="+mn-lt"/>
                        </a:rPr>
                        <a:t>39%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6"/>
                  </a:ext>
                </a:extLst>
              </a:tr>
              <a:tr h="391369">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a:solidFill>
                            <a:schemeClr val="tx1">
                              <a:lumMod val="75000"/>
                              <a:lumOff val="25000"/>
                            </a:schemeClr>
                          </a:solidFill>
                          <a:latin typeface="+mn-lt"/>
                        </a:rPr>
                        <a:t>Having to be competitive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24%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26%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22%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29%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21%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a:solidFill>
                            <a:schemeClr val="tx1">
                              <a:lumMod val="75000"/>
                              <a:lumOff val="25000"/>
                            </a:schemeClr>
                          </a:solidFill>
                          <a:effectLst/>
                          <a:latin typeface="+mn-lt"/>
                        </a:rPr>
                        <a:t>21%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7"/>
                  </a:ext>
                </a:extLst>
              </a:tr>
              <a:tr h="391369">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a:solidFill>
                            <a:schemeClr val="tx1">
                              <a:lumMod val="75000"/>
                              <a:lumOff val="25000"/>
                            </a:schemeClr>
                          </a:solidFill>
                          <a:latin typeface="+mn-lt"/>
                        </a:rPr>
                        <a:t>I don’t like the activities on offer/that are available to me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23%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22%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24%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22%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23%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a:solidFill>
                            <a:schemeClr val="tx1">
                              <a:lumMod val="75000"/>
                              <a:lumOff val="25000"/>
                            </a:schemeClr>
                          </a:solidFill>
                          <a:effectLst/>
                          <a:latin typeface="+mn-lt"/>
                        </a:rPr>
                        <a:t>15%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8"/>
                  </a:ext>
                </a:extLst>
              </a:tr>
              <a:tr h="391369">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a:solidFill>
                            <a:schemeClr val="tx1">
                              <a:lumMod val="75000"/>
                              <a:lumOff val="25000"/>
                            </a:schemeClr>
                          </a:solidFill>
                          <a:latin typeface="+mn-lt"/>
                        </a:rPr>
                        <a:t>Changing into different clothes</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21%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21%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21%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19%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19%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23%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9"/>
                  </a:ext>
                </a:extLst>
              </a:tr>
              <a:tr h="391369">
                <a:tc>
                  <a:txBody>
                    <a:bodyPr/>
                    <a:lstStyle/>
                    <a:p>
                      <a:r>
                        <a:rPr lang="en-GB" sz="1100">
                          <a:solidFill>
                            <a:schemeClr val="tx1">
                              <a:lumMod val="75000"/>
                              <a:lumOff val="25000"/>
                            </a:schemeClr>
                          </a:solidFill>
                          <a:latin typeface="+mn-lt"/>
                        </a:rPr>
                        <a:t>Something else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768527952"/>
                  </a:ext>
                </a:extLst>
              </a:tr>
            </a:tbl>
          </a:graphicData>
        </a:graphic>
      </p:graphicFrame>
      <p:sp>
        <p:nvSpPr>
          <p:cNvPr id="10" name="TextBox 9">
            <a:extLst>
              <a:ext uri="{FF2B5EF4-FFF2-40B4-BE49-F238E27FC236}">
                <a16:creationId xmlns:a16="http://schemas.microsoft.com/office/drawing/2014/main" id="{B870E620-D9B6-4203-ACCF-79174DD1CB66}"/>
              </a:ext>
            </a:extLst>
          </p:cNvPr>
          <p:cNvSpPr txBox="1"/>
          <p:nvPr/>
        </p:nvSpPr>
        <p:spPr>
          <a:xfrm>
            <a:off x="183600" y="6522289"/>
            <a:ext cx="4184831" cy="246221"/>
          </a:xfrm>
          <a:prstGeom prst="rect">
            <a:avLst/>
          </a:prstGeom>
          <a:noFill/>
        </p:spPr>
        <p:txBody>
          <a:bodyPr wrap="square" rtlCol="0" anchor="b" anchorCtr="0">
            <a:spAutoFit/>
          </a:bodyPr>
          <a:lstStyle>
            <a:defPPr>
              <a:defRPr lang="en-US"/>
            </a:defPPr>
            <a:lvl1pPr>
              <a:defRPr sz="1000">
                <a:solidFill>
                  <a:srgbClr val="002060"/>
                </a:solidFill>
                <a:latin typeface="DINPro" panose="020B0504020101020102" pitchFamily="34" charset="0"/>
              </a:defRPr>
            </a:lvl1pPr>
          </a:lstStyle>
          <a:p>
            <a:r>
              <a:rPr lang="en-GB">
                <a:latin typeface="Calibri" panose="020F0502020204030204" pitchFamily="34" charset="0"/>
              </a:rPr>
              <a:t>Q: What is it about physical activity that you don't enjoy?</a:t>
            </a:r>
          </a:p>
        </p:txBody>
      </p:sp>
      <p:sp>
        <p:nvSpPr>
          <p:cNvPr id="11" name="Rectangle 10">
            <a:extLst>
              <a:ext uri="{FF2B5EF4-FFF2-40B4-BE49-F238E27FC236}">
                <a16:creationId xmlns:a16="http://schemas.microsoft.com/office/drawing/2014/main" id="{F6015311-0B28-4067-A444-FEF181FD6EAB}"/>
              </a:ext>
            </a:extLst>
          </p:cNvPr>
          <p:cNvSpPr/>
          <p:nvPr/>
        </p:nvSpPr>
        <p:spPr>
          <a:xfrm>
            <a:off x="9946640" y="6368627"/>
            <a:ext cx="1686560" cy="492926"/>
          </a:xfrm>
          <a:prstGeom prst="rect">
            <a:avLst/>
          </a:prstGeom>
          <a:solidFill>
            <a:srgbClr val="F2851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a:t>Physical activity</a:t>
            </a:r>
          </a:p>
        </p:txBody>
      </p:sp>
    </p:spTree>
    <p:extLst>
      <p:ext uri="{BB962C8B-B14F-4D97-AF65-F5344CB8AC3E}">
        <p14:creationId xmlns:p14="http://schemas.microsoft.com/office/powerpoint/2010/main" val="3919980810"/>
      </p:ext>
    </p:extLst>
  </p:cSld>
  <p:clrMapOvr>
    <a:masterClrMapping/>
  </p:clrMapOvr>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1"/>
          <p:cNvSpPr>
            <a:spLocks noGrp="1"/>
          </p:cNvSpPr>
          <p:nvPr>
            <p:ph type="title"/>
          </p:nvPr>
        </p:nvSpPr>
        <p:spPr>
          <a:xfrm>
            <a:off x="183019" y="180000"/>
            <a:ext cx="11633842" cy="900000"/>
          </a:xfrm>
        </p:spPr>
        <p:txBody>
          <a:bodyPr vert="horz" lIns="91440" tIns="45720" rIns="91440" bIns="45720" rtlCol="0" anchor="t">
            <a:noAutofit/>
          </a:bodyPr>
          <a:lstStyle/>
          <a:p>
            <a:r>
              <a:rPr lang="en-GB" sz="1600"/>
              <a:t>Amongst those who don’t enjoy physical activity, feeling shy about their own body is more likely for Young carers and LGBTQ pupils</a:t>
            </a:r>
            <a:br>
              <a:rPr lang="en-GB" sz="1600"/>
            </a:br>
            <a:r>
              <a:rPr lang="en-GB" sz="1200" i="1"/>
              <a:t>(Please note the base for most of these cohorts is low.)</a:t>
            </a:r>
            <a:endParaRPr lang="en-GB" sz="1200"/>
          </a:p>
        </p:txBody>
      </p:sp>
      <p:graphicFrame>
        <p:nvGraphicFramePr>
          <p:cNvPr id="6" name="Table 5"/>
          <p:cNvGraphicFramePr>
            <a:graphicFrameLocks noGrp="1"/>
          </p:cNvGraphicFramePr>
          <p:nvPr>
            <p:extLst>
              <p:ext uri="{D42A27DB-BD31-4B8C-83A1-F6EECF244321}">
                <p14:modId xmlns:p14="http://schemas.microsoft.com/office/powerpoint/2010/main" val="3563106153"/>
              </p:ext>
            </p:extLst>
          </p:nvPr>
        </p:nvGraphicFramePr>
        <p:xfrm>
          <a:off x="360001" y="961200"/>
          <a:ext cx="11273198" cy="4622750"/>
        </p:xfrm>
        <a:graphic>
          <a:graphicData uri="http://schemas.openxmlformats.org/drawingml/2006/table">
            <a:tbl>
              <a:tblPr firstRow="1" bandRow="1">
                <a:tableStyleId>{5940675A-B579-460E-94D1-54222C63F5DA}</a:tableStyleId>
              </a:tblPr>
              <a:tblGrid>
                <a:gridCol w="3742850">
                  <a:extLst>
                    <a:ext uri="{9D8B030D-6E8A-4147-A177-3AD203B41FA5}">
                      <a16:colId xmlns:a16="http://schemas.microsoft.com/office/drawing/2014/main" val="20000"/>
                    </a:ext>
                  </a:extLst>
                </a:gridCol>
                <a:gridCol w="1220849">
                  <a:extLst>
                    <a:ext uri="{9D8B030D-6E8A-4147-A177-3AD203B41FA5}">
                      <a16:colId xmlns:a16="http://schemas.microsoft.com/office/drawing/2014/main" val="20001"/>
                    </a:ext>
                  </a:extLst>
                </a:gridCol>
                <a:gridCol w="1034580">
                  <a:extLst>
                    <a:ext uri="{9D8B030D-6E8A-4147-A177-3AD203B41FA5}">
                      <a16:colId xmlns:a16="http://schemas.microsoft.com/office/drawing/2014/main" val="20006"/>
                    </a:ext>
                  </a:extLst>
                </a:gridCol>
                <a:gridCol w="1068587">
                  <a:extLst>
                    <a:ext uri="{9D8B030D-6E8A-4147-A177-3AD203B41FA5}">
                      <a16:colId xmlns:a16="http://schemas.microsoft.com/office/drawing/2014/main" val="20007"/>
                    </a:ext>
                  </a:extLst>
                </a:gridCol>
                <a:gridCol w="1051583">
                  <a:extLst>
                    <a:ext uri="{9D8B030D-6E8A-4147-A177-3AD203B41FA5}">
                      <a16:colId xmlns:a16="http://schemas.microsoft.com/office/drawing/2014/main" val="20008"/>
                    </a:ext>
                  </a:extLst>
                </a:gridCol>
                <a:gridCol w="1051583">
                  <a:extLst>
                    <a:ext uri="{9D8B030D-6E8A-4147-A177-3AD203B41FA5}">
                      <a16:colId xmlns:a16="http://schemas.microsoft.com/office/drawing/2014/main" val="20009"/>
                    </a:ext>
                  </a:extLst>
                </a:gridCol>
                <a:gridCol w="1051583">
                  <a:extLst>
                    <a:ext uri="{9D8B030D-6E8A-4147-A177-3AD203B41FA5}">
                      <a16:colId xmlns:a16="http://schemas.microsoft.com/office/drawing/2014/main" val="20010"/>
                    </a:ext>
                  </a:extLst>
                </a:gridCol>
                <a:gridCol w="1051583">
                  <a:extLst>
                    <a:ext uri="{9D8B030D-6E8A-4147-A177-3AD203B41FA5}">
                      <a16:colId xmlns:a16="http://schemas.microsoft.com/office/drawing/2014/main" val="2120218299"/>
                    </a:ext>
                  </a:extLst>
                </a:gridCol>
              </a:tblGrid>
              <a:tr h="538349">
                <a:tc>
                  <a:txBody>
                    <a:bodyPr/>
                    <a:lstStyle/>
                    <a:p>
                      <a:r>
                        <a:rPr lang="en-GB" sz="1100" i="1">
                          <a:solidFill>
                            <a:schemeClr val="tx1">
                              <a:lumMod val="75000"/>
                              <a:lumOff val="25000"/>
                            </a:schemeClr>
                          </a:solidFill>
                          <a:latin typeface="+mn-lt"/>
                        </a:rPr>
                        <a:t>2025 Survey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latin typeface="+mn-lt"/>
                        </a:rPr>
                        <a:t>SEN</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latin typeface="+mn-lt"/>
                        </a:rPr>
                        <a:t>Have a disability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latin typeface="+mn-lt"/>
                        </a:rPr>
                        <a:t>Young carers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latin typeface="+mn-lt"/>
                        </a:rPr>
                        <a:t>Ethnicity:</a:t>
                      </a:r>
                      <a:r>
                        <a:rPr lang="en-GB" sz="1100" b="1" baseline="0">
                          <a:solidFill>
                            <a:schemeClr val="tx1">
                              <a:lumMod val="75000"/>
                              <a:lumOff val="25000"/>
                            </a:schemeClr>
                          </a:solidFill>
                          <a:latin typeface="+mn-lt"/>
                        </a:rPr>
                        <a:t> </a:t>
                      </a:r>
                      <a:r>
                        <a:rPr lang="en-GB" sz="1100" b="1">
                          <a:solidFill>
                            <a:schemeClr val="tx1">
                              <a:lumMod val="75000"/>
                              <a:lumOff val="25000"/>
                            </a:schemeClr>
                          </a:solidFill>
                          <a:latin typeface="+mn-lt"/>
                        </a:rPr>
                        <a:t>White</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latin typeface="+mn-lt"/>
                        </a:rPr>
                        <a:t>Ethnic Minority Groups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latin typeface="+mn-lt"/>
                        </a:rPr>
                        <a:t>Eng 2</a:t>
                      </a:r>
                      <a:r>
                        <a:rPr lang="en-GB" sz="1100" b="1" baseline="30000">
                          <a:solidFill>
                            <a:schemeClr val="tx1">
                              <a:lumMod val="75000"/>
                              <a:lumOff val="25000"/>
                            </a:schemeClr>
                          </a:solidFill>
                          <a:latin typeface="+mn-lt"/>
                        </a:rPr>
                        <a:t>nd</a:t>
                      </a:r>
                      <a:r>
                        <a:rPr lang="en-GB" sz="1100" b="1">
                          <a:solidFill>
                            <a:schemeClr val="tx1">
                              <a:lumMod val="75000"/>
                              <a:lumOff val="25000"/>
                            </a:schemeClr>
                          </a:solidFill>
                          <a:latin typeface="+mn-lt"/>
                        </a:rPr>
                        <a:t> Lang</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latin typeface="+mn-lt"/>
                        </a:rPr>
                        <a:t>LGBTQ</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402839">
                <a:tc>
                  <a:txBody>
                    <a:bodyPr/>
                    <a:lstStyle/>
                    <a:p>
                      <a:r>
                        <a:rPr lang="en-GB" sz="1100" i="1">
                          <a:solidFill>
                            <a:schemeClr val="tx1">
                              <a:lumMod val="75000"/>
                              <a:lumOff val="25000"/>
                            </a:schemeClr>
                          </a:solidFill>
                          <a:latin typeface="+mn-lt"/>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latin typeface="+mn-lt"/>
                        </a:rPr>
                        <a:t>73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latin typeface="+mn-lt"/>
                        </a:rPr>
                        <a:t>89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algn="ctr" defTabSz="914400" rtl="0" eaLnBrk="1" latinLnBrk="0" hangingPunct="1"/>
                      <a:r>
                        <a:rPr lang="en-GB" sz="1100" i="1" kern="1200">
                          <a:solidFill>
                            <a:schemeClr val="tx1">
                              <a:lumMod val="75000"/>
                              <a:lumOff val="25000"/>
                            </a:schemeClr>
                          </a:solidFill>
                          <a:latin typeface="+mn-lt"/>
                          <a:ea typeface="+mn-ea"/>
                          <a:cs typeface="+mn-cs"/>
                        </a:rPr>
                        <a:t>37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latin typeface="+mn-lt"/>
                        </a:rPr>
                        <a:t>390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latin typeface="+mn-lt"/>
                        </a:rPr>
                        <a:t>34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latin typeface="+mn-lt"/>
                        </a:rPr>
                        <a:t>36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latin typeface="+mn-lt"/>
                        </a:rPr>
                        <a:t>100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402839">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a:solidFill>
                            <a:schemeClr val="tx1">
                              <a:lumMod val="75000"/>
                              <a:lumOff val="25000"/>
                            </a:schemeClr>
                          </a:solidFill>
                          <a:latin typeface="+mn-lt"/>
                        </a:rPr>
                        <a:t>Getting hot and tired</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60%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58%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59%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a:solidFill>
                            <a:schemeClr val="tx1">
                              <a:lumMod val="75000"/>
                              <a:lumOff val="25000"/>
                            </a:schemeClr>
                          </a:solidFill>
                          <a:effectLst/>
                          <a:latin typeface="+mn-lt"/>
                        </a:rPr>
                        <a:t>52%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53%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56%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60%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402839">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a:solidFill>
                            <a:schemeClr val="tx1">
                              <a:lumMod val="75000"/>
                              <a:lumOff val="25000"/>
                            </a:schemeClr>
                          </a:solidFill>
                          <a:latin typeface="+mn-lt"/>
                        </a:rPr>
                        <a:t>Just prefer to do other things</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48%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49%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43%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a:solidFill>
                            <a:schemeClr val="tx1">
                              <a:lumMod val="75000"/>
                              <a:lumOff val="25000"/>
                            </a:schemeClr>
                          </a:solidFill>
                          <a:effectLst/>
                          <a:latin typeface="+mn-lt"/>
                        </a:rPr>
                        <a:t>51%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56%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a:solidFill>
                            <a:schemeClr val="tx1">
                              <a:lumMod val="75000"/>
                              <a:lumOff val="25000"/>
                            </a:schemeClr>
                          </a:solidFill>
                          <a:effectLst/>
                          <a:latin typeface="+mn-lt"/>
                        </a:rPr>
                        <a:t>61%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58%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402839">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a:solidFill>
                            <a:schemeClr val="tx1">
                              <a:lumMod val="75000"/>
                              <a:lumOff val="25000"/>
                            </a:schemeClr>
                          </a:solidFill>
                          <a:latin typeface="+mn-lt"/>
                        </a:rPr>
                        <a:t>Being outdoors in bad weather or when it's cold</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51%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38%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46%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51%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a:solidFill>
                            <a:schemeClr val="tx1">
                              <a:lumMod val="75000"/>
                              <a:lumOff val="25000"/>
                            </a:schemeClr>
                          </a:solidFill>
                          <a:effectLst/>
                          <a:latin typeface="+mn-lt"/>
                        </a:rPr>
                        <a:t>38%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53%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42%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r h="402839">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a:solidFill>
                            <a:schemeClr val="tx1">
                              <a:lumMod val="75000"/>
                              <a:lumOff val="25000"/>
                            </a:schemeClr>
                          </a:solidFill>
                          <a:latin typeface="+mn-lt"/>
                        </a:rPr>
                        <a:t>Not very good at it</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38%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40%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41%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a:solidFill>
                            <a:schemeClr val="tx1">
                              <a:lumMod val="75000"/>
                              <a:lumOff val="25000"/>
                            </a:schemeClr>
                          </a:solidFill>
                          <a:effectLst/>
                          <a:latin typeface="+mn-lt"/>
                        </a:rPr>
                        <a:t>43%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47%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a:solidFill>
                            <a:schemeClr val="tx1">
                              <a:lumMod val="75000"/>
                              <a:lumOff val="25000"/>
                            </a:schemeClr>
                          </a:solidFill>
                          <a:effectLst/>
                          <a:latin typeface="+mn-lt"/>
                        </a:rPr>
                        <a:t>36%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46%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5"/>
                  </a:ext>
                </a:extLst>
              </a:tr>
              <a:tr h="402839">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a:solidFill>
                            <a:schemeClr val="tx1">
                              <a:lumMod val="75000"/>
                              <a:lumOff val="25000"/>
                            </a:schemeClr>
                          </a:solidFill>
                          <a:latin typeface="+mn-lt"/>
                        </a:rPr>
                        <a:t>I feel shy about my body</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33%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40%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57%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a:solidFill>
                            <a:schemeClr val="tx1">
                              <a:lumMod val="75000"/>
                              <a:lumOff val="25000"/>
                            </a:schemeClr>
                          </a:solidFill>
                          <a:effectLst/>
                          <a:latin typeface="+mn-lt"/>
                        </a:rPr>
                        <a:t>35%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32%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a:solidFill>
                            <a:schemeClr val="tx1">
                              <a:lumMod val="75000"/>
                              <a:lumOff val="25000"/>
                            </a:schemeClr>
                          </a:solidFill>
                          <a:effectLst/>
                          <a:latin typeface="+mn-lt"/>
                        </a:rPr>
                        <a:t>28%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48%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6"/>
                  </a:ext>
                </a:extLst>
              </a:tr>
              <a:tr h="402839">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a:solidFill>
                            <a:schemeClr val="tx1">
                              <a:lumMod val="75000"/>
                              <a:lumOff val="25000"/>
                            </a:schemeClr>
                          </a:solidFill>
                          <a:latin typeface="+mn-lt"/>
                        </a:rPr>
                        <a:t>Having to be competitive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29%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24%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27%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24%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26%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a:solidFill>
                            <a:schemeClr val="tx1">
                              <a:lumMod val="75000"/>
                              <a:lumOff val="25000"/>
                            </a:schemeClr>
                          </a:solidFill>
                          <a:effectLst/>
                          <a:latin typeface="+mn-lt"/>
                        </a:rPr>
                        <a:t>22%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27%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7"/>
                  </a:ext>
                </a:extLst>
              </a:tr>
              <a:tr h="402839">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a:solidFill>
                            <a:schemeClr val="tx1">
                              <a:lumMod val="75000"/>
                              <a:lumOff val="25000"/>
                            </a:schemeClr>
                          </a:solidFill>
                          <a:latin typeface="+mn-lt"/>
                        </a:rPr>
                        <a:t>I don’t like the activities on offer/that are available to me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26%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21%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27%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23%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26%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a:solidFill>
                            <a:schemeClr val="tx1">
                              <a:lumMod val="75000"/>
                              <a:lumOff val="25000"/>
                            </a:schemeClr>
                          </a:solidFill>
                          <a:effectLst/>
                          <a:latin typeface="+mn-lt"/>
                        </a:rPr>
                        <a:t>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26%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8"/>
                  </a:ext>
                </a:extLst>
              </a:tr>
              <a:tr h="402839">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a:solidFill>
                            <a:schemeClr val="tx1">
                              <a:lumMod val="75000"/>
                              <a:lumOff val="25000"/>
                            </a:schemeClr>
                          </a:solidFill>
                          <a:latin typeface="+mn-lt"/>
                        </a:rPr>
                        <a:t>Changing into different clothes</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27%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25%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27%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21%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24%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22%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31%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9"/>
                  </a:ext>
                </a:extLst>
              </a:tr>
              <a:tr h="402839">
                <a:tc>
                  <a:txBody>
                    <a:bodyPr/>
                    <a:lstStyle/>
                    <a:p>
                      <a:r>
                        <a:rPr lang="en-GB" sz="1100">
                          <a:solidFill>
                            <a:schemeClr val="tx1">
                              <a:lumMod val="75000"/>
                              <a:lumOff val="25000"/>
                            </a:schemeClr>
                          </a:solidFill>
                          <a:latin typeface="+mn-lt"/>
                        </a:rPr>
                        <a:t>Something else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11%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15%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11%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15%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3832763585"/>
                  </a:ext>
                </a:extLst>
              </a:tr>
            </a:tbl>
          </a:graphicData>
        </a:graphic>
      </p:graphicFrame>
      <p:sp>
        <p:nvSpPr>
          <p:cNvPr id="10" name="TextBox 9">
            <a:extLst>
              <a:ext uri="{FF2B5EF4-FFF2-40B4-BE49-F238E27FC236}">
                <a16:creationId xmlns:a16="http://schemas.microsoft.com/office/drawing/2014/main" id="{B870E620-D9B6-4203-ACCF-79174DD1CB66}"/>
              </a:ext>
            </a:extLst>
          </p:cNvPr>
          <p:cNvSpPr txBox="1"/>
          <p:nvPr/>
        </p:nvSpPr>
        <p:spPr>
          <a:xfrm>
            <a:off x="183600" y="6522289"/>
            <a:ext cx="4184831" cy="246221"/>
          </a:xfrm>
          <a:prstGeom prst="rect">
            <a:avLst/>
          </a:prstGeom>
          <a:noFill/>
        </p:spPr>
        <p:txBody>
          <a:bodyPr wrap="square" rtlCol="0" anchor="b" anchorCtr="0">
            <a:spAutoFit/>
          </a:bodyPr>
          <a:lstStyle>
            <a:defPPr>
              <a:defRPr lang="en-US"/>
            </a:defPPr>
            <a:lvl1pPr>
              <a:defRPr sz="1000">
                <a:solidFill>
                  <a:srgbClr val="002060"/>
                </a:solidFill>
                <a:latin typeface="DINPro" panose="020B0504020101020102" pitchFamily="34" charset="0"/>
              </a:defRPr>
            </a:lvl1pPr>
          </a:lstStyle>
          <a:p>
            <a:r>
              <a:rPr lang="en-GB">
                <a:latin typeface="Calibri" panose="020F0502020204030204" pitchFamily="34" charset="0"/>
              </a:rPr>
              <a:t>Q: What is it about physical activity that you don't enjoy?</a:t>
            </a:r>
          </a:p>
        </p:txBody>
      </p:sp>
      <p:sp>
        <p:nvSpPr>
          <p:cNvPr id="11" name="Rectangle 10">
            <a:extLst>
              <a:ext uri="{FF2B5EF4-FFF2-40B4-BE49-F238E27FC236}">
                <a16:creationId xmlns:a16="http://schemas.microsoft.com/office/drawing/2014/main" id="{F6015311-0B28-4067-A444-FEF181FD6EAB}"/>
              </a:ext>
            </a:extLst>
          </p:cNvPr>
          <p:cNvSpPr/>
          <p:nvPr/>
        </p:nvSpPr>
        <p:spPr>
          <a:xfrm>
            <a:off x="9946640" y="6368627"/>
            <a:ext cx="1686560" cy="492926"/>
          </a:xfrm>
          <a:prstGeom prst="rect">
            <a:avLst/>
          </a:prstGeom>
          <a:solidFill>
            <a:srgbClr val="F2851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a:t>Physical activity</a:t>
            </a:r>
          </a:p>
        </p:txBody>
      </p:sp>
    </p:spTree>
    <p:extLst>
      <p:ext uri="{BB962C8B-B14F-4D97-AF65-F5344CB8AC3E}">
        <p14:creationId xmlns:p14="http://schemas.microsoft.com/office/powerpoint/2010/main" val="2033517857"/>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vert="horz" lIns="91440" tIns="45720" rIns="91440" bIns="45720" rtlCol="0" anchor="ctr">
            <a:normAutofit/>
          </a:bodyPr>
          <a:lstStyle/>
          <a:p>
            <a:r>
              <a:rPr lang="en-GB" sz="2400"/>
              <a:t>Executive Summary (3) - CYPP key indicators</a:t>
            </a:r>
          </a:p>
        </p:txBody>
      </p:sp>
      <p:sp>
        <p:nvSpPr>
          <p:cNvPr id="3" name="Content Placeholder 2"/>
          <p:cNvSpPr>
            <a:spLocks noGrp="1"/>
          </p:cNvSpPr>
          <p:nvPr>
            <p:ph idx="1"/>
          </p:nvPr>
        </p:nvSpPr>
        <p:spPr>
          <a:xfrm>
            <a:off x="6036905" y="835200"/>
            <a:ext cx="5375510" cy="2430762"/>
          </a:xfrm>
        </p:spPr>
        <p:txBody>
          <a:bodyPr>
            <a:noAutofit/>
          </a:bodyPr>
          <a:lstStyle/>
          <a:p>
            <a:pPr marL="0" indent="0">
              <a:lnSpc>
                <a:spcPct val="100000"/>
              </a:lnSpc>
              <a:spcBef>
                <a:spcPts val="600"/>
              </a:spcBef>
              <a:spcAft>
                <a:spcPts val="600"/>
              </a:spcAft>
              <a:buNone/>
            </a:pPr>
            <a:r>
              <a:rPr lang="en-GB" sz="1600" i="1">
                <a:latin typeface="+mn-lt"/>
              </a:rPr>
              <a:t>CYPP-3: </a:t>
            </a:r>
            <a:r>
              <a:rPr lang="en-GB" sz="1600" b="1">
                <a:latin typeface="+mn-lt"/>
              </a:rPr>
              <a:t>Do you think you have been picked on or bullied about any of the following?</a:t>
            </a:r>
          </a:p>
          <a:p>
            <a:pPr marL="0" indent="0">
              <a:lnSpc>
                <a:spcPct val="100000"/>
              </a:lnSpc>
              <a:spcBef>
                <a:spcPts val="600"/>
              </a:spcBef>
              <a:spcAft>
                <a:spcPts val="600"/>
              </a:spcAft>
              <a:buNone/>
            </a:pPr>
            <a:r>
              <a:rPr lang="en-GB" sz="1400">
                <a:solidFill>
                  <a:srgbClr val="404040"/>
                </a:solidFill>
                <a:latin typeface="+mn-lt"/>
              </a:rPr>
              <a:t>50% of those who said they were bullied in the last 12 months felt it was because of the way they looked, 40% thought it was because of their size and weight. This suggests physical appearance is by far the biggest ‘target’ for bullying, and both have increased since last year (see slides 74 to 76 for more details).</a:t>
            </a:r>
          </a:p>
        </p:txBody>
      </p:sp>
      <p:sp>
        <p:nvSpPr>
          <p:cNvPr id="5" name="Content Placeholder 2"/>
          <p:cNvSpPr txBox="1">
            <a:spLocks/>
          </p:cNvSpPr>
          <p:nvPr/>
        </p:nvSpPr>
        <p:spPr>
          <a:xfrm>
            <a:off x="183019" y="3566595"/>
            <a:ext cx="6231754" cy="2647847"/>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rgbClr val="004376"/>
                </a:solidFill>
                <a:latin typeface="Calibri" panose="020F0502020204030204" pitchFamily="34" charset="0"/>
                <a:ea typeface="+mn-ea"/>
                <a:cs typeface="DINPro" panose="020B0504020101020102"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rgbClr val="004376"/>
                </a:solidFill>
                <a:latin typeface="Calibri" panose="020F0502020204030204" pitchFamily="34" charset="0"/>
                <a:ea typeface="+mn-ea"/>
                <a:cs typeface="DINPro" panose="020B0504020101020102"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rgbClr val="004376"/>
                </a:solidFill>
                <a:latin typeface="Calibri" panose="020F0502020204030204" pitchFamily="34" charset="0"/>
                <a:ea typeface="+mn-ea"/>
                <a:cs typeface="DINPro" panose="020B0504020101020102"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rgbClr val="004376"/>
                </a:solidFill>
                <a:latin typeface="Calibri" panose="020F0502020204030204" pitchFamily="34" charset="0"/>
                <a:ea typeface="+mn-ea"/>
                <a:cs typeface="DINPro" panose="020B0504020101020102"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rgbClr val="004376"/>
                </a:solidFill>
                <a:latin typeface="Calibri" panose="020F0502020204030204" pitchFamily="34" charset="0"/>
                <a:ea typeface="+mn-ea"/>
                <a:cs typeface="DINPro" panose="020B0504020101020102"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00000"/>
              </a:lnSpc>
              <a:spcBef>
                <a:spcPts val="600"/>
              </a:spcBef>
              <a:spcAft>
                <a:spcPts val="600"/>
              </a:spcAft>
              <a:buNone/>
            </a:pPr>
            <a:r>
              <a:rPr lang="en-GB" sz="1600" i="1">
                <a:latin typeface="+mn-lt"/>
              </a:rPr>
              <a:t>CYPP-4: </a:t>
            </a:r>
            <a:r>
              <a:rPr lang="en-GB" sz="1600" b="1">
                <a:latin typeface="+mn-lt"/>
              </a:rPr>
              <a:t>In the last month, have you experienced any of the following?</a:t>
            </a:r>
            <a:endParaRPr lang="en-GB" sz="1600" b="1" i="1">
              <a:latin typeface="+mn-lt"/>
            </a:endParaRPr>
          </a:p>
          <a:p>
            <a:pPr marL="0" indent="0">
              <a:lnSpc>
                <a:spcPct val="100000"/>
              </a:lnSpc>
              <a:spcBef>
                <a:spcPts val="600"/>
              </a:spcBef>
              <a:spcAft>
                <a:spcPts val="600"/>
              </a:spcAft>
              <a:buNone/>
            </a:pPr>
            <a:r>
              <a:rPr lang="en-GB" sz="1400">
                <a:solidFill>
                  <a:srgbClr val="404040"/>
                </a:solidFill>
                <a:latin typeface="+mn-lt"/>
              </a:rPr>
              <a:t>16% of pupils have experienced shouting and arguing that frightened them and 4% of all secondary pupils have experienced violence. </a:t>
            </a:r>
          </a:p>
          <a:p>
            <a:pPr marL="0" indent="0">
              <a:lnSpc>
                <a:spcPct val="100000"/>
              </a:lnSpc>
              <a:spcBef>
                <a:spcPts val="600"/>
              </a:spcBef>
              <a:spcAft>
                <a:spcPts val="600"/>
              </a:spcAft>
              <a:buNone/>
            </a:pPr>
            <a:r>
              <a:rPr lang="en-GB" sz="1400">
                <a:solidFill>
                  <a:srgbClr val="404040"/>
                </a:solidFill>
                <a:latin typeface="+mn-lt"/>
              </a:rPr>
              <a:t>Groups reporting much higher than average incidence of shouting and arguing are Young carers (37%), LGBTQ (29%) and SEN (24%) (see slide 111 for more details).</a:t>
            </a:r>
          </a:p>
        </p:txBody>
      </p:sp>
      <p:sp>
        <p:nvSpPr>
          <p:cNvPr id="8" name="TextBox 7"/>
          <p:cNvSpPr txBox="1"/>
          <p:nvPr/>
        </p:nvSpPr>
        <p:spPr>
          <a:xfrm>
            <a:off x="183600" y="6368400"/>
            <a:ext cx="11228815" cy="400110"/>
          </a:xfrm>
          <a:prstGeom prst="rect">
            <a:avLst/>
          </a:prstGeom>
          <a:noFill/>
        </p:spPr>
        <p:txBody>
          <a:bodyPr wrap="square" rtlCol="0" anchor="b" anchorCtr="0">
            <a:spAutoFit/>
          </a:bodyPr>
          <a:lstStyle/>
          <a:p>
            <a:r>
              <a:rPr lang="en-GB" sz="1000">
                <a:solidFill>
                  <a:srgbClr val="002060"/>
                </a:solidFill>
              </a:rPr>
              <a:t>Q: Do you think you have been picked on or bullied about any of the following? </a:t>
            </a:r>
            <a:r>
              <a:rPr lang="en-GB" sz="1000" i="1">
                <a:solidFill>
                  <a:srgbClr val="002060"/>
                </a:solidFill>
              </a:rPr>
              <a:t>Base: All those saying they have been bullied, 2023 n=392, 2024 n=469, 2025 n=563. </a:t>
            </a:r>
            <a:endParaRPr lang="en-GB" sz="1000" i="1">
              <a:solidFill>
                <a:srgbClr val="002060"/>
              </a:solidFill>
              <a:highlight>
                <a:srgbClr val="FFFF00"/>
              </a:highlight>
            </a:endParaRPr>
          </a:p>
          <a:p>
            <a:r>
              <a:rPr lang="en-GB" sz="1000">
                <a:solidFill>
                  <a:srgbClr val="002060"/>
                </a:solidFill>
              </a:rPr>
              <a:t>Q: In the last month, have you experienced any of the following?</a:t>
            </a:r>
            <a:r>
              <a:rPr lang="en-GB" sz="1000" i="1">
                <a:solidFill>
                  <a:srgbClr val="002060"/>
                </a:solidFill>
              </a:rPr>
              <a:t> Base: All valid respondents, 2023 n=1,057, 2024 n=1,170, 2025 n=1,546. </a:t>
            </a:r>
          </a:p>
        </p:txBody>
      </p:sp>
      <p:graphicFrame>
        <p:nvGraphicFramePr>
          <p:cNvPr id="9" name="Chart 8">
            <a:extLst>
              <a:ext uri="{FF2B5EF4-FFF2-40B4-BE49-F238E27FC236}">
                <a16:creationId xmlns:a16="http://schemas.microsoft.com/office/drawing/2014/main" id="{975AC613-2385-452E-B579-F1F701FD9491}"/>
              </a:ext>
            </a:extLst>
          </p:cNvPr>
          <p:cNvGraphicFramePr/>
          <p:nvPr>
            <p:extLst>
              <p:ext uri="{D42A27DB-BD31-4B8C-83A1-F6EECF244321}">
                <p14:modId xmlns:p14="http://schemas.microsoft.com/office/powerpoint/2010/main" val="3971228710"/>
              </p:ext>
            </p:extLst>
          </p:nvPr>
        </p:nvGraphicFramePr>
        <p:xfrm>
          <a:off x="7144286" y="3265962"/>
          <a:ext cx="3900435" cy="2948480"/>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11" name="Content Placeholder 6">
            <a:extLst>
              <a:ext uri="{FF2B5EF4-FFF2-40B4-BE49-F238E27FC236}">
                <a16:creationId xmlns:a16="http://schemas.microsoft.com/office/drawing/2014/main" id="{7C87D717-200F-4328-AE64-A5127097A048}"/>
              </a:ext>
            </a:extLst>
          </p:cNvPr>
          <p:cNvGraphicFramePr>
            <a:graphicFrameLocks/>
          </p:cNvGraphicFramePr>
          <p:nvPr>
            <p:extLst>
              <p:ext uri="{D42A27DB-BD31-4B8C-83A1-F6EECF244321}">
                <p14:modId xmlns:p14="http://schemas.microsoft.com/office/powerpoint/2010/main" val="3285495012"/>
              </p:ext>
            </p:extLst>
          </p:nvPr>
        </p:nvGraphicFramePr>
        <p:xfrm>
          <a:off x="183600" y="835200"/>
          <a:ext cx="5532582" cy="2577437"/>
        </p:xfrm>
        <a:graphic>
          <a:graphicData uri="http://schemas.openxmlformats.org/drawingml/2006/chart">
            <c:chart xmlns:c="http://schemas.openxmlformats.org/drawingml/2006/chart" xmlns:r="http://schemas.openxmlformats.org/officeDocument/2006/relationships" r:id="rId4"/>
          </a:graphicData>
        </a:graphic>
      </p:graphicFrame>
    </p:spTree>
    <p:extLst>
      <p:ext uri="{BB962C8B-B14F-4D97-AF65-F5344CB8AC3E}">
        <p14:creationId xmlns:p14="http://schemas.microsoft.com/office/powerpoint/2010/main" val="533774346"/>
      </p:ext>
    </p:extLst>
  </p:cSld>
  <p:clrMapOvr>
    <a:masterClrMapping/>
  </p:clrMapOvr>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2"/>
          <p:cNvPicPr>
            <a:picLocks noChangeAspect="1" noChangeArrowheads="1"/>
          </p:cNvPicPr>
          <p:nvPr/>
        </p:nvPicPr>
        <p:blipFill>
          <a:blip r:embed="rId3"/>
          <a:srcRect/>
          <a:stretch>
            <a:fillRect/>
          </a:stretch>
        </p:blipFill>
        <p:spPr bwMode="auto">
          <a:xfrm>
            <a:off x="9042400" y="3688396"/>
            <a:ext cx="3149600" cy="3169604"/>
          </a:xfrm>
          <a:prstGeom prst="rect">
            <a:avLst/>
          </a:prstGeom>
          <a:solidFill>
            <a:schemeClr val="bg1"/>
          </a:solidFill>
          <a:ln w="9525">
            <a:noFill/>
            <a:miter lim="800000"/>
            <a:headEnd/>
            <a:tailEnd/>
          </a:ln>
          <a:effectLst/>
        </p:spPr>
      </p:pic>
      <p:sp>
        <p:nvSpPr>
          <p:cNvPr id="4" name="Text Box 2"/>
          <p:cNvSpPr txBox="1"/>
          <p:nvPr/>
        </p:nvSpPr>
        <p:spPr>
          <a:xfrm>
            <a:off x="1043999" y="2520000"/>
            <a:ext cx="9556268" cy="2928300"/>
          </a:xfrm>
          <a:prstGeom prst="rect">
            <a:avLst/>
          </a:prstGeom>
          <a:noFill/>
          <a:ln>
            <a:noFill/>
          </a:ln>
          <a:effectLst/>
          <a:extLst>
            <a:ext uri="{C572A759-6A51-4108-AA02-DFA0A04FC94B}">
              <ma14:wrappingTextBoxFlag xmlns:lc="http://schemas.openxmlformats.org/drawingml/2006/lockedCanvas" xmlns:ma14="http://schemas.microsoft.com/office/mac/drawingml/2011/main" xmlns:w="http://schemas.openxmlformats.org/wordprocessingml/2006/main" xmlns:w10="urn:schemas-microsoft-com:office:word" xmlns:v="urn:schemas-microsoft-com:vml" xmlns:o="urn:schemas-microsoft-com:office:office" xmlns:mv="urn:schemas-microsoft-com:mac:vml" xmlns:mo="http://schemas.microsoft.com/office/mac/office/2008/main" xmlns:arto="http://schemas.microsoft.com/office/word/2006/arto" xmlns:wps="http://schemas.microsoft.com/office/word/2010/wordprocessingShape" xmlns:wne="http://schemas.microsoft.com/office/word/2006/wordml" xmlns:wpi="http://schemas.microsoft.com/office/word/2010/wordprocessingInk" xmlns:wpg="http://schemas.microsoft.com/office/word/2010/wordprocessingGroup" xmlns:w15="http://schemas.microsoft.com/office/word/2012/wordml" xmlns:w14="http://schemas.microsoft.com/office/word/2010/wordml" xmlns:wp="http://schemas.openxmlformats.org/drawingml/2006/wordprocessingDrawing" xmlns:wp14="http://schemas.microsoft.com/office/word/2010/wordprocessingDrawing" xmlns:m="http://schemas.openxmlformats.org/officeDocument/2006/math" xmlns:mc="http://schemas.openxmlformats.org/markup-compatibility/2006" xmlns:wpc="http://schemas.microsoft.com/office/word/2010/wordprocessingCanvas" xmlns=""/>
            </a:ext>
          </a:extLst>
        </p:spPr>
        <p:style>
          <a:lnRef idx="0">
            <a:schemeClr val="accent1"/>
          </a:lnRef>
          <a:fillRef idx="0">
            <a:schemeClr val="accent1"/>
          </a:fillRef>
          <a:effectRef idx="0">
            <a:schemeClr val="accent1"/>
          </a:effectRef>
          <a:fontRef idx="minor">
            <a:schemeClr val="dk1"/>
          </a:fontRef>
        </p:style>
        <p:txBody>
          <a:bodyPr rot="0" spcFirstLastPara="0" vert="horz" wrap="square" lIns="91440" tIns="45720" rIns="91440" bIns="45720" numCol="1" spcCol="0" rtlCol="0" fromWordArt="0" anchor="t" anchorCtr="0" forceAA="0" compatLnSpc="1">
            <a:prstTxWarp prst="textNoShape">
              <a:avLst/>
            </a:prstTxWarp>
            <a:noAutofit/>
          </a:bodyPr>
          <a:lstStyle>
            <a:defPPr>
              <a:defRPr lang="en-US"/>
            </a:defPPr>
            <a:lvl1pPr>
              <a:spcAft>
                <a:spcPts val="0"/>
              </a:spcAft>
              <a:defRPr sz="3600">
                <a:solidFill>
                  <a:srgbClr val="00A98A"/>
                </a:solidFill>
                <a:latin typeface="DINPro-Medium" panose="020B0604020101020102" pitchFamily="34" charset="0"/>
                <a:ea typeface="MS Mincho" panose="02020609040205080304" pitchFamily="49" charset="-128"/>
                <a:cs typeface="DINPro-Medium" panose="020B0604020101020102" pitchFamily="34" charset="0"/>
              </a:defRPr>
            </a:lvl1pPr>
          </a:lstStyle>
          <a:p>
            <a:r>
              <a:rPr lang="en-GB">
                <a:latin typeface="+mn-lt"/>
              </a:rPr>
              <a:t>Relationships:</a:t>
            </a:r>
          </a:p>
          <a:p>
            <a:r>
              <a:rPr lang="en-GB">
                <a:latin typeface="Calibri" panose="020F0502020204030204" pitchFamily="34" charset="0"/>
                <a:cs typeface="DINPro" panose="020B0504020101020102" pitchFamily="34" charset="0"/>
              </a:rPr>
              <a:t>Experience, feelings about and understanding of bullying, and getting support, attitudes and experience of relationships, sex, STIs and contraception</a:t>
            </a:r>
          </a:p>
          <a:p>
            <a:endParaRPr lang="en-GB">
              <a:latin typeface="Calibri" panose="020F0502020204030204" pitchFamily="34" charset="0"/>
              <a:cs typeface="DINPro" panose="020B0504020101020102" pitchFamily="34" charset="0"/>
            </a:endParaRPr>
          </a:p>
        </p:txBody>
      </p:sp>
      <p:pic>
        <p:nvPicPr>
          <p:cNvPr id="3" name="Content Placeholder 3"/>
          <p:cNvPicPr>
            <a:picLocks noChangeAspect="1"/>
          </p:cNvPicPr>
          <p:nvPr/>
        </p:nvPicPr>
        <p:blipFill rotWithShape="1">
          <a:blip r:embed="rId4"/>
          <a:srcRect l="26837" r="68553" b="77143"/>
          <a:stretch/>
        </p:blipFill>
        <p:spPr>
          <a:xfrm>
            <a:off x="-15552" y="0"/>
            <a:ext cx="12207552" cy="1066801"/>
          </a:xfrm>
          <a:prstGeom prst="rect">
            <a:avLst/>
          </a:prstGeom>
          <a:solidFill>
            <a:srgbClr val="004376"/>
          </a:solidFill>
        </p:spPr>
      </p:pic>
      <p:pic>
        <p:nvPicPr>
          <p:cNvPr id="5" name="Picture 3"/>
          <p:cNvPicPr>
            <a:picLocks noChangeAspect="1" noChangeArrowheads="1"/>
          </p:cNvPicPr>
          <p:nvPr/>
        </p:nvPicPr>
        <p:blipFill>
          <a:blip r:embed="rId5"/>
          <a:srcRect/>
          <a:stretch>
            <a:fillRect/>
          </a:stretch>
        </p:blipFill>
        <p:spPr bwMode="auto">
          <a:xfrm>
            <a:off x="171450" y="192343"/>
            <a:ext cx="2393950" cy="692213"/>
          </a:xfrm>
          <a:prstGeom prst="rect">
            <a:avLst/>
          </a:prstGeom>
          <a:noFill/>
          <a:ln w="9525">
            <a:noFill/>
            <a:miter lim="800000"/>
            <a:headEnd/>
            <a:tailEnd/>
          </a:ln>
          <a:effectLst/>
        </p:spPr>
      </p:pic>
      <p:sp>
        <p:nvSpPr>
          <p:cNvPr id="7" name="Rectangle 6"/>
          <p:cNvSpPr/>
          <p:nvPr/>
        </p:nvSpPr>
        <p:spPr>
          <a:xfrm>
            <a:off x="93132" y="2626360"/>
            <a:ext cx="944385" cy="492926"/>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200">
              <a:solidFill>
                <a:schemeClr val="bg1"/>
              </a:solidFill>
            </a:endParaRPr>
          </a:p>
        </p:txBody>
      </p:sp>
    </p:spTree>
    <p:extLst>
      <p:ext uri="{BB962C8B-B14F-4D97-AF65-F5344CB8AC3E}">
        <p14:creationId xmlns:p14="http://schemas.microsoft.com/office/powerpoint/2010/main" val="2994570892"/>
      </p:ext>
    </p:extLst>
  </p:cSld>
  <p:clrMapOvr>
    <a:masterClrMapping/>
  </p:clrMapOvr>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1"/>
          <p:cNvSpPr>
            <a:spLocks noGrp="1"/>
          </p:cNvSpPr>
          <p:nvPr>
            <p:ph type="title"/>
          </p:nvPr>
        </p:nvSpPr>
        <p:spPr>
          <a:xfrm>
            <a:off x="180000" y="180000"/>
            <a:ext cx="11648527" cy="900000"/>
          </a:xfrm>
        </p:spPr>
        <p:txBody>
          <a:bodyPr anchor="t" anchorCtr="0">
            <a:noAutofit/>
          </a:bodyPr>
          <a:lstStyle/>
          <a:p>
            <a:r>
              <a:rPr lang="en-GB" sz="1600"/>
              <a:t>80% of pupils feel they always get love and support at home, dropping to 69% for Young carers and 58% for LGBTQ pupils.  </a:t>
            </a:r>
          </a:p>
        </p:txBody>
      </p:sp>
      <p:sp>
        <p:nvSpPr>
          <p:cNvPr id="10" name="TextBox 9"/>
          <p:cNvSpPr txBox="1"/>
          <p:nvPr/>
        </p:nvSpPr>
        <p:spPr>
          <a:xfrm>
            <a:off x="183600" y="6368400"/>
            <a:ext cx="9491446" cy="400110"/>
          </a:xfrm>
          <a:prstGeom prst="rect">
            <a:avLst/>
          </a:prstGeom>
          <a:noFill/>
        </p:spPr>
        <p:txBody>
          <a:bodyPr wrap="square" rtlCol="0" anchor="b" anchorCtr="0">
            <a:spAutoFit/>
          </a:bodyPr>
          <a:lstStyle/>
          <a:p>
            <a:r>
              <a:rPr lang="en-GB" sz="1000">
                <a:solidFill>
                  <a:srgbClr val="002060"/>
                </a:solidFill>
              </a:rPr>
              <a:t>Q: Do you feel able to get love and support from people at home if you're upset or worried about something? </a:t>
            </a:r>
            <a:endParaRPr lang="en-GB" sz="1000" i="1">
              <a:solidFill>
                <a:srgbClr val="002060"/>
              </a:solidFill>
            </a:endParaRPr>
          </a:p>
          <a:p>
            <a:r>
              <a:rPr lang="en-GB" sz="1000" i="1">
                <a:solidFill>
                  <a:srgbClr val="002060"/>
                </a:solidFill>
              </a:rPr>
              <a:t>Base: All valid respondents, 2023 n=1,057, 2024 n=1,170, 2025 n=1,546. </a:t>
            </a:r>
          </a:p>
        </p:txBody>
      </p:sp>
      <p:sp>
        <p:nvSpPr>
          <p:cNvPr id="6" name="Rectangle 5"/>
          <p:cNvSpPr/>
          <p:nvPr/>
        </p:nvSpPr>
        <p:spPr>
          <a:xfrm>
            <a:off x="9946640" y="6368627"/>
            <a:ext cx="1686560" cy="492926"/>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a:t>Relationships</a:t>
            </a:r>
          </a:p>
        </p:txBody>
      </p:sp>
      <p:graphicFrame>
        <p:nvGraphicFramePr>
          <p:cNvPr id="12" name="Table 11"/>
          <p:cNvGraphicFramePr>
            <a:graphicFrameLocks noGrp="1"/>
          </p:cNvGraphicFramePr>
          <p:nvPr>
            <p:extLst>
              <p:ext uri="{D42A27DB-BD31-4B8C-83A1-F6EECF244321}">
                <p14:modId xmlns:p14="http://schemas.microsoft.com/office/powerpoint/2010/main" val="1243829817"/>
              </p:ext>
            </p:extLst>
          </p:nvPr>
        </p:nvGraphicFramePr>
        <p:xfrm>
          <a:off x="5627695" y="1080000"/>
          <a:ext cx="6005506" cy="1640646"/>
        </p:xfrm>
        <a:graphic>
          <a:graphicData uri="http://schemas.openxmlformats.org/drawingml/2006/table">
            <a:tbl>
              <a:tblPr firstRow="1" bandRow="1">
                <a:tableStyleId>{5940675A-B579-460E-94D1-54222C63F5DA}</a:tableStyleId>
              </a:tblPr>
              <a:tblGrid>
                <a:gridCol w="1372231">
                  <a:extLst>
                    <a:ext uri="{9D8B030D-6E8A-4147-A177-3AD203B41FA5}">
                      <a16:colId xmlns:a16="http://schemas.microsoft.com/office/drawing/2014/main" val="20000"/>
                    </a:ext>
                  </a:extLst>
                </a:gridCol>
                <a:gridCol w="1100138">
                  <a:extLst>
                    <a:ext uri="{9D8B030D-6E8A-4147-A177-3AD203B41FA5}">
                      <a16:colId xmlns:a16="http://schemas.microsoft.com/office/drawing/2014/main" val="20001"/>
                    </a:ext>
                  </a:extLst>
                </a:gridCol>
                <a:gridCol w="708744">
                  <a:extLst>
                    <a:ext uri="{9D8B030D-6E8A-4147-A177-3AD203B41FA5}">
                      <a16:colId xmlns:a16="http://schemas.microsoft.com/office/drawing/2014/main" val="20002"/>
                    </a:ext>
                  </a:extLst>
                </a:gridCol>
                <a:gridCol w="782788">
                  <a:extLst>
                    <a:ext uri="{9D8B030D-6E8A-4147-A177-3AD203B41FA5}">
                      <a16:colId xmlns:a16="http://schemas.microsoft.com/office/drawing/2014/main" val="20003"/>
                    </a:ext>
                  </a:extLst>
                </a:gridCol>
                <a:gridCol w="655852">
                  <a:extLst>
                    <a:ext uri="{9D8B030D-6E8A-4147-A177-3AD203B41FA5}">
                      <a16:colId xmlns:a16="http://schemas.microsoft.com/office/drawing/2014/main" val="20004"/>
                    </a:ext>
                  </a:extLst>
                </a:gridCol>
                <a:gridCol w="708744">
                  <a:extLst>
                    <a:ext uri="{9D8B030D-6E8A-4147-A177-3AD203B41FA5}">
                      <a16:colId xmlns:a16="http://schemas.microsoft.com/office/drawing/2014/main" val="20005"/>
                    </a:ext>
                  </a:extLst>
                </a:gridCol>
                <a:gridCol w="677009">
                  <a:extLst>
                    <a:ext uri="{9D8B030D-6E8A-4147-A177-3AD203B41FA5}">
                      <a16:colId xmlns:a16="http://schemas.microsoft.com/office/drawing/2014/main" val="20006"/>
                    </a:ext>
                  </a:extLst>
                </a:gridCol>
              </a:tblGrid>
              <a:tr h="311679">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i="1">
                          <a:solidFill>
                            <a:schemeClr val="tx1">
                              <a:lumMod val="75000"/>
                              <a:lumOff val="25000"/>
                            </a:schemeClr>
                          </a:solidFill>
                          <a:latin typeface="+mn-lt"/>
                        </a:rPr>
                        <a:t>2025 Survey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latin typeface="+mn-lt"/>
                        </a:rPr>
                        <a:t>All Secondary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latin typeface="+mn-lt"/>
                        </a:rPr>
                        <a:t>Year 8</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latin typeface="+mn-lt"/>
                        </a:rPr>
                        <a:t>Year 10</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latin typeface="+mn-lt"/>
                        </a:rPr>
                        <a:t>Boys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latin typeface="+mn-lt"/>
                        </a:rPr>
                        <a:t>Girls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latin typeface="+mn-lt"/>
                        </a:rPr>
                        <a:t>FSM</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182227">
                <a:tc>
                  <a:txBody>
                    <a:bodyPr/>
                    <a:lstStyle/>
                    <a:p>
                      <a:r>
                        <a:rPr lang="en-GB" sz="1100" i="1">
                          <a:solidFill>
                            <a:schemeClr val="tx1">
                              <a:lumMod val="75000"/>
                              <a:lumOff val="25000"/>
                            </a:schemeClr>
                          </a:solidFill>
                          <a:latin typeface="+mn-lt"/>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latin typeface="+mn-lt"/>
                        </a:rPr>
                        <a:t>1,546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latin typeface="+mn-lt"/>
                        </a:rPr>
                        <a:t>962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latin typeface="+mn-lt"/>
                        </a:rPr>
                        <a:t>584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latin typeface="+mn-lt"/>
                        </a:rPr>
                        <a:t>720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latin typeface="+mn-lt"/>
                        </a:rPr>
                        <a:t>775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latin typeface="+mn-lt"/>
                        </a:rPr>
                        <a:t>329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337801">
                <a:tc>
                  <a:txBody>
                    <a:bodyPr/>
                    <a:lstStyle/>
                    <a:p>
                      <a:pPr algn="l" fontAlgn="b"/>
                      <a:r>
                        <a:rPr lang="en-GB" sz="1100" b="0" i="0" u="none" strike="noStrike">
                          <a:solidFill>
                            <a:schemeClr val="tx1">
                              <a:lumMod val="75000"/>
                              <a:lumOff val="25000"/>
                            </a:schemeClr>
                          </a:solidFill>
                          <a:effectLst/>
                          <a:latin typeface="+mn-lt"/>
                        </a:rPr>
                        <a:t>Yes</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80%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81%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77%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85%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77%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76%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366043">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n-GB" sz="1100" b="0" i="0" u="none" strike="noStrike">
                          <a:solidFill>
                            <a:schemeClr val="tx1">
                              <a:lumMod val="75000"/>
                              <a:lumOff val="25000"/>
                            </a:schemeClr>
                          </a:solidFill>
                          <a:effectLst/>
                          <a:latin typeface="+mn-lt"/>
                        </a:rPr>
                        <a:t>No</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266417691"/>
                  </a:ext>
                </a:extLst>
              </a:tr>
              <a:tr h="366043">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n-GB" sz="1100" b="0" i="0" u="none" strike="noStrike" baseline="0">
                          <a:solidFill>
                            <a:schemeClr val="tx1">
                              <a:lumMod val="75000"/>
                              <a:lumOff val="25000"/>
                            </a:schemeClr>
                          </a:solidFill>
                          <a:effectLst/>
                          <a:latin typeface="+mn-lt"/>
                        </a:rPr>
                        <a:t>Sometimes</a:t>
                      </a:r>
                      <a:endParaRPr lang="en-GB" sz="1100" b="0" i="0" u="none" strike="noStrike">
                        <a:solidFill>
                          <a:schemeClr val="tx1">
                            <a:lumMod val="75000"/>
                            <a:lumOff val="25000"/>
                          </a:schemeClr>
                        </a:solidFill>
                        <a:effectLst/>
                        <a:latin typeface="+mn-lt"/>
                      </a:endParaRP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15%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14%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18%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10%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19%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17%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bl>
          </a:graphicData>
        </a:graphic>
      </p:graphicFrame>
      <p:graphicFrame>
        <p:nvGraphicFramePr>
          <p:cNvPr id="8" name="Table 7">
            <a:extLst>
              <a:ext uri="{FF2B5EF4-FFF2-40B4-BE49-F238E27FC236}">
                <a16:creationId xmlns:a16="http://schemas.microsoft.com/office/drawing/2014/main" id="{5F6CDE73-2239-4CDA-9555-24213849B9E3}"/>
              </a:ext>
            </a:extLst>
          </p:cNvPr>
          <p:cNvGraphicFramePr>
            <a:graphicFrameLocks noGrp="1"/>
          </p:cNvGraphicFramePr>
          <p:nvPr>
            <p:extLst>
              <p:ext uri="{D42A27DB-BD31-4B8C-83A1-F6EECF244321}">
                <p14:modId xmlns:p14="http://schemas.microsoft.com/office/powerpoint/2010/main" val="1434588724"/>
              </p:ext>
            </p:extLst>
          </p:nvPr>
        </p:nvGraphicFramePr>
        <p:xfrm>
          <a:off x="5627694" y="2862899"/>
          <a:ext cx="6005506" cy="1923327"/>
        </p:xfrm>
        <a:graphic>
          <a:graphicData uri="http://schemas.openxmlformats.org/drawingml/2006/table">
            <a:tbl>
              <a:tblPr firstRow="1" bandRow="1">
                <a:tableStyleId>{5940675A-B579-460E-94D1-54222C63F5DA}</a:tableStyleId>
              </a:tblPr>
              <a:tblGrid>
                <a:gridCol w="1215888">
                  <a:extLst>
                    <a:ext uri="{9D8B030D-6E8A-4147-A177-3AD203B41FA5}">
                      <a16:colId xmlns:a16="http://schemas.microsoft.com/office/drawing/2014/main" val="20000"/>
                    </a:ext>
                  </a:extLst>
                </a:gridCol>
                <a:gridCol w="605098">
                  <a:extLst>
                    <a:ext uri="{9D8B030D-6E8A-4147-A177-3AD203B41FA5}">
                      <a16:colId xmlns:a16="http://schemas.microsoft.com/office/drawing/2014/main" val="20001"/>
                    </a:ext>
                  </a:extLst>
                </a:gridCol>
                <a:gridCol w="763365">
                  <a:extLst>
                    <a:ext uri="{9D8B030D-6E8A-4147-A177-3AD203B41FA5}">
                      <a16:colId xmlns:a16="http://schemas.microsoft.com/office/drawing/2014/main" val="20002"/>
                    </a:ext>
                  </a:extLst>
                </a:gridCol>
                <a:gridCol w="636667">
                  <a:extLst>
                    <a:ext uri="{9D8B030D-6E8A-4147-A177-3AD203B41FA5}">
                      <a16:colId xmlns:a16="http://schemas.microsoft.com/office/drawing/2014/main" val="20003"/>
                    </a:ext>
                  </a:extLst>
                </a:gridCol>
                <a:gridCol w="782900">
                  <a:extLst>
                    <a:ext uri="{9D8B030D-6E8A-4147-A177-3AD203B41FA5}">
                      <a16:colId xmlns:a16="http://schemas.microsoft.com/office/drawing/2014/main" val="20004"/>
                    </a:ext>
                  </a:extLst>
                </a:gridCol>
                <a:gridCol w="744974">
                  <a:extLst>
                    <a:ext uri="{9D8B030D-6E8A-4147-A177-3AD203B41FA5}">
                      <a16:colId xmlns:a16="http://schemas.microsoft.com/office/drawing/2014/main" val="20005"/>
                    </a:ext>
                  </a:extLst>
                </a:gridCol>
                <a:gridCol w="572383">
                  <a:extLst>
                    <a:ext uri="{9D8B030D-6E8A-4147-A177-3AD203B41FA5}">
                      <a16:colId xmlns:a16="http://schemas.microsoft.com/office/drawing/2014/main" val="20006"/>
                    </a:ext>
                  </a:extLst>
                </a:gridCol>
                <a:gridCol w="684231">
                  <a:extLst>
                    <a:ext uri="{9D8B030D-6E8A-4147-A177-3AD203B41FA5}">
                      <a16:colId xmlns:a16="http://schemas.microsoft.com/office/drawing/2014/main" val="606079002"/>
                    </a:ext>
                  </a:extLst>
                </a:gridCol>
              </a:tblGrid>
              <a:tr h="311679">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i="1">
                          <a:solidFill>
                            <a:schemeClr val="tx1">
                              <a:lumMod val="75000"/>
                              <a:lumOff val="25000"/>
                            </a:schemeClr>
                          </a:solidFill>
                          <a:latin typeface="+mn-lt"/>
                        </a:rPr>
                        <a:t>2025 Survey</a:t>
                      </a:r>
                    </a:p>
                    <a:p>
                      <a:endParaRPr lang="en-GB" sz="1100">
                        <a:solidFill>
                          <a:schemeClr val="tx1">
                            <a:lumMod val="75000"/>
                            <a:lumOff val="25000"/>
                          </a:schemeClr>
                        </a:solidFill>
                        <a:latin typeface="+mn-lt"/>
                      </a:endParaRP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latin typeface="+mn-lt"/>
                        </a:rPr>
                        <a:t>SEN</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latin typeface="+mn-lt"/>
                        </a:rPr>
                        <a:t>Have a disability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latin typeface="+mn-lt"/>
                        </a:rPr>
                        <a:t>Young carer</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latin typeface="+mn-lt"/>
                        </a:rPr>
                        <a:t>Ethnicity: White</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latin typeface="+mn-lt"/>
                        </a:rPr>
                        <a:t>Ethnic Minority Groups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latin typeface="+mn-lt"/>
                        </a:rPr>
                        <a:t>Eng 2</a:t>
                      </a:r>
                      <a:r>
                        <a:rPr lang="en-GB" sz="1100" b="1" baseline="30000">
                          <a:solidFill>
                            <a:schemeClr val="tx1">
                              <a:lumMod val="75000"/>
                              <a:lumOff val="25000"/>
                            </a:schemeClr>
                          </a:solidFill>
                          <a:latin typeface="+mn-lt"/>
                        </a:rPr>
                        <a:t>nd</a:t>
                      </a:r>
                      <a:r>
                        <a:rPr lang="en-GB" sz="1100" b="1">
                          <a:solidFill>
                            <a:schemeClr val="tx1">
                              <a:lumMod val="75000"/>
                              <a:lumOff val="25000"/>
                            </a:schemeClr>
                          </a:solidFill>
                          <a:latin typeface="+mn-lt"/>
                        </a:rPr>
                        <a:t> Lang</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latin typeface="+mn-lt"/>
                        </a:rPr>
                        <a:t>LGBTQ</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182227">
                <a:tc>
                  <a:txBody>
                    <a:bodyPr/>
                    <a:lstStyle/>
                    <a:p>
                      <a:r>
                        <a:rPr lang="en-GB" sz="1100" i="1">
                          <a:solidFill>
                            <a:schemeClr val="tx1">
                              <a:lumMod val="75000"/>
                              <a:lumOff val="25000"/>
                            </a:schemeClr>
                          </a:solidFill>
                          <a:latin typeface="+mn-lt"/>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latin typeface="+mn-lt"/>
                        </a:rPr>
                        <a:t>191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latin typeface="+mn-lt"/>
                        </a:rPr>
                        <a:t>309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latin typeface="+mn-lt"/>
                        </a:rPr>
                        <a:t>87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latin typeface="+mn-lt"/>
                        </a:rPr>
                        <a:t>1,341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latin typeface="+mn-lt"/>
                        </a:rPr>
                        <a:t>154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latin typeface="+mn-lt"/>
                        </a:rPr>
                        <a:t>120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latin typeface="+mn-lt"/>
                        </a:rPr>
                        <a:t>178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337801">
                <a:tc>
                  <a:txBody>
                    <a:bodyPr/>
                    <a:lstStyle/>
                    <a:p>
                      <a:pPr algn="l" fontAlgn="b"/>
                      <a:r>
                        <a:rPr lang="en-GB" sz="1100" b="0" i="0" u="none" strike="noStrike">
                          <a:solidFill>
                            <a:schemeClr val="tx1">
                              <a:lumMod val="75000"/>
                              <a:lumOff val="25000"/>
                            </a:schemeClr>
                          </a:solidFill>
                          <a:effectLst/>
                          <a:latin typeface="+mn-lt"/>
                        </a:rPr>
                        <a:t>Yes</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73%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70%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69%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81%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71%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73%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58%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366043">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n-GB" sz="1100" b="0" i="0" u="none" strike="noStrike">
                          <a:solidFill>
                            <a:schemeClr val="tx1">
                              <a:lumMod val="75000"/>
                              <a:lumOff val="25000"/>
                            </a:schemeClr>
                          </a:solidFill>
                          <a:effectLst/>
                          <a:latin typeface="+mn-lt"/>
                        </a:rPr>
                        <a:t>No</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10%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12%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11%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2744534953"/>
                  </a:ext>
                </a:extLst>
              </a:tr>
              <a:tr h="366043">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n-GB" sz="1100" b="0" i="0" u="none" strike="noStrike" baseline="0">
                          <a:solidFill>
                            <a:schemeClr val="tx1">
                              <a:lumMod val="75000"/>
                              <a:lumOff val="25000"/>
                            </a:schemeClr>
                          </a:solidFill>
                          <a:effectLst/>
                          <a:latin typeface="+mn-lt"/>
                        </a:rPr>
                        <a:t>Sometimes</a:t>
                      </a:r>
                      <a:endParaRPr lang="en-GB" sz="1100" b="0" i="0" u="none" strike="noStrike">
                        <a:solidFill>
                          <a:schemeClr val="tx1">
                            <a:lumMod val="75000"/>
                            <a:lumOff val="25000"/>
                          </a:schemeClr>
                        </a:solidFill>
                        <a:effectLst/>
                        <a:latin typeface="+mn-lt"/>
                      </a:endParaRP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17%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21%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22%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15%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21%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16%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30%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bl>
          </a:graphicData>
        </a:graphic>
      </p:graphicFrame>
      <p:graphicFrame>
        <p:nvGraphicFramePr>
          <p:cNvPr id="13" name="Chart 12">
            <a:extLst>
              <a:ext uri="{FF2B5EF4-FFF2-40B4-BE49-F238E27FC236}">
                <a16:creationId xmlns:a16="http://schemas.microsoft.com/office/drawing/2014/main" id="{D808ED40-6608-47B2-9153-0A82C79E335C}"/>
              </a:ext>
            </a:extLst>
          </p:cNvPr>
          <p:cNvGraphicFramePr/>
          <p:nvPr>
            <p:extLst>
              <p:ext uri="{D42A27DB-BD31-4B8C-83A1-F6EECF244321}">
                <p14:modId xmlns:p14="http://schemas.microsoft.com/office/powerpoint/2010/main" val="684956084"/>
              </p:ext>
            </p:extLst>
          </p:nvPr>
        </p:nvGraphicFramePr>
        <p:xfrm>
          <a:off x="180000" y="752072"/>
          <a:ext cx="5505843" cy="4754743"/>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1625361475"/>
      </p:ext>
    </p:extLst>
  </p:cSld>
  <p:clrMapOvr>
    <a:masterClrMapping/>
  </p:clrMapOvr>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1"/>
          <p:cNvSpPr>
            <a:spLocks noGrp="1"/>
          </p:cNvSpPr>
          <p:nvPr>
            <p:ph type="title"/>
          </p:nvPr>
        </p:nvSpPr>
        <p:spPr>
          <a:xfrm>
            <a:off x="180000" y="180000"/>
            <a:ext cx="11483156" cy="900000"/>
          </a:xfrm>
        </p:spPr>
        <p:txBody>
          <a:bodyPr anchor="t" anchorCtr="0">
            <a:noAutofit/>
          </a:bodyPr>
          <a:lstStyle/>
          <a:p>
            <a:r>
              <a:rPr lang="en-GB" sz="1600"/>
              <a:t>23% of pupils say they have been bullied in the last 12 months. LGBTQ pupils and Young carers are the most likely cohorts to have been bullied in the last 12 months. Boys and Year 10s are the groups least likely to have been bullied (both 20%).</a:t>
            </a:r>
          </a:p>
        </p:txBody>
      </p:sp>
      <p:sp>
        <p:nvSpPr>
          <p:cNvPr id="10" name="TextBox 9"/>
          <p:cNvSpPr txBox="1"/>
          <p:nvPr/>
        </p:nvSpPr>
        <p:spPr>
          <a:xfrm>
            <a:off x="183600" y="6368400"/>
            <a:ext cx="9491446" cy="400110"/>
          </a:xfrm>
          <a:prstGeom prst="rect">
            <a:avLst/>
          </a:prstGeom>
          <a:noFill/>
        </p:spPr>
        <p:txBody>
          <a:bodyPr wrap="square" rtlCol="0" anchor="b" anchorCtr="0">
            <a:spAutoFit/>
          </a:bodyPr>
          <a:lstStyle/>
          <a:p>
            <a:r>
              <a:rPr lang="en-GB" sz="1000">
                <a:solidFill>
                  <a:srgbClr val="002060"/>
                </a:solidFill>
                <a:cs typeface="DINPro" panose="020B0504020101020102" pitchFamily="34" charset="0"/>
              </a:rPr>
              <a:t>Q: Have you been bullied at or near school in the last 12 months? </a:t>
            </a:r>
            <a:endParaRPr lang="en-GB" sz="1000" i="1">
              <a:solidFill>
                <a:srgbClr val="002060"/>
              </a:solidFill>
              <a:cs typeface="DINPro" panose="020B0504020101020102" pitchFamily="34" charset="0"/>
            </a:endParaRPr>
          </a:p>
          <a:p>
            <a:r>
              <a:rPr lang="en-GB" sz="1000" i="1">
                <a:solidFill>
                  <a:srgbClr val="002060"/>
                </a:solidFill>
                <a:cs typeface="DINPro" panose="020B0504020101020102" pitchFamily="34" charset="0"/>
              </a:rPr>
              <a:t>Base: All valid respondents, 2023 n=1,057, 2024 n=1,170, 2025 n=1,546. </a:t>
            </a:r>
            <a:endParaRPr lang="en-GB" sz="1000">
              <a:solidFill>
                <a:srgbClr val="002060"/>
              </a:solidFill>
              <a:cs typeface="DINPro" panose="020B0504020101020102" pitchFamily="34" charset="0"/>
            </a:endParaRPr>
          </a:p>
        </p:txBody>
      </p:sp>
      <p:sp>
        <p:nvSpPr>
          <p:cNvPr id="6" name="Rectangle 5"/>
          <p:cNvSpPr/>
          <p:nvPr/>
        </p:nvSpPr>
        <p:spPr>
          <a:xfrm>
            <a:off x="9946640" y="6368627"/>
            <a:ext cx="1686560" cy="492926"/>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a:t>Relationships / </a:t>
            </a:r>
            <a:r>
              <a:rPr lang="en-GB" sz="1000" b="1"/>
              <a:t>CYPP</a:t>
            </a:r>
            <a:endParaRPr lang="en-GB" sz="1000"/>
          </a:p>
        </p:txBody>
      </p:sp>
      <p:graphicFrame>
        <p:nvGraphicFramePr>
          <p:cNvPr id="12" name="Table 11"/>
          <p:cNvGraphicFramePr>
            <a:graphicFrameLocks noGrp="1"/>
          </p:cNvGraphicFramePr>
          <p:nvPr>
            <p:extLst>
              <p:ext uri="{D42A27DB-BD31-4B8C-83A1-F6EECF244321}">
                <p14:modId xmlns:p14="http://schemas.microsoft.com/office/powerpoint/2010/main" val="374267804"/>
              </p:ext>
            </p:extLst>
          </p:nvPr>
        </p:nvGraphicFramePr>
        <p:xfrm>
          <a:off x="5333086" y="1163427"/>
          <a:ext cx="6300114" cy="1640646"/>
        </p:xfrm>
        <a:graphic>
          <a:graphicData uri="http://schemas.openxmlformats.org/drawingml/2006/table">
            <a:tbl>
              <a:tblPr firstRow="1" bandRow="1">
                <a:tableStyleId>{5940675A-B579-460E-94D1-54222C63F5DA}</a:tableStyleId>
              </a:tblPr>
              <a:tblGrid>
                <a:gridCol w="1449526">
                  <a:extLst>
                    <a:ext uri="{9D8B030D-6E8A-4147-A177-3AD203B41FA5}">
                      <a16:colId xmlns:a16="http://schemas.microsoft.com/office/drawing/2014/main" val="20000"/>
                    </a:ext>
                  </a:extLst>
                </a:gridCol>
                <a:gridCol w="1162107">
                  <a:extLst>
                    <a:ext uri="{9D8B030D-6E8A-4147-A177-3AD203B41FA5}">
                      <a16:colId xmlns:a16="http://schemas.microsoft.com/office/drawing/2014/main" val="20001"/>
                    </a:ext>
                  </a:extLst>
                </a:gridCol>
                <a:gridCol w="748665">
                  <a:extLst>
                    <a:ext uri="{9D8B030D-6E8A-4147-A177-3AD203B41FA5}">
                      <a16:colId xmlns:a16="http://schemas.microsoft.com/office/drawing/2014/main" val="20002"/>
                    </a:ext>
                  </a:extLst>
                </a:gridCol>
                <a:gridCol w="826882">
                  <a:extLst>
                    <a:ext uri="{9D8B030D-6E8A-4147-A177-3AD203B41FA5}">
                      <a16:colId xmlns:a16="http://schemas.microsoft.com/office/drawing/2014/main" val="20003"/>
                    </a:ext>
                  </a:extLst>
                </a:gridCol>
                <a:gridCol w="692794">
                  <a:extLst>
                    <a:ext uri="{9D8B030D-6E8A-4147-A177-3AD203B41FA5}">
                      <a16:colId xmlns:a16="http://schemas.microsoft.com/office/drawing/2014/main" val="20004"/>
                    </a:ext>
                  </a:extLst>
                </a:gridCol>
                <a:gridCol w="748665">
                  <a:extLst>
                    <a:ext uri="{9D8B030D-6E8A-4147-A177-3AD203B41FA5}">
                      <a16:colId xmlns:a16="http://schemas.microsoft.com/office/drawing/2014/main" val="20005"/>
                    </a:ext>
                  </a:extLst>
                </a:gridCol>
                <a:gridCol w="671475">
                  <a:extLst>
                    <a:ext uri="{9D8B030D-6E8A-4147-A177-3AD203B41FA5}">
                      <a16:colId xmlns:a16="http://schemas.microsoft.com/office/drawing/2014/main" val="20006"/>
                    </a:ext>
                  </a:extLst>
                </a:gridCol>
              </a:tblGrid>
              <a:tr h="311679">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i="1">
                          <a:solidFill>
                            <a:schemeClr val="tx1">
                              <a:lumMod val="75000"/>
                              <a:lumOff val="25000"/>
                            </a:schemeClr>
                          </a:solidFill>
                        </a:rPr>
                        <a:t>2025 Survey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All Secondary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Year 8</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Year 10</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Boys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Girls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FSM</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182227">
                <a:tc>
                  <a:txBody>
                    <a:bodyPr/>
                    <a:lstStyle/>
                    <a:p>
                      <a:r>
                        <a:rPr lang="en-GB" sz="1100" i="1">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1,546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962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584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720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775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329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337801">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n-GB" sz="1100" b="0" i="0" u="none" strike="noStrike">
                          <a:solidFill>
                            <a:schemeClr val="tx1">
                              <a:lumMod val="75000"/>
                              <a:lumOff val="25000"/>
                            </a:schemeClr>
                          </a:solidFill>
                          <a:effectLst/>
                          <a:latin typeface="Calibri" panose="020F0502020204030204" pitchFamily="34" charset="0"/>
                        </a:rPr>
                        <a:t>Yes</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23%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25%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20%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20%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24%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34%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366043">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n-GB" sz="1100" b="0" i="0" u="none" strike="noStrike">
                          <a:solidFill>
                            <a:schemeClr val="tx1">
                              <a:lumMod val="75000"/>
                              <a:lumOff val="25000"/>
                            </a:schemeClr>
                          </a:solidFill>
                          <a:effectLst/>
                          <a:latin typeface="Calibri" panose="020F0502020204030204" pitchFamily="34" charset="0"/>
                        </a:rPr>
                        <a:t>No</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67%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64%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71%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73%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63%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58%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366043">
                <a:tc>
                  <a:txBody>
                    <a:bodyPr/>
                    <a:lstStyle/>
                    <a:p>
                      <a:pPr algn="l" fontAlgn="b"/>
                      <a:r>
                        <a:rPr lang="en-GB" sz="1100" b="0" i="0" u="none" strike="noStrike">
                          <a:solidFill>
                            <a:schemeClr val="tx1">
                              <a:lumMod val="75000"/>
                              <a:lumOff val="25000"/>
                            </a:schemeClr>
                          </a:solidFill>
                          <a:effectLst/>
                          <a:latin typeface="Calibri" panose="020F0502020204030204" pitchFamily="34" charset="0"/>
                        </a:rPr>
                        <a:t>Don’t know</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10%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11%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13%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bl>
          </a:graphicData>
        </a:graphic>
      </p:graphicFrame>
      <p:graphicFrame>
        <p:nvGraphicFramePr>
          <p:cNvPr id="9" name="Table 8">
            <a:extLst>
              <a:ext uri="{FF2B5EF4-FFF2-40B4-BE49-F238E27FC236}">
                <a16:creationId xmlns:a16="http://schemas.microsoft.com/office/drawing/2014/main" id="{4AF9B63A-E661-40C0-9065-275A8D7DFC84}"/>
              </a:ext>
            </a:extLst>
          </p:cNvPr>
          <p:cNvGraphicFramePr>
            <a:graphicFrameLocks noGrp="1"/>
          </p:cNvGraphicFramePr>
          <p:nvPr>
            <p:extLst>
              <p:ext uri="{D42A27DB-BD31-4B8C-83A1-F6EECF244321}">
                <p14:modId xmlns:p14="http://schemas.microsoft.com/office/powerpoint/2010/main" val="4026388183"/>
              </p:ext>
            </p:extLst>
          </p:nvPr>
        </p:nvGraphicFramePr>
        <p:xfrm>
          <a:off x="5333086" y="2995211"/>
          <a:ext cx="6300114" cy="1923327"/>
        </p:xfrm>
        <a:graphic>
          <a:graphicData uri="http://schemas.openxmlformats.org/drawingml/2006/table">
            <a:tbl>
              <a:tblPr firstRow="1" bandRow="1">
                <a:tableStyleId>{5940675A-B579-460E-94D1-54222C63F5DA}</a:tableStyleId>
              </a:tblPr>
              <a:tblGrid>
                <a:gridCol w="1284676">
                  <a:extLst>
                    <a:ext uri="{9D8B030D-6E8A-4147-A177-3AD203B41FA5}">
                      <a16:colId xmlns:a16="http://schemas.microsoft.com/office/drawing/2014/main" val="20000"/>
                    </a:ext>
                  </a:extLst>
                </a:gridCol>
                <a:gridCol w="542432">
                  <a:extLst>
                    <a:ext uri="{9D8B030D-6E8A-4147-A177-3AD203B41FA5}">
                      <a16:colId xmlns:a16="http://schemas.microsoft.com/office/drawing/2014/main" val="20001"/>
                    </a:ext>
                  </a:extLst>
                </a:gridCol>
                <a:gridCol w="808130">
                  <a:extLst>
                    <a:ext uri="{9D8B030D-6E8A-4147-A177-3AD203B41FA5}">
                      <a16:colId xmlns:a16="http://schemas.microsoft.com/office/drawing/2014/main" val="20002"/>
                    </a:ext>
                  </a:extLst>
                </a:gridCol>
                <a:gridCol w="713673">
                  <a:extLst>
                    <a:ext uri="{9D8B030D-6E8A-4147-A177-3AD203B41FA5}">
                      <a16:colId xmlns:a16="http://schemas.microsoft.com/office/drawing/2014/main" val="20003"/>
                    </a:ext>
                  </a:extLst>
                </a:gridCol>
                <a:gridCol w="808130">
                  <a:extLst>
                    <a:ext uri="{9D8B030D-6E8A-4147-A177-3AD203B41FA5}">
                      <a16:colId xmlns:a16="http://schemas.microsoft.com/office/drawing/2014/main" val="20004"/>
                    </a:ext>
                  </a:extLst>
                </a:gridCol>
                <a:gridCol w="787140">
                  <a:extLst>
                    <a:ext uri="{9D8B030D-6E8A-4147-A177-3AD203B41FA5}">
                      <a16:colId xmlns:a16="http://schemas.microsoft.com/office/drawing/2014/main" val="20005"/>
                    </a:ext>
                  </a:extLst>
                </a:gridCol>
                <a:gridCol w="639442">
                  <a:extLst>
                    <a:ext uri="{9D8B030D-6E8A-4147-A177-3AD203B41FA5}">
                      <a16:colId xmlns:a16="http://schemas.microsoft.com/office/drawing/2014/main" val="20006"/>
                    </a:ext>
                  </a:extLst>
                </a:gridCol>
                <a:gridCol w="716491">
                  <a:extLst>
                    <a:ext uri="{9D8B030D-6E8A-4147-A177-3AD203B41FA5}">
                      <a16:colId xmlns:a16="http://schemas.microsoft.com/office/drawing/2014/main" val="2796049604"/>
                    </a:ext>
                  </a:extLst>
                </a:gridCol>
              </a:tblGrid>
              <a:tr h="311679">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i="1">
                          <a:solidFill>
                            <a:schemeClr val="tx1">
                              <a:lumMod val="75000"/>
                              <a:lumOff val="25000"/>
                            </a:schemeClr>
                          </a:solidFill>
                        </a:rPr>
                        <a:t>2025 Survey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SEN</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Have a disability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Young carers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Ethnicity:</a:t>
                      </a:r>
                      <a:r>
                        <a:rPr lang="en-GB" sz="1100" b="1" baseline="0">
                          <a:solidFill>
                            <a:schemeClr val="tx1">
                              <a:lumMod val="75000"/>
                              <a:lumOff val="25000"/>
                            </a:schemeClr>
                          </a:solidFill>
                        </a:rPr>
                        <a:t> </a:t>
                      </a:r>
                      <a:r>
                        <a:rPr lang="en-GB" sz="1100" b="1">
                          <a:solidFill>
                            <a:schemeClr val="tx1">
                              <a:lumMod val="75000"/>
                              <a:lumOff val="25000"/>
                            </a:schemeClr>
                          </a:solidFill>
                        </a:rPr>
                        <a:t>White</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Ethnic Minority Groups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Eng 2nd Lang</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LGBTQ</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182227">
                <a:tc>
                  <a:txBody>
                    <a:bodyPr/>
                    <a:lstStyle/>
                    <a:p>
                      <a:r>
                        <a:rPr lang="en-GB" sz="1100" i="1">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191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309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87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1,341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154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120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178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337801">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n-GB" sz="1100" b="0" i="0" u="none" strike="noStrike">
                          <a:solidFill>
                            <a:schemeClr val="tx1">
                              <a:lumMod val="75000"/>
                              <a:lumOff val="25000"/>
                            </a:schemeClr>
                          </a:solidFill>
                          <a:effectLst/>
                          <a:latin typeface="Calibri" panose="020F0502020204030204" pitchFamily="34" charset="0"/>
                        </a:rPr>
                        <a:t>Yes</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39%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38%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43%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23%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19%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24%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44%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366043">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n-GB" sz="1100" b="0" i="0" u="none" strike="noStrike">
                          <a:solidFill>
                            <a:schemeClr val="tx1">
                              <a:lumMod val="75000"/>
                              <a:lumOff val="25000"/>
                            </a:schemeClr>
                          </a:solidFill>
                          <a:effectLst/>
                          <a:latin typeface="Calibri" panose="020F0502020204030204" pitchFamily="34" charset="0"/>
                        </a:rPr>
                        <a:t>No</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48%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51%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45%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67%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72%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68%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40%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366043">
                <a:tc>
                  <a:txBody>
                    <a:bodyPr/>
                    <a:lstStyle/>
                    <a:p>
                      <a:pPr algn="l" fontAlgn="b"/>
                      <a:r>
                        <a:rPr lang="en-GB" sz="1100" b="0" i="0" u="none" strike="noStrike">
                          <a:solidFill>
                            <a:schemeClr val="tx1">
                              <a:lumMod val="75000"/>
                              <a:lumOff val="25000"/>
                            </a:schemeClr>
                          </a:solidFill>
                          <a:effectLst/>
                          <a:latin typeface="Calibri" panose="020F0502020204030204" pitchFamily="34" charset="0"/>
                        </a:rPr>
                        <a:t>Don’t know</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13%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11%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13%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10%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15%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bl>
          </a:graphicData>
        </a:graphic>
      </p:graphicFrame>
      <p:graphicFrame>
        <p:nvGraphicFramePr>
          <p:cNvPr id="11" name="Chart 10">
            <a:extLst>
              <a:ext uri="{FF2B5EF4-FFF2-40B4-BE49-F238E27FC236}">
                <a16:creationId xmlns:a16="http://schemas.microsoft.com/office/drawing/2014/main" id="{F006FBD9-1F79-4E23-9FB5-7D4C9F82DD7F}"/>
              </a:ext>
            </a:extLst>
          </p:cNvPr>
          <p:cNvGraphicFramePr/>
          <p:nvPr>
            <p:extLst>
              <p:ext uri="{D42A27DB-BD31-4B8C-83A1-F6EECF244321}">
                <p14:modId xmlns:p14="http://schemas.microsoft.com/office/powerpoint/2010/main" val="3329578182"/>
              </p:ext>
            </p:extLst>
          </p:nvPr>
        </p:nvGraphicFramePr>
        <p:xfrm>
          <a:off x="180000" y="835200"/>
          <a:ext cx="5505843" cy="4754743"/>
        </p:xfrm>
        <a:graphic>
          <a:graphicData uri="http://schemas.openxmlformats.org/drawingml/2006/chart">
            <c:chart xmlns:c="http://schemas.openxmlformats.org/drawingml/2006/chart" xmlns:r="http://schemas.openxmlformats.org/officeDocument/2006/relationships" r:id="rId2"/>
          </a:graphicData>
        </a:graphic>
      </p:graphicFrame>
    </p:spTree>
    <p:extLst>
      <p:ext uri="{BB962C8B-B14F-4D97-AF65-F5344CB8AC3E}">
        <p14:creationId xmlns:p14="http://schemas.microsoft.com/office/powerpoint/2010/main" val="2292443594"/>
      </p:ext>
    </p:extLst>
  </p:cSld>
  <p:clrMapOvr>
    <a:masterClrMapping/>
  </p:clrMapOvr>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1"/>
          <p:cNvSpPr>
            <a:spLocks noGrp="1"/>
          </p:cNvSpPr>
          <p:nvPr>
            <p:ph type="title"/>
          </p:nvPr>
        </p:nvSpPr>
        <p:spPr>
          <a:xfrm>
            <a:off x="180000" y="180000"/>
            <a:ext cx="11483156" cy="900000"/>
          </a:xfrm>
        </p:spPr>
        <p:txBody>
          <a:bodyPr anchor="t" anchorCtr="0">
            <a:noAutofit/>
          </a:bodyPr>
          <a:lstStyle/>
          <a:p>
            <a:r>
              <a:rPr lang="en-GB" sz="1600" dirty="0"/>
              <a:t>26% of pupils say they have been bullied elsewhere (other than near school) in the past 12 months. The proportion is higher for Young carers (43%), LGBTQ pupils (49%) and those with a disability (37%). Boys, Year 10s and ethnic minority pupils are least likely to have been bullied.</a:t>
            </a:r>
          </a:p>
        </p:txBody>
      </p:sp>
      <p:sp>
        <p:nvSpPr>
          <p:cNvPr id="10" name="TextBox 9"/>
          <p:cNvSpPr txBox="1"/>
          <p:nvPr/>
        </p:nvSpPr>
        <p:spPr>
          <a:xfrm>
            <a:off x="183600" y="6368400"/>
            <a:ext cx="9491446" cy="400110"/>
          </a:xfrm>
          <a:prstGeom prst="rect">
            <a:avLst/>
          </a:prstGeom>
          <a:noFill/>
        </p:spPr>
        <p:txBody>
          <a:bodyPr wrap="square" rtlCol="0" anchor="b" anchorCtr="0">
            <a:spAutoFit/>
          </a:bodyPr>
          <a:lstStyle/>
          <a:p>
            <a:r>
              <a:rPr lang="en-GB" sz="1000">
                <a:solidFill>
                  <a:srgbClr val="002060"/>
                </a:solidFill>
                <a:latin typeface="Calibri" panose="020F0502020204030204" pitchFamily="34" charset="0"/>
                <a:cs typeface="DINPro" panose="020B0504020101020102" pitchFamily="34" charset="0"/>
              </a:rPr>
              <a:t>Q: Have you been bullied anywhere else in the last 12 months? </a:t>
            </a:r>
            <a:endParaRPr lang="en-GB" sz="1000" i="1">
              <a:solidFill>
                <a:srgbClr val="002060"/>
              </a:solidFill>
              <a:latin typeface="Calibri" panose="020F0502020204030204" pitchFamily="34" charset="0"/>
              <a:cs typeface="DINPro" panose="020B0504020101020102" pitchFamily="34" charset="0"/>
            </a:endParaRPr>
          </a:p>
          <a:p>
            <a:r>
              <a:rPr lang="en-GB" sz="1000" i="1">
                <a:solidFill>
                  <a:srgbClr val="002060"/>
                </a:solidFill>
                <a:latin typeface="Calibri" panose="020F0502020204030204" pitchFamily="34" charset="0"/>
                <a:cs typeface="DINPro" panose="020B0504020101020102" pitchFamily="34" charset="0"/>
              </a:rPr>
              <a:t>Base: All valid respondents, 2023 n=1,057, 2024 n=1,170, 2025 n=1,546. </a:t>
            </a:r>
            <a:endParaRPr lang="en-GB" sz="1000">
              <a:solidFill>
                <a:srgbClr val="002060"/>
              </a:solidFill>
              <a:latin typeface="Calibri" panose="020F0502020204030204" pitchFamily="34" charset="0"/>
              <a:cs typeface="DINPro" panose="020B0504020101020102" pitchFamily="34" charset="0"/>
            </a:endParaRPr>
          </a:p>
        </p:txBody>
      </p:sp>
      <p:sp>
        <p:nvSpPr>
          <p:cNvPr id="6" name="Rectangle 5"/>
          <p:cNvSpPr/>
          <p:nvPr/>
        </p:nvSpPr>
        <p:spPr>
          <a:xfrm>
            <a:off x="9946640" y="6368627"/>
            <a:ext cx="1686560" cy="492926"/>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a:t>Relationships</a:t>
            </a:r>
          </a:p>
        </p:txBody>
      </p:sp>
      <p:graphicFrame>
        <p:nvGraphicFramePr>
          <p:cNvPr id="12" name="Table 11"/>
          <p:cNvGraphicFramePr>
            <a:graphicFrameLocks noGrp="1"/>
          </p:cNvGraphicFramePr>
          <p:nvPr>
            <p:extLst>
              <p:ext uri="{D42A27DB-BD31-4B8C-83A1-F6EECF244321}">
                <p14:modId xmlns:p14="http://schemas.microsoft.com/office/powerpoint/2010/main" val="1439109254"/>
              </p:ext>
            </p:extLst>
          </p:nvPr>
        </p:nvGraphicFramePr>
        <p:xfrm>
          <a:off x="5042335" y="1080000"/>
          <a:ext cx="6590866" cy="2085600"/>
        </p:xfrm>
        <a:graphic>
          <a:graphicData uri="http://schemas.openxmlformats.org/drawingml/2006/table">
            <a:tbl>
              <a:tblPr firstRow="1" bandRow="1">
                <a:tableStyleId>{5940675A-B579-460E-94D1-54222C63F5DA}</a:tableStyleId>
              </a:tblPr>
              <a:tblGrid>
                <a:gridCol w="1516422">
                  <a:extLst>
                    <a:ext uri="{9D8B030D-6E8A-4147-A177-3AD203B41FA5}">
                      <a16:colId xmlns:a16="http://schemas.microsoft.com/office/drawing/2014/main" val="20000"/>
                    </a:ext>
                  </a:extLst>
                </a:gridCol>
                <a:gridCol w="1215739">
                  <a:extLst>
                    <a:ext uri="{9D8B030D-6E8A-4147-A177-3AD203B41FA5}">
                      <a16:colId xmlns:a16="http://schemas.microsoft.com/office/drawing/2014/main" val="20001"/>
                    </a:ext>
                  </a:extLst>
                </a:gridCol>
                <a:gridCol w="783216">
                  <a:extLst>
                    <a:ext uri="{9D8B030D-6E8A-4147-A177-3AD203B41FA5}">
                      <a16:colId xmlns:a16="http://schemas.microsoft.com/office/drawing/2014/main" val="20002"/>
                    </a:ext>
                  </a:extLst>
                </a:gridCol>
                <a:gridCol w="865043">
                  <a:extLst>
                    <a:ext uri="{9D8B030D-6E8A-4147-A177-3AD203B41FA5}">
                      <a16:colId xmlns:a16="http://schemas.microsoft.com/office/drawing/2014/main" val="20003"/>
                    </a:ext>
                  </a:extLst>
                </a:gridCol>
                <a:gridCol w="724767">
                  <a:extLst>
                    <a:ext uri="{9D8B030D-6E8A-4147-A177-3AD203B41FA5}">
                      <a16:colId xmlns:a16="http://schemas.microsoft.com/office/drawing/2014/main" val="20004"/>
                    </a:ext>
                  </a:extLst>
                </a:gridCol>
                <a:gridCol w="783216">
                  <a:extLst>
                    <a:ext uri="{9D8B030D-6E8A-4147-A177-3AD203B41FA5}">
                      <a16:colId xmlns:a16="http://schemas.microsoft.com/office/drawing/2014/main" val="20005"/>
                    </a:ext>
                  </a:extLst>
                </a:gridCol>
                <a:gridCol w="702463">
                  <a:extLst>
                    <a:ext uri="{9D8B030D-6E8A-4147-A177-3AD203B41FA5}">
                      <a16:colId xmlns:a16="http://schemas.microsoft.com/office/drawing/2014/main" val="20006"/>
                    </a:ext>
                  </a:extLst>
                </a:gridCol>
              </a:tblGrid>
              <a:tr h="24755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i="1">
                          <a:solidFill>
                            <a:schemeClr val="tx1">
                              <a:lumMod val="75000"/>
                              <a:lumOff val="25000"/>
                            </a:schemeClr>
                          </a:solidFill>
                        </a:rPr>
                        <a:t>2025 Survey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All Secondary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Year 8</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Year 10</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Boys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Girls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FSM</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47550">
                <a:tc>
                  <a:txBody>
                    <a:bodyPr/>
                    <a:lstStyle/>
                    <a:p>
                      <a:r>
                        <a:rPr lang="en-GB" sz="1100" i="1">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1,546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962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584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720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775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329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249499">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n-GB" sz="1100" b="0" i="0" u="none" strike="noStrike">
                          <a:solidFill>
                            <a:schemeClr val="tx1">
                              <a:lumMod val="75000"/>
                              <a:lumOff val="25000"/>
                            </a:schemeClr>
                          </a:solidFill>
                          <a:effectLst/>
                          <a:latin typeface="Calibri" panose="020F0502020204030204" pitchFamily="34" charset="0"/>
                        </a:rPr>
                        <a:t>Online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11%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12%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14%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17%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249626">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n-GB" sz="1100" b="0" i="0" u="none" strike="noStrike">
                          <a:solidFill>
                            <a:schemeClr val="tx1">
                              <a:lumMod val="75000"/>
                              <a:lumOff val="25000"/>
                            </a:schemeClr>
                          </a:solidFill>
                          <a:effectLst/>
                          <a:latin typeface="Calibri" panose="020F0502020204030204" pitchFamily="34" charset="0"/>
                        </a:rPr>
                        <a:t>Near home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10%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249626">
                <a:tc>
                  <a:txBody>
                    <a:bodyPr/>
                    <a:lstStyle/>
                    <a:p>
                      <a:pPr algn="l" fontAlgn="b"/>
                      <a:r>
                        <a:rPr lang="en-GB" sz="1100" b="0" i="0" u="none" strike="noStrike">
                          <a:solidFill>
                            <a:schemeClr val="tx1">
                              <a:lumMod val="75000"/>
                              <a:lumOff val="25000"/>
                            </a:schemeClr>
                          </a:solidFill>
                          <a:effectLst/>
                          <a:latin typeface="Calibri" panose="020F0502020204030204" pitchFamily="34" charset="0"/>
                        </a:rPr>
                        <a:t>In town</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r h="249626">
                <a:tc>
                  <a:txBody>
                    <a:bodyPr/>
                    <a:lstStyle/>
                    <a:p>
                      <a:pPr algn="l" fontAlgn="b"/>
                      <a:r>
                        <a:rPr lang="en-GB" sz="1100" b="0" i="0" u="none" strike="noStrike">
                          <a:solidFill>
                            <a:schemeClr val="tx1">
                              <a:lumMod val="75000"/>
                              <a:lumOff val="25000"/>
                            </a:schemeClr>
                          </a:solidFill>
                          <a:effectLst/>
                          <a:latin typeface="Calibri" panose="020F0502020204030204" pitchFamily="34" charset="0"/>
                        </a:rPr>
                        <a:t>At home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560838637"/>
                  </a:ext>
                </a:extLst>
              </a:tr>
              <a:tr h="249626">
                <a:tc>
                  <a:txBody>
                    <a:bodyPr/>
                    <a:lstStyle/>
                    <a:p>
                      <a:pPr algn="l" fontAlgn="b"/>
                      <a:r>
                        <a:rPr lang="en-GB" sz="1100" b="0" i="0" u="none" strike="noStrike">
                          <a:solidFill>
                            <a:schemeClr val="tx1">
                              <a:lumMod val="75000"/>
                              <a:lumOff val="25000"/>
                            </a:schemeClr>
                          </a:solidFill>
                          <a:effectLst/>
                          <a:latin typeface="Calibri" panose="020F0502020204030204" pitchFamily="34" charset="0"/>
                        </a:rPr>
                        <a:t>Don’t know</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11%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12%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10%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13%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11%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391519986"/>
                  </a:ext>
                </a:extLst>
              </a:tr>
              <a:tr h="249626">
                <a:tc>
                  <a:txBody>
                    <a:bodyPr/>
                    <a:lstStyle/>
                    <a:p>
                      <a:pPr algn="l" fontAlgn="b"/>
                      <a:r>
                        <a:rPr lang="en-GB" sz="1100" b="0" i="0" u="none" strike="noStrike">
                          <a:solidFill>
                            <a:schemeClr val="tx1">
                              <a:lumMod val="75000"/>
                              <a:lumOff val="25000"/>
                            </a:schemeClr>
                          </a:solidFill>
                          <a:effectLst/>
                          <a:latin typeface="Calibri" panose="020F0502020204030204" pitchFamily="34" charset="0"/>
                        </a:rPr>
                        <a:t>No</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74%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72%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78%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81%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69%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67%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2544127324"/>
                  </a:ext>
                </a:extLst>
              </a:tr>
            </a:tbl>
          </a:graphicData>
        </a:graphic>
      </p:graphicFrame>
      <p:graphicFrame>
        <p:nvGraphicFramePr>
          <p:cNvPr id="11" name="Chart 10">
            <a:extLst>
              <a:ext uri="{FF2B5EF4-FFF2-40B4-BE49-F238E27FC236}">
                <a16:creationId xmlns:a16="http://schemas.microsoft.com/office/drawing/2014/main" id="{A312D8E2-CE46-4810-BE84-77C762742FA1}"/>
              </a:ext>
            </a:extLst>
          </p:cNvPr>
          <p:cNvGraphicFramePr/>
          <p:nvPr>
            <p:extLst>
              <p:ext uri="{D42A27DB-BD31-4B8C-83A1-F6EECF244321}">
                <p14:modId xmlns:p14="http://schemas.microsoft.com/office/powerpoint/2010/main" val="1739827899"/>
              </p:ext>
            </p:extLst>
          </p:nvPr>
        </p:nvGraphicFramePr>
        <p:xfrm>
          <a:off x="-399169" y="961978"/>
          <a:ext cx="4703032" cy="4284725"/>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13" name="Table 12">
            <a:extLst>
              <a:ext uri="{FF2B5EF4-FFF2-40B4-BE49-F238E27FC236}">
                <a16:creationId xmlns:a16="http://schemas.microsoft.com/office/drawing/2014/main" id="{394870FE-5A5A-45D4-BAFE-18C712ED19C8}"/>
              </a:ext>
            </a:extLst>
          </p:cNvPr>
          <p:cNvGraphicFramePr>
            <a:graphicFrameLocks noGrp="1"/>
          </p:cNvGraphicFramePr>
          <p:nvPr>
            <p:extLst>
              <p:ext uri="{D42A27DB-BD31-4B8C-83A1-F6EECF244321}">
                <p14:modId xmlns:p14="http://schemas.microsoft.com/office/powerpoint/2010/main" val="1817279508"/>
              </p:ext>
            </p:extLst>
          </p:nvPr>
        </p:nvGraphicFramePr>
        <p:xfrm>
          <a:off x="5042334" y="3305605"/>
          <a:ext cx="6590866" cy="2447685"/>
        </p:xfrm>
        <a:graphic>
          <a:graphicData uri="http://schemas.openxmlformats.org/drawingml/2006/table">
            <a:tbl>
              <a:tblPr firstRow="1" bandRow="1">
                <a:tableStyleId>{5940675A-B579-460E-94D1-54222C63F5DA}</a:tableStyleId>
              </a:tblPr>
              <a:tblGrid>
                <a:gridCol w="1343964">
                  <a:extLst>
                    <a:ext uri="{9D8B030D-6E8A-4147-A177-3AD203B41FA5}">
                      <a16:colId xmlns:a16="http://schemas.microsoft.com/office/drawing/2014/main" val="20000"/>
                    </a:ext>
                  </a:extLst>
                </a:gridCol>
                <a:gridCol w="649698">
                  <a:extLst>
                    <a:ext uri="{9D8B030D-6E8A-4147-A177-3AD203B41FA5}">
                      <a16:colId xmlns:a16="http://schemas.microsoft.com/office/drawing/2014/main" val="20001"/>
                    </a:ext>
                  </a:extLst>
                </a:gridCol>
                <a:gridCol w="849416">
                  <a:extLst>
                    <a:ext uri="{9D8B030D-6E8A-4147-A177-3AD203B41FA5}">
                      <a16:colId xmlns:a16="http://schemas.microsoft.com/office/drawing/2014/main" val="20002"/>
                    </a:ext>
                  </a:extLst>
                </a:gridCol>
                <a:gridCol w="749558">
                  <a:extLst>
                    <a:ext uri="{9D8B030D-6E8A-4147-A177-3AD203B41FA5}">
                      <a16:colId xmlns:a16="http://schemas.microsoft.com/office/drawing/2014/main" val="20003"/>
                    </a:ext>
                  </a:extLst>
                </a:gridCol>
                <a:gridCol w="850400">
                  <a:extLst>
                    <a:ext uri="{9D8B030D-6E8A-4147-A177-3AD203B41FA5}">
                      <a16:colId xmlns:a16="http://schemas.microsoft.com/office/drawing/2014/main" val="20004"/>
                    </a:ext>
                  </a:extLst>
                </a:gridCol>
                <a:gridCol w="823933">
                  <a:extLst>
                    <a:ext uri="{9D8B030D-6E8A-4147-A177-3AD203B41FA5}">
                      <a16:colId xmlns:a16="http://schemas.microsoft.com/office/drawing/2014/main" val="20005"/>
                    </a:ext>
                  </a:extLst>
                </a:gridCol>
                <a:gridCol w="574339">
                  <a:extLst>
                    <a:ext uri="{9D8B030D-6E8A-4147-A177-3AD203B41FA5}">
                      <a16:colId xmlns:a16="http://schemas.microsoft.com/office/drawing/2014/main" val="20006"/>
                    </a:ext>
                  </a:extLst>
                </a:gridCol>
                <a:gridCol w="749558">
                  <a:extLst>
                    <a:ext uri="{9D8B030D-6E8A-4147-A177-3AD203B41FA5}">
                      <a16:colId xmlns:a16="http://schemas.microsoft.com/office/drawing/2014/main" val="1929783192"/>
                    </a:ext>
                  </a:extLst>
                </a:gridCol>
              </a:tblGrid>
              <a:tr h="24755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i="1">
                          <a:solidFill>
                            <a:schemeClr val="tx1">
                              <a:lumMod val="75000"/>
                              <a:lumOff val="25000"/>
                            </a:schemeClr>
                          </a:solidFill>
                        </a:rPr>
                        <a:t>2025 Survey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SEN</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Have a disability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Young carers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Ethnicity: White</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Ethnic Minority Groups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Eng 2</a:t>
                      </a:r>
                      <a:r>
                        <a:rPr lang="en-GB" sz="1100" b="1" baseline="30000">
                          <a:solidFill>
                            <a:schemeClr val="tx1">
                              <a:lumMod val="75000"/>
                              <a:lumOff val="25000"/>
                            </a:schemeClr>
                          </a:solidFill>
                        </a:rPr>
                        <a:t>nd</a:t>
                      </a:r>
                      <a:r>
                        <a:rPr lang="en-GB" sz="1100" b="1">
                          <a:solidFill>
                            <a:schemeClr val="tx1">
                              <a:lumMod val="75000"/>
                              <a:lumOff val="25000"/>
                            </a:schemeClr>
                          </a:solidFill>
                        </a:rPr>
                        <a:t> Lang</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LGBTQ</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85885">
                <a:tc>
                  <a:txBody>
                    <a:bodyPr/>
                    <a:lstStyle/>
                    <a:p>
                      <a:r>
                        <a:rPr lang="en-GB" sz="1100" i="1">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191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309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87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1,341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154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120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178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249499">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n-GB" sz="1100" b="0" i="0" u="none" strike="noStrike">
                          <a:solidFill>
                            <a:schemeClr val="tx1">
                              <a:lumMod val="75000"/>
                              <a:lumOff val="25000"/>
                            </a:schemeClr>
                          </a:solidFill>
                          <a:effectLst/>
                          <a:latin typeface="Calibri" panose="020F0502020204030204" pitchFamily="34" charset="0"/>
                        </a:rPr>
                        <a:t>Online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13%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17%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26%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11%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21%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249626">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n-GB" sz="1100" b="0" i="0" u="none" strike="noStrike">
                          <a:solidFill>
                            <a:schemeClr val="tx1">
                              <a:lumMod val="75000"/>
                              <a:lumOff val="25000"/>
                            </a:schemeClr>
                          </a:solidFill>
                          <a:effectLst/>
                          <a:latin typeface="Calibri" panose="020F0502020204030204" pitchFamily="34" charset="0"/>
                        </a:rPr>
                        <a:t>Near home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10%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10%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10%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14%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249626">
                <a:tc>
                  <a:txBody>
                    <a:bodyPr/>
                    <a:lstStyle/>
                    <a:p>
                      <a:pPr algn="l" fontAlgn="b"/>
                      <a:r>
                        <a:rPr lang="en-GB" sz="1100" b="0" i="0" u="none" strike="noStrike">
                          <a:solidFill>
                            <a:schemeClr val="tx1">
                              <a:lumMod val="75000"/>
                              <a:lumOff val="25000"/>
                            </a:schemeClr>
                          </a:solidFill>
                          <a:effectLst/>
                          <a:latin typeface="Calibri" panose="020F0502020204030204" pitchFamily="34" charset="0"/>
                        </a:rPr>
                        <a:t>In town</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11%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r h="249626">
                <a:tc>
                  <a:txBody>
                    <a:bodyPr/>
                    <a:lstStyle/>
                    <a:p>
                      <a:pPr algn="l" fontAlgn="b"/>
                      <a:r>
                        <a:rPr lang="en-GB" sz="1100" b="0" i="0" u="none" strike="noStrike">
                          <a:solidFill>
                            <a:schemeClr val="tx1">
                              <a:lumMod val="75000"/>
                              <a:lumOff val="25000"/>
                            </a:schemeClr>
                          </a:solidFill>
                          <a:effectLst/>
                          <a:latin typeface="Calibri" panose="020F0502020204030204" pitchFamily="34" charset="0"/>
                        </a:rPr>
                        <a:t>At home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10%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560838637"/>
                  </a:ext>
                </a:extLst>
              </a:tr>
              <a:tr h="249626">
                <a:tc>
                  <a:txBody>
                    <a:bodyPr/>
                    <a:lstStyle/>
                    <a:p>
                      <a:pPr algn="l" fontAlgn="b"/>
                      <a:r>
                        <a:rPr lang="en-GB" sz="1100" b="0" i="0" u="none" strike="noStrike">
                          <a:solidFill>
                            <a:schemeClr val="tx1">
                              <a:lumMod val="75000"/>
                              <a:lumOff val="25000"/>
                            </a:schemeClr>
                          </a:solidFill>
                          <a:effectLst/>
                          <a:latin typeface="Calibri" panose="020F0502020204030204" pitchFamily="34" charset="0"/>
                        </a:rPr>
                        <a:t>Don’t know</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16%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12%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11%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10%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19%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391519986"/>
                  </a:ext>
                </a:extLst>
              </a:tr>
              <a:tr h="249626">
                <a:tc>
                  <a:txBody>
                    <a:bodyPr/>
                    <a:lstStyle/>
                    <a:p>
                      <a:pPr algn="l" fontAlgn="b"/>
                      <a:r>
                        <a:rPr lang="en-GB" sz="1100" b="0" i="0" u="none" strike="noStrike">
                          <a:solidFill>
                            <a:schemeClr val="tx1">
                              <a:lumMod val="75000"/>
                              <a:lumOff val="25000"/>
                            </a:schemeClr>
                          </a:solidFill>
                          <a:effectLst/>
                          <a:latin typeface="Calibri" panose="020F0502020204030204" pitchFamily="34" charset="0"/>
                        </a:rPr>
                        <a:t>No</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65%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63%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57%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74%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81%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79%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51%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2544127324"/>
                  </a:ext>
                </a:extLst>
              </a:tr>
            </a:tbl>
          </a:graphicData>
        </a:graphic>
      </p:graphicFrame>
    </p:spTree>
    <p:extLst>
      <p:ext uri="{BB962C8B-B14F-4D97-AF65-F5344CB8AC3E}">
        <p14:creationId xmlns:p14="http://schemas.microsoft.com/office/powerpoint/2010/main" val="583282204"/>
      </p:ext>
    </p:extLst>
  </p:cSld>
  <p:clrMapOvr>
    <a:masterClrMapping/>
  </p:clrMapOvr>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1"/>
          <p:cNvSpPr>
            <a:spLocks noGrp="1"/>
          </p:cNvSpPr>
          <p:nvPr>
            <p:ph type="title"/>
          </p:nvPr>
        </p:nvSpPr>
        <p:spPr>
          <a:xfrm>
            <a:off x="180000" y="180000"/>
            <a:ext cx="11483156" cy="900000"/>
          </a:xfrm>
        </p:spPr>
        <p:txBody>
          <a:bodyPr anchor="t" anchorCtr="0">
            <a:noAutofit/>
          </a:bodyPr>
          <a:lstStyle/>
          <a:p>
            <a:r>
              <a:rPr lang="en-GB" sz="1600" dirty="0"/>
              <a:t>Similar to last year, pupils are more likely to be bullied by a child than by an adult. Pupils from an ethnic minority are most likely to be bullied by a child they know (69%) and LGBTQ pupils and pupils with a disability  are most likely to be bullied by a child they don’t know (38%). </a:t>
            </a:r>
          </a:p>
        </p:txBody>
      </p:sp>
      <p:sp>
        <p:nvSpPr>
          <p:cNvPr id="10" name="TextBox 9"/>
          <p:cNvSpPr txBox="1"/>
          <p:nvPr/>
        </p:nvSpPr>
        <p:spPr>
          <a:xfrm>
            <a:off x="183600" y="6368400"/>
            <a:ext cx="9491446" cy="400110"/>
          </a:xfrm>
          <a:prstGeom prst="rect">
            <a:avLst/>
          </a:prstGeom>
          <a:noFill/>
        </p:spPr>
        <p:txBody>
          <a:bodyPr wrap="square" rtlCol="0" anchor="b" anchorCtr="0">
            <a:spAutoFit/>
          </a:bodyPr>
          <a:lstStyle/>
          <a:p>
            <a:r>
              <a:rPr lang="en-GB" sz="1000">
                <a:solidFill>
                  <a:srgbClr val="002060"/>
                </a:solidFill>
                <a:cs typeface="DINPro" panose="020B0504020101020102" pitchFamily="34" charset="0"/>
              </a:rPr>
              <a:t>Q: Who were you bullied by? </a:t>
            </a:r>
            <a:endParaRPr lang="en-GB" sz="1000" i="1">
              <a:solidFill>
                <a:srgbClr val="002060"/>
              </a:solidFill>
              <a:cs typeface="DINPro" panose="020B0504020101020102" pitchFamily="34" charset="0"/>
            </a:endParaRPr>
          </a:p>
          <a:p>
            <a:r>
              <a:rPr lang="en-GB" sz="1000" i="1">
                <a:solidFill>
                  <a:srgbClr val="002060"/>
                </a:solidFill>
                <a:cs typeface="DINPro" panose="020B0504020101020102" pitchFamily="34" charset="0"/>
              </a:rPr>
              <a:t>Base: All valid respondents, 2023 n=379, 2024 n=449, 2025 n=546. </a:t>
            </a:r>
            <a:endParaRPr lang="en-GB" sz="1000">
              <a:solidFill>
                <a:srgbClr val="002060"/>
              </a:solidFill>
              <a:cs typeface="DINPro" panose="020B0504020101020102" pitchFamily="34" charset="0"/>
            </a:endParaRPr>
          </a:p>
        </p:txBody>
      </p:sp>
      <p:sp>
        <p:nvSpPr>
          <p:cNvPr id="6" name="Rectangle 5"/>
          <p:cNvSpPr/>
          <p:nvPr/>
        </p:nvSpPr>
        <p:spPr>
          <a:xfrm>
            <a:off x="9946640" y="6368627"/>
            <a:ext cx="1686560" cy="492926"/>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a:t>Relationships</a:t>
            </a:r>
          </a:p>
        </p:txBody>
      </p:sp>
      <p:graphicFrame>
        <p:nvGraphicFramePr>
          <p:cNvPr id="12" name="Table 11"/>
          <p:cNvGraphicFramePr>
            <a:graphicFrameLocks noGrp="1"/>
          </p:cNvGraphicFramePr>
          <p:nvPr>
            <p:extLst>
              <p:ext uri="{D42A27DB-BD31-4B8C-83A1-F6EECF244321}">
                <p14:modId xmlns:p14="http://schemas.microsoft.com/office/powerpoint/2010/main" val="1810120259"/>
              </p:ext>
            </p:extLst>
          </p:nvPr>
        </p:nvGraphicFramePr>
        <p:xfrm>
          <a:off x="5042334" y="1014216"/>
          <a:ext cx="6590866" cy="2297147"/>
        </p:xfrm>
        <a:graphic>
          <a:graphicData uri="http://schemas.openxmlformats.org/drawingml/2006/table">
            <a:tbl>
              <a:tblPr firstRow="1" bandRow="1">
                <a:tableStyleId>{5940675A-B579-460E-94D1-54222C63F5DA}</a:tableStyleId>
              </a:tblPr>
              <a:tblGrid>
                <a:gridCol w="1516422">
                  <a:extLst>
                    <a:ext uri="{9D8B030D-6E8A-4147-A177-3AD203B41FA5}">
                      <a16:colId xmlns:a16="http://schemas.microsoft.com/office/drawing/2014/main" val="20000"/>
                    </a:ext>
                  </a:extLst>
                </a:gridCol>
                <a:gridCol w="1215739">
                  <a:extLst>
                    <a:ext uri="{9D8B030D-6E8A-4147-A177-3AD203B41FA5}">
                      <a16:colId xmlns:a16="http://schemas.microsoft.com/office/drawing/2014/main" val="20001"/>
                    </a:ext>
                  </a:extLst>
                </a:gridCol>
                <a:gridCol w="783216">
                  <a:extLst>
                    <a:ext uri="{9D8B030D-6E8A-4147-A177-3AD203B41FA5}">
                      <a16:colId xmlns:a16="http://schemas.microsoft.com/office/drawing/2014/main" val="20002"/>
                    </a:ext>
                  </a:extLst>
                </a:gridCol>
                <a:gridCol w="865043">
                  <a:extLst>
                    <a:ext uri="{9D8B030D-6E8A-4147-A177-3AD203B41FA5}">
                      <a16:colId xmlns:a16="http://schemas.microsoft.com/office/drawing/2014/main" val="20003"/>
                    </a:ext>
                  </a:extLst>
                </a:gridCol>
                <a:gridCol w="724767">
                  <a:extLst>
                    <a:ext uri="{9D8B030D-6E8A-4147-A177-3AD203B41FA5}">
                      <a16:colId xmlns:a16="http://schemas.microsoft.com/office/drawing/2014/main" val="20004"/>
                    </a:ext>
                  </a:extLst>
                </a:gridCol>
                <a:gridCol w="783216">
                  <a:extLst>
                    <a:ext uri="{9D8B030D-6E8A-4147-A177-3AD203B41FA5}">
                      <a16:colId xmlns:a16="http://schemas.microsoft.com/office/drawing/2014/main" val="20005"/>
                    </a:ext>
                  </a:extLst>
                </a:gridCol>
                <a:gridCol w="702463">
                  <a:extLst>
                    <a:ext uri="{9D8B030D-6E8A-4147-A177-3AD203B41FA5}">
                      <a16:colId xmlns:a16="http://schemas.microsoft.com/office/drawing/2014/main" val="20006"/>
                    </a:ext>
                  </a:extLst>
                </a:gridCol>
              </a:tblGrid>
              <a:tr h="257604">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i="1">
                          <a:solidFill>
                            <a:schemeClr val="tx1">
                              <a:lumMod val="75000"/>
                              <a:lumOff val="25000"/>
                            </a:schemeClr>
                          </a:solidFill>
                        </a:rPr>
                        <a:t>2025 Survey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All Secondary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Year 8</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Year 10</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Boys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Girls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FSM</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57604">
                <a:tc>
                  <a:txBody>
                    <a:bodyPr/>
                    <a:lstStyle/>
                    <a:p>
                      <a:r>
                        <a:rPr lang="en-GB" sz="1100" i="1">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546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365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181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202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307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147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259632">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n-GB" sz="1100" b="0" i="0" u="none" strike="noStrike">
                          <a:solidFill>
                            <a:schemeClr val="tx1">
                              <a:lumMod val="75000"/>
                              <a:lumOff val="25000"/>
                            </a:schemeClr>
                          </a:solidFill>
                          <a:effectLst/>
                          <a:latin typeface="Calibri" panose="020F0502020204030204" pitchFamily="34" charset="0"/>
                        </a:rPr>
                        <a:t>A child you know</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61%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59%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63%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59%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63%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62%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431368">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n-GB" sz="1100" b="0" i="0" u="none" strike="noStrike">
                          <a:solidFill>
                            <a:schemeClr val="tx1">
                              <a:lumMod val="75000"/>
                              <a:lumOff val="25000"/>
                            </a:schemeClr>
                          </a:solidFill>
                          <a:effectLst/>
                          <a:latin typeface="Calibri" panose="020F0502020204030204" pitchFamily="34" charset="0"/>
                        </a:rPr>
                        <a:t>A child you don’t know</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27%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26%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30%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30%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24%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32%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393771">
                <a:tc>
                  <a:txBody>
                    <a:bodyPr/>
                    <a:lstStyle/>
                    <a:p>
                      <a:pPr algn="l" fontAlgn="b"/>
                      <a:r>
                        <a:rPr lang="en-GB" sz="1100" b="0" i="0" u="none" strike="noStrike">
                          <a:solidFill>
                            <a:schemeClr val="tx1">
                              <a:lumMod val="75000"/>
                              <a:lumOff val="25000"/>
                            </a:schemeClr>
                          </a:solidFill>
                          <a:effectLst/>
                          <a:latin typeface="Calibri" panose="020F0502020204030204" pitchFamily="34" charset="0"/>
                        </a:rPr>
                        <a:t>An adult you know</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r h="431368">
                <a:tc>
                  <a:txBody>
                    <a:bodyPr/>
                    <a:lstStyle/>
                    <a:p>
                      <a:pPr algn="l" fontAlgn="b"/>
                      <a:r>
                        <a:rPr lang="en-GB" sz="1100" b="0" i="0" u="none" strike="noStrike">
                          <a:solidFill>
                            <a:schemeClr val="tx1">
                              <a:lumMod val="75000"/>
                              <a:lumOff val="25000"/>
                            </a:schemeClr>
                          </a:solidFill>
                          <a:effectLst/>
                          <a:latin typeface="Calibri" panose="020F0502020204030204" pitchFamily="34" charset="0"/>
                        </a:rPr>
                        <a:t>An adult you don’t know</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560838637"/>
                  </a:ext>
                </a:extLst>
              </a:tr>
              <a:tr h="259632">
                <a:tc>
                  <a:txBody>
                    <a:bodyPr/>
                    <a:lstStyle/>
                    <a:p>
                      <a:pPr algn="l" fontAlgn="b"/>
                      <a:r>
                        <a:rPr lang="en-GB" sz="1100" b="0" i="0" u="none" strike="noStrike">
                          <a:solidFill>
                            <a:schemeClr val="tx1">
                              <a:lumMod val="75000"/>
                              <a:lumOff val="25000"/>
                            </a:schemeClr>
                          </a:solidFill>
                          <a:effectLst/>
                          <a:latin typeface="Calibri" panose="020F0502020204030204" pitchFamily="34" charset="0"/>
                        </a:rPr>
                        <a:t>Don’t want to say</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27%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28%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23%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24%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28%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22%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2544127324"/>
                  </a:ext>
                </a:extLst>
              </a:tr>
            </a:tbl>
          </a:graphicData>
        </a:graphic>
      </p:graphicFrame>
      <p:graphicFrame>
        <p:nvGraphicFramePr>
          <p:cNvPr id="11" name="Chart 10">
            <a:extLst>
              <a:ext uri="{FF2B5EF4-FFF2-40B4-BE49-F238E27FC236}">
                <a16:creationId xmlns:a16="http://schemas.microsoft.com/office/drawing/2014/main" id="{A312D8E2-CE46-4810-BE84-77C762742FA1}"/>
              </a:ext>
            </a:extLst>
          </p:cNvPr>
          <p:cNvGraphicFramePr/>
          <p:nvPr>
            <p:extLst>
              <p:ext uri="{D42A27DB-BD31-4B8C-83A1-F6EECF244321}">
                <p14:modId xmlns:p14="http://schemas.microsoft.com/office/powerpoint/2010/main" val="2390736217"/>
              </p:ext>
            </p:extLst>
          </p:nvPr>
        </p:nvGraphicFramePr>
        <p:xfrm>
          <a:off x="47871" y="961978"/>
          <a:ext cx="4703032" cy="4355746"/>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8" name="Table 7">
            <a:extLst>
              <a:ext uri="{FF2B5EF4-FFF2-40B4-BE49-F238E27FC236}">
                <a16:creationId xmlns:a16="http://schemas.microsoft.com/office/drawing/2014/main" id="{88F17872-0556-4936-A81C-8F257CB17FFB}"/>
              </a:ext>
            </a:extLst>
          </p:cNvPr>
          <p:cNvGraphicFramePr>
            <a:graphicFrameLocks noGrp="1"/>
          </p:cNvGraphicFramePr>
          <p:nvPr>
            <p:extLst>
              <p:ext uri="{D42A27DB-BD31-4B8C-83A1-F6EECF244321}">
                <p14:modId xmlns:p14="http://schemas.microsoft.com/office/powerpoint/2010/main" val="2416712018"/>
              </p:ext>
            </p:extLst>
          </p:nvPr>
        </p:nvGraphicFramePr>
        <p:xfrm>
          <a:off x="5042334" y="3442267"/>
          <a:ext cx="6590870" cy="2633222"/>
        </p:xfrm>
        <a:graphic>
          <a:graphicData uri="http://schemas.openxmlformats.org/drawingml/2006/table">
            <a:tbl>
              <a:tblPr firstRow="1" bandRow="1">
                <a:tableStyleId>{5940675A-B579-460E-94D1-54222C63F5DA}</a:tableStyleId>
              </a:tblPr>
              <a:tblGrid>
                <a:gridCol w="1343964">
                  <a:extLst>
                    <a:ext uri="{9D8B030D-6E8A-4147-A177-3AD203B41FA5}">
                      <a16:colId xmlns:a16="http://schemas.microsoft.com/office/drawing/2014/main" val="20000"/>
                    </a:ext>
                  </a:extLst>
                </a:gridCol>
                <a:gridCol w="656528">
                  <a:extLst>
                    <a:ext uri="{9D8B030D-6E8A-4147-A177-3AD203B41FA5}">
                      <a16:colId xmlns:a16="http://schemas.microsoft.com/office/drawing/2014/main" val="20001"/>
                    </a:ext>
                  </a:extLst>
                </a:gridCol>
                <a:gridCol w="842588">
                  <a:extLst>
                    <a:ext uri="{9D8B030D-6E8A-4147-A177-3AD203B41FA5}">
                      <a16:colId xmlns:a16="http://schemas.microsoft.com/office/drawing/2014/main" val="20002"/>
                    </a:ext>
                  </a:extLst>
                </a:gridCol>
                <a:gridCol w="749558">
                  <a:extLst>
                    <a:ext uri="{9D8B030D-6E8A-4147-A177-3AD203B41FA5}">
                      <a16:colId xmlns:a16="http://schemas.microsoft.com/office/drawing/2014/main" val="20003"/>
                    </a:ext>
                  </a:extLst>
                </a:gridCol>
                <a:gridCol w="791130">
                  <a:extLst>
                    <a:ext uri="{9D8B030D-6E8A-4147-A177-3AD203B41FA5}">
                      <a16:colId xmlns:a16="http://schemas.microsoft.com/office/drawing/2014/main" val="20004"/>
                    </a:ext>
                  </a:extLst>
                </a:gridCol>
                <a:gridCol w="805018">
                  <a:extLst>
                    <a:ext uri="{9D8B030D-6E8A-4147-A177-3AD203B41FA5}">
                      <a16:colId xmlns:a16="http://schemas.microsoft.com/office/drawing/2014/main" val="20005"/>
                    </a:ext>
                  </a:extLst>
                </a:gridCol>
                <a:gridCol w="652526">
                  <a:extLst>
                    <a:ext uri="{9D8B030D-6E8A-4147-A177-3AD203B41FA5}">
                      <a16:colId xmlns:a16="http://schemas.microsoft.com/office/drawing/2014/main" val="20006"/>
                    </a:ext>
                  </a:extLst>
                </a:gridCol>
                <a:gridCol w="749558">
                  <a:extLst>
                    <a:ext uri="{9D8B030D-6E8A-4147-A177-3AD203B41FA5}">
                      <a16:colId xmlns:a16="http://schemas.microsoft.com/office/drawing/2014/main" val="1979234082"/>
                    </a:ext>
                  </a:extLst>
                </a:gridCol>
              </a:tblGrid>
              <a:tr h="59916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i="1">
                          <a:solidFill>
                            <a:schemeClr val="tx1">
                              <a:lumMod val="75000"/>
                              <a:lumOff val="25000"/>
                            </a:schemeClr>
                          </a:solidFill>
                        </a:rPr>
                        <a:t>2025 Survey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SEN</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Have a disability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Young carers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Ethnicity: White</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Ethnic Minority Groups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Eng 2</a:t>
                      </a:r>
                      <a:r>
                        <a:rPr lang="en-GB" sz="1100" b="1" baseline="30000">
                          <a:solidFill>
                            <a:schemeClr val="tx1">
                              <a:lumMod val="75000"/>
                              <a:lumOff val="25000"/>
                            </a:schemeClr>
                          </a:solidFill>
                        </a:rPr>
                        <a:t>nd</a:t>
                      </a:r>
                      <a:r>
                        <a:rPr lang="en-GB" sz="1100" b="1">
                          <a:solidFill>
                            <a:schemeClr val="tx1">
                              <a:lumMod val="75000"/>
                              <a:lumOff val="25000"/>
                            </a:schemeClr>
                          </a:solidFill>
                        </a:rPr>
                        <a:t> Lang</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LGBTQ</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56783">
                <a:tc>
                  <a:txBody>
                    <a:bodyPr/>
                    <a:lstStyle/>
                    <a:p>
                      <a:r>
                        <a:rPr lang="en-GB" sz="1100" i="1">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105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157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49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474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45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44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114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258805">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n-GB" sz="1100" b="0" i="0" u="none" strike="noStrike">
                          <a:solidFill>
                            <a:schemeClr val="tx1">
                              <a:lumMod val="75000"/>
                              <a:lumOff val="25000"/>
                            </a:schemeClr>
                          </a:solidFill>
                          <a:effectLst/>
                          <a:latin typeface="Calibri" panose="020F0502020204030204" pitchFamily="34" charset="0"/>
                        </a:rPr>
                        <a:t>A child you know</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52%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62%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57%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61%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69%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64%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58%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429993">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n-GB" sz="1100" b="0" i="0" u="none" strike="noStrike">
                          <a:solidFill>
                            <a:schemeClr val="tx1">
                              <a:lumMod val="75000"/>
                              <a:lumOff val="25000"/>
                            </a:schemeClr>
                          </a:solidFill>
                          <a:effectLst/>
                          <a:latin typeface="Calibri" panose="020F0502020204030204" pitchFamily="34" charset="0"/>
                        </a:rPr>
                        <a:t>A child you don’t know</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30%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38%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33%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27%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33%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27%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38%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392516">
                <a:tc>
                  <a:txBody>
                    <a:bodyPr/>
                    <a:lstStyle/>
                    <a:p>
                      <a:pPr algn="l" fontAlgn="b"/>
                      <a:r>
                        <a:rPr lang="en-GB" sz="1100" b="0" i="0" u="none" strike="noStrike">
                          <a:solidFill>
                            <a:schemeClr val="tx1">
                              <a:lumMod val="75000"/>
                              <a:lumOff val="25000"/>
                            </a:schemeClr>
                          </a:solidFill>
                          <a:effectLst/>
                          <a:latin typeface="Calibri" panose="020F0502020204030204" pitchFamily="34" charset="0"/>
                        </a:rPr>
                        <a:t>An adult you know</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r h="429993">
                <a:tc>
                  <a:txBody>
                    <a:bodyPr/>
                    <a:lstStyle/>
                    <a:p>
                      <a:pPr algn="l" fontAlgn="b"/>
                      <a:r>
                        <a:rPr lang="en-GB" sz="1100" b="0" i="0" u="none" strike="noStrike">
                          <a:solidFill>
                            <a:schemeClr val="tx1">
                              <a:lumMod val="75000"/>
                              <a:lumOff val="25000"/>
                            </a:schemeClr>
                          </a:solidFill>
                          <a:effectLst/>
                          <a:latin typeface="Calibri" panose="020F0502020204030204" pitchFamily="34" charset="0"/>
                        </a:rPr>
                        <a:t>An adult you  don’t know</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11%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10%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560838637"/>
                  </a:ext>
                </a:extLst>
              </a:tr>
              <a:tr h="258805">
                <a:tc>
                  <a:txBody>
                    <a:bodyPr/>
                    <a:lstStyle/>
                    <a:p>
                      <a:pPr algn="l" fontAlgn="b"/>
                      <a:r>
                        <a:rPr lang="en-GB" sz="1100" b="0" i="0" u="none" strike="noStrike">
                          <a:solidFill>
                            <a:schemeClr val="tx1">
                              <a:lumMod val="75000"/>
                              <a:lumOff val="25000"/>
                            </a:schemeClr>
                          </a:solidFill>
                          <a:effectLst/>
                          <a:latin typeface="Calibri" panose="020F0502020204030204" pitchFamily="34" charset="0"/>
                        </a:rPr>
                        <a:t>Don’t want to say</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31%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22%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22%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27%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18%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23%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28%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2544127324"/>
                  </a:ext>
                </a:extLst>
              </a:tr>
            </a:tbl>
          </a:graphicData>
        </a:graphic>
      </p:graphicFrame>
    </p:spTree>
    <p:extLst>
      <p:ext uri="{BB962C8B-B14F-4D97-AF65-F5344CB8AC3E}">
        <p14:creationId xmlns:p14="http://schemas.microsoft.com/office/powerpoint/2010/main" val="1089634121"/>
      </p:ext>
    </p:extLst>
  </p:cSld>
  <p:clrMapOvr>
    <a:masterClrMapping/>
  </p:clrMapOvr>
  <p:extLst>
    <p:ext uri="{6950BFC3-D8DA-4A85-94F7-54DA5524770B}">
      <p188:commentRel xmlns:p188="http://schemas.microsoft.com/office/powerpoint/2018/8/main" r:id="rId3"/>
    </p:ext>
  </p:extLst>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1"/>
          <p:cNvSpPr>
            <a:spLocks noGrp="1"/>
          </p:cNvSpPr>
          <p:nvPr>
            <p:ph type="title"/>
          </p:nvPr>
        </p:nvSpPr>
        <p:spPr>
          <a:xfrm>
            <a:off x="180000" y="180000"/>
            <a:ext cx="11824511" cy="900000"/>
          </a:xfrm>
        </p:spPr>
        <p:txBody>
          <a:bodyPr anchor="t" anchorCtr="0">
            <a:noAutofit/>
          </a:bodyPr>
          <a:lstStyle/>
          <a:p>
            <a:r>
              <a:rPr lang="en-GB" sz="1600"/>
              <a:t>Physical appearance is still the main target for bullying with 50% of all pupils who have been picked on or bullied say it was because of the way they look and a further 40% say it was because of their size or weight. Whereas last year there was a drop in being bullied for being LGBT, this year it has increased again. </a:t>
            </a:r>
          </a:p>
        </p:txBody>
      </p:sp>
      <p:graphicFrame>
        <p:nvGraphicFramePr>
          <p:cNvPr id="5" name="Content Placeholder 6"/>
          <p:cNvGraphicFramePr>
            <a:graphicFrameLocks noGrp="1"/>
          </p:cNvGraphicFramePr>
          <p:nvPr>
            <p:ph idx="1"/>
            <p:extLst>
              <p:ext uri="{D42A27DB-BD31-4B8C-83A1-F6EECF244321}">
                <p14:modId xmlns:p14="http://schemas.microsoft.com/office/powerpoint/2010/main" val="4018884644"/>
              </p:ext>
            </p:extLst>
          </p:nvPr>
        </p:nvGraphicFramePr>
        <p:xfrm>
          <a:off x="180000" y="934536"/>
          <a:ext cx="11431037" cy="5433864"/>
        </p:xfrm>
        <a:graphic>
          <a:graphicData uri="http://schemas.openxmlformats.org/drawingml/2006/chart">
            <c:chart xmlns:c="http://schemas.openxmlformats.org/drawingml/2006/chart" xmlns:r="http://schemas.openxmlformats.org/officeDocument/2006/relationships" r:id="rId3"/>
          </a:graphicData>
        </a:graphic>
      </p:graphicFrame>
      <p:sp>
        <p:nvSpPr>
          <p:cNvPr id="6" name="TextBox 5"/>
          <p:cNvSpPr txBox="1"/>
          <p:nvPr/>
        </p:nvSpPr>
        <p:spPr>
          <a:xfrm>
            <a:off x="183600" y="6368400"/>
            <a:ext cx="9491446" cy="400110"/>
          </a:xfrm>
          <a:prstGeom prst="rect">
            <a:avLst/>
          </a:prstGeom>
          <a:noFill/>
        </p:spPr>
        <p:txBody>
          <a:bodyPr wrap="square" rtlCol="0" anchor="b" anchorCtr="0">
            <a:spAutoFit/>
          </a:bodyPr>
          <a:lstStyle/>
          <a:p>
            <a:r>
              <a:rPr lang="en-GB" sz="1000">
                <a:solidFill>
                  <a:srgbClr val="002060"/>
                </a:solidFill>
              </a:rPr>
              <a:t>Q: Do you think you have been picked on or bullied about any of the following? </a:t>
            </a:r>
          </a:p>
          <a:p>
            <a:r>
              <a:rPr lang="en-GB" sz="1000" i="1">
                <a:solidFill>
                  <a:srgbClr val="002060"/>
                </a:solidFill>
              </a:rPr>
              <a:t>Base: All those saying they have been bullied, 2023 n=392, 2024 n=469, 2025 n=563.  </a:t>
            </a:r>
          </a:p>
        </p:txBody>
      </p:sp>
      <p:sp>
        <p:nvSpPr>
          <p:cNvPr id="8" name="Rectangle 7"/>
          <p:cNvSpPr/>
          <p:nvPr/>
        </p:nvSpPr>
        <p:spPr>
          <a:xfrm>
            <a:off x="9946640" y="6368627"/>
            <a:ext cx="1686560" cy="492926"/>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a:t>Relationships / </a:t>
            </a:r>
            <a:r>
              <a:rPr lang="en-GB" sz="1000" b="1"/>
              <a:t>CYPP</a:t>
            </a:r>
            <a:endParaRPr lang="en-GB" sz="1000"/>
          </a:p>
        </p:txBody>
      </p:sp>
    </p:spTree>
    <p:extLst>
      <p:ext uri="{BB962C8B-B14F-4D97-AF65-F5344CB8AC3E}">
        <p14:creationId xmlns:p14="http://schemas.microsoft.com/office/powerpoint/2010/main" val="3765991887"/>
      </p:ext>
    </p:extLst>
  </p:cSld>
  <p:clrMapOvr>
    <a:masterClrMapping/>
  </p:clrMapOvr>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1"/>
          <p:cNvSpPr>
            <a:spLocks noGrp="1"/>
          </p:cNvSpPr>
          <p:nvPr>
            <p:ph type="title"/>
          </p:nvPr>
        </p:nvSpPr>
        <p:spPr>
          <a:xfrm>
            <a:off x="360000" y="235415"/>
            <a:ext cx="11273200" cy="485017"/>
          </a:xfrm>
        </p:spPr>
        <p:txBody>
          <a:bodyPr anchor="t" anchorCtr="0">
            <a:noAutofit/>
          </a:bodyPr>
          <a:lstStyle/>
          <a:p>
            <a:r>
              <a:rPr lang="en-GB" sz="1600"/>
              <a:t>Being bullied for physical appearance is a stronger factor for girls than boys. Boys are more likely to be bullied for ability than girls. The way you look is also a greater factor for Year 10 than Year 8. </a:t>
            </a:r>
          </a:p>
        </p:txBody>
      </p:sp>
      <p:sp>
        <p:nvSpPr>
          <p:cNvPr id="6" name="Rectangle 5"/>
          <p:cNvSpPr/>
          <p:nvPr/>
        </p:nvSpPr>
        <p:spPr>
          <a:xfrm>
            <a:off x="9946640" y="6368627"/>
            <a:ext cx="1686560" cy="492926"/>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a:t>Relationships  / CYPP</a:t>
            </a:r>
          </a:p>
        </p:txBody>
      </p:sp>
      <p:graphicFrame>
        <p:nvGraphicFramePr>
          <p:cNvPr id="8" name="Table 7"/>
          <p:cNvGraphicFramePr>
            <a:graphicFrameLocks noGrp="1"/>
          </p:cNvGraphicFramePr>
          <p:nvPr>
            <p:extLst>
              <p:ext uri="{D42A27DB-BD31-4B8C-83A1-F6EECF244321}">
                <p14:modId xmlns:p14="http://schemas.microsoft.com/office/powerpoint/2010/main" val="709907731"/>
              </p:ext>
            </p:extLst>
          </p:nvPr>
        </p:nvGraphicFramePr>
        <p:xfrm>
          <a:off x="360000" y="971550"/>
          <a:ext cx="11273201" cy="5088808"/>
        </p:xfrm>
        <a:graphic>
          <a:graphicData uri="http://schemas.openxmlformats.org/drawingml/2006/table">
            <a:tbl>
              <a:tblPr firstRow="1" bandRow="1">
                <a:tableStyleId>{5940675A-B579-460E-94D1-54222C63F5DA}</a:tableStyleId>
              </a:tblPr>
              <a:tblGrid>
                <a:gridCol w="3531565">
                  <a:extLst>
                    <a:ext uri="{9D8B030D-6E8A-4147-A177-3AD203B41FA5}">
                      <a16:colId xmlns:a16="http://schemas.microsoft.com/office/drawing/2014/main" val="20000"/>
                    </a:ext>
                  </a:extLst>
                </a:gridCol>
                <a:gridCol w="1223886">
                  <a:extLst>
                    <a:ext uri="{9D8B030D-6E8A-4147-A177-3AD203B41FA5}">
                      <a16:colId xmlns:a16="http://schemas.microsoft.com/office/drawing/2014/main" val="20001"/>
                    </a:ext>
                  </a:extLst>
                </a:gridCol>
                <a:gridCol w="1369485">
                  <a:extLst>
                    <a:ext uri="{9D8B030D-6E8A-4147-A177-3AD203B41FA5}">
                      <a16:colId xmlns:a16="http://schemas.microsoft.com/office/drawing/2014/main" val="20002"/>
                    </a:ext>
                  </a:extLst>
                </a:gridCol>
                <a:gridCol w="1420211">
                  <a:extLst>
                    <a:ext uri="{9D8B030D-6E8A-4147-A177-3AD203B41FA5}">
                      <a16:colId xmlns:a16="http://schemas.microsoft.com/office/drawing/2014/main" val="20003"/>
                    </a:ext>
                  </a:extLst>
                </a:gridCol>
                <a:gridCol w="1268047">
                  <a:extLst>
                    <a:ext uri="{9D8B030D-6E8A-4147-A177-3AD203B41FA5}">
                      <a16:colId xmlns:a16="http://schemas.microsoft.com/office/drawing/2014/main" val="20004"/>
                    </a:ext>
                  </a:extLst>
                </a:gridCol>
                <a:gridCol w="1242683">
                  <a:extLst>
                    <a:ext uri="{9D8B030D-6E8A-4147-A177-3AD203B41FA5}">
                      <a16:colId xmlns:a16="http://schemas.microsoft.com/office/drawing/2014/main" val="20005"/>
                    </a:ext>
                  </a:extLst>
                </a:gridCol>
                <a:gridCol w="1217324">
                  <a:extLst>
                    <a:ext uri="{9D8B030D-6E8A-4147-A177-3AD203B41FA5}">
                      <a16:colId xmlns:a16="http://schemas.microsoft.com/office/drawing/2014/main" val="20006"/>
                    </a:ext>
                  </a:extLst>
                </a:gridCol>
              </a:tblGrid>
              <a:tr h="43231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i="1">
                          <a:solidFill>
                            <a:schemeClr val="tx1">
                              <a:lumMod val="75000"/>
                              <a:lumOff val="25000"/>
                            </a:schemeClr>
                          </a:solidFill>
                          <a:latin typeface="+mn-lt"/>
                        </a:rPr>
                        <a:t>2025 Survey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latin typeface="+mn-lt"/>
                        </a:rPr>
                        <a:t>All Secondary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latin typeface="+mn-lt"/>
                        </a:rPr>
                        <a:t>Year 8</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latin typeface="+mn-lt"/>
                        </a:rPr>
                        <a:t>Year 10</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latin typeface="+mn-lt"/>
                        </a:rPr>
                        <a:t>Boys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latin typeface="+mn-lt"/>
                        </a:rPr>
                        <a:t>Girls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latin typeface="+mn-lt"/>
                        </a:rPr>
                        <a:t>FSM</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81535">
                <a:tc>
                  <a:txBody>
                    <a:bodyPr/>
                    <a:lstStyle/>
                    <a:p>
                      <a:r>
                        <a:rPr lang="en-GB" sz="1100" i="1">
                          <a:solidFill>
                            <a:schemeClr val="tx1">
                              <a:lumMod val="75000"/>
                              <a:lumOff val="25000"/>
                            </a:schemeClr>
                          </a:solidFill>
                          <a:latin typeface="+mn-lt"/>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latin typeface="+mn-lt"/>
                        </a:rPr>
                        <a:t>563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latin typeface="+mn-lt"/>
                        </a:rPr>
                        <a:t>378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latin typeface="+mn-lt"/>
                        </a:rPr>
                        <a:t>185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latin typeface="+mn-lt"/>
                        </a:rPr>
                        <a:t>210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latin typeface="+mn-lt"/>
                        </a:rPr>
                        <a:t>316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latin typeface="+mn-lt"/>
                        </a:rPr>
                        <a:t>149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386874">
                <a:tc>
                  <a:txBody>
                    <a:bodyPr/>
                    <a:lstStyle/>
                    <a:p>
                      <a:pPr marL="0" algn="l" defTabSz="914400" rtl="0" eaLnBrk="1" fontAlgn="b" latinLnBrk="0" hangingPunct="1"/>
                      <a:r>
                        <a:rPr lang="en-GB" sz="1100" kern="1200">
                          <a:solidFill>
                            <a:schemeClr val="tx1">
                              <a:lumMod val="75000"/>
                              <a:lumOff val="25000"/>
                            </a:schemeClr>
                          </a:solidFill>
                          <a:latin typeface="+mn-lt"/>
                          <a:ea typeface="+mn-ea"/>
                          <a:cs typeface="+mn-cs"/>
                        </a:rPr>
                        <a:t>The way you look</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50%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48%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56%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41%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54%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55%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303405">
                <a:tc>
                  <a:txBody>
                    <a:bodyPr/>
                    <a:lstStyle/>
                    <a:p>
                      <a:pPr marL="0" algn="l" defTabSz="914400" rtl="0" eaLnBrk="1" fontAlgn="b" latinLnBrk="0" hangingPunct="1"/>
                      <a:r>
                        <a:rPr lang="en-GB" sz="1100" kern="1200">
                          <a:solidFill>
                            <a:schemeClr val="tx1">
                              <a:lumMod val="75000"/>
                              <a:lumOff val="25000"/>
                            </a:schemeClr>
                          </a:solidFill>
                          <a:latin typeface="+mn-lt"/>
                          <a:ea typeface="+mn-ea"/>
                          <a:cs typeface="+mn-cs"/>
                        </a:rPr>
                        <a:t>Your size or weight</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40%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40%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39%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40%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41%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50%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303405">
                <a:tc>
                  <a:txBody>
                    <a:bodyPr/>
                    <a:lstStyle/>
                    <a:p>
                      <a:pPr marL="0" algn="l" defTabSz="914400" rtl="0" eaLnBrk="1" fontAlgn="b" latinLnBrk="0" hangingPunct="1"/>
                      <a:r>
                        <a:rPr lang="en-GB" sz="1100" kern="1200">
                          <a:solidFill>
                            <a:schemeClr val="tx1">
                              <a:lumMod val="75000"/>
                              <a:lumOff val="25000"/>
                            </a:schemeClr>
                          </a:solidFill>
                          <a:latin typeface="+mn-lt"/>
                          <a:ea typeface="+mn-ea"/>
                          <a:cs typeface="+mn-cs"/>
                        </a:rPr>
                        <a:t>The people you’re friends with</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25%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24%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27%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20%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28%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28%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r h="303405">
                <a:tc>
                  <a:txBody>
                    <a:bodyPr/>
                    <a:lstStyle/>
                    <a:p>
                      <a:pPr marL="0" algn="l" defTabSz="914400" rtl="0" eaLnBrk="1" fontAlgn="b" latinLnBrk="0" hangingPunct="1"/>
                      <a:r>
                        <a:rPr lang="en-GB" sz="1100" kern="1200">
                          <a:solidFill>
                            <a:schemeClr val="tx1">
                              <a:lumMod val="75000"/>
                              <a:lumOff val="25000"/>
                            </a:schemeClr>
                          </a:solidFill>
                          <a:latin typeface="+mn-lt"/>
                          <a:ea typeface="+mn-ea"/>
                          <a:cs typeface="+mn-cs"/>
                        </a:rPr>
                        <a:t>What you wear </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21%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18%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25%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18%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21%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23%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79578258"/>
                  </a:ext>
                </a:extLst>
              </a:tr>
              <a:tr h="448454">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n-GB" sz="1100" kern="1200">
                          <a:solidFill>
                            <a:schemeClr val="tx1">
                              <a:lumMod val="75000"/>
                              <a:lumOff val="25000"/>
                            </a:schemeClr>
                          </a:solidFill>
                          <a:latin typeface="+mn-lt"/>
                          <a:ea typeface="+mn-ea"/>
                          <a:cs typeface="+mn-cs"/>
                        </a:rPr>
                        <a:t>Your ability (being better or worse at lessons/sport/activities than other people)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23%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22%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24%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26%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20%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26%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955848537"/>
                  </a:ext>
                </a:extLst>
              </a:tr>
              <a:tr h="323382">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n-GB" sz="1100" kern="1200">
                          <a:solidFill>
                            <a:schemeClr val="tx1">
                              <a:lumMod val="75000"/>
                              <a:lumOff val="25000"/>
                            </a:schemeClr>
                          </a:solidFill>
                          <a:latin typeface="+mn-lt"/>
                          <a:ea typeface="+mn-ea"/>
                          <a:cs typeface="+mn-cs"/>
                        </a:rPr>
                        <a:t>Being LGBTQ</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14%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13%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16%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11%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10%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13%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2695489115"/>
                  </a:ext>
                </a:extLst>
              </a:tr>
              <a:tr h="329434">
                <a:tc>
                  <a:txBody>
                    <a:bodyPr/>
                    <a:lstStyle/>
                    <a:p>
                      <a:pPr marL="0" algn="l" defTabSz="914400" rtl="0" eaLnBrk="1" fontAlgn="b" latinLnBrk="0" hangingPunct="1"/>
                      <a:r>
                        <a:rPr lang="en-GB" sz="1100" kern="1200">
                          <a:solidFill>
                            <a:schemeClr val="tx1">
                              <a:lumMod val="75000"/>
                              <a:lumOff val="25000"/>
                            </a:schemeClr>
                          </a:solidFill>
                          <a:latin typeface="+mn-lt"/>
                          <a:ea typeface="+mn-ea"/>
                          <a:cs typeface="+mn-cs"/>
                        </a:rPr>
                        <a:t>Your family background </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13%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12%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15%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12%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14%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15%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7"/>
                  </a:ext>
                </a:extLst>
              </a:tr>
              <a:tr h="329434">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n-GB" sz="1100" kern="1200">
                          <a:solidFill>
                            <a:schemeClr val="tx1">
                              <a:lumMod val="75000"/>
                              <a:lumOff val="25000"/>
                            </a:schemeClr>
                          </a:solidFill>
                          <a:latin typeface="+mn-lt"/>
                          <a:ea typeface="+mn-ea"/>
                          <a:cs typeface="+mn-cs"/>
                        </a:rPr>
                        <a:t>Being a boy or a girl </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10%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10%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10%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8"/>
                  </a:ext>
                </a:extLst>
              </a:tr>
              <a:tr h="329434">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n-GB" sz="1100" kern="1200">
                          <a:solidFill>
                            <a:schemeClr val="tx1">
                              <a:lumMod val="75000"/>
                              <a:lumOff val="25000"/>
                            </a:schemeClr>
                          </a:solidFill>
                          <a:latin typeface="+mn-lt"/>
                          <a:ea typeface="+mn-ea"/>
                          <a:cs typeface="+mn-cs"/>
                        </a:rPr>
                        <a:t>Gender identity </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12%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9"/>
                  </a:ext>
                </a:extLst>
              </a:tr>
              <a:tr h="329434">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n-GB" sz="1100" kern="1200">
                          <a:solidFill>
                            <a:schemeClr val="tx1">
                              <a:lumMod val="75000"/>
                              <a:lumOff val="25000"/>
                            </a:schemeClr>
                          </a:solidFill>
                          <a:latin typeface="+mn-lt"/>
                          <a:ea typeface="+mn-ea"/>
                          <a:cs typeface="+mn-cs"/>
                        </a:rPr>
                        <a:t>Your ethnic background </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13%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13%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10"/>
                  </a:ext>
                </a:extLst>
              </a:tr>
              <a:tr h="329434">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n-GB" sz="1100" kern="1200">
                          <a:solidFill>
                            <a:schemeClr val="tx1">
                              <a:lumMod val="75000"/>
                              <a:lumOff val="25000"/>
                            </a:schemeClr>
                          </a:solidFill>
                          <a:latin typeface="+mn-lt"/>
                          <a:ea typeface="+mn-ea"/>
                          <a:cs typeface="+mn-cs"/>
                        </a:rPr>
                        <a:t>Your religion or faith</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3495158805"/>
                  </a:ext>
                </a:extLst>
              </a:tr>
              <a:tr h="329434">
                <a:tc>
                  <a:txBody>
                    <a:bodyPr/>
                    <a:lstStyle/>
                    <a:p>
                      <a:pPr marL="0" algn="l" defTabSz="914400" rtl="0" eaLnBrk="1" fontAlgn="b" latinLnBrk="0" hangingPunct="1"/>
                      <a:r>
                        <a:rPr lang="en-GB" sz="1100" kern="1200">
                          <a:solidFill>
                            <a:schemeClr val="tx1">
                              <a:lumMod val="75000"/>
                              <a:lumOff val="25000"/>
                            </a:schemeClr>
                          </a:solidFill>
                          <a:latin typeface="+mn-lt"/>
                          <a:ea typeface="+mn-ea"/>
                          <a:cs typeface="+mn-cs"/>
                        </a:rPr>
                        <a:t>Other reasons</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11%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11%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11%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12%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11"/>
                  </a:ext>
                </a:extLst>
              </a:tr>
              <a:tr h="329434">
                <a:tc>
                  <a:txBody>
                    <a:bodyPr/>
                    <a:lstStyle/>
                    <a:p>
                      <a:pPr marL="0" algn="l" defTabSz="914400" rtl="0" eaLnBrk="1" fontAlgn="b" latinLnBrk="0" hangingPunct="1"/>
                      <a:r>
                        <a:rPr lang="en-GB" sz="1100" kern="1200">
                          <a:solidFill>
                            <a:schemeClr val="tx1">
                              <a:lumMod val="75000"/>
                              <a:lumOff val="25000"/>
                            </a:schemeClr>
                          </a:solidFill>
                          <a:latin typeface="+mn-lt"/>
                          <a:ea typeface="+mn-ea"/>
                          <a:cs typeface="+mn-cs"/>
                        </a:rPr>
                        <a:t>I don't know why</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20%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19%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21%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10%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15%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12"/>
                  </a:ext>
                </a:extLst>
              </a:tr>
            </a:tbl>
          </a:graphicData>
        </a:graphic>
      </p:graphicFrame>
      <p:sp>
        <p:nvSpPr>
          <p:cNvPr id="9" name="TextBox 8"/>
          <p:cNvSpPr txBox="1"/>
          <p:nvPr/>
        </p:nvSpPr>
        <p:spPr>
          <a:xfrm>
            <a:off x="183600" y="6522289"/>
            <a:ext cx="9491446" cy="246221"/>
          </a:xfrm>
          <a:prstGeom prst="rect">
            <a:avLst/>
          </a:prstGeom>
          <a:noFill/>
        </p:spPr>
        <p:txBody>
          <a:bodyPr wrap="square" rtlCol="0" anchor="b" anchorCtr="0">
            <a:spAutoFit/>
          </a:bodyPr>
          <a:lstStyle/>
          <a:p>
            <a:r>
              <a:rPr lang="en-GB" sz="1000">
                <a:solidFill>
                  <a:srgbClr val="002060"/>
                </a:solidFill>
              </a:rPr>
              <a:t>Q: Do you think you have been picked on or bullied about any of the following? </a:t>
            </a:r>
          </a:p>
        </p:txBody>
      </p:sp>
    </p:spTree>
    <p:extLst>
      <p:ext uri="{BB962C8B-B14F-4D97-AF65-F5344CB8AC3E}">
        <p14:creationId xmlns:p14="http://schemas.microsoft.com/office/powerpoint/2010/main" val="1796972700"/>
      </p:ext>
    </p:extLst>
  </p:cSld>
  <p:clrMapOvr>
    <a:masterClrMapping/>
  </p:clrMapOvr>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1"/>
          <p:cNvSpPr>
            <a:spLocks noGrp="1"/>
          </p:cNvSpPr>
          <p:nvPr>
            <p:ph type="title"/>
          </p:nvPr>
        </p:nvSpPr>
        <p:spPr>
          <a:xfrm>
            <a:off x="419516" y="133820"/>
            <a:ext cx="11204447" cy="664062"/>
          </a:xfrm>
        </p:spPr>
        <p:txBody>
          <a:bodyPr anchor="t" anchorCtr="0">
            <a:noAutofit/>
          </a:bodyPr>
          <a:lstStyle/>
          <a:p>
            <a:r>
              <a:rPr lang="en-GB" sz="1600"/>
              <a:t>Some bullying can be observed to be clearly targeted at certain cohorts. 57% of those being bullied within the LGBTQ cohort think they are being bullied because of being LGBTQ and 51% of the Ethnic minority cohort say bullying is based on their ethnicity. </a:t>
            </a:r>
            <a:br>
              <a:rPr lang="en-GB" sz="1600"/>
            </a:br>
            <a:r>
              <a:rPr lang="en-GB" sz="1200" i="1"/>
              <a:t>(Please note the base for some of these cohorts is low.)</a:t>
            </a:r>
            <a:endParaRPr lang="en-GB" sz="1600"/>
          </a:p>
        </p:txBody>
      </p:sp>
      <p:sp>
        <p:nvSpPr>
          <p:cNvPr id="6" name="Rectangle 5"/>
          <p:cNvSpPr/>
          <p:nvPr/>
        </p:nvSpPr>
        <p:spPr>
          <a:xfrm>
            <a:off x="9946640" y="6368627"/>
            <a:ext cx="1686560" cy="492926"/>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a:t>Relationships / CYPP</a:t>
            </a:r>
          </a:p>
        </p:txBody>
      </p:sp>
      <p:sp>
        <p:nvSpPr>
          <p:cNvPr id="9" name="TextBox 8"/>
          <p:cNvSpPr txBox="1"/>
          <p:nvPr/>
        </p:nvSpPr>
        <p:spPr>
          <a:xfrm>
            <a:off x="183600" y="6522289"/>
            <a:ext cx="9491446" cy="246221"/>
          </a:xfrm>
          <a:prstGeom prst="rect">
            <a:avLst/>
          </a:prstGeom>
          <a:noFill/>
        </p:spPr>
        <p:txBody>
          <a:bodyPr wrap="square" rtlCol="0" anchor="b" anchorCtr="0">
            <a:spAutoFit/>
          </a:bodyPr>
          <a:lstStyle/>
          <a:p>
            <a:r>
              <a:rPr lang="en-GB" sz="1000">
                <a:solidFill>
                  <a:srgbClr val="002060"/>
                </a:solidFill>
              </a:rPr>
              <a:t>Q: Do you think you have been picked on or bullied about any of the following?</a:t>
            </a:r>
          </a:p>
        </p:txBody>
      </p:sp>
      <p:graphicFrame>
        <p:nvGraphicFramePr>
          <p:cNvPr id="10" name="Table 9">
            <a:extLst>
              <a:ext uri="{FF2B5EF4-FFF2-40B4-BE49-F238E27FC236}">
                <a16:creationId xmlns:a16="http://schemas.microsoft.com/office/drawing/2014/main" id="{C3FEAA8A-B89D-4A72-B3CB-1203277E596D}"/>
              </a:ext>
            </a:extLst>
          </p:cNvPr>
          <p:cNvGraphicFramePr>
            <a:graphicFrameLocks noGrp="1"/>
          </p:cNvGraphicFramePr>
          <p:nvPr>
            <p:extLst>
              <p:ext uri="{D42A27DB-BD31-4B8C-83A1-F6EECF244321}">
                <p14:modId xmlns:p14="http://schemas.microsoft.com/office/powerpoint/2010/main" val="1277958703"/>
              </p:ext>
            </p:extLst>
          </p:nvPr>
        </p:nvGraphicFramePr>
        <p:xfrm>
          <a:off x="428753" y="889160"/>
          <a:ext cx="11204447" cy="5273303"/>
        </p:xfrm>
        <a:graphic>
          <a:graphicData uri="http://schemas.openxmlformats.org/drawingml/2006/table">
            <a:tbl>
              <a:tblPr firstRow="1" bandRow="1">
                <a:tableStyleId>{5940675A-B579-460E-94D1-54222C63F5DA}</a:tableStyleId>
              </a:tblPr>
              <a:tblGrid>
                <a:gridCol w="3167943">
                  <a:extLst>
                    <a:ext uri="{9D8B030D-6E8A-4147-A177-3AD203B41FA5}">
                      <a16:colId xmlns:a16="http://schemas.microsoft.com/office/drawing/2014/main" val="20000"/>
                    </a:ext>
                  </a:extLst>
                </a:gridCol>
                <a:gridCol w="1097868">
                  <a:extLst>
                    <a:ext uri="{9D8B030D-6E8A-4147-A177-3AD203B41FA5}">
                      <a16:colId xmlns:a16="http://schemas.microsoft.com/office/drawing/2014/main" val="20001"/>
                    </a:ext>
                  </a:extLst>
                </a:gridCol>
                <a:gridCol w="1228477">
                  <a:extLst>
                    <a:ext uri="{9D8B030D-6E8A-4147-A177-3AD203B41FA5}">
                      <a16:colId xmlns:a16="http://schemas.microsoft.com/office/drawing/2014/main" val="20002"/>
                    </a:ext>
                  </a:extLst>
                </a:gridCol>
                <a:gridCol w="1273979">
                  <a:extLst>
                    <a:ext uri="{9D8B030D-6E8A-4147-A177-3AD203B41FA5}">
                      <a16:colId xmlns:a16="http://schemas.microsoft.com/office/drawing/2014/main" val="20003"/>
                    </a:ext>
                  </a:extLst>
                </a:gridCol>
                <a:gridCol w="1137482">
                  <a:extLst>
                    <a:ext uri="{9D8B030D-6E8A-4147-A177-3AD203B41FA5}">
                      <a16:colId xmlns:a16="http://schemas.microsoft.com/office/drawing/2014/main" val="20004"/>
                    </a:ext>
                  </a:extLst>
                </a:gridCol>
                <a:gridCol w="1114732">
                  <a:extLst>
                    <a:ext uri="{9D8B030D-6E8A-4147-A177-3AD203B41FA5}">
                      <a16:colId xmlns:a16="http://schemas.microsoft.com/office/drawing/2014/main" val="20005"/>
                    </a:ext>
                  </a:extLst>
                </a:gridCol>
                <a:gridCol w="1091983">
                  <a:extLst>
                    <a:ext uri="{9D8B030D-6E8A-4147-A177-3AD203B41FA5}">
                      <a16:colId xmlns:a16="http://schemas.microsoft.com/office/drawing/2014/main" val="20006"/>
                    </a:ext>
                  </a:extLst>
                </a:gridCol>
                <a:gridCol w="1091983">
                  <a:extLst>
                    <a:ext uri="{9D8B030D-6E8A-4147-A177-3AD203B41FA5}">
                      <a16:colId xmlns:a16="http://schemas.microsoft.com/office/drawing/2014/main" val="2841523524"/>
                    </a:ext>
                  </a:extLst>
                </a:gridCol>
              </a:tblGrid>
              <a:tr h="63663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i="1">
                          <a:solidFill>
                            <a:schemeClr val="tx1">
                              <a:lumMod val="75000"/>
                              <a:lumOff val="25000"/>
                            </a:schemeClr>
                          </a:solidFill>
                          <a:latin typeface="+mn-lt"/>
                        </a:rPr>
                        <a:t>2025 Survey</a:t>
                      </a:r>
                    </a:p>
                    <a:p>
                      <a:endParaRPr lang="en-GB" sz="1100">
                        <a:solidFill>
                          <a:schemeClr val="tx1">
                            <a:lumMod val="75000"/>
                            <a:lumOff val="25000"/>
                          </a:schemeClr>
                        </a:solidFill>
                        <a:latin typeface="+mn-lt"/>
                      </a:endParaRP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latin typeface="+mn-lt"/>
                        </a:rPr>
                        <a:t>SEN</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latin typeface="+mn-lt"/>
                        </a:rPr>
                        <a:t>Have a disability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latin typeface="+mn-lt"/>
                        </a:rPr>
                        <a:t>Young carers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latin typeface="+mn-lt"/>
                        </a:rPr>
                        <a:t>Ethnicity: White</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latin typeface="+mn-lt"/>
                        </a:rPr>
                        <a:t>Ethnic Minority Groups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latin typeface="+mn-lt"/>
                        </a:rPr>
                        <a:t>Eng 2</a:t>
                      </a:r>
                      <a:r>
                        <a:rPr lang="en-GB" sz="1100" b="1" baseline="30000">
                          <a:solidFill>
                            <a:schemeClr val="tx1">
                              <a:lumMod val="75000"/>
                              <a:lumOff val="25000"/>
                            </a:schemeClr>
                          </a:solidFill>
                          <a:latin typeface="+mn-lt"/>
                        </a:rPr>
                        <a:t>nd</a:t>
                      </a:r>
                      <a:r>
                        <a:rPr lang="en-GB" sz="1100" b="1">
                          <a:solidFill>
                            <a:schemeClr val="tx1">
                              <a:lumMod val="75000"/>
                              <a:lumOff val="25000"/>
                            </a:schemeClr>
                          </a:solidFill>
                          <a:latin typeface="+mn-lt"/>
                        </a:rPr>
                        <a:t> Lang</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latin typeface="+mn-lt"/>
                        </a:rPr>
                        <a:t>LGBTQ</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72842">
                <a:tc>
                  <a:txBody>
                    <a:bodyPr/>
                    <a:lstStyle/>
                    <a:p>
                      <a:r>
                        <a:rPr lang="en-GB" sz="1100" i="1">
                          <a:solidFill>
                            <a:schemeClr val="tx1">
                              <a:lumMod val="75000"/>
                              <a:lumOff val="25000"/>
                            </a:schemeClr>
                          </a:solidFill>
                          <a:latin typeface="+mn-lt"/>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latin typeface="+mn-lt"/>
                        </a:rPr>
                        <a:t>105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latin typeface="+mn-lt"/>
                        </a:rPr>
                        <a:t>159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latin typeface="+mn-lt"/>
                        </a:rPr>
                        <a:t>50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latin typeface="+mn-lt"/>
                        </a:rPr>
                        <a:t>488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latin typeface="+mn-lt"/>
                        </a:rPr>
                        <a:t>47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latin typeface="+mn-lt"/>
                        </a:rPr>
                        <a:t>45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latin typeface="+mn-lt"/>
                        </a:rPr>
                        <a:t>115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386916">
                <a:tc>
                  <a:txBody>
                    <a:bodyPr/>
                    <a:lstStyle/>
                    <a:p>
                      <a:pPr marL="0" algn="l" defTabSz="914400" rtl="0" eaLnBrk="1" fontAlgn="b" latinLnBrk="0" hangingPunct="1"/>
                      <a:r>
                        <a:rPr lang="en-GB" sz="1100" kern="1200">
                          <a:solidFill>
                            <a:schemeClr val="tx1">
                              <a:lumMod val="75000"/>
                              <a:lumOff val="25000"/>
                            </a:schemeClr>
                          </a:solidFill>
                          <a:latin typeface="+mn-lt"/>
                          <a:ea typeface="+mn-ea"/>
                          <a:cs typeface="+mn-cs"/>
                        </a:rPr>
                        <a:t>The way you look</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50%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54%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46%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52%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47%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16%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60%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303437">
                <a:tc>
                  <a:txBody>
                    <a:bodyPr/>
                    <a:lstStyle/>
                    <a:p>
                      <a:pPr marL="0" algn="l" defTabSz="914400" rtl="0" eaLnBrk="1" fontAlgn="b" latinLnBrk="0" hangingPunct="1"/>
                      <a:r>
                        <a:rPr lang="en-GB" sz="1100" kern="1200">
                          <a:solidFill>
                            <a:schemeClr val="tx1">
                              <a:lumMod val="75000"/>
                              <a:lumOff val="25000"/>
                            </a:schemeClr>
                          </a:solidFill>
                          <a:latin typeface="+mn-lt"/>
                          <a:ea typeface="+mn-ea"/>
                          <a:cs typeface="+mn-cs"/>
                        </a:rPr>
                        <a:t>Your size or weight</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43%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47%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48%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42%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36%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29%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48%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303437">
                <a:tc>
                  <a:txBody>
                    <a:bodyPr/>
                    <a:lstStyle/>
                    <a:p>
                      <a:pPr marL="0" algn="l" defTabSz="914400" rtl="0" eaLnBrk="1" fontAlgn="b" latinLnBrk="0" hangingPunct="1"/>
                      <a:r>
                        <a:rPr lang="en-GB" sz="1100" kern="1200">
                          <a:solidFill>
                            <a:schemeClr val="tx1">
                              <a:lumMod val="75000"/>
                              <a:lumOff val="25000"/>
                            </a:schemeClr>
                          </a:solidFill>
                          <a:latin typeface="+mn-lt"/>
                          <a:ea typeface="+mn-ea"/>
                          <a:cs typeface="+mn-cs"/>
                        </a:rPr>
                        <a:t>The people you’re friends with</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19%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25%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30%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26%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19%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18%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36%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r h="303437">
                <a:tc>
                  <a:txBody>
                    <a:bodyPr/>
                    <a:lstStyle/>
                    <a:p>
                      <a:pPr marL="0" algn="l" defTabSz="914400" rtl="0" eaLnBrk="1" fontAlgn="b" latinLnBrk="0" hangingPunct="1"/>
                      <a:r>
                        <a:rPr lang="en-GB" sz="1100" kern="1200">
                          <a:solidFill>
                            <a:schemeClr val="tx1">
                              <a:lumMod val="75000"/>
                              <a:lumOff val="25000"/>
                            </a:schemeClr>
                          </a:solidFill>
                          <a:latin typeface="+mn-lt"/>
                          <a:ea typeface="+mn-ea"/>
                          <a:cs typeface="+mn-cs"/>
                        </a:rPr>
                        <a:t>What you wear </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23%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28%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26%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22%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17%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16%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39%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62358139"/>
                  </a:ext>
                </a:extLst>
              </a:tr>
              <a:tr h="456884">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n-GB" sz="1100" kern="1200">
                          <a:solidFill>
                            <a:schemeClr val="tx1">
                              <a:lumMod val="75000"/>
                              <a:lumOff val="25000"/>
                            </a:schemeClr>
                          </a:solidFill>
                          <a:latin typeface="+mn-lt"/>
                          <a:ea typeface="+mn-ea"/>
                          <a:cs typeface="+mn-cs"/>
                        </a:rPr>
                        <a:t>Your ability (being better or worse at lessons/sport/activities than other people)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30%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33%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22%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24%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15%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20%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30%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712718907"/>
                  </a:ext>
                </a:extLst>
              </a:tr>
              <a:tr h="303437">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n-GB" sz="1100" kern="1200">
                          <a:solidFill>
                            <a:schemeClr val="tx1">
                              <a:lumMod val="75000"/>
                              <a:lumOff val="25000"/>
                            </a:schemeClr>
                          </a:solidFill>
                          <a:latin typeface="+mn-lt"/>
                          <a:ea typeface="+mn-ea"/>
                          <a:cs typeface="+mn-cs"/>
                        </a:rPr>
                        <a:t>Being LGBTQ</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18%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22%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20%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14%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13%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11%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57%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2695489115"/>
                  </a:ext>
                </a:extLst>
              </a:tr>
              <a:tr h="329469">
                <a:tc>
                  <a:txBody>
                    <a:bodyPr/>
                    <a:lstStyle/>
                    <a:p>
                      <a:pPr marL="0" algn="l" defTabSz="914400" rtl="0" eaLnBrk="1" fontAlgn="b" latinLnBrk="0" hangingPunct="1"/>
                      <a:r>
                        <a:rPr lang="en-GB" sz="1100" kern="1200">
                          <a:solidFill>
                            <a:schemeClr val="tx1">
                              <a:lumMod val="75000"/>
                              <a:lumOff val="25000"/>
                            </a:schemeClr>
                          </a:solidFill>
                          <a:latin typeface="+mn-lt"/>
                          <a:ea typeface="+mn-ea"/>
                          <a:cs typeface="+mn-cs"/>
                        </a:rPr>
                        <a:t>Your family background </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17%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19%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18%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13%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15%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20%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16%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7"/>
                  </a:ext>
                </a:extLst>
              </a:tr>
              <a:tr h="329469">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n-GB" sz="1100" kern="1200">
                          <a:solidFill>
                            <a:schemeClr val="tx1">
                              <a:lumMod val="75000"/>
                              <a:lumOff val="25000"/>
                            </a:schemeClr>
                          </a:solidFill>
                          <a:latin typeface="+mn-lt"/>
                          <a:ea typeface="+mn-ea"/>
                          <a:cs typeface="+mn-cs"/>
                        </a:rPr>
                        <a:t>Being a boy or a girl </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10%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13%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15%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22%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8"/>
                  </a:ext>
                </a:extLst>
              </a:tr>
              <a:tr h="329469">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n-GB" sz="1100" kern="1200">
                          <a:solidFill>
                            <a:schemeClr val="tx1">
                              <a:lumMod val="75000"/>
                              <a:lumOff val="25000"/>
                            </a:schemeClr>
                          </a:solidFill>
                          <a:latin typeface="+mn-lt"/>
                          <a:ea typeface="+mn-ea"/>
                          <a:cs typeface="+mn-cs"/>
                        </a:rPr>
                        <a:t>Gender identity </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13%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14%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11%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26%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9"/>
                  </a:ext>
                </a:extLst>
              </a:tr>
              <a:tr h="329469">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n-GB" sz="1100" kern="1200">
                          <a:solidFill>
                            <a:schemeClr val="tx1">
                              <a:lumMod val="75000"/>
                              <a:lumOff val="25000"/>
                            </a:schemeClr>
                          </a:solidFill>
                          <a:latin typeface="+mn-lt"/>
                          <a:ea typeface="+mn-ea"/>
                          <a:cs typeface="+mn-cs"/>
                        </a:rPr>
                        <a:t>Your ethnic background </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10%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16%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51%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31%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13%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10"/>
                  </a:ext>
                </a:extLst>
              </a:tr>
              <a:tr h="329469">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n-GB" sz="1100" kern="1200">
                          <a:solidFill>
                            <a:schemeClr val="tx1">
                              <a:lumMod val="75000"/>
                              <a:lumOff val="25000"/>
                            </a:schemeClr>
                          </a:solidFill>
                          <a:latin typeface="+mn-lt"/>
                          <a:ea typeface="+mn-ea"/>
                          <a:cs typeface="+mn-cs"/>
                        </a:rPr>
                        <a:t>Your religion or faith</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13%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3495158805"/>
                  </a:ext>
                </a:extLst>
              </a:tr>
              <a:tr h="329469">
                <a:tc>
                  <a:txBody>
                    <a:bodyPr/>
                    <a:lstStyle/>
                    <a:p>
                      <a:pPr marL="0" algn="l" defTabSz="914400" rtl="0" eaLnBrk="1" fontAlgn="b" latinLnBrk="0" hangingPunct="1"/>
                      <a:r>
                        <a:rPr lang="en-GB" sz="1100" kern="1200">
                          <a:solidFill>
                            <a:schemeClr val="tx1">
                              <a:lumMod val="75000"/>
                              <a:lumOff val="25000"/>
                            </a:schemeClr>
                          </a:solidFill>
                          <a:latin typeface="+mn-lt"/>
                          <a:ea typeface="+mn-ea"/>
                          <a:cs typeface="+mn-cs"/>
                        </a:rPr>
                        <a:t>Other reasons</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bg2">
                              <a:lumMod val="25000"/>
                            </a:schemeClr>
                          </a:solidFill>
                          <a:effectLst/>
                          <a:latin typeface="+mn-lt"/>
                        </a:rPr>
                        <a:t>11%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bg2">
                              <a:lumMod val="25000"/>
                            </a:schemeClr>
                          </a:solidFill>
                          <a:effectLst/>
                          <a:latin typeface="+mn-lt"/>
                        </a:rPr>
                        <a:t>15%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bg2">
                              <a:lumMod val="25000"/>
                            </a:schemeClr>
                          </a:solidFill>
                          <a:effectLst/>
                          <a:latin typeface="+mn-lt"/>
                        </a:rPr>
                        <a:t>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bg2">
                              <a:lumMod val="25000"/>
                            </a:schemeClr>
                          </a:solidFill>
                          <a:effectLst/>
                          <a:latin typeface="+mn-lt"/>
                        </a:rPr>
                        <a:t>11%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bg2">
                              <a:lumMod val="25000"/>
                            </a:schemeClr>
                          </a:solidFill>
                          <a:effectLst/>
                          <a:latin typeface="+mn-lt"/>
                        </a:rPr>
                        <a:t>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bg2">
                              <a:lumMod val="25000"/>
                            </a:schemeClr>
                          </a:solidFill>
                          <a:effectLst/>
                          <a:latin typeface="+mn-lt"/>
                        </a:rPr>
                        <a:t>11%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bg2">
                              <a:lumMod val="25000"/>
                            </a:schemeClr>
                          </a:solidFill>
                          <a:effectLst/>
                          <a:latin typeface="+mn-lt"/>
                        </a:rPr>
                        <a:t>17%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11"/>
                  </a:ext>
                </a:extLst>
              </a:tr>
              <a:tr h="329469">
                <a:tc>
                  <a:txBody>
                    <a:bodyPr/>
                    <a:lstStyle/>
                    <a:p>
                      <a:pPr marL="0" algn="l" defTabSz="914400" rtl="0" eaLnBrk="1" fontAlgn="b" latinLnBrk="0" hangingPunct="1"/>
                      <a:r>
                        <a:rPr lang="en-GB" sz="1100" kern="1200">
                          <a:solidFill>
                            <a:schemeClr val="tx1">
                              <a:lumMod val="75000"/>
                              <a:lumOff val="25000"/>
                            </a:schemeClr>
                          </a:solidFill>
                          <a:latin typeface="+mn-lt"/>
                          <a:ea typeface="+mn-ea"/>
                          <a:cs typeface="+mn-cs"/>
                        </a:rPr>
                        <a:t>I don't know why</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bg2">
                              <a:lumMod val="25000"/>
                            </a:schemeClr>
                          </a:solidFill>
                          <a:effectLst/>
                          <a:latin typeface="+mn-lt"/>
                        </a:rPr>
                        <a:t>24%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bg2">
                              <a:lumMod val="25000"/>
                            </a:schemeClr>
                          </a:solidFill>
                          <a:effectLst/>
                          <a:latin typeface="+mn-lt"/>
                        </a:rPr>
                        <a:t>18%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bg2">
                              <a:lumMod val="25000"/>
                            </a:schemeClr>
                          </a:solidFill>
                          <a:effectLst/>
                          <a:latin typeface="+mn-lt"/>
                        </a:rPr>
                        <a:t>20%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bg2">
                              <a:lumMod val="25000"/>
                            </a:schemeClr>
                          </a:solidFill>
                          <a:effectLst/>
                          <a:latin typeface="+mn-lt"/>
                        </a:rPr>
                        <a:t>20%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bg2">
                              <a:lumMod val="25000"/>
                            </a:schemeClr>
                          </a:solidFill>
                          <a:effectLst/>
                          <a:latin typeface="+mn-lt"/>
                        </a:rPr>
                        <a:t>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bg2">
                              <a:lumMod val="25000"/>
                            </a:schemeClr>
                          </a:solidFill>
                          <a:effectLst/>
                          <a:latin typeface="+mn-lt"/>
                        </a:rPr>
                        <a:t>22%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bg2">
                              <a:lumMod val="25000"/>
                            </a:schemeClr>
                          </a:solidFill>
                          <a:effectLst/>
                          <a:latin typeface="+mn-lt"/>
                        </a:rPr>
                        <a:t>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12"/>
                  </a:ext>
                </a:extLst>
              </a:tr>
            </a:tbl>
          </a:graphicData>
        </a:graphic>
      </p:graphicFrame>
    </p:spTree>
    <p:extLst>
      <p:ext uri="{BB962C8B-B14F-4D97-AF65-F5344CB8AC3E}">
        <p14:creationId xmlns:p14="http://schemas.microsoft.com/office/powerpoint/2010/main" val="676910420"/>
      </p:ext>
    </p:extLst>
  </p:cSld>
  <p:clrMapOvr>
    <a:masterClrMapping/>
  </p:clrMapOvr>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1"/>
          <p:cNvSpPr>
            <a:spLocks noGrp="1"/>
          </p:cNvSpPr>
          <p:nvPr>
            <p:ph type="title"/>
          </p:nvPr>
        </p:nvSpPr>
        <p:spPr>
          <a:xfrm>
            <a:off x="180000" y="180000"/>
            <a:ext cx="11662192" cy="900000"/>
          </a:xfrm>
        </p:spPr>
        <p:txBody>
          <a:bodyPr anchor="t" anchorCtr="0">
            <a:noAutofit/>
          </a:bodyPr>
          <a:lstStyle/>
          <a:p>
            <a:pPr>
              <a:lnSpc>
                <a:spcPct val="100000"/>
              </a:lnSpc>
              <a:spcBef>
                <a:spcPts val="600"/>
              </a:spcBef>
              <a:spcAft>
                <a:spcPts val="600"/>
              </a:spcAft>
            </a:pPr>
            <a:r>
              <a:rPr lang="en-GB" sz="1600"/>
              <a:t>Of those who have been bullied, 43% will confide in their parents/carers. 31% of pupils who have been bullied won’t tell anyone.</a:t>
            </a:r>
            <a:br>
              <a:rPr lang="en-GB" sz="1600"/>
            </a:br>
            <a:r>
              <a:rPr lang="en-GB" sz="1100" i="1"/>
              <a:t>(Please note the base for most of these cohorts is low.)</a:t>
            </a:r>
            <a:r>
              <a:rPr lang="en-GB" sz="1600"/>
              <a:t> </a:t>
            </a:r>
          </a:p>
        </p:txBody>
      </p:sp>
      <p:graphicFrame>
        <p:nvGraphicFramePr>
          <p:cNvPr id="8" name="Content Placeholder 6"/>
          <p:cNvGraphicFramePr>
            <a:graphicFrameLocks/>
          </p:cNvGraphicFramePr>
          <p:nvPr>
            <p:extLst>
              <p:ext uri="{D42A27DB-BD31-4B8C-83A1-F6EECF244321}">
                <p14:modId xmlns:p14="http://schemas.microsoft.com/office/powerpoint/2010/main" val="3097447620"/>
              </p:ext>
            </p:extLst>
          </p:nvPr>
        </p:nvGraphicFramePr>
        <p:xfrm>
          <a:off x="183600" y="835199"/>
          <a:ext cx="4977957" cy="4642323"/>
        </p:xfrm>
        <a:graphic>
          <a:graphicData uri="http://schemas.openxmlformats.org/drawingml/2006/chart">
            <c:chart xmlns:c="http://schemas.openxmlformats.org/drawingml/2006/chart" xmlns:r="http://schemas.openxmlformats.org/officeDocument/2006/relationships" r:id="rId3"/>
          </a:graphicData>
        </a:graphic>
      </p:graphicFrame>
      <p:sp>
        <p:nvSpPr>
          <p:cNvPr id="10" name="TextBox 9"/>
          <p:cNvSpPr txBox="1"/>
          <p:nvPr/>
        </p:nvSpPr>
        <p:spPr>
          <a:xfrm>
            <a:off x="183600" y="6368400"/>
            <a:ext cx="9491446" cy="400110"/>
          </a:xfrm>
          <a:prstGeom prst="rect">
            <a:avLst/>
          </a:prstGeom>
          <a:noFill/>
        </p:spPr>
        <p:txBody>
          <a:bodyPr wrap="square" rtlCol="0" anchor="b" anchorCtr="0">
            <a:spAutoFit/>
          </a:bodyPr>
          <a:lstStyle/>
          <a:p>
            <a:r>
              <a:rPr lang="en-GB" sz="1000">
                <a:solidFill>
                  <a:srgbClr val="002060"/>
                </a:solidFill>
              </a:rPr>
              <a:t>Q: Who did you tell about it? </a:t>
            </a:r>
            <a:endParaRPr lang="en-GB" sz="1000" i="1">
              <a:solidFill>
                <a:srgbClr val="002060"/>
              </a:solidFill>
            </a:endParaRPr>
          </a:p>
          <a:p>
            <a:r>
              <a:rPr lang="en-GB" sz="1000" i="1">
                <a:solidFill>
                  <a:srgbClr val="002060"/>
                </a:solidFill>
              </a:rPr>
              <a:t>Base: All those experiencing being bullied, 2023 n=351, 2024 n=415, 2025 n=522. </a:t>
            </a:r>
          </a:p>
        </p:txBody>
      </p:sp>
      <p:sp>
        <p:nvSpPr>
          <p:cNvPr id="6" name="Rectangle 5"/>
          <p:cNvSpPr/>
          <p:nvPr/>
        </p:nvSpPr>
        <p:spPr>
          <a:xfrm>
            <a:off x="9946640" y="6368627"/>
            <a:ext cx="1686560" cy="492926"/>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a:t>Relationships</a:t>
            </a:r>
          </a:p>
        </p:txBody>
      </p:sp>
      <p:graphicFrame>
        <p:nvGraphicFramePr>
          <p:cNvPr id="9" name="Table 8"/>
          <p:cNvGraphicFramePr>
            <a:graphicFrameLocks noGrp="1"/>
          </p:cNvGraphicFramePr>
          <p:nvPr>
            <p:extLst>
              <p:ext uri="{D42A27DB-BD31-4B8C-83A1-F6EECF244321}">
                <p14:modId xmlns:p14="http://schemas.microsoft.com/office/powerpoint/2010/main" val="1535832044"/>
              </p:ext>
            </p:extLst>
          </p:nvPr>
        </p:nvGraphicFramePr>
        <p:xfrm>
          <a:off x="5272391" y="835199"/>
          <a:ext cx="6360809" cy="2468937"/>
        </p:xfrm>
        <a:graphic>
          <a:graphicData uri="http://schemas.openxmlformats.org/drawingml/2006/table">
            <a:tbl>
              <a:tblPr firstRow="1" bandRow="1">
                <a:tableStyleId>{5940675A-B579-460E-94D1-54222C63F5DA}</a:tableStyleId>
              </a:tblPr>
              <a:tblGrid>
                <a:gridCol w="1390528">
                  <a:extLst>
                    <a:ext uri="{9D8B030D-6E8A-4147-A177-3AD203B41FA5}">
                      <a16:colId xmlns:a16="http://schemas.microsoft.com/office/drawing/2014/main" val="20000"/>
                    </a:ext>
                  </a:extLst>
                </a:gridCol>
                <a:gridCol w="1292697">
                  <a:extLst>
                    <a:ext uri="{9D8B030D-6E8A-4147-A177-3AD203B41FA5}">
                      <a16:colId xmlns:a16="http://schemas.microsoft.com/office/drawing/2014/main" val="20001"/>
                    </a:ext>
                  </a:extLst>
                </a:gridCol>
                <a:gridCol w="772721">
                  <a:extLst>
                    <a:ext uri="{9D8B030D-6E8A-4147-A177-3AD203B41FA5}">
                      <a16:colId xmlns:a16="http://schemas.microsoft.com/office/drawing/2014/main" val="20002"/>
                    </a:ext>
                  </a:extLst>
                </a:gridCol>
                <a:gridCol w="801341">
                  <a:extLst>
                    <a:ext uri="{9D8B030D-6E8A-4147-A177-3AD203B41FA5}">
                      <a16:colId xmlns:a16="http://schemas.microsoft.com/office/drawing/2014/main" val="20003"/>
                    </a:ext>
                  </a:extLst>
                </a:gridCol>
                <a:gridCol w="715484">
                  <a:extLst>
                    <a:ext uri="{9D8B030D-6E8A-4147-A177-3AD203B41FA5}">
                      <a16:colId xmlns:a16="http://schemas.microsoft.com/office/drawing/2014/main" val="20004"/>
                    </a:ext>
                  </a:extLst>
                </a:gridCol>
                <a:gridCol w="701173">
                  <a:extLst>
                    <a:ext uri="{9D8B030D-6E8A-4147-A177-3AD203B41FA5}">
                      <a16:colId xmlns:a16="http://schemas.microsoft.com/office/drawing/2014/main" val="20005"/>
                    </a:ext>
                  </a:extLst>
                </a:gridCol>
                <a:gridCol w="686865">
                  <a:extLst>
                    <a:ext uri="{9D8B030D-6E8A-4147-A177-3AD203B41FA5}">
                      <a16:colId xmlns:a16="http://schemas.microsoft.com/office/drawing/2014/main" val="20006"/>
                    </a:ext>
                  </a:extLst>
                </a:gridCol>
              </a:tblGrid>
              <a:tr h="48635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i="1">
                          <a:solidFill>
                            <a:schemeClr val="tx1">
                              <a:lumMod val="75000"/>
                              <a:lumOff val="25000"/>
                            </a:schemeClr>
                          </a:solidFill>
                          <a:latin typeface="+mn-lt"/>
                        </a:rPr>
                        <a:t>2025 Survey</a:t>
                      </a:r>
                    </a:p>
                    <a:p>
                      <a:endParaRPr lang="en-GB" sz="1100">
                        <a:solidFill>
                          <a:schemeClr val="tx1">
                            <a:lumMod val="75000"/>
                            <a:lumOff val="25000"/>
                          </a:schemeClr>
                        </a:solidFill>
                        <a:latin typeface="+mn-lt"/>
                      </a:endParaRP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latin typeface="+mn-lt"/>
                        </a:rPr>
                        <a:t>All Secondary</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latin typeface="+mn-lt"/>
                        </a:rPr>
                        <a:t>Year 8</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latin typeface="+mn-lt"/>
                        </a:rPr>
                        <a:t>Year 10</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latin typeface="+mn-lt"/>
                        </a:rPr>
                        <a:t>Boys</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latin typeface="+mn-lt"/>
                        </a:rPr>
                        <a:t>Girls</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latin typeface="+mn-lt"/>
                        </a:rPr>
                        <a:t>FSM</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68504">
                <a:tc>
                  <a:txBody>
                    <a:bodyPr/>
                    <a:lstStyle/>
                    <a:p>
                      <a:r>
                        <a:rPr lang="en-GB" sz="1100" i="1">
                          <a:solidFill>
                            <a:schemeClr val="tx1">
                              <a:lumMod val="75000"/>
                              <a:lumOff val="25000"/>
                            </a:schemeClr>
                          </a:solidFill>
                          <a:latin typeface="+mn-lt"/>
                        </a:rPr>
                        <a:t>Base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latin typeface="+mn-lt"/>
                        </a:rPr>
                        <a:t>522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latin typeface="+mn-lt"/>
                        </a:rPr>
                        <a:t>346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latin typeface="+mn-lt"/>
                        </a:rPr>
                        <a:t>176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latin typeface="+mn-lt"/>
                        </a:rPr>
                        <a:t>190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latin typeface="+mn-lt"/>
                        </a:rPr>
                        <a:t>297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latin typeface="+mn-lt"/>
                        </a:rPr>
                        <a:t>139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428400">
                <a:tc>
                  <a:txBody>
                    <a:bodyPr/>
                    <a:lstStyle/>
                    <a:p>
                      <a:pPr algn="l" fontAlgn="b"/>
                      <a:r>
                        <a:rPr lang="en-GB" sz="1100" b="0" i="0" u="none" strike="noStrike">
                          <a:solidFill>
                            <a:schemeClr val="tx1">
                              <a:lumMod val="75000"/>
                              <a:lumOff val="25000"/>
                            </a:schemeClr>
                          </a:solidFill>
                          <a:effectLst/>
                          <a:latin typeface="+mn-lt"/>
                        </a:rPr>
                        <a:t>Mum, dad or carer</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43%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46%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38%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mn-lt"/>
                          <a:ea typeface="+mn-ea"/>
                          <a:cs typeface="+mn-cs"/>
                        </a:rPr>
                        <a:t>38%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mn-lt"/>
                          <a:ea typeface="+mn-ea"/>
                          <a:cs typeface="+mn-cs"/>
                        </a:rPr>
                        <a:t>47%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mn-lt"/>
                          <a:ea typeface="+mn-ea"/>
                          <a:cs typeface="+mn-cs"/>
                        </a:rPr>
                        <a:t>39%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428400">
                <a:tc>
                  <a:txBody>
                    <a:bodyPr/>
                    <a:lstStyle/>
                    <a:p>
                      <a:pPr algn="l" fontAlgn="b"/>
                      <a:r>
                        <a:rPr lang="en-GB" sz="1100" b="0" i="0" u="none" strike="noStrike">
                          <a:solidFill>
                            <a:schemeClr val="tx1">
                              <a:lumMod val="75000"/>
                              <a:lumOff val="25000"/>
                            </a:schemeClr>
                          </a:solidFill>
                          <a:effectLst/>
                          <a:latin typeface="+mn-lt"/>
                        </a:rPr>
                        <a:t>Teacher/adult at school</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29%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30%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27%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mn-lt"/>
                          <a:ea typeface="+mn-ea"/>
                          <a:cs typeface="+mn-cs"/>
                        </a:rPr>
                        <a:t>31%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mn-lt"/>
                          <a:ea typeface="+mn-ea"/>
                          <a:cs typeface="+mn-cs"/>
                        </a:rPr>
                        <a:t>28%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mn-lt"/>
                          <a:ea typeface="+mn-ea"/>
                          <a:cs typeface="+mn-cs"/>
                        </a:rPr>
                        <a:t>30%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428400">
                <a:tc>
                  <a:txBody>
                    <a:bodyPr/>
                    <a:lstStyle/>
                    <a:p>
                      <a:pPr algn="l" fontAlgn="b"/>
                      <a:r>
                        <a:rPr lang="en-GB" sz="1100" b="0" i="0" u="none" strike="noStrike">
                          <a:solidFill>
                            <a:schemeClr val="tx1">
                              <a:lumMod val="75000"/>
                              <a:lumOff val="25000"/>
                            </a:schemeClr>
                          </a:solidFill>
                          <a:effectLst/>
                          <a:latin typeface="+mn-lt"/>
                        </a:rPr>
                        <a:t>Other person</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44%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43%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45%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mn-lt"/>
                          <a:ea typeface="+mn-ea"/>
                          <a:cs typeface="+mn-cs"/>
                        </a:rPr>
                        <a:t>34%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mn-lt"/>
                          <a:ea typeface="+mn-ea"/>
                          <a:cs typeface="+mn-cs"/>
                        </a:rPr>
                        <a:t>51%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mn-lt"/>
                          <a:ea typeface="+mn-ea"/>
                          <a:cs typeface="+mn-cs"/>
                        </a:rPr>
                        <a:t>37%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r h="428400">
                <a:tc>
                  <a:txBody>
                    <a:bodyPr/>
                    <a:lstStyle/>
                    <a:p>
                      <a:pPr algn="l" fontAlgn="b"/>
                      <a:r>
                        <a:rPr lang="en-GB" sz="1100" b="0" i="0" u="none" strike="noStrike">
                          <a:solidFill>
                            <a:schemeClr val="tx1">
                              <a:lumMod val="75000"/>
                              <a:lumOff val="25000"/>
                            </a:schemeClr>
                          </a:solidFill>
                          <a:effectLst/>
                          <a:latin typeface="+mn-lt"/>
                        </a:rPr>
                        <a:t>I didn’t tell anyone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31%</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31%</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32%</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35%</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28%</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36%</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5"/>
                  </a:ext>
                </a:extLst>
              </a:tr>
            </a:tbl>
          </a:graphicData>
        </a:graphic>
      </p:graphicFrame>
      <p:graphicFrame>
        <p:nvGraphicFramePr>
          <p:cNvPr id="11" name="Table 10">
            <a:extLst>
              <a:ext uri="{FF2B5EF4-FFF2-40B4-BE49-F238E27FC236}">
                <a16:creationId xmlns:a16="http://schemas.microsoft.com/office/drawing/2014/main" id="{CC17C4E5-437C-4E52-8423-D14A81B3D265}"/>
              </a:ext>
            </a:extLst>
          </p:cNvPr>
          <p:cNvGraphicFramePr>
            <a:graphicFrameLocks noGrp="1"/>
          </p:cNvGraphicFramePr>
          <p:nvPr>
            <p:extLst>
              <p:ext uri="{D42A27DB-BD31-4B8C-83A1-F6EECF244321}">
                <p14:modId xmlns:p14="http://schemas.microsoft.com/office/powerpoint/2010/main" val="139919315"/>
              </p:ext>
            </p:extLst>
          </p:nvPr>
        </p:nvGraphicFramePr>
        <p:xfrm>
          <a:off x="5272391" y="3401019"/>
          <a:ext cx="6360810" cy="2607021"/>
        </p:xfrm>
        <a:graphic>
          <a:graphicData uri="http://schemas.openxmlformats.org/drawingml/2006/table">
            <a:tbl>
              <a:tblPr firstRow="1" bandRow="1">
                <a:tableStyleId>{5940675A-B579-460E-94D1-54222C63F5DA}</a:tableStyleId>
              </a:tblPr>
              <a:tblGrid>
                <a:gridCol w="1230303">
                  <a:extLst>
                    <a:ext uri="{9D8B030D-6E8A-4147-A177-3AD203B41FA5}">
                      <a16:colId xmlns:a16="http://schemas.microsoft.com/office/drawing/2014/main" val="20000"/>
                    </a:ext>
                  </a:extLst>
                </a:gridCol>
                <a:gridCol w="662758">
                  <a:extLst>
                    <a:ext uri="{9D8B030D-6E8A-4147-A177-3AD203B41FA5}">
                      <a16:colId xmlns:a16="http://schemas.microsoft.com/office/drawing/2014/main" val="20001"/>
                    </a:ext>
                  </a:extLst>
                </a:gridCol>
                <a:gridCol w="803101">
                  <a:extLst>
                    <a:ext uri="{9D8B030D-6E8A-4147-A177-3AD203B41FA5}">
                      <a16:colId xmlns:a16="http://schemas.microsoft.com/office/drawing/2014/main" val="20002"/>
                    </a:ext>
                  </a:extLst>
                </a:gridCol>
                <a:gridCol w="732929">
                  <a:extLst>
                    <a:ext uri="{9D8B030D-6E8A-4147-A177-3AD203B41FA5}">
                      <a16:colId xmlns:a16="http://schemas.microsoft.com/office/drawing/2014/main" val="20003"/>
                    </a:ext>
                  </a:extLst>
                </a:gridCol>
                <a:gridCol w="762013">
                  <a:extLst>
                    <a:ext uri="{9D8B030D-6E8A-4147-A177-3AD203B41FA5}">
                      <a16:colId xmlns:a16="http://schemas.microsoft.com/office/drawing/2014/main" val="20004"/>
                    </a:ext>
                  </a:extLst>
                </a:gridCol>
                <a:gridCol w="737760">
                  <a:extLst>
                    <a:ext uri="{9D8B030D-6E8A-4147-A177-3AD203B41FA5}">
                      <a16:colId xmlns:a16="http://schemas.microsoft.com/office/drawing/2014/main" val="20005"/>
                    </a:ext>
                  </a:extLst>
                </a:gridCol>
                <a:gridCol w="762113">
                  <a:extLst>
                    <a:ext uri="{9D8B030D-6E8A-4147-A177-3AD203B41FA5}">
                      <a16:colId xmlns:a16="http://schemas.microsoft.com/office/drawing/2014/main" val="20006"/>
                    </a:ext>
                  </a:extLst>
                </a:gridCol>
                <a:gridCol w="669833">
                  <a:extLst>
                    <a:ext uri="{9D8B030D-6E8A-4147-A177-3AD203B41FA5}">
                      <a16:colId xmlns:a16="http://schemas.microsoft.com/office/drawing/2014/main" val="3452526387"/>
                    </a:ext>
                  </a:extLst>
                </a:gridCol>
              </a:tblGrid>
              <a:tr h="622915">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i="1">
                          <a:solidFill>
                            <a:schemeClr val="tx1">
                              <a:lumMod val="75000"/>
                              <a:lumOff val="25000"/>
                            </a:schemeClr>
                          </a:solidFill>
                          <a:latin typeface="+mn-lt"/>
                        </a:rPr>
                        <a:t>2025 Survey</a:t>
                      </a:r>
                    </a:p>
                    <a:p>
                      <a:endParaRPr lang="en-GB" sz="1100">
                        <a:solidFill>
                          <a:schemeClr val="tx1">
                            <a:lumMod val="75000"/>
                            <a:lumOff val="25000"/>
                          </a:schemeClr>
                        </a:solidFill>
                        <a:latin typeface="+mn-lt"/>
                      </a:endParaRP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latin typeface="+mn-lt"/>
                        </a:rPr>
                        <a:t>SEN</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latin typeface="+mn-lt"/>
                        </a:rPr>
                        <a:t>Have a disability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latin typeface="+mn-lt"/>
                        </a:rPr>
                        <a:t>Young carers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latin typeface="+mn-lt"/>
                        </a:rPr>
                        <a:t>Ethnicity:</a:t>
                      </a:r>
                      <a:r>
                        <a:rPr lang="en-GB" sz="1100" b="1" baseline="0">
                          <a:solidFill>
                            <a:schemeClr val="tx1">
                              <a:lumMod val="75000"/>
                              <a:lumOff val="25000"/>
                            </a:schemeClr>
                          </a:solidFill>
                          <a:latin typeface="+mn-lt"/>
                        </a:rPr>
                        <a:t> </a:t>
                      </a:r>
                      <a:r>
                        <a:rPr lang="en-GB" sz="1100" b="1">
                          <a:solidFill>
                            <a:schemeClr val="tx1">
                              <a:lumMod val="75000"/>
                              <a:lumOff val="25000"/>
                            </a:schemeClr>
                          </a:solidFill>
                          <a:latin typeface="+mn-lt"/>
                        </a:rPr>
                        <a:t>White</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latin typeface="+mn-lt"/>
                        </a:rPr>
                        <a:t>Ethnic Minority Groups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latin typeface="+mn-lt"/>
                        </a:rPr>
                        <a:t>Eng 2nd Lang</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latin typeface="+mn-lt"/>
                        </a:rPr>
                        <a:t>LGBTQ</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69066">
                <a:tc>
                  <a:txBody>
                    <a:bodyPr/>
                    <a:lstStyle/>
                    <a:p>
                      <a:r>
                        <a:rPr lang="en-GB" sz="1100" i="1">
                          <a:solidFill>
                            <a:schemeClr val="tx1">
                              <a:lumMod val="75000"/>
                              <a:lumOff val="25000"/>
                            </a:schemeClr>
                          </a:solidFill>
                          <a:latin typeface="+mn-lt"/>
                        </a:rPr>
                        <a:t>Base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latin typeface="+mn-lt"/>
                        </a:rPr>
                        <a:t>101</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latin typeface="+mn-lt"/>
                        </a:rPr>
                        <a:t>153</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latin typeface="+mn-lt"/>
                        </a:rPr>
                        <a:t>47</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latin typeface="+mn-lt"/>
                        </a:rPr>
                        <a:t>453</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latin typeface="+mn-lt"/>
                        </a:rPr>
                        <a:t>46</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latin typeface="+mn-lt"/>
                        </a:rPr>
                        <a:t>40</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latin typeface="+mn-lt"/>
                        </a:rPr>
                        <a:t>110</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428400">
                <a:tc>
                  <a:txBody>
                    <a:bodyPr/>
                    <a:lstStyle/>
                    <a:p>
                      <a:pPr algn="l" fontAlgn="b"/>
                      <a:r>
                        <a:rPr lang="en-GB" sz="1100" b="0" i="0" u="none" strike="noStrike">
                          <a:solidFill>
                            <a:schemeClr val="tx1">
                              <a:lumMod val="75000"/>
                              <a:lumOff val="25000"/>
                            </a:schemeClr>
                          </a:solidFill>
                          <a:effectLst/>
                          <a:latin typeface="+mn-lt"/>
                        </a:rPr>
                        <a:t>Mum, dad or carer</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mn-lt"/>
                          <a:ea typeface="+mn-ea"/>
                          <a:cs typeface="+mn-cs"/>
                        </a:rPr>
                        <a:t>50%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mn-lt"/>
                          <a:ea typeface="+mn-ea"/>
                          <a:cs typeface="+mn-cs"/>
                        </a:rPr>
                        <a:t>41%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mn-lt"/>
                          <a:ea typeface="+mn-ea"/>
                          <a:cs typeface="+mn-cs"/>
                        </a:rPr>
                        <a:t>40%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mn-lt"/>
                          <a:ea typeface="+mn-ea"/>
                          <a:cs typeface="+mn-cs"/>
                        </a:rPr>
                        <a:t>45%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mn-lt"/>
                          <a:ea typeface="+mn-ea"/>
                          <a:cs typeface="+mn-cs"/>
                        </a:rPr>
                        <a:t>30%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mn-lt"/>
                          <a:ea typeface="+mn-ea"/>
                          <a:cs typeface="+mn-cs"/>
                        </a:rPr>
                        <a:t>28%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mn-lt"/>
                          <a:ea typeface="+mn-ea"/>
                          <a:cs typeface="+mn-cs"/>
                        </a:rPr>
                        <a:t>31%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428400">
                <a:tc>
                  <a:txBody>
                    <a:bodyPr/>
                    <a:lstStyle/>
                    <a:p>
                      <a:pPr algn="l" fontAlgn="b"/>
                      <a:r>
                        <a:rPr lang="en-GB" sz="1100" b="0" i="0" u="none" strike="noStrike">
                          <a:solidFill>
                            <a:schemeClr val="tx1">
                              <a:lumMod val="75000"/>
                              <a:lumOff val="25000"/>
                            </a:schemeClr>
                          </a:solidFill>
                          <a:effectLst/>
                          <a:latin typeface="+mn-lt"/>
                        </a:rPr>
                        <a:t>Teacher/adult at school</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mn-lt"/>
                          <a:ea typeface="+mn-ea"/>
                          <a:cs typeface="+mn-cs"/>
                        </a:rPr>
                        <a:t>36%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mn-lt"/>
                          <a:ea typeface="+mn-ea"/>
                          <a:cs typeface="+mn-cs"/>
                        </a:rPr>
                        <a:t>31%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mn-lt"/>
                          <a:ea typeface="+mn-ea"/>
                          <a:cs typeface="+mn-cs"/>
                        </a:rPr>
                        <a:t>32%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mn-lt"/>
                          <a:ea typeface="+mn-ea"/>
                          <a:cs typeface="+mn-cs"/>
                        </a:rPr>
                        <a:t>29%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mn-lt"/>
                          <a:ea typeface="+mn-ea"/>
                          <a:cs typeface="+mn-cs"/>
                        </a:rPr>
                        <a:t>20%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mn-lt"/>
                          <a:ea typeface="+mn-ea"/>
                          <a:cs typeface="+mn-cs"/>
                        </a:rPr>
                        <a:t>30%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mn-lt"/>
                          <a:ea typeface="+mn-ea"/>
                          <a:cs typeface="+mn-cs"/>
                        </a:rPr>
                        <a:t>25%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428400">
                <a:tc>
                  <a:txBody>
                    <a:bodyPr/>
                    <a:lstStyle/>
                    <a:p>
                      <a:pPr algn="l" fontAlgn="b"/>
                      <a:r>
                        <a:rPr lang="en-GB" sz="1100" b="0" i="0" u="none" strike="noStrike">
                          <a:solidFill>
                            <a:schemeClr val="tx1">
                              <a:lumMod val="75000"/>
                              <a:lumOff val="25000"/>
                            </a:schemeClr>
                          </a:solidFill>
                          <a:effectLst/>
                          <a:latin typeface="+mn-lt"/>
                        </a:rPr>
                        <a:t>Other person</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mn-lt"/>
                          <a:ea typeface="+mn-ea"/>
                          <a:cs typeface="+mn-cs"/>
                        </a:rPr>
                        <a:t>43%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mn-lt"/>
                          <a:ea typeface="+mn-ea"/>
                          <a:cs typeface="+mn-cs"/>
                        </a:rPr>
                        <a:t>42%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mn-lt"/>
                          <a:ea typeface="+mn-ea"/>
                          <a:cs typeface="+mn-cs"/>
                        </a:rPr>
                        <a:t>38%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mn-lt"/>
                          <a:ea typeface="+mn-ea"/>
                          <a:cs typeface="+mn-cs"/>
                        </a:rPr>
                        <a:t>45%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mn-lt"/>
                          <a:ea typeface="+mn-ea"/>
                          <a:cs typeface="+mn-cs"/>
                        </a:rPr>
                        <a:t>43%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mn-lt"/>
                          <a:ea typeface="+mn-ea"/>
                          <a:cs typeface="+mn-cs"/>
                        </a:rPr>
                        <a:t>35%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mn-lt"/>
                          <a:ea typeface="+mn-ea"/>
                          <a:cs typeface="+mn-cs"/>
                        </a:rPr>
                        <a:t>26%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r h="428400">
                <a:tc>
                  <a:txBody>
                    <a:bodyPr/>
                    <a:lstStyle/>
                    <a:p>
                      <a:pPr algn="l" fontAlgn="b"/>
                      <a:r>
                        <a:rPr lang="en-GB" sz="1100" b="0" i="0" u="none" strike="noStrike">
                          <a:solidFill>
                            <a:schemeClr val="tx1">
                              <a:lumMod val="75000"/>
                              <a:lumOff val="25000"/>
                            </a:schemeClr>
                          </a:solidFill>
                          <a:effectLst/>
                          <a:latin typeface="+mn-lt"/>
                        </a:rPr>
                        <a:t>I didn’t tell anyone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29%</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34%</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38%</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30%</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41%</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48%</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41%</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5"/>
                  </a:ext>
                </a:extLst>
              </a:tr>
            </a:tbl>
          </a:graphicData>
        </a:graphic>
      </p:graphicFrame>
    </p:spTree>
    <p:extLst>
      <p:ext uri="{BB962C8B-B14F-4D97-AF65-F5344CB8AC3E}">
        <p14:creationId xmlns:p14="http://schemas.microsoft.com/office/powerpoint/2010/main" val="1836875739"/>
      </p:ext>
    </p:extLst>
  </p:cSld>
  <p:clrMapOvr>
    <a:masterClrMapping/>
  </p:clrMapOvr>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Box 5"/>
          <p:cNvSpPr txBox="1"/>
          <p:nvPr/>
        </p:nvSpPr>
        <p:spPr>
          <a:xfrm>
            <a:off x="180000" y="6368627"/>
            <a:ext cx="10227733" cy="400110"/>
          </a:xfrm>
          <a:prstGeom prst="rect">
            <a:avLst/>
          </a:prstGeom>
          <a:noFill/>
        </p:spPr>
        <p:txBody>
          <a:bodyPr wrap="square" rtlCol="0" anchor="b" anchorCtr="0">
            <a:spAutoFit/>
          </a:bodyPr>
          <a:lstStyle/>
          <a:p>
            <a:r>
              <a:rPr lang="en-GB" sz="1000">
                <a:solidFill>
                  <a:srgbClr val="002060"/>
                </a:solidFill>
                <a:cs typeface="DINPro" panose="020B0504020101020102" pitchFamily="34" charset="0"/>
              </a:rPr>
              <a:t>Q: Did the problem stop after you told someone?</a:t>
            </a:r>
            <a:r>
              <a:rPr lang="en-US" sz="1000">
                <a:solidFill>
                  <a:srgbClr val="002060"/>
                </a:solidFill>
                <a:cs typeface="DINPro" panose="020B0504020101020102" pitchFamily="34" charset="0"/>
              </a:rPr>
              <a:t> </a:t>
            </a:r>
          </a:p>
          <a:p>
            <a:r>
              <a:rPr lang="en-GB" sz="1000" i="1">
                <a:solidFill>
                  <a:srgbClr val="002060"/>
                </a:solidFill>
                <a:cs typeface="DINPro" panose="020B0504020101020102" pitchFamily="34" charset="0"/>
              </a:rPr>
              <a:t>Base: All those having told someone about being bullied, 2023 n=251, 2024 n=289, 2025 n=359. </a:t>
            </a:r>
            <a:endParaRPr lang="en-US" sz="1000" i="1">
              <a:solidFill>
                <a:srgbClr val="002060"/>
              </a:solidFill>
              <a:cs typeface="DINPro" panose="020B0504020101020102" pitchFamily="34" charset="0"/>
            </a:endParaRPr>
          </a:p>
        </p:txBody>
      </p:sp>
      <p:sp>
        <p:nvSpPr>
          <p:cNvPr id="7" name="Title 1"/>
          <p:cNvSpPr>
            <a:spLocks noGrp="1"/>
          </p:cNvSpPr>
          <p:nvPr>
            <p:ph type="title"/>
          </p:nvPr>
        </p:nvSpPr>
        <p:spPr>
          <a:xfrm>
            <a:off x="180000" y="180000"/>
            <a:ext cx="11653936" cy="900000"/>
          </a:xfrm>
        </p:spPr>
        <p:txBody>
          <a:bodyPr anchor="t" anchorCtr="0">
            <a:normAutofit/>
          </a:bodyPr>
          <a:lstStyle/>
          <a:p>
            <a:r>
              <a:rPr lang="en-GB" sz="1600"/>
              <a:t>32% of the pupils that told someone about being bullied say the problem stopped after telling someone. </a:t>
            </a:r>
          </a:p>
        </p:txBody>
      </p:sp>
      <p:sp>
        <p:nvSpPr>
          <p:cNvPr id="8" name="Rectangle 7"/>
          <p:cNvSpPr/>
          <p:nvPr/>
        </p:nvSpPr>
        <p:spPr>
          <a:xfrm>
            <a:off x="9946640" y="6368627"/>
            <a:ext cx="1686560" cy="492926"/>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a:t>Relationships</a:t>
            </a:r>
          </a:p>
        </p:txBody>
      </p:sp>
      <p:graphicFrame>
        <p:nvGraphicFramePr>
          <p:cNvPr id="9" name="Table 8"/>
          <p:cNvGraphicFramePr>
            <a:graphicFrameLocks noGrp="1"/>
          </p:cNvGraphicFramePr>
          <p:nvPr>
            <p:extLst>
              <p:ext uri="{D42A27DB-BD31-4B8C-83A1-F6EECF244321}">
                <p14:modId xmlns:p14="http://schemas.microsoft.com/office/powerpoint/2010/main" val="3629039031"/>
              </p:ext>
            </p:extLst>
          </p:nvPr>
        </p:nvGraphicFramePr>
        <p:xfrm>
          <a:off x="5348537" y="1149539"/>
          <a:ext cx="6284664" cy="2037135"/>
        </p:xfrm>
        <a:graphic>
          <a:graphicData uri="http://schemas.openxmlformats.org/drawingml/2006/table">
            <a:tbl>
              <a:tblPr firstRow="1" bandRow="1">
                <a:tableStyleId>{5940675A-B579-460E-94D1-54222C63F5DA}</a:tableStyleId>
              </a:tblPr>
              <a:tblGrid>
                <a:gridCol w="1373882">
                  <a:extLst>
                    <a:ext uri="{9D8B030D-6E8A-4147-A177-3AD203B41FA5}">
                      <a16:colId xmlns:a16="http://schemas.microsoft.com/office/drawing/2014/main" val="20000"/>
                    </a:ext>
                  </a:extLst>
                </a:gridCol>
                <a:gridCol w="1277222">
                  <a:extLst>
                    <a:ext uri="{9D8B030D-6E8A-4147-A177-3AD203B41FA5}">
                      <a16:colId xmlns:a16="http://schemas.microsoft.com/office/drawing/2014/main" val="20001"/>
                    </a:ext>
                  </a:extLst>
                </a:gridCol>
                <a:gridCol w="763471">
                  <a:extLst>
                    <a:ext uri="{9D8B030D-6E8A-4147-A177-3AD203B41FA5}">
                      <a16:colId xmlns:a16="http://schemas.microsoft.com/office/drawing/2014/main" val="20002"/>
                    </a:ext>
                  </a:extLst>
                </a:gridCol>
                <a:gridCol w="791748">
                  <a:extLst>
                    <a:ext uri="{9D8B030D-6E8A-4147-A177-3AD203B41FA5}">
                      <a16:colId xmlns:a16="http://schemas.microsoft.com/office/drawing/2014/main" val="20003"/>
                    </a:ext>
                  </a:extLst>
                </a:gridCol>
                <a:gridCol w="706919">
                  <a:extLst>
                    <a:ext uri="{9D8B030D-6E8A-4147-A177-3AD203B41FA5}">
                      <a16:colId xmlns:a16="http://schemas.microsoft.com/office/drawing/2014/main" val="20004"/>
                    </a:ext>
                  </a:extLst>
                </a:gridCol>
                <a:gridCol w="692780">
                  <a:extLst>
                    <a:ext uri="{9D8B030D-6E8A-4147-A177-3AD203B41FA5}">
                      <a16:colId xmlns:a16="http://schemas.microsoft.com/office/drawing/2014/main" val="20005"/>
                    </a:ext>
                  </a:extLst>
                </a:gridCol>
                <a:gridCol w="678642">
                  <a:extLst>
                    <a:ext uri="{9D8B030D-6E8A-4147-A177-3AD203B41FA5}">
                      <a16:colId xmlns:a16="http://schemas.microsoft.com/office/drawing/2014/main" val="20006"/>
                    </a:ext>
                  </a:extLst>
                </a:gridCol>
              </a:tblGrid>
              <a:tr h="46779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i="1">
                          <a:solidFill>
                            <a:schemeClr val="tx1">
                              <a:lumMod val="75000"/>
                              <a:lumOff val="25000"/>
                            </a:schemeClr>
                          </a:solidFill>
                          <a:latin typeface="+mn-lt"/>
                        </a:rPr>
                        <a:t>2025 Survey</a:t>
                      </a:r>
                    </a:p>
                    <a:p>
                      <a:endParaRPr lang="en-GB" sz="1100">
                        <a:solidFill>
                          <a:schemeClr val="tx1">
                            <a:lumMod val="75000"/>
                            <a:lumOff val="25000"/>
                          </a:schemeClr>
                        </a:solidFill>
                        <a:latin typeface="+mn-lt"/>
                      </a:endParaRP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latin typeface="+mn-lt"/>
                        </a:rPr>
                        <a:t>All Secondary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latin typeface="+mn-lt"/>
                        </a:rPr>
                        <a:t>Year 8</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latin typeface="+mn-lt"/>
                        </a:rPr>
                        <a:t>Year 10</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latin typeface="+mn-lt"/>
                        </a:rPr>
                        <a:t>Boys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latin typeface="+mn-lt"/>
                        </a:rPr>
                        <a:t>Girls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latin typeface="+mn-lt"/>
                        </a:rPr>
                        <a:t>FSM</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48861">
                <a:tc>
                  <a:txBody>
                    <a:bodyPr/>
                    <a:lstStyle/>
                    <a:p>
                      <a:r>
                        <a:rPr lang="en-GB" sz="1100" i="1">
                          <a:solidFill>
                            <a:schemeClr val="tx1">
                              <a:lumMod val="75000"/>
                              <a:lumOff val="25000"/>
                            </a:schemeClr>
                          </a:solidFill>
                          <a:latin typeface="+mn-lt"/>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latin typeface="+mn-lt"/>
                        </a:rPr>
                        <a:t>359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latin typeface="+mn-lt"/>
                        </a:rPr>
                        <a:t>239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latin typeface="+mn-lt"/>
                        </a:rPr>
                        <a:t>120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latin typeface="+mn-lt"/>
                        </a:rPr>
                        <a:t>123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latin typeface="+mn-lt"/>
                        </a:rPr>
                        <a:t>215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latin typeface="+mn-lt"/>
                        </a:rPr>
                        <a:t>89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436755">
                <a:tc>
                  <a:txBody>
                    <a:bodyPr/>
                    <a:lstStyle/>
                    <a:p>
                      <a:pPr algn="l" fontAlgn="b"/>
                      <a:r>
                        <a:rPr lang="en-GB" sz="1100" b="0" i="0" u="none" strike="noStrike">
                          <a:solidFill>
                            <a:schemeClr val="tx1">
                              <a:lumMod val="75000"/>
                              <a:lumOff val="25000"/>
                            </a:schemeClr>
                          </a:solidFill>
                          <a:effectLst/>
                          <a:latin typeface="+mn-lt"/>
                        </a:rPr>
                        <a:t>Yes</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32%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37%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22%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28%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36%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33%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436755">
                <a:tc>
                  <a:txBody>
                    <a:bodyPr/>
                    <a:lstStyle/>
                    <a:p>
                      <a:pPr algn="l" fontAlgn="b"/>
                      <a:r>
                        <a:rPr lang="en-GB" sz="1100" b="0" i="0" u="none" strike="noStrike">
                          <a:solidFill>
                            <a:schemeClr val="tx1">
                              <a:lumMod val="75000"/>
                              <a:lumOff val="25000"/>
                            </a:schemeClr>
                          </a:solidFill>
                          <a:effectLst/>
                          <a:latin typeface="+mn-lt"/>
                        </a:rPr>
                        <a:t>No</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40%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37%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45%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45%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35%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44%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436755">
                <a:tc>
                  <a:txBody>
                    <a:bodyPr/>
                    <a:lstStyle/>
                    <a:p>
                      <a:pPr algn="l" fontAlgn="b"/>
                      <a:r>
                        <a:rPr lang="en-GB" sz="1100" b="0" i="0" u="none" strike="noStrike">
                          <a:solidFill>
                            <a:schemeClr val="tx1">
                              <a:lumMod val="75000"/>
                              <a:lumOff val="25000"/>
                            </a:schemeClr>
                          </a:solidFill>
                          <a:effectLst/>
                          <a:latin typeface="+mn-lt"/>
                        </a:rPr>
                        <a:t>Don't know</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28%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26%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33%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28%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29%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24%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bl>
          </a:graphicData>
        </a:graphic>
      </p:graphicFrame>
      <p:graphicFrame>
        <p:nvGraphicFramePr>
          <p:cNvPr id="10" name="Table 9">
            <a:extLst>
              <a:ext uri="{FF2B5EF4-FFF2-40B4-BE49-F238E27FC236}">
                <a16:creationId xmlns:a16="http://schemas.microsoft.com/office/drawing/2014/main" id="{3C7414C4-F417-40BB-9392-13EA75E36F46}"/>
              </a:ext>
            </a:extLst>
          </p:cNvPr>
          <p:cNvGraphicFramePr>
            <a:graphicFrameLocks noGrp="1"/>
          </p:cNvGraphicFramePr>
          <p:nvPr>
            <p:extLst>
              <p:ext uri="{D42A27DB-BD31-4B8C-83A1-F6EECF244321}">
                <p14:modId xmlns:p14="http://schemas.microsoft.com/office/powerpoint/2010/main" val="4131535698"/>
              </p:ext>
            </p:extLst>
          </p:nvPr>
        </p:nvGraphicFramePr>
        <p:xfrm>
          <a:off x="5348537" y="3315004"/>
          <a:ext cx="6284665" cy="2163705"/>
        </p:xfrm>
        <a:graphic>
          <a:graphicData uri="http://schemas.openxmlformats.org/drawingml/2006/table">
            <a:tbl>
              <a:tblPr firstRow="1" bandRow="1">
                <a:tableStyleId>{5940675A-B579-460E-94D1-54222C63F5DA}</a:tableStyleId>
              </a:tblPr>
              <a:tblGrid>
                <a:gridCol w="1215575">
                  <a:extLst>
                    <a:ext uri="{9D8B030D-6E8A-4147-A177-3AD203B41FA5}">
                      <a16:colId xmlns:a16="http://schemas.microsoft.com/office/drawing/2014/main" val="20000"/>
                    </a:ext>
                  </a:extLst>
                </a:gridCol>
                <a:gridCol w="665608">
                  <a:extLst>
                    <a:ext uri="{9D8B030D-6E8A-4147-A177-3AD203B41FA5}">
                      <a16:colId xmlns:a16="http://schemas.microsoft.com/office/drawing/2014/main" val="20001"/>
                    </a:ext>
                  </a:extLst>
                </a:gridCol>
                <a:gridCol w="782703">
                  <a:extLst>
                    <a:ext uri="{9D8B030D-6E8A-4147-A177-3AD203B41FA5}">
                      <a16:colId xmlns:a16="http://schemas.microsoft.com/office/drawing/2014/main" val="20002"/>
                    </a:ext>
                  </a:extLst>
                </a:gridCol>
                <a:gridCol w="724156">
                  <a:extLst>
                    <a:ext uri="{9D8B030D-6E8A-4147-A177-3AD203B41FA5}">
                      <a16:colId xmlns:a16="http://schemas.microsoft.com/office/drawing/2014/main" val="20003"/>
                    </a:ext>
                  </a:extLst>
                </a:gridCol>
                <a:gridCol w="785019">
                  <a:extLst>
                    <a:ext uri="{9D8B030D-6E8A-4147-A177-3AD203B41FA5}">
                      <a16:colId xmlns:a16="http://schemas.microsoft.com/office/drawing/2014/main" val="20004"/>
                    </a:ext>
                  </a:extLst>
                </a:gridCol>
                <a:gridCol w="740305">
                  <a:extLst>
                    <a:ext uri="{9D8B030D-6E8A-4147-A177-3AD203B41FA5}">
                      <a16:colId xmlns:a16="http://schemas.microsoft.com/office/drawing/2014/main" val="20005"/>
                    </a:ext>
                  </a:extLst>
                </a:gridCol>
                <a:gridCol w="647143">
                  <a:extLst>
                    <a:ext uri="{9D8B030D-6E8A-4147-A177-3AD203B41FA5}">
                      <a16:colId xmlns:a16="http://schemas.microsoft.com/office/drawing/2014/main" val="20006"/>
                    </a:ext>
                  </a:extLst>
                </a:gridCol>
                <a:gridCol w="724156">
                  <a:extLst>
                    <a:ext uri="{9D8B030D-6E8A-4147-A177-3AD203B41FA5}">
                      <a16:colId xmlns:a16="http://schemas.microsoft.com/office/drawing/2014/main" val="832936164"/>
                    </a:ext>
                  </a:extLst>
                </a:gridCol>
              </a:tblGrid>
              <a:tr h="46779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i="1">
                          <a:solidFill>
                            <a:schemeClr val="tx1">
                              <a:lumMod val="75000"/>
                              <a:lumOff val="25000"/>
                            </a:schemeClr>
                          </a:solidFill>
                        </a:rPr>
                        <a:t>2025 Survey</a:t>
                      </a:r>
                    </a:p>
                    <a:p>
                      <a:endParaRPr lang="en-GB" sz="1100">
                        <a:solidFill>
                          <a:schemeClr val="tx1">
                            <a:lumMod val="75000"/>
                            <a:lumOff val="25000"/>
                          </a:schemeClr>
                        </a:solidFill>
                      </a:endParaRP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SEN</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Have a disability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Young carers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Ethnicity:</a:t>
                      </a:r>
                      <a:r>
                        <a:rPr lang="en-GB" sz="1100" b="1" baseline="0">
                          <a:solidFill>
                            <a:schemeClr val="tx1">
                              <a:lumMod val="75000"/>
                              <a:lumOff val="25000"/>
                            </a:schemeClr>
                          </a:solidFill>
                        </a:rPr>
                        <a:t> </a:t>
                      </a:r>
                      <a:r>
                        <a:rPr lang="en-GB" sz="1100" b="1">
                          <a:solidFill>
                            <a:schemeClr val="tx1">
                              <a:lumMod val="75000"/>
                              <a:lumOff val="25000"/>
                            </a:schemeClr>
                          </a:solidFill>
                        </a:rPr>
                        <a:t>White</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Ethnic Minority Groups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Eng 2nd Lang</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LGBTQ</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48861">
                <a:tc>
                  <a:txBody>
                    <a:bodyPr/>
                    <a:lstStyle/>
                    <a:p>
                      <a:r>
                        <a:rPr lang="en-GB" sz="1100" i="1">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72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101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29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319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27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21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65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436755">
                <a:tc>
                  <a:txBody>
                    <a:bodyPr/>
                    <a:lstStyle/>
                    <a:p>
                      <a:pPr algn="l" fontAlgn="b"/>
                      <a:r>
                        <a:rPr lang="en-GB" sz="1100" b="0" i="0" u="none" strike="noStrike">
                          <a:solidFill>
                            <a:schemeClr val="tx1">
                              <a:lumMod val="75000"/>
                              <a:lumOff val="25000"/>
                            </a:schemeClr>
                          </a:solidFill>
                          <a:effectLst/>
                          <a:latin typeface="+mn-lt"/>
                        </a:rPr>
                        <a:t>Yes</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42%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27%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31%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32%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30%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38%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17%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436755">
                <a:tc>
                  <a:txBody>
                    <a:bodyPr/>
                    <a:lstStyle/>
                    <a:p>
                      <a:pPr algn="l" fontAlgn="b"/>
                      <a:r>
                        <a:rPr lang="en-GB" sz="1100" b="0" i="0" u="none" strike="noStrike">
                          <a:solidFill>
                            <a:schemeClr val="tx1">
                              <a:lumMod val="75000"/>
                              <a:lumOff val="25000"/>
                            </a:schemeClr>
                          </a:solidFill>
                          <a:effectLst/>
                          <a:latin typeface="+mn-lt"/>
                        </a:rPr>
                        <a:t>No</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36%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50%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45%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40%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41%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33%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49%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436755">
                <a:tc>
                  <a:txBody>
                    <a:bodyPr/>
                    <a:lstStyle/>
                    <a:p>
                      <a:pPr algn="l" fontAlgn="b"/>
                      <a:r>
                        <a:rPr lang="en-GB" sz="1100" b="0" i="0" u="none" strike="noStrike">
                          <a:solidFill>
                            <a:schemeClr val="tx1">
                              <a:lumMod val="75000"/>
                              <a:lumOff val="25000"/>
                            </a:schemeClr>
                          </a:solidFill>
                          <a:effectLst/>
                          <a:latin typeface="+mn-lt"/>
                        </a:rPr>
                        <a:t>Don't know</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22%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24%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24%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28%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30%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29%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34%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bl>
          </a:graphicData>
        </a:graphic>
      </p:graphicFrame>
      <p:graphicFrame>
        <p:nvGraphicFramePr>
          <p:cNvPr id="12" name="Chart 11">
            <a:extLst>
              <a:ext uri="{FF2B5EF4-FFF2-40B4-BE49-F238E27FC236}">
                <a16:creationId xmlns:a16="http://schemas.microsoft.com/office/drawing/2014/main" id="{A34432AD-E2CE-4F13-B5D6-52AE6F4D8DF9}"/>
              </a:ext>
            </a:extLst>
          </p:cNvPr>
          <p:cNvGraphicFramePr/>
          <p:nvPr>
            <p:extLst>
              <p:ext uri="{D42A27DB-BD31-4B8C-83A1-F6EECF244321}">
                <p14:modId xmlns:p14="http://schemas.microsoft.com/office/powerpoint/2010/main" val="2355947983"/>
              </p:ext>
            </p:extLst>
          </p:nvPr>
        </p:nvGraphicFramePr>
        <p:xfrm>
          <a:off x="140" y="835200"/>
          <a:ext cx="5505843" cy="4754743"/>
        </p:xfrm>
        <a:graphic>
          <a:graphicData uri="http://schemas.openxmlformats.org/drawingml/2006/chart">
            <c:chart xmlns:c="http://schemas.openxmlformats.org/drawingml/2006/chart" xmlns:r="http://schemas.openxmlformats.org/officeDocument/2006/relationships" r:id="rId2"/>
          </a:graphicData>
        </a:graphic>
      </p:graphicFrame>
    </p:spTree>
    <p:extLst>
      <p:ext uri="{BB962C8B-B14F-4D97-AF65-F5344CB8AC3E}">
        <p14:creationId xmlns:p14="http://schemas.microsoft.com/office/powerpoint/2010/main" val="1337718401"/>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vert="horz" lIns="91440" tIns="45720" rIns="91440" bIns="45720" rtlCol="0" anchor="ctr">
            <a:normAutofit/>
          </a:bodyPr>
          <a:lstStyle/>
          <a:p>
            <a:r>
              <a:rPr lang="en-GB" sz="2400"/>
              <a:t>Executive Summary (4) - CYPP key indicators</a:t>
            </a:r>
          </a:p>
        </p:txBody>
      </p:sp>
      <p:sp>
        <p:nvSpPr>
          <p:cNvPr id="5" name="Content Placeholder 2"/>
          <p:cNvSpPr txBox="1">
            <a:spLocks/>
          </p:cNvSpPr>
          <p:nvPr/>
        </p:nvSpPr>
        <p:spPr>
          <a:xfrm>
            <a:off x="183599" y="835201"/>
            <a:ext cx="5193943" cy="2441400"/>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rgbClr val="004376"/>
                </a:solidFill>
                <a:latin typeface="Calibri" panose="020F0502020204030204" pitchFamily="34" charset="0"/>
                <a:ea typeface="+mn-ea"/>
                <a:cs typeface="DINPro" panose="020B0504020101020102"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rgbClr val="004376"/>
                </a:solidFill>
                <a:latin typeface="Calibri" panose="020F0502020204030204" pitchFamily="34" charset="0"/>
                <a:ea typeface="+mn-ea"/>
                <a:cs typeface="DINPro" panose="020B0504020101020102"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rgbClr val="004376"/>
                </a:solidFill>
                <a:latin typeface="Calibri" panose="020F0502020204030204" pitchFamily="34" charset="0"/>
                <a:ea typeface="+mn-ea"/>
                <a:cs typeface="DINPro" panose="020B0504020101020102"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rgbClr val="004376"/>
                </a:solidFill>
                <a:latin typeface="Calibri" panose="020F0502020204030204" pitchFamily="34" charset="0"/>
                <a:ea typeface="+mn-ea"/>
                <a:cs typeface="DINPro" panose="020B0504020101020102"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rgbClr val="004376"/>
                </a:solidFill>
                <a:latin typeface="Calibri" panose="020F0502020204030204" pitchFamily="34" charset="0"/>
                <a:ea typeface="+mn-ea"/>
                <a:cs typeface="DINPro" panose="020B0504020101020102"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00000"/>
              </a:lnSpc>
              <a:spcBef>
                <a:spcPts val="600"/>
              </a:spcBef>
              <a:spcAft>
                <a:spcPts val="600"/>
              </a:spcAft>
              <a:buFont typeface="Arial" panose="020B0604020202020204" pitchFamily="34" charset="0"/>
              <a:buNone/>
            </a:pPr>
            <a:r>
              <a:rPr lang="en-GB" sz="1600" i="1">
                <a:latin typeface="+mn-lt"/>
              </a:rPr>
              <a:t>CYPP-5: </a:t>
            </a:r>
            <a:r>
              <a:rPr lang="en-GB" sz="1600" b="1">
                <a:latin typeface="+mn-lt"/>
              </a:rPr>
              <a:t>If something goes wrong…</a:t>
            </a:r>
          </a:p>
          <a:p>
            <a:pPr marL="0" indent="0">
              <a:lnSpc>
                <a:spcPct val="100000"/>
              </a:lnSpc>
              <a:spcBef>
                <a:spcPts val="600"/>
              </a:spcBef>
              <a:spcAft>
                <a:spcPts val="600"/>
              </a:spcAft>
              <a:buNone/>
            </a:pPr>
            <a:r>
              <a:rPr lang="en-GB" sz="1400">
                <a:solidFill>
                  <a:srgbClr val="404040"/>
                </a:solidFill>
                <a:latin typeface="+mn-lt"/>
              </a:rPr>
              <a:t>Pupils generally feel they can learn from their experiences and keep calm when things go wrong. However, a third (33%) say they get upset and feel bad for ages. </a:t>
            </a:r>
            <a:endParaRPr lang="en-GB" sz="1400">
              <a:solidFill>
                <a:srgbClr val="FF0000"/>
              </a:solidFill>
              <a:latin typeface="+mn-lt"/>
            </a:endParaRPr>
          </a:p>
          <a:p>
            <a:pPr marL="0" indent="0">
              <a:lnSpc>
                <a:spcPct val="100000"/>
              </a:lnSpc>
              <a:spcBef>
                <a:spcPts val="600"/>
              </a:spcBef>
              <a:spcAft>
                <a:spcPts val="600"/>
              </a:spcAft>
              <a:buNone/>
            </a:pPr>
            <a:r>
              <a:rPr lang="en-GB" sz="1400">
                <a:solidFill>
                  <a:srgbClr val="404040"/>
                </a:solidFill>
                <a:latin typeface="+mn-lt"/>
              </a:rPr>
              <a:t>Pupils in the LGBTQ and girls cohort are most likely to get upset and feel bad for ages, 53% and 47% respectively (see slides 112 and 113 for more details).</a:t>
            </a:r>
          </a:p>
          <a:p>
            <a:pPr marL="0" indent="0">
              <a:lnSpc>
                <a:spcPct val="100000"/>
              </a:lnSpc>
              <a:spcBef>
                <a:spcPts val="600"/>
              </a:spcBef>
              <a:spcAft>
                <a:spcPts val="600"/>
              </a:spcAft>
              <a:buFont typeface="Arial" panose="020B0604020202020204" pitchFamily="34" charset="0"/>
              <a:buNone/>
            </a:pPr>
            <a:r>
              <a:rPr lang="en-GB" sz="1400">
                <a:latin typeface="+mn-lt"/>
              </a:rPr>
              <a:t> </a:t>
            </a:r>
          </a:p>
        </p:txBody>
      </p:sp>
      <p:graphicFrame>
        <p:nvGraphicFramePr>
          <p:cNvPr id="6" name="Chart 5"/>
          <p:cNvGraphicFramePr/>
          <p:nvPr>
            <p:extLst>
              <p:ext uri="{D42A27DB-BD31-4B8C-83A1-F6EECF244321}">
                <p14:modId xmlns:p14="http://schemas.microsoft.com/office/powerpoint/2010/main" val="2135581121"/>
              </p:ext>
            </p:extLst>
          </p:nvPr>
        </p:nvGraphicFramePr>
        <p:xfrm>
          <a:off x="5529444" y="835200"/>
          <a:ext cx="5620638" cy="2441400"/>
        </p:xfrm>
        <a:graphic>
          <a:graphicData uri="http://schemas.openxmlformats.org/drawingml/2006/chart">
            <c:chart xmlns:c="http://schemas.openxmlformats.org/drawingml/2006/chart" xmlns:r="http://schemas.openxmlformats.org/officeDocument/2006/relationships" r:id="rId3"/>
          </a:graphicData>
        </a:graphic>
      </p:graphicFrame>
      <p:sp>
        <p:nvSpPr>
          <p:cNvPr id="8" name="Content Placeholder 2"/>
          <p:cNvSpPr>
            <a:spLocks noGrp="1"/>
          </p:cNvSpPr>
          <p:nvPr>
            <p:ph idx="1"/>
          </p:nvPr>
        </p:nvSpPr>
        <p:spPr>
          <a:xfrm>
            <a:off x="5242561" y="3764732"/>
            <a:ext cx="5700976" cy="2221999"/>
          </a:xfrm>
        </p:spPr>
        <p:txBody>
          <a:bodyPr>
            <a:noAutofit/>
          </a:bodyPr>
          <a:lstStyle/>
          <a:p>
            <a:pPr marL="0" indent="0">
              <a:lnSpc>
                <a:spcPct val="100000"/>
              </a:lnSpc>
              <a:spcBef>
                <a:spcPts val="600"/>
              </a:spcBef>
              <a:spcAft>
                <a:spcPts val="600"/>
              </a:spcAft>
              <a:buNone/>
            </a:pPr>
            <a:r>
              <a:rPr lang="en-GB" sz="1600" i="1">
                <a:latin typeface="+mn-lt"/>
              </a:rPr>
              <a:t>CYPP-6: </a:t>
            </a:r>
            <a:r>
              <a:rPr lang="en-GB" sz="1600" b="1">
                <a:latin typeface="+mn-lt"/>
              </a:rPr>
              <a:t>If I don’t succeed at something…</a:t>
            </a:r>
          </a:p>
          <a:p>
            <a:pPr marL="0" indent="0">
              <a:lnSpc>
                <a:spcPct val="100000"/>
              </a:lnSpc>
              <a:spcBef>
                <a:spcPts val="600"/>
              </a:spcBef>
              <a:spcAft>
                <a:spcPts val="600"/>
              </a:spcAft>
              <a:buNone/>
            </a:pPr>
            <a:r>
              <a:rPr lang="en-GB" sz="1400">
                <a:solidFill>
                  <a:srgbClr val="404040"/>
                </a:solidFill>
                <a:latin typeface="+mn-lt"/>
              </a:rPr>
              <a:t>Pupils mostly choose to persevere when they don’t succeed, however for SEN pupils, LGBTQ and Young carers, their perseverance with tasks is lower than the secondary average.</a:t>
            </a:r>
          </a:p>
          <a:p>
            <a:pPr marL="0" indent="0">
              <a:lnSpc>
                <a:spcPct val="100000"/>
              </a:lnSpc>
              <a:spcBef>
                <a:spcPts val="600"/>
              </a:spcBef>
              <a:spcAft>
                <a:spcPts val="600"/>
              </a:spcAft>
              <a:buNone/>
            </a:pPr>
            <a:r>
              <a:rPr lang="en-GB" sz="1400">
                <a:solidFill>
                  <a:srgbClr val="404040"/>
                </a:solidFill>
                <a:latin typeface="+mn-lt"/>
              </a:rPr>
              <a:t>Boys are more likely to have another go or keep trying than girls, and less likely to give up or do other tasks if ‘at first they don’t succeed’ (see slides 115 to 118 for more details).</a:t>
            </a:r>
          </a:p>
        </p:txBody>
      </p:sp>
      <p:sp>
        <p:nvSpPr>
          <p:cNvPr id="11" name="TextBox 10"/>
          <p:cNvSpPr txBox="1"/>
          <p:nvPr/>
        </p:nvSpPr>
        <p:spPr>
          <a:xfrm>
            <a:off x="183600" y="6531081"/>
            <a:ext cx="6741419" cy="246221"/>
          </a:xfrm>
          <a:prstGeom prst="rect">
            <a:avLst/>
          </a:prstGeom>
          <a:noFill/>
        </p:spPr>
        <p:txBody>
          <a:bodyPr wrap="square" rtlCol="0" anchor="b" anchorCtr="0">
            <a:spAutoFit/>
          </a:bodyPr>
          <a:lstStyle/>
          <a:p>
            <a:r>
              <a:rPr lang="en-GB" sz="1000" i="1">
                <a:solidFill>
                  <a:srgbClr val="002060"/>
                </a:solidFill>
                <a:latin typeface="Calibri" panose="020F0502020204030204" pitchFamily="34" charset="0"/>
              </a:rPr>
              <a:t>Base: All valid respondents, 2023 n=1,057, 2024 n=1,170, 2025 n=1,546.</a:t>
            </a:r>
          </a:p>
        </p:txBody>
      </p:sp>
      <p:graphicFrame>
        <p:nvGraphicFramePr>
          <p:cNvPr id="10" name="Chart 9">
            <a:extLst>
              <a:ext uri="{FF2B5EF4-FFF2-40B4-BE49-F238E27FC236}">
                <a16:creationId xmlns:a16="http://schemas.microsoft.com/office/drawing/2014/main" id="{DC59F8C6-5FE8-4079-8A26-E9F84FE4E733}"/>
              </a:ext>
            </a:extLst>
          </p:cNvPr>
          <p:cNvGraphicFramePr/>
          <p:nvPr>
            <p:extLst>
              <p:ext uri="{D42A27DB-BD31-4B8C-83A1-F6EECF244321}">
                <p14:modId xmlns:p14="http://schemas.microsoft.com/office/powerpoint/2010/main" val="3698081201"/>
              </p:ext>
            </p:extLst>
          </p:nvPr>
        </p:nvGraphicFramePr>
        <p:xfrm>
          <a:off x="183019" y="3211503"/>
          <a:ext cx="5109271" cy="3152017"/>
        </p:xfrm>
        <a:graphic>
          <a:graphicData uri="http://schemas.openxmlformats.org/drawingml/2006/chart">
            <c:chart xmlns:c="http://schemas.openxmlformats.org/drawingml/2006/chart" xmlns:r="http://schemas.openxmlformats.org/officeDocument/2006/relationships" r:id="rId4"/>
          </a:graphicData>
        </a:graphic>
      </p:graphicFrame>
    </p:spTree>
    <p:extLst>
      <p:ext uri="{BB962C8B-B14F-4D97-AF65-F5344CB8AC3E}">
        <p14:creationId xmlns:p14="http://schemas.microsoft.com/office/powerpoint/2010/main" val="3173128369"/>
      </p:ext>
    </p:extLst>
  </p:cSld>
  <p:clrMapOvr>
    <a:masterClrMapping/>
  </p:clrMapOvr>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Box 5"/>
          <p:cNvSpPr txBox="1"/>
          <p:nvPr/>
        </p:nvSpPr>
        <p:spPr>
          <a:xfrm>
            <a:off x="183017" y="6368400"/>
            <a:ext cx="10227733" cy="400110"/>
          </a:xfrm>
          <a:prstGeom prst="rect">
            <a:avLst/>
          </a:prstGeom>
          <a:noFill/>
        </p:spPr>
        <p:txBody>
          <a:bodyPr wrap="square" rtlCol="0" anchor="b" anchorCtr="0">
            <a:spAutoFit/>
          </a:bodyPr>
          <a:lstStyle/>
          <a:p>
            <a:r>
              <a:rPr lang="en-GB" sz="1000">
                <a:solidFill>
                  <a:srgbClr val="002060"/>
                </a:solidFill>
                <a:cs typeface="DINPro" panose="020B0504020101020102" pitchFamily="34" charset="0"/>
              </a:rPr>
              <a:t>Q: Do you think your school takes bullying seriously? </a:t>
            </a:r>
            <a:endParaRPr lang="en-GB" sz="1000" i="1">
              <a:solidFill>
                <a:srgbClr val="002060"/>
              </a:solidFill>
              <a:cs typeface="DINPro" panose="020B0504020101020102" pitchFamily="34" charset="0"/>
            </a:endParaRPr>
          </a:p>
          <a:p>
            <a:r>
              <a:rPr lang="en-GB" sz="1000" i="1">
                <a:solidFill>
                  <a:srgbClr val="002060"/>
                </a:solidFill>
                <a:cs typeface="DINPro" panose="020B0504020101020102" pitchFamily="34" charset="0"/>
              </a:rPr>
              <a:t>Base: All valid respondents, 2023 n=1,057, 2024 n=1,170, 2025 n=1,546.  </a:t>
            </a:r>
          </a:p>
        </p:txBody>
      </p:sp>
      <p:graphicFrame>
        <p:nvGraphicFramePr>
          <p:cNvPr id="9" name="Chart 8"/>
          <p:cNvGraphicFramePr/>
          <p:nvPr>
            <p:extLst>
              <p:ext uri="{D42A27DB-BD31-4B8C-83A1-F6EECF244321}">
                <p14:modId xmlns:p14="http://schemas.microsoft.com/office/powerpoint/2010/main" val="3245941019"/>
              </p:ext>
            </p:extLst>
          </p:nvPr>
        </p:nvGraphicFramePr>
        <p:xfrm>
          <a:off x="180000" y="1079999"/>
          <a:ext cx="5001209" cy="4349749"/>
        </p:xfrm>
        <a:graphic>
          <a:graphicData uri="http://schemas.openxmlformats.org/drawingml/2006/chart">
            <c:chart xmlns:c="http://schemas.openxmlformats.org/drawingml/2006/chart" xmlns:r="http://schemas.openxmlformats.org/officeDocument/2006/relationships" r:id="rId3"/>
          </a:graphicData>
        </a:graphic>
      </p:graphicFrame>
      <p:sp>
        <p:nvSpPr>
          <p:cNvPr id="8" name="Rectangle 7"/>
          <p:cNvSpPr/>
          <p:nvPr/>
        </p:nvSpPr>
        <p:spPr>
          <a:xfrm>
            <a:off x="9946640" y="6368627"/>
            <a:ext cx="1686560" cy="492926"/>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a:t>Relationships</a:t>
            </a:r>
          </a:p>
        </p:txBody>
      </p:sp>
      <p:graphicFrame>
        <p:nvGraphicFramePr>
          <p:cNvPr id="10" name="Table 9"/>
          <p:cNvGraphicFramePr>
            <a:graphicFrameLocks noGrp="1"/>
          </p:cNvGraphicFramePr>
          <p:nvPr>
            <p:extLst>
              <p:ext uri="{D42A27DB-BD31-4B8C-83A1-F6EECF244321}">
                <p14:modId xmlns:p14="http://schemas.microsoft.com/office/powerpoint/2010/main" val="2569217943"/>
              </p:ext>
            </p:extLst>
          </p:nvPr>
        </p:nvGraphicFramePr>
        <p:xfrm>
          <a:off x="5257953" y="1079999"/>
          <a:ext cx="6375247" cy="2211299"/>
        </p:xfrm>
        <a:graphic>
          <a:graphicData uri="http://schemas.openxmlformats.org/drawingml/2006/table">
            <a:tbl>
              <a:tblPr firstRow="1" bandRow="1">
                <a:tableStyleId>{5940675A-B579-460E-94D1-54222C63F5DA}</a:tableStyleId>
              </a:tblPr>
              <a:tblGrid>
                <a:gridCol w="1393684">
                  <a:extLst>
                    <a:ext uri="{9D8B030D-6E8A-4147-A177-3AD203B41FA5}">
                      <a16:colId xmlns:a16="http://schemas.microsoft.com/office/drawing/2014/main" val="20000"/>
                    </a:ext>
                  </a:extLst>
                </a:gridCol>
                <a:gridCol w="1295631">
                  <a:extLst>
                    <a:ext uri="{9D8B030D-6E8A-4147-A177-3AD203B41FA5}">
                      <a16:colId xmlns:a16="http://schemas.microsoft.com/office/drawing/2014/main" val="20001"/>
                    </a:ext>
                  </a:extLst>
                </a:gridCol>
                <a:gridCol w="774475">
                  <a:extLst>
                    <a:ext uri="{9D8B030D-6E8A-4147-A177-3AD203B41FA5}">
                      <a16:colId xmlns:a16="http://schemas.microsoft.com/office/drawing/2014/main" val="20002"/>
                    </a:ext>
                  </a:extLst>
                </a:gridCol>
                <a:gridCol w="803160">
                  <a:extLst>
                    <a:ext uri="{9D8B030D-6E8A-4147-A177-3AD203B41FA5}">
                      <a16:colId xmlns:a16="http://schemas.microsoft.com/office/drawing/2014/main" val="20003"/>
                    </a:ext>
                  </a:extLst>
                </a:gridCol>
                <a:gridCol w="717108">
                  <a:extLst>
                    <a:ext uri="{9D8B030D-6E8A-4147-A177-3AD203B41FA5}">
                      <a16:colId xmlns:a16="http://schemas.microsoft.com/office/drawing/2014/main" val="20004"/>
                    </a:ext>
                  </a:extLst>
                </a:gridCol>
                <a:gridCol w="702765">
                  <a:extLst>
                    <a:ext uri="{9D8B030D-6E8A-4147-A177-3AD203B41FA5}">
                      <a16:colId xmlns:a16="http://schemas.microsoft.com/office/drawing/2014/main" val="20005"/>
                    </a:ext>
                  </a:extLst>
                </a:gridCol>
                <a:gridCol w="688424">
                  <a:extLst>
                    <a:ext uri="{9D8B030D-6E8A-4147-A177-3AD203B41FA5}">
                      <a16:colId xmlns:a16="http://schemas.microsoft.com/office/drawing/2014/main" val="20006"/>
                    </a:ext>
                  </a:extLst>
                </a:gridCol>
              </a:tblGrid>
              <a:tr h="433182">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i="1">
                          <a:solidFill>
                            <a:schemeClr val="tx1">
                              <a:lumMod val="75000"/>
                              <a:lumOff val="25000"/>
                            </a:schemeClr>
                          </a:solidFill>
                        </a:rPr>
                        <a:t>2025 Survey</a:t>
                      </a:r>
                    </a:p>
                    <a:p>
                      <a:endParaRPr lang="en-GB" sz="1100">
                        <a:solidFill>
                          <a:schemeClr val="tx1">
                            <a:lumMod val="75000"/>
                            <a:lumOff val="25000"/>
                          </a:schemeClr>
                        </a:solidFill>
                      </a:endParaRP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All Secondary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Year 8</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Year 10</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Boys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Girls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FSM</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39913">
                <a:tc>
                  <a:txBody>
                    <a:bodyPr/>
                    <a:lstStyle/>
                    <a:p>
                      <a:r>
                        <a:rPr lang="en-GB" sz="1100" i="1">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1546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962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584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720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775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329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389812">
                <a:tc>
                  <a:txBody>
                    <a:bodyPr/>
                    <a:lstStyle/>
                    <a:p>
                      <a:pPr algn="l" fontAlgn="b"/>
                      <a:r>
                        <a:rPr lang="en-GB" sz="1100" b="0" i="0" u="none" strike="noStrike">
                          <a:solidFill>
                            <a:schemeClr val="tx1">
                              <a:lumMod val="75000"/>
                              <a:lumOff val="25000"/>
                            </a:schemeClr>
                          </a:solidFill>
                          <a:effectLst/>
                          <a:latin typeface="Calibri" panose="020F0502020204030204" pitchFamily="34" charset="0"/>
                        </a:rPr>
                        <a:t>Yes</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mn-lt"/>
                          <a:ea typeface="+mn-ea"/>
                          <a:cs typeface="+mn-cs"/>
                        </a:rPr>
                        <a:t>34%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mn-lt"/>
                          <a:ea typeface="+mn-ea"/>
                          <a:cs typeface="+mn-cs"/>
                        </a:rPr>
                        <a:t>36%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mn-lt"/>
                          <a:ea typeface="+mn-ea"/>
                          <a:cs typeface="+mn-cs"/>
                        </a:rPr>
                        <a:t>31%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mn-lt"/>
                          <a:ea typeface="+mn-ea"/>
                          <a:cs typeface="+mn-cs"/>
                        </a:rPr>
                        <a:t>39%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mn-lt"/>
                          <a:ea typeface="+mn-ea"/>
                          <a:cs typeface="+mn-cs"/>
                        </a:rPr>
                        <a:t>30%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mn-lt"/>
                          <a:ea typeface="+mn-ea"/>
                          <a:cs typeface="+mn-cs"/>
                        </a:rPr>
                        <a:t>34%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305708">
                <a:tc>
                  <a:txBody>
                    <a:bodyPr/>
                    <a:lstStyle/>
                    <a:p>
                      <a:pPr algn="l" fontAlgn="b"/>
                      <a:r>
                        <a:rPr lang="en-GB" sz="1100" b="0" i="0" u="none" strike="noStrike">
                          <a:solidFill>
                            <a:schemeClr val="tx1">
                              <a:lumMod val="75000"/>
                              <a:lumOff val="25000"/>
                            </a:schemeClr>
                          </a:solidFill>
                          <a:effectLst/>
                          <a:latin typeface="Calibri" panose="020F0502020204030204" pitchFamily="34" charset="0"/>
                        </a:rPr>
                        <a:t>No</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mn-lt"/>
                          <a:ea typeface="+mn-ea"/>
                          <a:cs typeface="+mn-cs"/>
                        </a:rPr>
                        <a:t>34%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mn-lt"/>
                          <a:ea typeface="+mn-ea"/>
                          <a:cs typeface="+mn-cs"/>
                        </a:rPr>
                        <a:t>32%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mn-lt"/>
                          <a:ea typeface="+mn-ea"/>
                          <a:cs typeface="+mn-cs"/>
                        </a:rPr>
                        <a:t>36%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mn-lt"/>
                          <a:ea typeface="+mn-ea"/>
                          <a:cs typeface="+mn-cs"/>
                        </a:rPr>
                        <a:t>29%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mn-lt"/>
                          <a:ea typeface="+mn-ea"/>
                          <a:cs typeface="+mn-cs"/>
                        </a:rPr>
                        <a:t>37%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mn-lt"/>
                          <a:ea typeface="+mn-ea"/>
                          <a:cs typeface="+mn-cs"/>
                        </a:rPr>
                        <a:t>39%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517809">
                <a:tc>
                  <a:txBody>
                    <a:bodyPr/>
                    <a:lstStyle/>
                    <a:p>
                      <a:pPr algn="l" fontAlgn="b"/>
                      <a:r>
                        <a:rPr lang="en-GB" sz="1100" b="0" i="0" u="none" strike="noStrike">
                          <a:solidFill>
                            <a:schemeClr val="tx1">
                              <a:lumMod val="75000"/>
                              <a:lumOff val="25000"/>
                            </a:schemeClr>
                          </a:solidFill>
                          <a:effectLst/>
                          <a:latin typeface="Calibri" panose="020F0502020204030204" pitchFamily="34" charset="0"/>
                        </a:rPr>
                        <a:t>It's not a problem in my school</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mn-lt"/>
                          <a:ea typeface="+mn-ea"/>
                          <a:cs typeface="+mn-cs"/>
                        </a:rPr>
                        <a:t>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mn-lt"/>
                          <a:ea typeface="+mn-ea"/>
                          <a:cs typeface="+mn-cs"/>
                        </a:rPr>
                        <a:t>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mn-lt"/>
                          <a:ea typeface="+mn-ea"/>
                          <a:cs typeface="+mn-cs"/>
                        </a:rPr>
                        <a:t>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mn-lt"/>
                          <a:ea typeface="+mn-ea"/>
                          <a:cs typeface="+mn-cs"/>
                        </a:rPr>
                        <a:t>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mn-lt"/>
                          <a:ea typeface="+mn-ea"/>
                          <a:cs typeface="+mn-cs"/>
                        </a:rPr>
                        <a:t>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mn-lt"/>
                          <a:ea typeface="+mn-ea"/>
                          <a:cs typeface="+mn-cs"/>
                        </a:rPr>
                        <a:t>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r h="305708">
                <a:tc>
                  <a:txBody>
                    <a:bodyPr/>
                    <a:lstStyle/>
                    <a:p>
                      <a:pPr algn="l" fontAlgn="b"/>
                      <a:r>
                        <a:rPr lang="en-GB" sz="1100" b="0" i="0" u="none" strike="noStrike">
                          <a:solidFill>
                            <a:schemeClr val="tx1">
                              <a:lumMod val="75000"/>
                              <a:lumOff val="25000"/>
                            </a:schemeClr>
                          </a:solidFill>
                          <a:effectLst/>
                          <a:latin typeface="Calibri" panose="020F0502020204030204" pitchFamily="34" charset="0"/>
                        </a:rPr>
                        <a:t>Don't know</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mn-lt"/>
                          <a:ea typeface="+mn-ea"/>
                          <a:cs typeface="+mn-cs"/>
                        </a:rPr>
                        <a:t>26%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mn-lt"/>
                          <a:ea typeface="+mn-ea"/>
                          <a:cs typeface="+mn-cs"/>
                        </a:rPr>
                        <a:t>26%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mn-lt"/>
                          <a:ea typeface="+mn-ea"/>
                          <a:cs typeface="+mn-cs"/>
                        </a:rPr>
                        <a:t>26%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mn-lt"/>
                          <a:ea typeface="+mn-ea"/>
                          <a:cs typeface="+mn-cs"/>
                        </a:rPr>
                        <a:t>23%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mn-lt"/>
                          <a:ea typeface="+mn-ea"/>
                          <a:cs typeface="+mn-cs"/>
                        </a:rPr>
                        <a:t>29%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mn-lt"/>
                          <a:ea typeface="+mn-ea"/>
                          <a:cs typeface="+mn-cs"/>
                        </a:rPr>
                        <a:t>22%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5"/>
                  </a:ext>
                </a:extLst>
              </a:tr>
            </a:tbl>
          </a:graphicData>
        </a:graphic>
      </p:graphicFrame>
      <p:sp>
        <p:nvSpPr>
          <p:cNvPr id="11" name="Title 1"/>
          <p:cNvSpPr txBox="1">
            <a:spLocks/>
          </p:cNvSpPr>
          <p:nvPr/>
        </p:nvSpPr>
        <p:spPr>
          <a:xfrm>
            <a:off x="180000" y="180000"/>
            <a:ext cx="11483156" cy="900000"/>
          </a:xfrm>
          <a:prstGeom prst="rect">
            <a:avLst/>
          </a:prstGeom>
        </p:spPr>
        <p:txBody>
          <a:bodyPr vert="horz" lIns="91440" tIns="45720" rIns="91440" bIns="45720" rtlCol="0" anchor="t" anchorCtr="0">
            <a:noAutofit/>
          </a:bodyPr>
          <a:lstStyle>
            <a:lvl1pPr algn="l" defTabSz="914400" rtl="0" eaLnBrk="1" latinLnBrk="0" hangingPunct="1">
              <a:lnSpc>
                <a:spcPct val="90000"/>
              </a:lnSpc>
              <a:spcBef>
                <a:spcPct val="0"/>
              </a:spcBef>
              <a:buNone/>
              <a:defRPr sz="4400" kern="1200">
                <a:solidFill>
                  <a:srgbClr val="008E91"/>
                </a:solidFill>
                <a:latin typeface="Calibri" panose="020F0502020204030204" pitchFamily="34" charset="0"/>
                <a:ea typeface="+mj-ea"/>
                <a:cs typeface="DINPro" panose="020B0504020101020102" pitchFamily="34" charset="0"/>
              </a:defRPr>
            </a:lvl1pPr>
          </a:lstStyle>
          <a:p>
            <a:r>
              <a:rPr lang="en-GB" sz="1600"/>
              <a:t>34% of pupils feel their school does not take bullying seriously, less than previous years. LGBTQ pupils are the group most likely to feel their school does not take bullying seriously.</a:t>
            </a:r>
          </a:p>
        </p:txBody>
      </p:sp>
      <p:graphicFrame>
        <p:nvGraphicFramePr>
          <p:cNvPr id="7" name="Table 6">
            <a:extLst>
              <a:ext uri="{FF2B5EF4-FFF2-40B4-BE49-F238E27FC236}">
                <a16:creationId xmlns:a16="http://schemas.microsoft.com/office/drawing/2014/main" id="{4A5BEBCF-2EA0-4939-BA19-E47F1CC88705}"/>
              </a:ext>
            </a:extLst>
          </p:cNvPr>
          <p:cNvGraphicFramePr>
            <a:graphicFrameLocks noGrp="1"/>
          </p:cNvGraphicFramePr>
          <p:nvPr>
            <p:extLst>
              <p:ext uri="{D42A27DB-BD31-4B8C-83A1-F6EECF244321}">
                <p14:modId xmlns:p14="http://schemas.microsoft.com/office/powerpoint/2010/main" val="2423915227"/>
              </p:ext>
            </p:extLst>
          </p:nvPr>
        </p:nvGraphicFramePr>
        <p:xfrm>
          <a:off x="5257953" y="3429000"/>
          <a:ext cx="6375247" cy="2400858"/>
        </p:xfrm>
        <a:graphic>
          <a:graphicData uri="http://schemas.openxmlformats.org/drawingml/2006/table">
            <a:tbl>
              <a:tblPr firstRow="1" bandRow="1">
                <a:tableStyleId>{5940675A-B579-460E-94D1-54222C63F5DA}</a:tableStyleId>
              </a:tblPr>
              <a:tblGrid>
                <a:gridCol w="1233096">
                  <a:extLst>
                    <a:ext uri="{9D8B030D-6E8A-4147-A177-3AD203B41FA5}">
                      <a16:colId xmlns:a16="http://schemas.microsoft.com/office/drawing/2014/main" val="20000"/>
                    </a:ext>
                  </a:extLst>
                </a:gridCol>
                <a:gridCol w="667735">
                  <a:extLst>
                    <a:ext uri="{9D8B030D-6E8A-4147-A177-3AD203B41FA5}">
                      <a16:colId xmlns:a16="http://schemas.microsoft.com/office/drawing/2014/main" val="20001"/>
                    </a:ext>
                  </a:extLst>
                </a:gridCol>
                <a:gridCol w="801451">
                  <a:extLst>
                    <a:ext uri="{9D8B030D-6E8A-4147-A177-3AD203B41FA5}">
                      <a16:colId xmlns:a16="http://schemas.microsoft.com/office/drawing/2014/main" val="20002"/>
                    </a:ext>
                  </a:extLst>
                </a:gridCol>
                <a:gridCol w="734593">
                  <a:extLst>
                    <a:ext uri="{9D8B030D-6E8A-4147-A177-3AD203B41FA5}">
                      <a16:colId xmlns:a16="http://schemas.microsoft.com/office/drawing/2014/main" val="20003"/>
                    </a:ext>
                  </a:extLst>
                </a:gridCol>
                <a:gridCol w="788867">
                  <a:extLst>
                    <a:ext uri="{9D8B030D-6E8A-4147-A177-3AD203B41FA5}">
                      <a16:colId xmlns:a16="http://schemas.microsoft.com/office/drawing/2014/main" val="20004"/>
                    </a:ext>
                  </a:extLst>
                </a:gridCol>
                <a:gridCol w="767745">
                  <a:extLst>
                    <a:ext uri="{9D8B030D-6E8A-4147-A177-3AD203B41FA5}">
                      <a16:colId xmlns:a16="http://schemas.microsoft.com/office/drawing/2014/main" val="20005"/>
                    </a:ext>
                  </a:extLst>
                </a:gridCol>
                <a:gridCol w="647167">
                  <a:extLst>
                    <a:ext uri="{9D8B030D-6E8A-4147-A177-3AD203B41FA5}">
                      <a16:colId xmlns:a16="http://schemas.microsoft.com/office/drawing/2014/main" val="20006"/>
                    </a:ext>
                  </a:extLst>
                </a:gridCol>
                <a:gridCol w="734593">
                  <a:extLst>
                    <a:ext uri="{9D8B030D-6E8A-4147-A177-3AD203B41FA5}">
                      <a16:colId xmlns:a16="http://schemas.microsoft.com/office/drawing/2014/main" val="2579528894"/>
                    </a:ext>
                  </a:extLst>
                </a:gridCol>
              </a:tblGrid>
              <a:tr h="55824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i="1">
                          <a:solidFill>
                            <a:schemeClr val="tx1">
                              <a:lumMod val="75000"/>
                              <a:lumOff val="25000"/>
                            </a:schemeClr>
                          </a:solidFill>
                        </a:rPr>
                        <a:t>2025 Survey</a:t>
                      </a:r>
                    </a:p>
                    <a:p>
                      <a:endParaRPr lang="en-GB" sz="1100">
                        <a:solidFill>
                          <a:schemeClr val="tx1">
                            <a:lumMod val="75000"/>
                            <a:lumOff val="25000"/>
                          </a:schemeClr>
                        </a:solidFill>
                      </a:endParaRP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SEN</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Have a disability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Young carers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Ethnicity:</a:t>
                      </a:r>
                      <a:r>
                        <a:rPr lang="en-GB" sz="1100" b="1" baseline="0">
                          <a:solidFill>
                            <a:schemeClr val="tx1">
                              <a:lumMod val="75000"/>
                              <a:lumOff val="25000"/>
                            </a:schemeClr>
                          </a:solidFill>
                        </a:rPr>
                        <a:t> </a:t>
                      </a:r>
                      <a:r>
                        <a:rPr lang="en-GB" sz="1100" b="1">
                          <a:solidFill>
                            <a:schemeClr val="tx1">
                              <a:lumMod val="75000"/>
                              <a:lumOff val="25000"/>
                            </a:schemeClr>
                          </a:solidFill>
                        </a:rPr>
                        <a:t>White</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Ethnic Minority Groups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Eng 2nd Lang</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LGBTQ</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43338">
                <a:tc>
                  <a:txBody>
                    <a:bodyPr/>
                    <a:lstStyle/>
                    <a:p>
                      <a:r>
                        <a:rPr lang="en-GB" sz="1100" i="1">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191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309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87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1341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154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120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178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395377">
                <a:tc>
                  <a:txBody>
                    <a:bodyPr/>
                    <a:lstStyle/>
                    <a:p>
                      <a:pPr algn="l" fontAlgn="b"/>
                      <a:r>
                        <a:rPr lang="en-GB" sz="1100" b="0" i="0" u="none" strike="noStrike">
                          <a:solidFill>
                            <a:schemeClr val="tx1">
                              <a:lumMod val="75000"/>
                              <a:lumOff val="25000"/>
                            </a:schemeClr>
                          </a:solidFill>
                          <a:effectLst/>
                          <a:latin typeface="Calibri" panose="020F0502020204030204" pitchFamily="34" charset="0"/>
                        </a:rPr>
                        <a:t>Yes</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mn-lt"/>
                          <a:ea typeface="+mn-ea"/>
                          <a:cs typeface="+mn-cs"/>
                        </a:rPr>
                        <a:t>28%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mn-lt"/>
                          <a:ea typeface="+mn-ea"/>
                          <a:cs typeface="+mn-cs"/>
                        </a:rPr>
                        <a:t>28%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mn-lt"/>
                          <a:ea typeface="+mn-ea"/>
                          <a:cs typeface="+mn-cs"/>
                        </a:rPr>
                        <a:t>32%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mn-lt"/>
                          <a:ea typeface="+mn-ea"/>
                          <a:cs typeface="+mn-cs"/>
                        </a:rPr>
                        <a:t>34%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mn-lt"/>
                          <a:ea typeface="+mn-ea"/>
                          <a:cs typeface="+mn-cs"/>
                        </a:rPr>
                        <a:t>34%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mn-lt"/>
                          <a:ea typeface="+mn-ea"/>
                          <a:cs typeface="+mn-cs"/>
                        </a:rPr>
                        <a:t>32%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mn-lt"/>
                          <a:ea typeface="+mn-ea"/>
                          <a:cs typeface="+mn-cs"/>
                        </a:rPr>
                        <a:t>24%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310073">
                <a:tc>
                  <a:txBody>
                    <a:bodyPr/>
                    <a:lstStyle/>
                    <a:p>
                      <a:pPr algn="l" fontAlgn="b"/>
                      <a:r>
                        <a:rPr lang="en-GB" sz="1100" b="0" i="0" u="none" strike="noStrike">
                          <a:solidFill>
                            <a:schemeClr val="tx1">
                              <a:lumMod val="75000"/>
                              <a:lumOff val="25000"/>
                            </a:schemeClr>
                          </a:solidFill>
                          <a:effectLst/>
                          <a:latin typeface="Calibri" panose="020F0502020204030204" pitchFamily="34" charset="0"/>
                        </a:rPr>
                        <a:t>No</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mn-lt"/>
                          <a:ea typeface="+mn-ea"/>
                          <a:cs typeface="+mn-cs"/>
                        </a:rPr>
                        <a:t>43%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mn-lt"/>
                          <a:ea typeface="+mn-ea"/>
                          <a:cs typeface="+mn-cs"/>
                        </a:rPr>
                        <a:t>40%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mn-lt"/>
                          <a:ea typeface="+mn-ea"/>
                          <a:cs typeface="+mn-cs"/>
                        </a:rPr>
                        <a:t>43%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mn-lt"/>
                          <a:ea typeface="+mn-ea"/>
                          <a:cs typeface="+mn-cs"/>
                        </a:rPr>
                        <a:t>33%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mn-lt"/>
                          <a:ea typeface="+mn-ea"/>
                          <a:cs typeface="+mn-cs"/>
                        </a:rPr>
                        <a:t>37%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mn-lt"/>
                          <a:ea typeface="+mn-ea"/>
                          <a:cs typeface="+mn-cs"/>
                        </a:rPr>
                        <a:t>35%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mn-lt"/>
                          <a:ea typeface="+mn-ea"/>
                          <a:cs typeface="+mn-cs"/>
                        </a:rPr>
                        <a:t>44%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531895">
                <a:tc>
                  <a:txBody>
                    <a:bodyPr/>
                    <a:lstStyle/>
                    <a:p>
                      <a:pPr algn="l" fontAlgn="b"/>
                      <a:r>
                        <a:rPr lang="en-GB" sz="1100" b="0" i="0" u="none" strike="noStrike">
                          <a:solidFill>
                            <a:schemeClr val="tx1">
                              <a:lumMod val="75000"/>
                              <a:lumOff val="25000"/>
                            </a:schemeClr>
                          </a:solidFill>
                          <a:effectLst/>
                          <a:latin typeface="Calibri" panose="020F0502020204030204" pitchFamily="34" charset="0"/>
                        </a:rPr>
                        <a:t>It's not a problem in my school</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mn-lt"/>
                          <a:ea typeface="+mn-ea"/>
                          <a:cs typeface="+mn-cs"/>
                        </a:rPr>
                        <a:t>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mn-lt"/>
                          <a:ea typeface="+mn-ea"/>
                          <a:cs typeface="+mn-cs"/>
                        </a:rPr>
                        <a:t>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mn-lt"/>
                          <a:ea typeface="+mn-ea"/>
                          <a:cs typeface="+mn-cs"/>
                        </a:rPr>
                        <a:t>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mn-lt"/>
                          <a:ea typeface="+mn-ea"/>
                          <a:cs typeface="+mn-cs"/>
                        </a:rPr>
                        <a:t>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mn-lt"/>
                          <a:ea typeface="+mn-ea"/>
                          <a:cs typeface="+mn-cs"/>
                        </a:rPr>
                        <a:t>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mn-lt"/>
                          <a:ea typeface="+mn-ea"/>
                          <a:cs typeface="+mn-cs"/>
                        </a:rPr>
                        <a:t>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mn-lt"/>
                          <a:ea typeface="+mn-ea"/>
                          <a:cs typeface="+mn-cs"/>
                        </a:rPr>
                        <a:t>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r h="310073">
                <a:tc>
                  <a:txBody>
                    <a:bodyPr/>
                    <a:lstStyle/>
                    <a:p>
                      <a:pPr algn="l" fontAlgn="b"/>
                      <a:r>
                        <a:rPr lang="en-GB" sz="1100" b="0" i="0" u="none" strike="noStrike">
                          <a:solidFill>
                            <a:schemeClr val="tx1">
                              <a:lumMod val="75000"/>
                              <a:lumOff val="25000"/>
                            </a:schemeClr>
                          </a:solidFill>
                          <a:effectLst/>
                          <a:latin typeface="Calibri" panose="020F0502020204030204" pitchFamily="34" charset="0"/>
                        </a:rPr>
                        <a:t>Don't know</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mn-lt"/>
                          <a:ea typeface="+mn-ea"/>
                          <a:cs typeface="+mn-cs"/>
                        </a:rPr>
                        <a:t>25%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mn-lt"/>
                          <a:ea typeface="+mn-ea"/>
                          <a:cs typeface="+mn-cs"/>
                        </a:rPr>
                        <a:t>26%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mn-lt"/>
                          <a:ea typeface="+mn-ea"/>
                          <a:cs typeface="+mn-cs"/>
                        </a:rPr>
                        <a:t>21%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mn-lt"/>
                          <a:ea typeface="+mn-ea"/>
                          <a:cs typeface="+mn-cs"/>
                        </a:rPr>
                        <a:t>26%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mn-lt"/>
                          <a:ea typeface="+mn-ea"/>
                          <a:cs typeface="+mn-cs"/>
                        </a:rPr>
                        <a:t>20%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mn-lt"/>
                          <a:ea typeface="+mn-ea"/>
                          <a:cs typeface="+mn-cs"/>
                        </a:rPr>
                        <a:t>26%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mn-lt"/>
                          <a:ea typeface="+mn-ea"/>
                          <a:cs typeface="+mn-cs"/>
                        </a:rPr>
                        <a:t>26%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5"/>
                  </a:ext>
                </a:extLst>
              </a:tr>
            </a:tbl>
          </a:graphicData>
        </a:graphic>
      </p:graphicFrame>
    </p:spTree>
    <p:extLst>
      <p:ext uri="{BB962C8B-B14F-4D97-AF65-F5344CB8AC3E}">
        <p14:creationId xmlns:p14="http://schemas.microsoft.com/office/powerpoint/2010/main" val="2425262239"/>
      </p:ext>
    </p:extLst>
  </p:cSld>
  <p:clrMapOvr>
    <a:masterClrMapping/>
  </p:clrMapOvr>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Box 5"/>
          <p:cNvSpPr txBox="1"/>
          <p:nvPr/>
        </p:nvSpPr>
        <p:spPr>
          <a:xfrm>
            <a:off x="183600" y="6368400"/>
            <a:ext cx="10227733" cy="400110"/>
          </a:xfrm>
          <a:prstGeom prst="rect">
            <a:avLst/>
          </a:prstGeom>
          <a:noFill/>
        </p:spPr>
        <p:txBody>
          <a:bodyPr wrap="square" rtlCol="0" anchor="b" anchorCtr="0">
            <a:spAutoFit/>
          </a:bodyPr>
          <a:lstStyle/>
          <a:p>
            <a:r>
              <a:rPr lang="en-GB" sz="1000">
                <a:solidFill>
                  <a:srgbClr val="002060"/>
                </a:solidFill>
              </a:rPr>
              <a:t>Q: Have you deliberately hurt someone else at school in the last 12 months? </a:t>
            </a:r>
          </a:p>
          <a:p>
            <a:r>
              <a:rPr lang="en-GB" sz="1000" i="1">
                <a:solidFill>
                  <a:srgbClr val="002060"/>
                </a:solidFill>
              </a:rPr>
              <a:t>Base: All valid respondents, 2023 n=1,057, 2024 n=1,170, 2025 n=1,546. </a:t>
            </a:r>
            <a:endParaRPr lang="en-US" sz="1000" i="1">
              <a:solidFill>
                <a:srgbClr val="002060"/>
              </a:solidFill>
            </a:endParaRPr>
          </a:p>
        </p:txBody>
      </p:sp>
      <p:sp>
        <p:nvSpPr>
          <p:cNvPr id="7" name="Title 1"/>
          <p:cNvSpPr>
            <a:spLocks noGrp="1"/>
          </p:cNvSpPr>
          <p:nvPr>
            <p:ph type="title"/>
          </p:nvPr>
        </p:nvSpPr>
        <p:spPr>
          <a:xfrm>
            <a:off x="183599" y="180000"/>
            <a:ext cx="10886477" cy="900000"/>
          </a:xfrm>
        </p:spPr>
        <p:txBody>
          <a:bodyPr anchor="t" anchorCtr="0">
            <a:normAutofit/>
          </a:bodyPr>
          <a:lstStyle/>
          <a:p>
            <a:r>
              <a:rPr lang="en-GB" sz="1600"/>
              <a:t>13% of pupils have deliberately hurt somebody in the last year, which has decreased compared to previous years. The proportion of SEN pupils (26%) that say that they have hurt someone in the last 12 months is higher than any other cohort.</a:t>
            </a:r>
          </a:p>
        </p:txBody>
      </p:sp>
      <p:sp>
        <p:nvSpPr>
          <p:cNvPr id="8" name="Rectangle 7"/>
          <p:cNvSpPr/>
          <p:nvPr/>
        </p:nvSpPr>
        <p:spPr>
          <a:xfrm>
            <a:off x="9946640" y="6368627"/>
            <a:ext cx="1686560" cy="492926"/>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a:t>Relationships</a:t>
            </a:r>
          </a:p>
        </p:txBody>
      </p:sp>
      <p:graphicFrame>
        <p:nvGraphicFramePr>
          <p:cNvPr id="9" name="Table 8"/>
          <p:cNvGraphicFramePr>
            <a:graphicFrameLocks noGrp="1"/>
          </p:cNvGraphicFramePr>
          <p:nvPr>
            <p:extLst>
              <p:ext uri="{D42A27DB-BD31-4B8C-83A1-F6EECF244321}">
                <p14:modId xmlns:p14="http://schemas.microsoft.com/office/powerpoint/2010/main" val="1640958501"/>
              </p:ext>
            </p:extLst>
          </p:nvPr>
        </p:nvGraphicFramePr>
        <p:xfrm>
          <a:off x="5394003" y="1148400"/>
          <a:ext cx="6239199" cy="2037135"/>
        </p:xfrm>
        <a:graphic>
          <a:graphicData uri="http://schemas.openxmlformats.org/drawingml/2006/table">
            <a:tbl>
              <a:tblPr firstRow="1" bandRow="1">
                <a:tableStyleId>{5940675A-B579-460E-94D1-54222C63F5DA}</a:tableStyleId>
              </a:tblPr>
              <a:tblGrid>
                <a:gridCol w="1363943">
                  <a:extLst>
                    <a:ext uri="{9D8B030D-6E8A-4147-A177-3AD203B41FA5}">
                      <a16:colId xmlns:a16="http://schemas.microsoft.com/office/drawing/2014/main" val="20000"/>
                    </a:ext>
                  </a:extLst>
                </a:gridCol>
                <a:gridCol w="1267982">
                  <a:extLst>
                    <a:ext uri="{9D8B030D-6E8A-4147-A177-3AD203B41FA5}">
                      <a16:colId xmlns:a16="http://schemas.microsoft.com/office/drawing/2014/main" val="20001"/>
                    </a:ext>
                  </a:extLst>
                </a:gridCol>
                <a:gridCol w="757948">
                  <a:extLst>
                    <a:ext uri="{9D8B030D-6E8A-4147-A177-3AD203B41FA5}">
                      <a16:colId xmlns:a16="http://schemas.microsoft.com/office/drawing/2014/main" val="20002"/>
                    </a:ext>
                  </a:extLst>
                </a:gridCol>
                <a:gridCol w="786020">
                  <a:extLst>
                    <a:ext uri="{9D8B030D-6E8A-4147-A177-3AD203B41FA5}">
                      <a16:colId xmlns:a16="http://schemas.microsoft.com/office/drawing/2014/main" val="20003"/>
                    </a:ext>
                  </a:extLst>
                </a:gridCol>
                <a:gridCol w="701805">
                  <a:extLst>
                    <a:ext uri="{9D8B030D-6E8A-4147-A177-3AD203B41FA5}">
                      <a16:colId xmlns:a16="http://schemas.microsoft.com/office/drawing/2014/main" val="20004"/>
                    </a:ext>
                  </a:extLst>
                </a:gridCol>
                <a:gridCol w="687768">
                  <a:extLst>
                    <a:ext uri="{9D8B030D-6E8A-4147-A177-3AD203B41FA5}">
                      <a16:colId xmlns:a16="http://schemas.microsoft.com/office/drawing/2014/main" val="20005"/>
                    </a:ext>
                  </a:extLst>
                </a:gridCol>
                <a:gridCol w="673733">
                  <a:extLst>
                    <a:ext uri="{9D8B030D-6E8A-4147-A177-3AD203B41FA5}">
                      <a16:colId xmlns:a16="http://schemas.microsoft.com/office/drawing/2014/main" val="20006"/>
                    </a:ext>
                  </a:extLst>
                </a:gridCol>
              </a:tblGrid>
              <a:tr h="46779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i="1">
                          <a:solidFill>
                            <a:schemeClr val="tx1">
                              <a:lumMod val="75000"/>
                              <a:lumOff val="25000"/>
                            </a:schemeClr>
                          </a:solidFill>
                        </a:rPr>
                        <a:t>2025 Survey</a:t>
                      </a:r>
                    </a:p>
                    <a:p>
                      <a:endParaRPr lang="en-GB" sz="1100">
                        <a:solidFill>
                          <a:schemeClr val="tx1">
                            <a:lumMod val="75000"/>
                            <a:lumOff val="25000"/>
                          </a:schemeClr>
                        </a:solidFill>
                      </a:endParaRP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All Secondary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Year 8</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Year 10</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Boys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Girls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FSM</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48861">
                <a:tc>
                  <a:txBody>
                    <a:bodyPr/>
                    <a:lstStyle/>
                    <a:p>
                      <a:r>
                        <a:rPr lang="en-GB" sz="1100" i="1">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1546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962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584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720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775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329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436755">
                <a:tc>
                  <a:txBody>
                    <a:bodyPr/>
                    <a:lstStyle/>
                    <a:p>
                      <a:pPr algn="l" fontAlgn="b"/>
                      <a:r>
                        <a:rPr lang="en-GB" sz="1100" b="0" i="0" u="none" strike="noStrike">
                          <a:solidFill>
                            <a:schemeClr val="tx1">
                              <a:lumMod val="75000"/>
                              <a:lumOff val="25000"/>
                            </a:schemeClr>
                          </a:solidFill>
                          <a:effectLst/>
                          <a:latin typeface="Calibri" panose="020F0502020204030204" pitchFamily="34" charset="0"/>
                        </a:rPr>
                        <a:t>Yes</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13%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12%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14%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15%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10%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16%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436755">
                <a:tc>
                  <a:txBody>
                    <a:bodyPr/>
                    <a:lstStyle/>
                    <a:p>
                      <a:pPr algn="l" fontAlgn="b"/>
                      <a:r>
                        <a:rPr lang="en-GB" sz="1100" b="0" i="0" u="none" strike="noStrike">
                          <a:solidFill>
                            <a:schemeClr val="tx1">
                              <a:lumMod val="75000"/>
                              <a:lumOff val="25000"/>
                            </a:schemeClr>
                          </a:solidFill>
                          <a:effectLst/>
                          <a:latin typeface="Calibri" panose="020F0502020204030204" pitchFamily="34" charset="0"/>
                        </a:rPr>
                        <a:t>No</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71%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71%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72%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68%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76%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69%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436755">
                <a:tc>
                  <a:txBody>
                    <a:bodyPr/>
                    <a:lstStyle/>
                    <a:p>
                      <a:pPr algn="l" fontAlgn="b"/>
                      <a:r>
                        <a:rPr lang="en-GB" sz="1100" b="0" i="0" u="none" strike="noStrike">
                          <a:solidFill>
                            <a:schemeClr val="tx1">
                              <a:lumMod val="75000"/>
                              <a:lumOff val="25000"/>
                            </a:schemeClr>
                          </a:solidFill>
                          <a:effectLst/>
                          <a:latin typeface="Calibri" panose="020F0502020204030204" pitchFamily="34" charset="0"/>
                        </a:rPr>
                        <a:t>Don't know</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16%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17%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13%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18%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14%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15%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bl>
          </a:graphicData>
        </a:graphic>
      </p:graphicFrame>
      <p:graphicFrame>
        <p:nvGraphicFramePr>
          <p:cNvPr id="10" name="Table 9">
            <a:extLst>
              <a:ext uri="{FF2B5EF4-FFF2-40B4-BE49-F238E27FC236}">
                <a16:creationId xmlns:a16="http://schemas.microsoft.com/office/drawing/2014/main" id="{2B7FD916-109A-4D4A-8B97-B30915C7F3BA}"/>
              </a:ext>
            </a:extLst>
          </p:cNvPr>
          <p:cNvGraphicFramePr>
            <a:graphicFrameLocks noGrp="1"/>
          </p:cNvGraphicFramePr>
          <p:nvPr>
            <p:extLst>
              <p:ext uri="{D42A27DB-BD31-4B8C-83A1-F6EECF244321}">
                <p14:modId xmlns:p14="http://schemas.microsoft.com/office/powerpoint/2010/main" val="3553752053"/>
              </p:ext>
            </p:extLst>
          </p:nvPr>
        </p:nvGraphicFramePr>
        <p:xfrm>
          <a:off x="5394003" y="3362241"/>
          <a:ext cx="6239199" cy="2163705"/>
        </p:xfrm>
        <a:graphic>
          <a:graphicData uri="http://schemas.openxmlformats.org/drawingml/2006/table">
            <a:tbl>
              <a:tblPr firstRow="1" bandRow="1">
                <a:tableStyleId>{5940675A-B579-460E-94D1-54222C63F5DA}</a:tableStyleId>
              </a:tblPr>
              <a:tblGrid>
                <a:gridCol w="1206781">
                  <a:extLst>
                    <a:ext uri="{9D8B030D-6E8A-4147-A177-3AD203B41FA5}">
                      <a16:colId xmlns:a16="http://schemas.microsoft.com/office/drawing/2014/main" val="20000"/>
                    </a:ext>
                  </a:extLst>
                </a:gridCol>
                <a:gridCol w="673418">
                  <a:extLst>
                    <a:ext uri="{9D8B030D-6E8A-4147-A177-3AD203B41FA5}">
                      <a16:colId xmlns:a16="http://schemas.microsoft.com/office/drawing/2014/main" val="20001"/>
                    </a:ext>
                  </a:extLst>
                </a:gridCol>
                <a:gridCol w="764416">
                  <a:extLst>
                    <a:ext uri="{9D8B030D-6E8A-4147-A177-3AD203B41FA5}">
                      <a16:colId xmlns:a16="http://schemas.microsoft.com/office/drawing/2014/main" val="20002"/>
                    </a:ext>
                  </a:extLst>
                </a:gridCol>
                <a:gridCol w="718917">
                  <a:extLst>
                    <a:ext uri="{9D8B030D-6E8A-4147-A177-3AD203B41FA5}">
                      <a16:colId xmlns:a16="http://schemas.microsoft.com/office/drawing/2014/main" val="20003"/>
                    </a:ext>
                  </a:extLst>
                </a:gridCol>
                <a:gridCol w="791965">
                  <a:extLst>
                    <a:ext uri="{9D8B030D-6E8A-4147-A177-3AD203B41FA5}">
                      <a16:colId xmlns:a16="http://schemas.microsoft.com/office/drawing/2014/main" val="20004"/>
                    </a:ext>
                  </a:extLst>
                </a:gridCol>
                <a:gridCol w="747431">
                  <a:extLst>
                    <a:ext uri="{9D8B030D-6E8A-4147-A177-3AD203B41FA5}">
                      <a16:colId xmlns:a16="http://schemas.microsoft.com/office/drawing/2014/main" val="20005"/>
                    </a:ext>
                  </a:extLst>
                </a:gridCol>
                <a:gridCol w="617354">
                  <a:extLst>
                    <a:ext uri="{9D8B030D-6E8A-4147-A177-3AD203B41FA5}">
                      <a16:colId xmlns:a16="http://schemas.microsoft.com/office/drawing/2014/main" val="20006"/>
                    </a:ext>
                  </a:extLst>
                </a:gridCol>
                <a:gridCol w="718917">
                  <a:extLst>
                    <a:ext uri="{9D8B030D-6E8A-4147-A177-3AD203B41FA5}">
                      <a16:colId xmlns:a16="http://schemas.microsoft.com/office/drawing/2014/main" val="1827537136"/>
                    </a:ext>
                  </a:extLst>
                </a:gridCol>
              </a:tblGrid>
              <a:tr h="46779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i="1">
                          <a:solidFill>
                            <a:schemeClr val="tx1">
                              <a:lumMod val="75000"/>
                              <a:lumOff val="25000"/>
                            </a:schemeClr>
                          </a:solidFill>
                        </a:rPr>
                        <a:t>2025 Survey</a:t>
                      </a:r>
                    </a:p>
                    <a:p>
                      <a:endParaRPr lang="en-GB" sz="1100">
                        <a:solidFill>
                          <a:schemeClr val="tx1">
                            <a:lumMod val="75000"/>
                            <a:lumOff val="25000"/>
                          </a:schemeClr>
                        </a:solidFill>
                      </a:endParaRP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SEN</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Have a disability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Young carers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Ethnicity:</a:t>
                      </a:r>
                      <a:r>
                        <a:rPr lang="en-GB" sz="1100" b="1" baseline="0">
                          <a:solidFill>
                            <a:schemeClr val="tx1">
                              <a:lumMod val="75000"/>
                              <a:lumOff val="25000"/>
                            </a:schemeClr>
                          </a:solidFill>
                        </a:rPr>
                        <a:t> </a:t>
                      </a:r>
                      <a:r>
                        <a:rPr lang="en-GB" sz="1100" b="1">
                          <a:solidFill>
                            <a:schemeClr val="tx1">
                              <a:lumMod val="75000"/>
                              <a:lumOff val="25000"/>
                            </a:schemeClr>
                          </a:solidFill>
                        </a:rPr>
                        <a:t>White</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Ethnic Minority Groups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Eng 2nd Lang</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LGBTQ</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48861">
                <a:tc>
                  <a:txBody>
                    <a:bodyPr/>
                    <a:lstStyle/>
                    <a:p>
                      <a:r>
                        <a:rPr lang="en-GB" sz="1100" i="1">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191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309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87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1341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154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120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178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436755">
                <a:tc>
                  <a:txBody>
                    <a:bodyPr/>
                    <a:lstStyle/>
                    <a:p>
                      <a:pPr algn="l" fontAlgn="b"/>
                      <a:r>
                        <a:rPr lang="en-GB" sz="1100" b="0" i="0" u="none" strike="noStrike">
                          <a:solidFill>
                            <a:schemeClr val="tx1">
                              <a:lumMod val="75000"/>
                              <a:lumOff val="25000"/>
                            </a:schemeClr>
                          </a:solidFill>
                          <a:effectLst/>
                          <a:latin typeface="Calibri" panose="020F0502020204030204" pitchFamily="34" charset="0"/>
                        </a:rPr>
                        <a:t>Yes</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26%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17%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23%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12%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19%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12%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22%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436755">
                <a:tc>
                  <a:txBody>
                    <a:bodyPr/>
                    <a:lstStyle/>
                    <a:p>
                      <a:pPr algn="l" fontAlgn="b"/>
                      <a:r>
                        <a:rPr lang="en-GB" sz="1100" b="0" i="0" u="none" strike="noStrike">
                          <a:solidFill>
                            <a:schemeClr val="tx1">
                              <a:lumMod val="75000"/>
                              <a:lumOff val="25000"/>
                            </a:schemeClr>
                          </a:solidFill>
                          <a:effectLst/>
                          <a:latin typeface="Calibri" panose="020F0502020204030204" pitchFamily="34" charset="0"/>
                        </a:rPr>
                        <a:t> No</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63%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69%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61%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72%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65%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69%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58%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436755">
                <a:tc>
                  <a:txBody>
                    <a:bodyPr/>
                    <a:lstStyle/>
                    <a:p>
                      <a:pPr algn="l" fontAlgn="b"/>
                      <a:r>
                        <a:rPr lang="en-GB" sz="1100" b="0" i="0" u="none" strike="noStrike">
                          <a:solidFill>
                            <a:schemeClr val="tx1">
                              <a:lumMod val="75000"/>
                              <a:lumOff val="25000"/>
                            </a:schemeClr>
                          </a:solidFill>
                          <a:effectLst/>
                          <a:latin typeface="Calibri" panose="020F0502020204030204" pitchFamily="34" charset="0"/>
                        </a:rPr>
                        <a:t>Don't know</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10%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14%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16%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16%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16%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19%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20%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bl>
          </a:graphicData>
        </a:graphic>
      </p:graphicFrame>
      <p:graphicFrame>
        <p:nvGraphicFramePr>
          <p:cNvPr id="12" name="Chart 11">
            <a:extLst>
              <a:ext uri="{FF2B5EF4-FFF2-40B4-BE49-F238E27FC236}">
                <a16:creationId xmlns:a16="http://schemas.microsoft.com/office/drawing/2014/main" id="{DADB8745-19D9-4F67-BDCD-E8F6F88E38A7}"/>
              </a:ext>
            </a:extLst>
          </p:cNvPr>
          <p:cNvGraphicFramePr/>
          <p:nvPr>
            <p:extLst>
              <p:ext uri="{D42A27DB-BD31-4B8C-83A1-F6EECF244321}">
                <p14:modId xmlns:p14="http://schemas.microsoft.com/office/powerpoint/2010/main" val="1601402206"/>
              </p:ext>
            </p:extLst>
          </p:nvPr>
        </p:nvGraphicFramePr>
        <p:xfrm>
          <a:off x="183020" y="835200"/>
          <a:ext cx="5505843" cy="4754743"/>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3298813714"/>
      </p:ext>
    </p:extLst>
  </p:cSld>
  <p:clrMapOvr>
    <a:masterClrMapping/>
  </p:clrMapOvr>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Box 5"/>
          <p:cNvSpPr txBox="1"/>
          <p:nvPr/>
        </p:nvSpPr>
        <p:spPr>
          <a:xfrm>
            <a:off x="183600" y="6368400"/>
            <a:ext cx="10227733" cy="400110"/>
          </a:xfrm>
          <a:prstGeom prst="rect">
            <a:avLst/>
          </a:prstGeom>
          <a:noFill/>
        </p:spPr>
        <p:txBody>
          <a:bodyPr wrap="square" rtlCol="0" anchor="b" anchorCtr="0">
            <a:spAutoFit/>
          </a:bodyPr>
          <a:lstStyle/>
          <a:p>
            <a:r>
              <a:rPr lang="en-GB" sz="1000">
                <a:solidFill>
                  <a:srgbClr val="002060"/>
                </a:solidFill>
              </a:rPr>
              <a:t>Q: In the last year, have you experienced any inappropriate comments, behaviours or unwanted attention of a sexual nature at school?</a:t>
            </a:r>
          </a:p>
          <a:p>
            <a:r>
              <a:rPr lang="en-US" sz="1000" i="1">
                <a:solidFill>
                  <a:srgbClr val="002060"/>
                </a:solidFill>
              </a:rPr>
              <a:t>Introduced in 2023 n=1,057, 2024 n=1,170, 2025 n=1,546. </a:t>
            </a:r>
          </a:p>
        </p:txBody>
      </p:sp>
      <p:sp>
        <p:nvSpPr>
          <p:cNvPr id="7" name="Title 1"/>
          <p:cNvSpPr>
            <a:spLocks noGrp="1"/>
          </p:cNvSpPr>
          <p:nvPr>
            <p:ph type="title"/>
          </p:nvPr>
        </p:nvSpPr>
        <p:spPr>
          <a:xfrm>
            <a:off x="183599" y="180000"/>
            <a:ext cx="10886477" cy="900000"/>
          </a:xfrm>
        </p:spPr>
        <p:txBody>
          <a:bodyPr anchor="t" anchorCtr="0">
            <a:normAutofit/>
          </a:bodyPr>
          <a:lstStyle/>
          <a:p>
            <a:r>
              <a:rPr lang="en-GB" sz="1600"/>
              <a:t>19% of pupils say they have experienced inappropriate comments, behaviours or unwanted attention of a sexual nature at school. This increases the most for LGBTQ pupils and Young carers.</a:t>
            </a:r>
          </a:p>
        </p:txBody>
      </p:sp>
      <p:sp>
        <p:nvSpPr>
          <p:cNvPr id="8" name="Rectangle 7"/>
          <p:cNvSpPr/>
          <p:nvPr/>
        </p:nvSpPr>
        <p:spPr>
          <a:xfrm>
            <a:off x="9946640" y="6368627"/>
            <a:ext cx="1686560" cy="492926"/>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a:t>Relationships</a:t>
            </a:r>
          </a:p>
        </p:txBody>
      </p:sp>
      <p:graphicFrame>
        <p:nvGraphicFramePr>
          <p:cNvPr id="9" name="Table 8"/>
          <p:cNvGraphicFramePr>
            <a:graphicFrameLocks noGrp="1"/>
          </p:cNvGraphicFramePr>
          <p:nvPr>
            <p:extLst>
              <p:ext uri="{D42A27DB-BD31-4B8C-83A1-F6EECF244321}">
                <p14:modId xmlns:p14="http://schemas.microsoft.com/office/powerpoint/2010/main" val="3392127966"/>
              </p:ext>
            </p:extLst>
          </p:nvPr>
        </p:nvGraphicFramePr>
        <p:xfrm>
          <a:off x="5394003" y="1148400"/>
          <a:ext cx="6239199" cy="2037135"/>
        </p:xfrm>
        <a:graphic>
          <a:graphicData uri="http://schemas.openxmlformats.org/drawingml/2006/table">
            <a:tbl>
              <a:tblPr firstRow="1" bandRow="1">
                <a:tableStyleId>{5940675A-B579-460E-94D1-54222C63F5DA}</a:tableStyleId>
              </a:tblPr>
              <a:tblGrid>
                <a:gridCol w="1363943">
                  <a:extLst>
                    <a:ext uri="{9D8B030D-6E8A-4147-A177-3AD203B41FA5}">
                      <a16:colId xmlns:a16="http://schemas.microsoft.com/office/drawing/2014/main" val="20000"/>
                    </a:ext>
                  </a:extLst>
                </a:gridCol>
                <a:gridCol w="1267982">
                  <a:extLst>
                    <a:ext uri="{9D8B030D-6E8A-4147-A177-3AD203B41FA5}">
                      <a16:colId xmlns:a16="http://schemas.microsoft.com/office/drawing/2014/main" val="20001"/>
                    </a:ext>
                  </a:extLst>
                </a:gridCol>
                <a:gridCol w="757948">
                  <a:extLst>
                    <a:ext uri="{9D8B030D-6E8A-4147-A177-3AD203B41FA5}">
                      <a16:colId xmlns:a16="http://schemas.microsoft.com/office/drawing/2014/main" val="20002"/>
                    </a:ext>
                  </a:extLst>
                </a:gridCol>
                <a:gridCol w="786020">
                  <a:extLst>
                    <a:ext uri="{9D8B030D-6E8A-4147-A177-3AD203B41FA5}">
                      <a16:colId xmlns:a16="http://schemas.microsoft.com/office/drawing/2014/main" val="20003"/>
                    </a:ext>
                  </a:extLst>
                </a:gridCol>
                <a:gridCol w="701805">
                  <a:extLst>
                    <a:ext uri="{9D8B030D-6E8A-4147-A177-3AD203B41FA5}">
                      <a16:colId xmlns:a16="http://schemas.microsoft.com/office/drawing/2014/main" val="20004"/>
                    </a:ext>
                  </a:extLst>
                </a:gridCol>
                <a:gridCol w="687768">
                  <a:extLst>
                    <a:ext uri="{9D8B030D-6E8A-4147-A177-3AD203B41FA5}">
                      <a16:colId xmlns:a16="http://schemas.microsoft.com/office/drawing/2014/main" val="20005"/>
                    </a:ext>
                  </a:extLst>
                </a:gridCol>
                <a:gridCol w="673733">
                  <a:extLst>
                    <a:ext uri="{9D8B030D-6E8A-4147-A177-3AD203B41FA5}">
                      <a16:colId xmlns:a16="http://schemas.microsoft.com/office/drawing/2014/main" val="20006"/>
                    </a:ext>
                  </a:extLst>
                </a:gridCol>
              </a:tblGrid>
              <a:tr h="46779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i="1">
                          <a:solidFill>
                            <a:schemeClr val="tx1">
                              <a:lumMod val="75000"/>
                              <a:lumOff val="25000"/>
                            </a:schemeClr>
                          </a:solidFill>
                        </a:rPr>
                        <a:t>2025 Survey</a:t>
                      </a:r>
                    </a:p>
                    <a:p>
                      <a:endParaRPr lang="en-GB" sz="1100">
                        <a:solidFill>
                          <a:schemeClr val="tx1">
                            <a:lumMod val="75000"/>
                            <a:lumOff val="25000"/>
                          </a:schemeClr>
                        </a:solidFill>
                      </a:endParaRP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All Secondary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Year 8</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Year 10</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Boys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Girls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FSM</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48861">
                <a:tc>
                  <a:txBody>
                    <a:bodyPr/>
                    <a:lstStyle/>
                    <a:p>
                      <a:r>
                        <a:rPr lang="en-GB" sz="1100" i="1">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1546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962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584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720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775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329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436755">
                <a:tc>
                  <a:txBody>
                    <a:bodyPr/>
                    <a:lstStyle/>
                    <a:p>
                      <a:pPr algn="l" fontAlgn="b"/>
                      <a:r>
                        <a:rPr lang="en-GB" sz="1100" b="0" i="0" u="none" strike="noStrike">
                          <a:solidFill>
                            <a:schemeClr val="tx1">
                              <a:lumMod val="75000"/>
                              <a:lumOff val="25000"/>
                            </a:schemeClr>
                          </a:solidFill>
                          <a:effectLst/>
                          <a:latin typeface="Calibri" panose="020F0502020204030204" pitchFamily="34" charset="0"/>
                        </a:rPr>
                        <a:t>Yes</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19%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18%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21%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22%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15%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22%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436755">
                <a:tc>
                  <a:txBody>
                    <a:bodyPr/>
                    <a:lstStyle/>
                    <a:p>
                      <a:pPr algn="l" fontAlgn="b"/>
                      <a:r>
                        <a:rPr lang="en-GB" sz="1100" b="0" i="0" u="none" strike="noStrike">
                          <a:solidFill>
                            <a:schemeClr val="tx1">
                              <a:lumMod val="75000"/>
                              <a:lumOff val="25000"/>
                            </a:schemeClr>
                          </a:solidFill>
                          <a:effectLst/>
                          <a:latin typeface="Calibri" panose="020F0502020204030204" pitchFamily="34" charset="0"/>
                        </a:rPr>
                        <a:t>No</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73%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73%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73%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72%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75%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68%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436755">
                <a:tc>
                  <a:txBody>
                    <a:bodyPr/>
                    <a:lstStyle/>
                    <a:p>
                      <a:pPr algn="l" fontAlgn="b"/>
                      <a:r>
                        <a:rPr lang="en-GB" sz="1100" b="0" i="0" u="none" strike="noStrike">
                          <a:solidFill>
                            <a:schemeClr val="tx1">
                              <a:lumMod val="75000"/>
                              <a:lumOff val="25000"/>
                            </a:schemeClr>
                          </a:solidFill>
                          <a:effectLst/>
                          <a:latin typeface="Calibri" panose="020F0502020204030204" pitchFamily="34" charset="0"/>
                        </a:rPr>
                        <a:t>Don’t want to say</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10%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bl>
          </a:graphicData>
        </a:graphic>
      </p:graphicFrame>
      <p:graphicFrame>
        <p:nvGraphicFramePr>
          <p:cNvPr id="10" name="Table 9">
            <a:extLst>
              <a:ext uri="{FF2B5EF4-FFF2-40B4-BE49-F238E27FC236}">
                <a16:creationId xmlns:a16="http://schemas.microsoft.com/office/drawing/2014/main" id="{2B7FD916-109A-4D4A-8B97-B30915C7F3BA}"/>
              </a:ext>
            </a:extLst>
          </p:cNvPr>
          <p:cNvGraphicFramePr>
            <a:graphicFrameLocks noGrp="1"/>
          </p:cNvGraphicFramePr>
          <p:nvPr>
            <p:extLst>
              <p:ext uri="{D42A27DB-BD31-4B8C-83A1-F6EECF244321}">
                <p14:modId xmlns:p14="http://schemas.microsoft.com/office/powerpoint/2010/main" val="3264812398"/>
              </p:ext>
            </p:extLst>
          </p:nvPr>
        </p:nvGraphicFramePr>
        <p:xfrm>
          <a:off x="5394003" y="3362241"/>
          <a:ext cx="6239199" cy="2163705"/>
        </p:xfrm>
        <a:graphic>
          <a:graphicData uri="http://schemas.openxmlformats.org/drawingml/2006/table">
            <a:tbl>
              <a:tblPr firstRow="1" bandRow="1">
                <a:tableStyleId>{5940675A-B579-460E-94D1-54222C63F5DA}</a:tableStyleId>
              </a:tblPr>
              <a:tblGrid>
                <a:gridCol w="1206781">
                  <a:extLst>
                    <a:ext uri="{9D8B030D-6E8A-4147-A177-3AD203B41FA5}">
                      <a16:colId xmlns:a16="http://schemas.microsoft.com/office/drawing/2014/main" val="20000"/>
                    </a:ext>
                  </a:extLst>
                </a:gridCol>
                <a:gridCol w="673418">
                  <a:extLst>
                    <a:ext uri="{9D8B030D-6E8A-4147-A177-3AD203B41FA5}">
                      <a16:colId xmlns:a16="http://schemas.microsoft.com/office/drawing/2014/main" val="20001"/>
                    </a:ext>
                  </a:extLst>
                </a:gridCol>
                <a:gridCol w="764416">
                  <a:extLst>
                    <a:ext uri="{9D8B030D-6E8A-4147-A177-3AD203B41FA5}">
                      <a16:colId xmlns:a16="http://schemas.microsoft.com/office/drawing/2014/main" val="20002"/>
                    </a:ext>
                  </a:extLst>
                </a:gridCol>
                <a:gridCol w="718917">
                  <a:extLst>
                    <a:ext uri="{9D8B030D-6E8A-4147-A177-3AD203B41FA5}">
                      <a16:colId xmlns:a16="http://schemas.microsoft.com/office/drawing/2014/main" val="20003"/>
                    </a:ext>
                  </a:extLst>
                </a:gridCol>
                <a:gridCol w="791965">
                  <a:extLst>
                    <a:ext uri="{9D8B030D-6E8A-4147-A177-3AD203B41FA5}">
                      <a16:colId xmlns:a16="http://schemas.microsoft.com/office/drawing/2014/main" val="20004"/>
                    </a:ext>
                  </a:extLst>
                </a:gridCol>
                <a:gridCol w="747431">
                  <a:extLst>
                    <a:ext uri="{9D8B030D-6E8A-4147-A177-3AD203B41FA5}">
                      <a16:colId xmlns:a16="http://schemas.microsoft.com/office/drawing/2014/main" val="20005"/>
                    </a:ext>
                  </a:extLst>
                </a:gridCol>
                <a:gridCol w="617354">
                  <a:extLst>
                    <a:ext uri="{9D8B030D-6E8A-4147-A177-3AD203B41FA5}">
                      <a16:colId xmlns:a16="http://schemas.microsoft.com/office/drawing/2014/main" val="20006"/>
                    </a:ext>
                  </a:extLst>
                </a:gridCol>
                <a:gridCol w="718917">
                  <a:extLst>
                    <a:ext uri="{9D8B030D-6E8A-4147-A177-3AD203B41FA5}">
                      <a16:colId xmlns:a16="http://schemas.microsoft.com/office/drawing/2014/main" val="1827537136"/>
                    </a:ext>
                  </a:extLst>
                </a:gridCol>
              </a:tblGrid>
              <a:tr h="46779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i="1">
                          <a:solidFill>
                            <a:schemeClr val="tx1">
                              <a:lumMod val="75000"/>
                              <a:lumOff val="25000"/>
                            </a:schemeClr>
                          </a:solidFill>
                        </a:rPr>
                        <a:t>2025 Survey</a:t>
                      </a:r>
                    </a:p>
                    <a:p>
                      <a:endParaRPr lang="en-GB" sz="1100">
                        <a:solidFill>
                          <a:schemeClr val="tx1">
                            <a:lumMod val="75000"/>
                            <a:lumOff val="25000"/>
                          </a:schemeClr>
                        </a:solidFill>
                      </a:endParaRP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SEN</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Have a disability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Young carers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Ethnicity:</a:t>
                      </a:r>
                      <a:r>
                        <a:rPr lang="en-GB" sz="1100" b="1" baseline="0">
                          <a:solidFill>
                            <a:schemeClr val="tx1">
                              <a:lumMod val="75000"/>
                              <a:lumOff val="25000"/>
                            </a:schemeClr>
                          </a:solidFill>
                        </a:rPr>
                        <a:t> </a:t>
                      </a:r>
                      <a:r>
                        <a:rPr lang="en-GB" sz="1100" b="1">
                          <a:solidFill>
                            <a:schemeClr val="tx1">
                              <a:lumMod val="75000"/>
                              <a:lumOff val="25000"/>
                            </a:schemeClr>
                          </a:solidFill>
                        </a:rPr>
                        <a:t>White</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Ethnic Minority Groups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Eng 2nd Lang</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LGBTQ</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48861">
                <a:tc>
                  <a:txBody>
                    <a:bodyPr/>
                    <a:lstStyle/>
                    <a:p>
                      <a:r>
                        <a:rPr lang="en-GB" sz="1100" i="1">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191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309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87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1341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154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120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178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436755">
                <a:tc>
                  <a:txBody>
                    <a:bodyPr/>
                    <a:lstStyle/>
                    <a:p>
                      <a:pPr algn="l" fontAlgn="b"/>
                      <a:r>
                        <a:rPr lang="en-GB" sz="1100" b="0" i="0" u="none" strike="noStrike">
                          <a:solidFill>
                            <a:schemeClr val="tx1">
                              <a:lumMod val="75000"/>
                              <a:lumOff val="25000"/>
                            </a:schemeClr>
                          </a:solidFill>
                          <a:effectLst/>
                          <a:latin typeface="Calibri" panose="020F0502020204030204" pitchFamily="34" charset="0"/>
                        </a:rPr>
                        <a:t>Yes</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26%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25%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36%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19%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22%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23%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34%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436755">
                <a:tc>
                  <a:txBody>
                    <a:bodyPr/>
                    <a:lstStyle/>
                    <a:p>
                      <a:pPr algn="l" fontAlgn="b"/>
                      <a:r>
                        <a:rPr lang="en-GB" sz="1100" b="0" i="0" u="none" strike="noStrike">
                          <a:solidFill>
                            <a:schemeClr val="tx1">
                              <a:lumMod val="75000"/>
                              <a:lumOff val="25000"/>
                            </a:schemeClr>
                          </a:solidFill>
                          <a:effectLst/>
                          <a:latin typeface="Calibri" panose="020F0502020204030204" pitchFamily="34" charset="0"/>
                        </a:rPr>
                        <a:t>No</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64%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65%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60%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73%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70%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69%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53%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436755">
                <a:tc>
                  <a:txBody>
                    <a:bodyPr/>
                    <a:lstStyle/>
                    <a:p>
                      <a:pPr algn="l" fontAlgn="b"/>
                      <a:r>
                        <a:rPr lang="en-GB" sz="1100" b="0" i="0" u="none" strike="noStrike">
                          <a:solidFill>
                            <a:schemeClr val="tx1">
                              <a:lumMod val="75000"/>
                              <a:lumOff val="25000"/>
                            </a:schemeClr>
                          </a:solidFill>
                          <a:effectLst/>
                          <a:latin typeface="Calibri" panose="020F0502020204030204" pitchFamily="34" charset="0"/>
                        </a:rPr>
                        <a:t>Don’t want to say</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10%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10%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13%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bl>
          </a:graphicData>
        </a:graphic>
      </p:graphicFrame>
      <p:graphicFrame>
        <p:nvGraphicFramePr>
          <p:cNvPr id="12" name="Chart 11">
            <a:extLst>
              <a:ext uri="{FF2B5EF4-FFF2-40B4-BE49-F238E27FC236}">
                <a16:creationId xmlns:a16="http://schemas.microsoft.com/office/drawing/2014/main" id="{DADB8745-19D9-4F67-BDCD-E8F6F88E38A7}"/>
              </a:ext>
            </a:extLst>
          </p:cNvPr>
          <p:cNvGraphicFramePr/>
          <p:nvPr>
            <p:extLst>
              <p:ext uri="{D42A27DB-BD31-4B8C-83A1-F6EECF244321}">
                <p14:modId xmlns:p14="http://schemas.microsoft.com/office/powerpoint/2010/main" val="4223001505"/>
              </p:ext>
            </p:extLst>
          </p:nvPr>
        </p:nvGraphicFramePr>
        <p:xfrm>
          <a:off x="183020" y="835200"/>
          <a:ext cx="5505843" cy="4754743"/>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2224333663"/>
      </p:ext>
    </p:extLst>
  </p:cSld>
  <p:clrMapOvr>
    <a:masterClrMapping/>
  </p:clrMapOvr>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Box 5"/>
          <p:cNvSpPr txBox="1"/>
          <p:nvPr/>
        </p:nvSpPr>
        <p:spPr>
          <a:xfrm>
            <a:off x="183600" y="6368400"/>
            <a:ext cx="10227733" cy="400110"/>
          </a:xfrm>
          <a:prstGeom prst="rect">
            <a:avLst/>
          </a:prstGeom>
          <a:noFill/>
        </p:spPr>
        <p:txBody>
          <a:bodyPr wrap="square" rtlCol="0" anchor="b" anchorCtr="0">
            <a:spAutoFit/>
          </a:bodyPr>
          <a:lstStyle/>
          <a:p>
            <a:r>
              <a:rPr lang="en-GB" sz="1000">
                <a:solidFill>
                  <a:srgbClr val="002060"/>
                </a:solidFill>
              </a:rPr>
              <a:t>Q: If you ever received inappropriate comments, behaviours or unwanted attention of a sexual nature at school would you report it?</a:t>
            </a:r>
          </a:p>
          <a:p>
            <a:r>
              <a:rPr lang="en-GB" sz="1000" i="1">
                <a:solidFill>
                  <a:srgbClr val="002060"/>
                </a:solidFill>
              </a:rPr>
              <a:t>Introduced in 2023 n=1,057, 2024 n=1,170, 2025 n=1,546. </a:t>
            </a:r>
            <a:endParaRPr lang="en-US" sz="1000" i="1">
              <a:solidFill>
                <a:srgbClr val="002060"/>
              </a:solidFill>
            </a:endParaRPr>
          </a:p>
        </p:txBody>
      </p:sp>
      <p:sp>
        <p:nvSpPr>
          <p:cNvPr id="7" name="Title 1"/>
          <p:cNvSpPr>
            <a:spLocks noGrp="1"/>
          </p:cNvSpPr>
          <p:nvPr>
            <p:ph type="title"/>
          </p:nvPr>
        </p:nvSpPr>
        <p:spPr>
          <a:xfrm>
            <a:off x="183599" y="180000"/>
            <a:ext cx="10886477" cy="900000"/>
          </a:xfrm>
        </p:spPr>
        <p:txBody>
          <a:bodyPr anchor="t" anchorCtr="0">
            <a:normAutofit/>
          </a:bodyPr>
          <a:lstStyle/>
          <a:p>
            <a:r>
              <a:rPr lang="en-GB" sz="1600"/>
              <a:t>26% of pupils say they would not report it, if they ever received inappropriate comments, behaviours or unwanted attention of a sexual nature at school. This has been consistently decreasing over the last few years. FSM pupils and those who speak English as a 2</a:t>
            </a:r>
            <a:r>
              <a:rPr lang="en-GB" sz="1600" baseline="30000"/>
              <a:t>nd</a:t>
            </a:r>
            <a:r>
              <a:rPr lang="en-GB" sz="1600"/>
              <a:t> language are the most confident groups in reporting this negative behaviour.</a:t>
            </a:r>
          </a:p>
        </p:txBody>
      </p:sp>
      <p:sp>
        <p:nvSpPr>
          <p:cNvPr id="8" name="Rectangle 7"/>
          <p:cNvSpPr/>
          <p:nvPr/>
        </p:nvSpPr>
        <p:spPr>
          <a:xfrm>
            <a:off x="9946640" y="6368627"/>
            <a:ext cx="1686560" cy="492926"/>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a:t>Relationships</a:t>
            </a:r>
          </a:p>
        </p:txBody>
      </p:sp>
      <p:graphicFrame>
        <p:nvGraphicFramePr>
          <p:cNvPr id="9" name="Table 8"/>
          <p:cNvGraphicFramePr>
            <a:graphicFrameLocks noGrp="1"/>
          </p:cNvGraphicFramePr>
          <p:nvPr>
            <p:extLst>
              <p:ext uri="{D42A27DB-BD31-4B8C-83A1-F6EECF244321}">
                <p14:modId xmlns:p14="http://schemas.microsoft.com/office/powerpoint/2010/main" val="1976219706"/>
              </p:ext>
            </p:extLst>
          </p:nvPr>
        </p:nvGraphicFramePr>
        <p:xfrm>
          <a:off x="5394003" y="1148400"/>
          <a:ext cx="6239199" cy="2037135"/>
        </p:xfrm>
        <a:graphic>
          <a:graphicData uri="http://schemas.openxmlformats.org/drawingml/2006/table">
            <a:tbl>
              <a:tblPr firstRow="1" bandRow="1">
                <a:tableStyleId>{5940675A-B579-460E-94D1-54222C63F5DA}</a:tableStyleId>
              </a:tblPr>
              <a:tblGrid>
                <a:gridCol w="1363943">
                  <a:extLst>
                    <a:ext uri="{9D8B030D-6E8A-4147-A177-3AD203B41FA5}">
                      <a16:colId xmlns:a16="http://schemas.microsoft.com/office/drawing/2014/main" val="20000"/>
                    </a:ext>
                  </a:extLst>
                </a:gridCol>
                <a:gridCol w="1267982">
                  <a:extLst>
                    <a:ext uri="{9D8B030D-6E8A-4147-A177-3AD203B41FA5}">
                      <a16:colId xmlns:a16="http://schemas.microsoft.com/office/drawing/2014/main" val="20001"/>
                    </a:ext>
                  </a:extLst>
                </a:gridCol>
                <a:gridCol w="757948">
                  <a:extLst>
                    <a:ext uri="{9D8B030D-6E8A-4147-A177-3AD203B41FA5}">
                      <a16:colId xmlns:a16="http://schemas.microsoft.com/office/drawing/2014/main" val="20002"/>
                    </a:ext>
                  </a:extLst>
                </a:gridCol>
                <a:gridCol w="786020">
                  <a:extLst>
                    <a:ext uri="{9D8B030D-6E8A-4147-A177-3AD203B41FA5}">
                      <a16:colId xmlns:a16="http://schemas.microsoft.com/office/drawing/2014/main" val="20003"/>
                    </a:ext>
                  </a:extLst>
                </a:gridCol>
                <a:gridCol w="701805">
                  <a:extLst>
                    <a:ext uri="{9D8B030D-6E8A-4147-A177-3AD203B41FA5}">
                      <a16:colId xmlns:a16="http://schemas.microsoft.com/office/drawing/2014/main" val="20004"/>
                    </a:ext>
                  </a:extLst>
                </a:gridCol>
                <a:gridCol w="687768">
                  <a:extLst>
                    <a:ext uri="{9D8B030D-6E8A-4147-A177-3AD203B41FA5}">
                      <a16:colId xmlns:a16="http://schemas.microsoft.com/office/drawing/2014/main" val="20005"/>
                    </a:ext>
                  </a:extLst>
                </a:gridCol>
                <a:gridCol w="673733">
                  <a:extLst>
                    <a:ext uri="{9D8B030D-6E8A-4147-A177-3AD203B41FA5}">
                      <a16:colId xmlns:a16="http://schemas.microsoft.com/office/drawing/2014/main" val="20006"/>
                    </a:ext>
                  </a:extLst>
                </a:gridCol>
              </a:tblGrid>
              <a:tr h="46779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i="1">
                          <a:solidFill>
                            <a:schemeClr val="tx1">
                              <a:lumMod val="75000"/>
                              <a:lumOff val="25000"/>
                            </a:schemeClr>
                          </a:solidFill>
                        </a:rPr>
                        <a:t>2025 Survey</a:t>
                      </a:r>
                    </a:p>
                    <a:p>
                      <a:endParaRPr lang="en-GB" sz="1100">
                        <a:solidFill>
                          <a:schemeClr val="tx1">
                            <a:lumMod val="75000"/>
                            <a:lumOff val="25000"/>
                          </a:schemeClr>
                        </a:solidFill>
                      </a:endParaRP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All Secondary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Year 8</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Year 10</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Boys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Girls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FSM</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48861">
                <a:tc>
                  <a:txBody>
                    <a:bodyPr/>
                    <a:lstStyle/>
                    <a:p>
                      <a:r>
                        <a:rPr lang="en-GB" sz="1100" i="1">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1546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962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584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720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775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329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436755">
                <a:tc>
                  <a:txBody>
                    <a:bodyPr/>
                    <a:lstStyle/>
                    <a:p>
                      <a:pPr algn="l" fontAlgn="b"/>
                      <a:r>
                        <a:rPr lang="en-GB" sz="1100" b="0" i="0" u="none" strike="noStrike">
                          <a:solidFill>
                            <a:schemeClr val="tx1">
                              <a:lumMod val="75000"/>
                              <a:lumOff val="25000"/>
                            </a:schemeClr>
                          </a:solidFill>
                          <a:effectLst/>
                          <a:latin typeface="Calibri" panose="020F0502020204030204" pitchFamily="34" charset="0"/>
                        </a:rPr>
                        <a:t>Yes</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60%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60%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60%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60%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63%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64%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436755">
                <a:tc>
                  <a:txBody>
                    <a:bodyPr/>
                    <a:lstStyle/>
                    <a:p>
                      <a:pPr algn="l" fontAlgn="b"/>
                      <a:r>
                        <a:rPr lang="en-GB" sz="1100" b="0" i="0" u="none" strike="noStrike">
                          <a:solidFill>
                            <a:schemeClr val="tx1">
                              <a:lumMod val="75000"/>
                              <a:lumOff val="25000"/>
                            </a:schemeClr>
                          </a:solidFill>
                          <a:effectLst/>
                          <a:latin typeface="Calibri" panose="020F0502020204030204" pitchFamily="34" charset="0"/>
                        </a:rPr>
                        <a:t>No</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26%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24%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28%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29%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22%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23%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436755">
                <a:tc>
                  <a:txBody>
                    <a:bodyPr/>
                    <a:lstStyle/>
                    <a:p>
                      <a:pPr algn="l" fontAlgn="b"/>
                      <a:r>
                        <a:rPr lang="en-GB" sz="1100" b="0" i="0" u="none" strike="noStrike">
                          <a:solidFill>
                            <a:schemeClr val="tx1">
                              <a:lumMod val="75000"/>
                              <a:lumOff val="25000"/>
                            </a:schemeClr>
                          </a:solidFill>
                          <a:effectLst/>
                          <a:latin typeface="Calibri" panose="020F0502020204030204" pitchFamily="34" charset="0"/>
                        </a:rPr>
                        <a:t>Don’t want to say</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14%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15%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12%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12%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15%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13%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bl>
          </a:graphicData>
        </a:graphic>
      </p:graphicFrame>
      <p:graphicFrame>
        <p:nvGraphicFramePr>
          <p:cNvPr id="10" name="Table 9">
            <a:extLst>
              <a:ext uri="{FF2B5EF4-FFF2-40B4-BE49-F238E27FC236}">
                <a16:creationId xmlns:a16="http://schemas.microsoft.com/office/drawing/2014/main" id="{2B7FD916-109A-4D4A-8B97-B30915C7F3BA}"/>
              </a:ext>
            </a:extLst>
          </p:cNvPr>
          <p:cNvGraphicFramePr>
            <a:graphicFrameLocks noGrp="1"/>
          </p:cNvGraphicFramePr>
          <p:nvPr>
            <p:extLst>
              <p:ext uri="{D42A27DB-BD31-4B8C-83A1-F6EECF244321}">
                <p14:modId xmlns:p14="http://schemas.microsoft.com/office/powerpoint/2010/main" val="1794622144"/>
              </p:ext>
            </p:extLst>
          </p:nvPr>
        </p:nvGraphicFramePr>
        <p:xfrm>
          <a:off x="5394003" y="3362241"/>
          <a:ext cx="6239199" cy="2163705"/>
        </p:xfrm>
        <a:graphic>
          <a:graphicData uri="http://schemas.openxmlformats.org/drawingml/2006/table">
            <a:tbl>
              <a:tblPr firstRow="1" bandRow="1">
                <a:tableStyleId>{5940675A-B579-460E-94D1-54222C63F5DA}</a:tableStyleId>
              </a:tblPr>
              <a:tblGrid>
                <a:gridCol w="1206781">
                  <a:extLst>
                    <a:ext uri="{9D8B030D-6E8A-4147-A177-3AD203B41FA5}">
                      <a16:colId xmlns:a16="http://schemas.microsoft.com/office/drawing/2014/main" val="20000"/>
                    </a:ext>
                  </a:extLst>
                </a:gridCol>
                <a:gridCol w="673418">
                  <a:extLst>
                    <a:ext uri="{9D8B030D-6E8A-4147-A177-3AD203B41FA5}">
                      <a16:colId xmlns:a16="http://schemas.microsoft.com/office/drawing/2014/main" val="20001"/>
                    </a:ext>
                  </a:extLst>
                </a:gridCol>
                <a:gridCol w="764416">
                  <a:extLst>
                    <a:ext uri="{9D8B030D-6E8A-4147-A177-3AD203B41FA5}">
                      <a16:colId xmlns:a16="http://schemas.microsoft.com/office/drawing/2014/main" val="20002"/>
                    </a:ext>
                  </a:extLst>
                </a:gridCol>
                <a:gridCol w="718917">
                  <a:extLst>
                    <a:ext uri="{9D8B030D-6E8A-4147-A177-3AD203B41FA5}">
                      <a16:colId xmlns:a16="http://schemas.microsoft.com/office/drawing/2014/main" val="20003"/>
                    </a:ext>
                  </a:extLst>
                </a:gridCol>
                <a:gridCol w="791965">
                  <a:extLst>
                    <a:ext uri="{9D8B030D-6E8A-4147-A177-3AD203B41FA5}">
                      <a16:colId xmlns:a16="http://schemas.microsoft.com/office/drawing/2014/main" val="20004"/>
                    </a:ext>
                  </a:extLst>
                </a:gridCol>
                <a:gridCol w="747431">
                  <a:extLst>
                    <a:ext uri="{9D8B030D-6E8A-4147-A177-3AD203B41FA5}">
                      <a16:colId xmlns:a16="http://schemas.microsoft.com/office/drawing/2014/main" val="20005"/>
                    </a:ext>
                  </a:extLst>
                </a:gridCol>
                <a:gridCol w="617354">
                  <a:extLst>
                    <a:ext uri="{9D8B030D-6E8A-4147-A177-3AD203B41FA5}">
                      <a16:colId xmlns:a16="http://schemas.microsoft.com/office/drawing/2014/main" val="20006"/>
                    </a:ext>
                  </a:extLst>
                </a:gridCol>
                <a:gridCol w="718917">
                  <a:extLst>
                    <a:ext uri="{9D8B030D-6E8A-4147-A177-3AD203B41FA5}">
                      <a16:colId xmlns:a16="http://schemas.microsoft.com/office/drawing/2014/main" val="1827537136"/>
                    </a:ext>
                  </a:extLst>
                </a:gridCol>
              </a:tblGrid>
              <a:tr h="46779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i="1">
                          <a:solidFill>
                            <a:schemeClr val="tx1">
                              <a:lumMod val="75000"/>
                              <a:lumOff val="25000"/>
                            </a:schemeClr>
                          </a:solidFill>
                        </a:rPr>
                        <a:t>2025 Survey</a:t>
                      </a:r>
                    </a:p>
                    <a:p>
                      <a:endParaRPr lang="en-GB" sz="1100">
                        <a:solidFill>
                          <a:schemeClr val="tx1">
                            <a:lumMod val="75000"/>
                            <a:lumOff val="25000"/>
                          </a:schemeClr>
                        </a:solidFill>
                      </a:endParaRP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SEN</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Have a disability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Young carers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Ethnicity:</a:t>
                      </a:r>
                      <a:r>
                        <a:rPr lang="en-GB" sz="1100" b="1" baseline="0">
                          <a:solidFill>
                            <a:schemeClr val="tx1">
                              <a:lumMod val="75000"/>
                              <a:lumOff val="25000"/>
                            </a:schemeClr>
                          </a:solidFill>
                        </a:rPr>
                        <a:t> </a:t>
                      </a:r>
                      <a:r>
                        <a:rPr lang="en-GB" sz="1100" b="1">
                          <a:solidFill>
                            <a:schemeClr val="tx1">
                              <a:lumMod val="75000"/>
                              <a:lumOff val="25000"/>
                            </a:schemeClr>
                          </a:solidFill>
                        </a:rPr>
                        <a:t>White</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Ethnic Minority Groups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Eng 2nd Lang</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LGBTQ</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48861">
                <a:tc>
                  <a:txBody>
                    <a:bodyPr/>
                    <a:lstStyle/>
                    <a:p>
                      <a:r>
                        <a:rPr lang="en-GB" sz="1100" i="1">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191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309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87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1341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154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120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178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436755">
                <a:tc>
                  <a:txBody>
                    <a:bodyPr/>
                    <a:lstStyle/>
                    <a:p>
                      <a:pPr algn="l" fontAlgn="b"/>
                      <a:r>
                        <a:rPr lang="en-GB" sz="1100" b="0" i="0" u="none" strike="noStrike">
                          <a:solidFill>
                            <a:schemeClr val="tx1">
                              <a:lumMod val="75000"/>
                              <a:lumOff val="25000"/>
                            </a:schemeClr>
                          </a:solidFill>
                          <a:effectLst/>
                          <a:latin typeface="Calibri" panose="020F0502020204030204" pitchFamily="34" charset="0"/>
                        </a:rPr>
                        <a:t>Yes</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57%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58%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56%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62%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50%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64%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47%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436755">
                <a:tc>
                  <a:txBody>
                    <a:bodyPr/>
                    <a:lstStyle/>
                    <a:p>
                      <a:pPr algn="l" fontAlgn="b"/>
                      <a:r>
                        <a:rPr lang="en-GB" sz="1100" b="0" i="0" u="none" strike="noStrike">
                          <a:solidFill>
                            <a:schemeClr val="tx1">
                              <a:lumMod val="75000"/>
                              <a:lumOff val="25000"/>
                            </a:schemeClr>
                          </a:solidFill>
                          <a:effectLst/>
                          <a:latin typeface="Calibri" panose="020F0502020204030204" pitchFamily="34" charset="0"/>
                        </a:rPr>
                        <a:t>No</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29%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27%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31%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25%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30%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24%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31%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436755">
                <a:tc>
                  <a:txBody>
                    <a:bodyPr/>
                    <a:lstStyle/>
                    <a:p>
                      <a:pPr algn="l" fontAlgn="b"/>
                      <a:r>
                        <a:rPr lang="en-GB" sz="1100" b="0" i="0" u="none" strike="noStrike">
                          <a:solidFill>
                            <a:schemeClr val="tx1">
                              <a:lumMod val="75000"/>
                              <a:lumOff val="25000"/>
                            </a:schemeClr>
                          </a:solidFill>
                          <a:effectLst/>
                          <a:latin typeface="Calibri" panose="020F0502020204030204" pitchFamily="34" charset="0"/>
                        </a:rPr>
                        <a:t>Don’t want to say</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14%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16%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13%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13%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20%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12%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22%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bl>
          </a:graphicData>
        </a:graphic>
      </p:graphicFrame>
      <p:graphicFrame>
        <p:nvGraphicFramePr>
          <p:cNvPr id="12" name="Chart 11">
            <a:extLst>
              <a:ext uri="{FF2B5EF4-FFF2-40B4-BE49-F238E27FC236}">
                <a16:creationId xmlns:a16="http://schemas.microsoft.com/office/drawing/2014/main" id="{DADB8745-19D9-4F67-BDCD-E8F6F88E38A7}"/>
              </a:ext>
            </a:extLst>
          </p:cNvPr>
          <p:cNvGraphicFramePr/>
          <p:nvPr>
            <p:extLst>
              <p:ext uri="{D42A27DB-BD31-4B8C-83A1-F6EECF244321}">
                <p14:modId xmlns:p14="http://schemas.microsoft.com/office/powerpoint/2010/main" val="4073489952"/>
              </p:ext>
            </p:extLst>
          </p:nvPr>
        </p:nvGraphicFramePr>
        <p:xfrm>
          <a:off x="183020" y="835200"/>
          <a:ext cx="5505843" cy="4754743"/>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2933634686"/>
      </p:ext>
    </p:extLst>
  </p:cSld>
  <p:clrMapOvr>
    <a:masterClrMapping/>
  </p:clrMapOvr>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1"/>
          <p:cNvSpPr>
            <a:spLocks noGrp="1"/>
          </p:cNvSpPr>
          <p:nvPr>
            <p:ph type="title"/>
          </p:nvPr>
        </p:nvSpPr>
        <p:spPr>
          <a:xfrm>
            <a:off x="180000" y="180000"/>
            <a:ext cx="11617740" cy="900000"/>
          </a:xfrm>
        </p:spPr>
        <p:txBody>
          <a:bodyPr anchor="t" anchorCtr="0">
            <a:noAutofit/>
          </a:bodyPr>
          <a:lstStyle/>
          <a:p>
            <a:r>
              <a:rPr lang="en-GB" sz="1600" dirty="0"/>
              <a:t>77% of pupils have not experienced abuse in previous or current relationships. Displays of anger and jealousy are the most common abuse experienced by pupils (11%), but this has decreased this year.</a:t>
            </a:r>
          </a:p>
        </p:txBody>
      </p:sp>
      <p:graphicFrame>
        <p:nvGraphicFramePr>
          <p:cNvPr id="8" name="Content Placeholder 6"/>
          <p:cNvGraphicFramePr>
            <a:graphicFrameLocks/>
          </p:cNvGraphicFramePr>
          <p:nvPr>
            <p:extLst>
              <p:ext uri="{D42A27DB-BD31-4B8C-83A1-F6EECF244321}">
                <p14:modId xmlns:p14="http://schemas.microsoft.com/office/powerpoint/2010/main" val="1281958173"/>
              </p:ext>
            </p:extLst>
          </p:nvPr>
        </p:nvGraphicFramePr>
        <p:xfrm>
          <a:off x="183600" y="835200"/>
          <a:ext cx="11051847" cy="5106791"/>
        </p:xfrm>
        <a:graphic>
          <a:graphicData uri="http://schemas.openxmlformats.org/drawingml/2006/chart">
            <c:chart xmlns:c="http://schemas.openxmlformats.org/drawingml/2006/chart" xmlns:r="http://schemas.openxmlformats.org/officeDocument/2006/relationships" r:id="rId2"/>
          </a:graphicData>
        </a:graphic>
      </p:graphicFrame>
      <p:sp>
        <p:nvSpPr>
          <p:cNvPr id="10" name="TextBox 9"/>
          <p:cNvSpPr txBox="1"/>
          <p:nvPr/>
        </p:nvSpPr>
        <p:spPr>
          <a:xfrm>
            <a:off x="183600" y="6214512"/>
            <a:ext cx="9491446" cy="553998"/>
          </a:xfrm>
          <a:prstGeom prst="rect">
            <a:avLst/>
          </a:prstGeom>
          <a:noFill/>
        </p:spPr>
        <p:txBody>
          <a:bodyPr wrap="square" rtlCol="0" anchor="b" anchorCtr="0">
            <a:spAutoFit/>
          </a:bodyPr>
          <a:lstStyle/>
          <a:p>
            <a:r>
              <a:rPr lang="en-GB" sz="1000">
                <a:solidFill>
                  <a:srgbClr val="002060"/>
                </a:solidFill>
              </a:rPr>
              <a:t>Q: Have any of the following ever happened to you either in a current or previous relationships? </a:t>
            </a:r>
            <a:r>
              <a:rPr lang="en-GB" sz="1000" i="1">
                <a:solidFill>
                  <a:srgbClr val="002060"/>
                </a:solidFill>
              </a:rPr>
              <a:t>New options ‘Taken photos or videos of me with permission’ and ‘Taken photos or videos of me without permission’ added for 2025.</a:t>
            </a:r>
            <a:r>
              <a:rPr lang="en-GB" sz="1000">
                <a:solidFill>
                  <a:srgbClr val="002060"/>
                </a:solidFill>
              </a:rPr>
              <a:t> </a:t>
            </a:r>
          </a:p>
          <a:p>
            <a:r>
              <a:rPr lang="en-GB" sz="1000" i="1">
                <a:solidFill>
                  <a:srgbClr val="002060"/>
                </a:solidFill>
              </a:rPr>
              <a:t>Base: All valid respondents, 2023 n=1,057, 2024 n=1,170, 2025 n=1,546. </a:t>
            </a:r>
          </a:p>
        </p:txBody>
      </p:sp>
      <p:sp>
        <p:nvSpPr>
          <p:cNvPr id="11" name="Rectangle 10"/>
          <p:cNvSpPr/>
          <p:nvPr/>
        </p:nvSpPr>
        <p:spPr>
          <a:xfrm>
            <a:off x="9946640" y="6368627"/>
            <a:ext cx="1686560" cy="492926"/>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a:t>Relationships</a:t>
            </a:r>
          </a:p>
        </p:txBody>
      </p:sp>
    </p:spTree>
    <p:extLst>
      <p:ext uri="{BB962C8B-B14F-4D97-AF65-F5344CB8AC3E}">
        <p14:creationId xmlns:p14="http://schemas.microsoft.com/office/powerpoint/2010/main" val="2976063441"/>
      </p:ext>
    </p:extLst>
  </p:cSld>
  <p:clrMapOvr>
    <a:masterClrMapping/>
  </p:clrMapOvr>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1"/>
          <p:cNvSpPr>
            <a:spLocks noGrp="1"/>
          </p:cNvSpPr>
          <p:nvPr>
            <p:ph type="title"/>
          </p:nvPr>
        </p:nvSpPr>
        <p:spPr>
          <a:xfrm>
            <a:off x="183019" y="180000"/>
            <a:ext cx="11633842" cy="900000"/>
          </a:xfrm>
        </p:spPr>
        <p:txBody>
          <a:bodyPr vert="horz" lIns="91440" tIns="45720" rIns="91440" bIns="45720" rtlCol="0" anchor="t">
            <a:noAutofit/>
          </a:bodyPr>
          <a:lstStyle/>
          <a:p>
            <a:r>
              <a:rPr lang="en-GB" sz="1600"/>
              <a:t>Girls are more likely to have experienced controlling or abusive behaviour in relationships compared to boys (26% v. 20%).</a:t>
            </a:r>
          </a:p>
        </p:txBody>
      </p:sp>
      <p:sp>
        <p:nvSpPr>
          <p:cNvPr id="7" name="TextBox 6"/>
          <p:cNvSpPr txBox="1"/>
          <p:nvPr/>
        </p:nvSpPr>
        <p:spPr>
          <a:xfrm>
            <a:off x="183018" y="6522289"/>
            <a:ext cx="5441033" cy="246221"/>
          </a:xfrm>
          <a:prstGeom prst="rect">
            <a:avLst/>
          </a:prstGeom>
          <a:noFill/>
        </p:spPr>
        <p:txBody>
          <a:bodyPr wrap="square" rtlCol="0" anchor="b" anchorCtr="0">
            <a:spAutoFit/>
          </a:bodyPr>
          <a:lstStyle>
            <a:defPPr>
              <a:defRPr lang="en-US"/>
            </a:defPPr>
            <a:lvl1pPr>
              <a:defRPr sz="1000">
                <a:solidFill>
                  <a:srgbClr val="002060"/>
                </a:solidFill>
                <a:latin typeface="DINPro" panose="020B0504020101020102" pitchFamily="34" charset="0"/>
              </a:defRPr>
            </a:lvl1pPr>
          </a:lstStyle>
          <a:p>
            <a:r>
              <a:rPr lang="en-GB">
                <a:latin typeface="+mn-lt"/>
              </a:rPr>
              <a:t>Q: Have any of the following ever happened to you either in a current or previous relationships?</a:t>
            </a:r>
          </a:p>
        </p:txBody>
      </p:sp>
      <p:graphicFrame>
        <p:nvGraphicFramePr>
          <p:cNvPr id="6" name="Table 5"/>
          <p:cNvGraphicFramePr>
            <a:graphicFrameLocks noGrp="1"/>
          </p:cNvGraphicFramePr>
          <p:nvPr>
            <p:extLst>
              <p:ext uri="{D42A27DB-BD31-4B8C-83A1-F6EECF244321}">
                <p14:modId xmlns:p14="http://schemas.microsoft.com/office/powerpoint/2010/main" val="1351111162"/>
              </p:ext>
            </p:extLst>
          </p:nvPr>
        </p:nvGraphicFramePr>
        <p:xfrm>
          <a:off x="360002" y="962016"/>
          <a:ext cx="11273196" cy="5233503"/>
        </p:xfrm>
        <a:graphic>
          <a:graphicData uri="http://schemas.openxmlformats.org/drawingml/2006/table">
            <a:tbl>
              <a:tblPr firstRow="1" bandRow="1">
                <a:tableStyleId>{5940675A-B579-460E-94D1-54222C63F5DA}</a:tableStyleId>
              </a:tblPr>
              <a:tblGrid>
                <a:gridCol w="4127903">
                  <a:extLst>
                    <a:ext uri="{9D8B030D-6E8A-4147-A177-3AD203B41FA5}">
                      <a16:colId xmlns:a16="http://schemas.microsoft.com/office/drawing/2014/main" val="20000"/>
                    </a:ext>
                  </a:extLst>
                </a:gridCol>
                <a:gridCol w="1346448">
                  <a:extLst>
                    <a:ext uri="{9D8B030D-6E8A-4147-A177-3AD203B41FA5}">
                      <a16:colId xmlns:a16="http://schemas.microsoft.com/office/drawing/2014/main" val="20001"/>
                    </a:ext>
                  </a:extLst>
                </a:gridCol>
                <a:gridCol w="1159769">
                  <a:extLst>
                    <a:ext uri="{9D8B030D-6E8A-4147-A177-3AD203B41FA5}">
                      <a16:colId xmlns:a16="http://schemas.microsoft.com/office/drawing/2014/main" val="20002"/>
                    </a:ext>
                  </a:extLst>
                </a:gridCol>
                <a:gridCol w="1159769">
                  <a:extLst>
                    <a:ext uri="{9D8B030D-6E8A-4147-A177-3AD203B41FA5}">
                      <a16:colId xmlns:a16="http://schemas.microsoft.com/office/drawing/2014/main" val="20003"/>
                    </a:ext>
                  </a:extLst>
                </a:gridCol>
                <a:gridCol w="1159769">
                  <a:extLst>
                    <a:ext uri="{9D8B030D-6E8A-4147-A177-3AD203B41FA5}">
                      <a16:colId xmlns:a16="http://schemas.microsoft.com/office/drawing/2014/main" val="20004"/>
                    </a:ext>
                  </a:extLst>
                </a:gridCol>
                <a:gridCol w="1159769">
                  <a:extLst>
                    <a:ext uri="{9D8B030D-6E8A-4147-A177-3AD203B41FA5}">
                      <a16:colId xmlns:a16="http://schemas.microsoft.com/office/drawing/2014/main" val="20005"/>
                    </a:ext>
                  </a:extLst>
                </a:gridCol>
                <a:gridCol w="1159769">
                  <a:extLst>
                    <a:ext uri="{9D8B030D-6E8A-4147-A177-3AD203B41FA5}">
                      <a16:colId xmlns:a16="http://schemas.microsoft.com/office/drawing/2014/main" val="20006"/>
                    </a:ext>
                  </a:extLst>
                </a:gridCol>
              </a:tblGrid>
              <a:tr h="593824">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i="1">
                          <a:solidFill>
                            <a:schemeClr val="tx1">
                              <a:lumMod val="75000"/>
                              <a:lumOff val="25000"/>
                            </a:schemeClr>
                          </a:solidFill>
                          <a:latin typeface="+mn-lt"/>
                        </a:rPr>
                        <a:t>2025 Survey</a:t>
                      </a:r>
                    </a:p>
                    <a:p>
                      <a:endParaRPr lang="en-GB" sz="1100">
                        <a:solidFill>
                          <a:schemeClr val="tx1">
                            <a:lumMod val="75000"/>
                            <a:lumOff val="25000"/>
                          </a:schemeClr>
                        </a:solidFill>
                        <a:latin typeface="+mn-lt"/>
                      </a:endParaRP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latin typeface="+mn-lt"/>
                        </a:rPr>
                        <a:t>All Secondary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latin typeface="+mn-lt"/>
                        </a:rPr>
                        <a:t>Year 8</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latin typeface="+mn-lt"/>
                        </a:rPr>
                        <a:t>Year 10</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latin typeface="+mn-lt"/>
                        </a:rPr>
                        <a:t>Boys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latin typeface="+mn-lt"/>
                        </a:rPr>
                        <a:t>Girls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latin typeface="+mn-lt"/>
                        </a:rPr>
                        <a:t>FSM</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421789">
                <a:tc>
                  <a:txBody>
                    <a:bodyPr/>
                    <a:lstStyle/>
                    <a:p>
                      <a:r>
                        <a:rPr lang="en-GB" sz="1100" i="1">
                          <a:solidFill>
                            <a:schemeClr val="tx1">
                              <a:lumMod val="75000"/>
                              <a:lumOff val="25000"/>
                            </a:schemeClr>
                          </a:solidFill>
                          <a:latin typeface="+mn-lt"/>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latin typeface="+mn-lt"/>
                        </a:rPr>
                        <a:t>1546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latin typeface="+mn-lt"/>
                        </a:rPr>
                        <a:t>962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latin typeface="+mn-lt"/>
                        </a:rPr>
                        <a:t>584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latin typeface="+mn-lt"/>
                        </a:rPr>
                        <a:t>720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latin typeface="+mn-lt"/>
                        </a:rPr>
                        <a:t>775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latin typeface="+mn-lt"/>
                        </a:rPr>
                        <a:t>329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421789">
                <a:tc>
                  <a:txBody>
                    <a:bodyPr/>
                    <a:lstStyle/>
                    <a:p>
                      <a:pPr algn="l" fontAlgn="b"/>
                      <a:r>
                        <a:rPr lang="en-GB" sz="1100" b="0" i="0" u="none" strike="noStrike">
                          <a:solidFill>
                            <a:schemeClr val="tx1">
                              <a:lumMod val="75000"/>
                              <a:lumOff val="25000"/>
                            </a:schemeClr>
                          </a:solidFill>
                          <a:effectLst/>
                          <a:latin typeface="+mn-lt"/>
                        </a:rPr>
                        <a:t>Was angry or jealous when I wanted to spend time with friends</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11%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16%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13%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12%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421789">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n-GB" sz="1100" b="0" i="0" u="none" strike="noStrike">
                          <a:solidFill>
                            <a:schemeClr val="tx1">
                              <a:lumMod val="75000"/>
                              <a:lumOff val="25000"/>
                            </a:schemeClr>
                          </a:solidFill>
                          <a:effectLst/>
                          <a:latin typeface="+mn-lt"/>
                        </a:rPr>
                        <a:t>Kept checking my phone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12%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11%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a:solidFill>
                            <a:schemeClr val="tx1">
                              <a:lumMod val="75000"/>
                              <a:lumOff val="25000"/>
                            </a:schemeClr>
                          </a:solidFill>
                          <a:effectLst/>
                          <a:latin typeface="+mn-lt"/>
                        </a:rPr>
                        <a:t>11%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r h="421789">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n-GB" sz="1100" b="0" i="0" u="none" strike="noStrike">
                          <a:solidFill>
                            <a:schemeClr val="tx1">
                              <a:lumMod val="75000"/>
                              <a:lumOff val="25000"/>
                            </a:schemeClr>
                          </a:solidFill>
                          <a:effectLst/>
                          <a:latin typeface="+mn-lt"/>
                        </a:rPr>
                        <a:t>Used hurtful or threatening language to me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11%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10%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12%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5"/>
                  </a:ext>
                </a:extLst>
              </a:tr>
              <a:tr h="421789">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n-GB" sz="1100" b="0" i="0" u="none" strike="noStrike">
                          <a:solidFill>
                            <a:schemeClr val="tx1">
                              <a:lumMod val="75000"/>
                              <a:lumOff val="25000"/>
                            </a:schemeClr>
                          </a:solidFill>
                          <a:effectLst/>
                          <a:latin typeface="+mn-lt"/>
                        </a:rPr>
                        <a:t>Threatened to tell people things about me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6"/>
                  </a:ext>
                </a:extLst>
              </a:tr>
              <a:tr h="421789">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n-GB" sz="1100" b="0" i="0" u="none" strike="noStrike">
                          <a:solidFill>
                            <a:schemeClr val="tx1">
                              <a:lumMod val="75000"/>
                              <a:lumOff val="25000"/>
                            </a:schemeClr>
                          </a:solidFill>
                          <a:effectLst/>
                          <a:latin typeface="+mn-lt"/>
                        </a:rPr>
                        <a:t>Taken photos or videos of me with permission</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a:solidFill>
                            <a:schemeClr val="tx1">
                              <a:lumMod val="75000"/>
                              <a:lumOff val="25000"/>
                            </a:schemeClr>
                          </a:solidFill>
                          <a:effectLst/>
                          <a:latin typeface="+mn-lt"/>
                        </a:rPr>
                        <a:t>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7"/>
                  </a:ext>
                </a:extLst>
              </a:tr>
              <a:tr h="421789">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n-GB" sz="1100" b="0" i="0" u="none" strike="noStrike">
                          <a:solidFill>
                            <a:schemeClr val="tx1">
                              <a:lumMod val="75000"/>
                              <a:lumOff val="25000"/>
                            </a:schemeClr>
                          </a:solidFill>
                          <a:effectLst/>
                          <a:latin typeface="+mn-lt"/>
                        </a:rPr>
                        <a:t>Taken photos or videos of me without permission</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a:solidFill>
                            <a:schemeClr val="tx1">
                              <a:lumMod val="75000"/>
                              <a:lumOff val="25000"/>
                            </a:schemeClr>
                          </a:solidFill>
                          <a:effectLst/>
                          <a:latin typeface="+mn-lt"/>
                        </a:rPr>
                        <a:t>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118774987"/>
                  </a:ext>
                </a:extLst>
              </a:tr>
              <a:tr h="421789">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n-GB" sz="1100" b="0" i="0" u="none" strike="noStrike">
                          <a:solidFill>
                            <a:schemeClr val="tx1">
                              <a:lumMod val="75000"/>
                              <a:lumOff val="25000"/>
                            </a:schemeClr>
                          </a:solidFill>
                          <a:effectLst/>
                          <a:latin typeface="+mn-lt"/>
                        </a:rPr>
                        <a:t>Put pressure on me to have sex or do sexual things</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a:solidFill>
                            <a:schemeClr val="tx1">
                              <a:lumMod val="75000"/>
                              <a:lumOff val="25000"/>
                            </a:schemeClr>
                          </a:solidFill>
                          <a:effectLst/>
                          <a:latin typeface="+mn-lt"/>
                        </a:rPr>
                        <a:t>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8"/>
                  </a:ext>
                </a:extLst>
              </a:tr>
              <a:tr h="421789">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n-GB" sz="1100" b="0" i="0" u="none" strike="noStrike">
                          <a:solidFill>
                            <a:schemeClr val="tx1">
                              <a:lumMod val="75000"/>
                              <a:lumOff val="25000"/>
                            </a:schemeClr>
                          </a:solidFill>
                          <a:effectLst/>
                          <a:latin typeface="+mn-lt"/>
                        </a:rPr>
                        <a:t>Threatened physical violence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a:solidFill>
                            <a:schemeClr val="tx1">
                              <a:lumMod val="75000"/>
                              <a:lumOff val="25000"/>
                            </a:schemeClr>
                          </a:solidFill>
                          <a:effectLst/>
                          <a:latin typeface="+mn-lt"/>
                        </a:rPr>
                        <a:t>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3958351266"/>
                  </a:ext>
                </a:extLst>
              </a:tr>
              <a:tr h="421789">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n-GB" sz="1100" b="0" i="0" u="none" strike="noStrike">
                          <a:solidFill>
                            <a:schemeClr val="tx1">
                              <a:lumMod val="75000"/>
                              <a:lumOff val="25000"/>
                            </a:schemeClr>
                          </a:solidFill>
                          <a:effectLst/>
                          <a:latin typeface="+mn-lt"/>
                        </a:rPr>
                        <a:t>Experienced physical violence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a:solidFill>
                            <a:schemeClr val="tx1">
                              <a:lumMod val="75000"/>
                              <a:lumOff val="25000"/>
                            </a:schemeClr>
                          </a:solidFill>
                          <a:effectLst/>
                          <a:latin typeface="+mn-lt"/>
                        </a:rPr>
                        <a:t>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949033904"/>
                  </a:ext>
                </a:extLst>
              </a:tr>
              <a:tr h="421789">
                <a:tc>
                  <a:txBody>
                    <a:bodyPr/>
                    <a:lstStyle/>
                    <a:p>
                      <a:pPr algn="l" fontAlgn="b"/>
                      <a:r>
                        <a:rPr lang="en-GB" sz="1100" b="0" i="0" u="none" strike="noStrike">
                          <a:solidFill>
                            <a:schemeClr val="tx1">
                              <a:lumMod val="75000"/>
                              <a:lumOff val="25000"/>
                            </a:schemeClr>
                          </a:solidFill>
                          <a:effectLst/>
                          <a:latin typeface="+mn-lt"/>
                        </a:rPr>
                        <a:t>None of these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a:solidFill>
                            <a:schemeClr val="tx1">
                              <a:lumMod val="75000"/>
                              <a:lumOff val="25000"/>
                            </a:schemeClr>
                          </a:solidFill>
                          <a:latin typeface="+mn-lt"/>
                        </a:rPr>
                        <a:t>77%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79%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a:solidFill>
                            <a:schemeClr val="tx1">
                              <a:lumMod val="75000"/>
                              <a:lumOff val="25000"/>
                            </a:schemeClr>
                          </a:solidFill>
                          <a:effectLst/>
                          <a:latin typeface="+mn-lt"/>
                        </a:rPr>
                        <a:t>72%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80%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74%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72%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3231073490"/>
                  </a:ext>
                </a:extLst>
              </a:tr>
            </a:tbl>
          </a:graphicData>
        </a:graphic>
      </p:graphicFrame>
      <p:sp>
        <p:nvSpPr>
          <p:cNvPr id="9" name="Rectangle 8"/>
          <p:cNvSpPr/>
          <p:nvPr/>
        </p:nvSpPr>
        <p:spPr>
          <a:xfrm>
            <a:off x="9946640" y="6368627"/>
            <a:ext cx="1686560" cy="492926"/>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a:t>Relationships</a:t>
            </a:r>
          </a:p>
        </p:txBody>
      </p:sp>
    </p:spTree>
    <p:extLst>
      <p:ext uri="{BB962C8B-B14F-4D97-AF65-F5344CB8AC3E}">
        <p14:creationId xmlns:p14="http://schemas.microsoft.com/office/powerpoint/2010/main" val="1126734680"/>
      </p:ext>
    </p:extLst>
  </p:cSld>
  <p:clrMapOvr>
    <a:masterClrMapping/>
  </p:clrMapOvr>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1"/>
          <p:cNvSpPr>
            <a:spLocks noGrp="1"/>
          </p:cNvSpPr>
          <p:nvPr>
            <p:ph type="title"/>
          </p:nvPr>
        </p:nvSpPr>
        <p:spPr>
          <a:xfrm>
            <a:off x="183019" y="180000"/>
            <a:ext cx="11633842" cy="900000"/>
          </a:xfrm>
        </p:spPr>
        <p:txBody>
          <a:bodyPr vert="horz" lIns="91440" tIns="45720" rIns="91440" bIns="45720" rtlCol="0" anchor="t">
            <a:noAutofit/>
          </a:bodyPr>
          <a:lstStyle/>
          <a:p>
            <a:r>
              <a:rPr lang="en-GB" sz="1600"/>
              <a:t>LGBTQ pupils are more likely to have experienced an abusive relationship that any other cohort.</a:t>
            </a:r>
            <a:br>
              <a:rPr lang="en-GB" sz="1600"/>
            </a:br>
            <a:endParaRPr lang="en-GB" sz="1600"/>
          </a:p>
        </p:txBody>
      </p:sp>
      <p:sp>
        <p:nvSpPr>
          <p:cNvPr id="7" name="TextBox 6"/>
          <p:cNvSpPr txBox="1"/>
          <p:nvPr/>
        </p:nvSpPr>
        <p:spPr>
          <a:xfrm>
            <a:off x="183018" y="6522289"/>
            <a:ext cx="5362375" cy="246221"/>
          </a:xfrm>
          <a:prstGeom prst="rect">
            <a:avLst/>
          </a:prstGeom>
          <a:noFill/>
        </p:spPr>
        <p:txBody>
          <a:bodyPr wrap="square" rtlCol="0" anchor="b" anchorCtr="0">
            <a:spAutoFit/>
          </a:bodyPr>
          <a:lstStyle>
            <a:defPPr>
              <a:defRPr lang="en-US"/>
            </a:defPPr>
            <a:lvl1pPr>
              <a:defRPr sz="1000">
                <a:solidFill>
                  <a:srgbClr val="002060"/>
                </a:solidFill>
                <a:latin typeface="DINPro" panose="020B0504020101020102" pitchFamily="34" charset="0"/>
              </a:defRPr>
            </a:lvl1pPr>
          </a:lstStyle>
          <a:p>
            <a:r>
              <a:rPr lang="en-GB">
                <a:latin typeface="+mn-lt"/>
              </a:rPr>
              <a:t>Q: Have any of the following ever happened to you either in a current or previous relationships?</a:t>
            </a:r>
          </a:p>
        </p:txBody>
      </p:sp>
      <p:graphicFrame>
        <p:nvGraphicFramePr>
          <p:cNvPr id="6" name="Table 5"/>
          <p:cNvGraphicFramePr>
            <a:graphicFrameLocks noGrp="1"/>
          </p:cNvGraphicFramePr>
          <p:nvPr>
            <p:extLst>
              <p:ext uri="{D42A27DB-BD31-4B8C-83A1-F6EECF244321}">
                <p14:modId xmlns:p14="http://schemas.microsoft.com/office/powerpoint/2010/main" val="799340678"/>
              </p:ext>
            </p:extLst>
          </p:nvPr>
        </p:nvGraphicFramePr>
        <p:xfrm>
          <a:off x="360000" y="886564"/>
          <a:ext cx="11273200" cy="5309818"/>
        </p:xfrm>
        <a:graphic>
          <a:graphicData uri="http://schemas.openxmlformats.org/drawingml/2006/table">
            <a:tbl>
              <a:tblPr firstRow="1" bandRow="1">
                <a:tableStyleId>{5940675A-B579-460E-94D1-54222C63F5DA}</a:tableStyleId>
              </a:tblPr>
              <a:tblGrid>
                <a:gridCol w="3836857">
                  <a:extLst>
                    <a:ext uri="{9D8B030D-6E8A-4147-A177-3AD203B41FA5}">
                      <a16:colId xmlns:a16="http://schemas.microsoft.com/office/drawing/2014/main" val="20000"/>
                    </a:ext>
                  </a:extLst>
                </a:gridCol>
                <a:gridCol w="1077997">
                  <a:extLst>
                    <a:ext uri="{9D8B030D-6E8A-4147-A177-3AD203B41FA5}">
                      <a16:colId xmlns:a16="http://schemas.microsoft.com/office/drawing/2014/main" val="20007"/>
                    </a:ext>
                  </a:extLst>
                </a:gridCol>
                <a:gridCol w="1077997">
                  <a:extLst>
                    <a:ext uri="{9D8B030D-6E8A-4147-A177-3AD203B41FA5}">
                      <a16:colId xmlns:a16="http://schemas.microsoft.com/office/drawing/2014/main" val="20008"/>
                    </a:ext>
                  </a:extLst>
                </a:gridCol>
                <a:gridCol w="1077997">
                  <a:extLst>
                    <a:ext uri="{9D8B030D-6E8A-4147-A177-3AD203B41FA5}">
                      <a16:colId xmlns:a16="http://schemas.microsoft.com/office/drawing/2014/main" val="20009"/>
                    </a:ext>
                  </a:extLst>
                </a:gridCol>
                <a:gridCol w="1077997">
                  <a:extLst>
                    <a:ext uri="{9D8B030D-6E8A-4147-A177-3AD203B41FA5}">
                      <a16:colId xmlns:a16="http://schemas.microsoft.com/office/drawing/2014/main" val="20010"/>
                    </a:ext>
                  </a:extLst>
                </a:gridCol>
                <a:gridCol w="1077997">
                  <a:extLst>
                    <a:ext uri="{9D8B030D-6E8A-4147-A177-3AD203B41FA5}">
                      <a16:colId xmlns:a16="http://schemas.microsoft.com/office/drawing/2014/main" val="20011"/>
                    </a:ext>
                  </a:extLst>
                </a:gridCol>
                <a:gridCol w="1023179">
                  <a:extLst>
                    <a:ext uri="{9D8B030D-6E8A-4147-A177-3AD203B41FA5}">
                      <a16:colId xmlns:a16="http://schemas.microsoft.com/office/drawing/2014/main" val="3452460895"/>
                    </a:ext>
                  </a:extLst>
                </a:gridCol>
                <a:gridCol w="1023179">
                  <a:extLst>
                    <a:ext uri="{9D8B030D-6E8A-4147-A177-3AD203B41FA5}">
                      <a16:colId xmlns:a16="http://schemas.microsoft.com/office/drawing/2014/main" val="2784848759"/>
                    </a:ext>
                  </a:extLst>
                </a:gridCol>
              </a:tblGrid>
              <a:tr h="565519">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i="1">
                          <a:solidFill>
                            <a:schemeClr val="tx1">
                              <a:lumMod val="75000"/>
                              <a:lumOff val="25000"/>
                            </a:schemeClr>
                          </a:solidFill>
                        </a:rPr>
                        <a:t>2025 Survey</a:t>
                      </a:r>
                    </a:p>
                    <a:p>
                      <a:endParaRPr lang="en-GB" sz="1100">
                        <a:solidFill>
                          <a:schemeClr val="tx1">
                            <a:lumMod val="75000"/>
                            <a:lumOff val="25000"/>
                          </a:schemeClr>
                        </a:solidFill>
                      </a:endParaRP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SEN</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Have a disability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Young carers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Ethnicity:</a:t>
                      </a:r>
                      <a:r>
                        <a:rPr lang="en-GB" sz="1100" b="1" baseline="0">
                          <a:solidFill>
                            <a:schemeClr val="tx1">
                              <a:lumMod val="75000"/>
                              <a:lumOff val="25000"/>
                            </a:schemeClr>
                          </a:solidFill>
                        </a:rPr>
                        <a:t> </a:t>
                      </a:r>
                      <a:r>
                        <a:rPr lang="en-GB" sz="1100" b="1">
                          <a:solidFill>
                            <a:schemeClr val="tx1">
                              <a:lumMod val="75000"/>
                              <a:lumOff val="25000"/>
                            </a:schemeClr>
                          </a:solidFill>
                        </a:rPr>
                        <a:t>White</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Ethnic Minority Groups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Eng 2</a:t>
                      </a:r>
                      <a:r>
                        <a:rPr lang="en-GB" sz="1100" b="1" baseline="30000">
                          <a:solidFill>
                            <a:schemeClr val="tx1">
                              <a:lumMod val="75000"/>
                              <a:lumOff val="25000"/>
                            </a:schemeClr>
                          </a:solidFill>
                        </a:rPr>
                        <a:t>nd</a:t>
                      </a:r>
                      <a:r>
                        <a:rPr lang="en-GB" sz="1100" b="1">
                          <a:solidFill>
                            <a:schemeClr val="tx1">
                              <a:lumMod val="75000"/>
                              <a:lumOff val="25000"/>
                            </a:schemeClr>
                          </a:solidFill>
                        </a:rPr>
                        <a:t> Lang</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LGBTQ</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428678">
                <a:tc>
                  <a:txBody>
                    <a:bodyPr/>
                    <a:lstStyle/>
                    <a:p>
                      <a:r>
                        <a:rPr lang="en-GB" sz="1100" i="1">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191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309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87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1341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154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120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178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428678">
                <a:tc>
                  <a:txBody>
                    <a:bodyPr/>
                    <a:lstStyle/>
                    <a:p>
                      <a:pPr algn="l" fontAlgn="b"/>
                      <a:r>
                        <a:rPr lang="en-GB" sz="1100" b="0" i="0" u="none" strike="noStrike">
                          <a:solidFill>
                            <a:schemeClr val="tx1">
                              <a:lumMod val="75000"/>
                              <a:lumOff val="25000"/>
                            </a:schemeClr>
                          </a:solidFill>
                          <a:effectLst/>
                          <a:latin typeface="+mn-lt"/>
                        </a:rPr>
                        <a:t>Was angry or jealous when I wanted to spend time with friends</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17%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16%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16%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12%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10%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18%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428678">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n-GB" sz="1100" b="0" i="0" u="none" strike="noStrike">
                          <a:solidFill>
                            <a:schemeClr val="tx1">
                              <a:lumMod val="75000"/>
                              <a:lumOff val="25000"/>
                            </a:schemeClr>
                          </a:solidFill>
                          <a:effectLst/>
                          <a:latin typeface="+mn-lt"/>
                        </a:rPr>
                        <a:t>Kept checking my phone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13%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13%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18%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10%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12%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r h="428678">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n-GB" sz="1100" b="0" i="0" u="none" strike="noStrike">
                          <a:solidFill>
                            <a:schemeClr val="tx1">
                              <a:lumMod val="75000"/>
                              <a:lumOff val="25000"/>
                            </a:schemeClr>
                          </a:solidFill>
                          <a:effectLst/>
                          <a:latin typeface="+mn-lt"/>
                        </a:rPr>
                        <a:t>Used hurtful or threatening language to me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14%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14%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11%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15%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5"/>
                  </a:ext>
                </a:extLst>
              </a:tr>
              <a:tr h="428678">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n-GB" sz="1100" b="0" i="0" u="none" strike="noStrike">
                          <a:solidFill>
                            <a:schemeClr val="tx1">
                              <a:lumMod val="75000"/>
                              <a:lumOff val="25000"/>
                            </a:schemeClr>
                          </a:solidFill>
                          <a:effectLst/>
                          <a:latin typeface="+mn-lt"/>
                        </a:rPr>
                        <a:t>Threatened to tell people things about me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11%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12%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14%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15%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6"/>
                  </a:ext>
                </a:extLst>
              </a:tr>
              <a:tr h="428678">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n-GB" sz="1100" b="0" i="0" u="none" strike="noStrike">
                          <a:solidFill>
                            <a:schemeClr val="tx1">
                              <a:lumMod val="75000"/>
                              <a:lumOff val="25000"/>
                            </a:schemeClr>
                          </a:solidFill>
                          <a:effectLst/>
                          <a:latin typeface="+mn-lt"/>
                        </a:rPr>
                        <a:t>Taken photos or videos of me with permission</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10%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7"/>
                  </a:ext>
                </a:extLst>
              </a:tr>
              <a:tr h="428678">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n-GB" sz="1100" b="0" i="0" u="none" strike="noStrike">
                          <a:solidFill>
                            <a:schemeClr val="tx1">
                              <a:lumMod val="75000"/>
                              <a:lumOff val="25000"/>
                            </a:schemeClr>
                          </a:solidFill>
                          <a:effectLst/>
                          <a:latin typeface="+mn-lt"/>
                        </a:rPr>
                        <a:t>Taken photos or videos of me without permission</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11%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10%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3790043533"/>
                  </a:ext>
                </a:extLst>
              </a:tr>
              <a:tr h="428678">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n-GB" sz="1100" b="0" i="0" u="none" strike="noStrike">
                          <a:solidFill>
                            <a:schemeClr val="tx1">
                              <a:lumMod val="75000"/>
                              <a:lumOff val="25000"/>
                            </a:schemeClr>
                          </a:solidFill>
                          <a:effectLst/>
                          <a:latin typeface="+mn-lt"/>
                        </a:rPr>
                        <a:t>Put pressure on me to have sex or do sexual things</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11%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12%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8"/>
                  </a:ext>
                </a:extLst>
              </a:tr>
              <a:tr h="428678">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n-GB" sz="1100" b="0" i="0" u="none" strike="noStrike">
                          <a:solidFill>
                            <a:schemeClr val="tx1">
                              <a:lumMod val="75000"/>
                              <a:lumOff val="25000"/>
                            </a:schemeClr>
                          </a:solidFill>
                          <a:effectLst/>
                          <a:latin typeface="+mn-lt"/>
                        </a:rPr>
                        <a:t>Threatened physical violence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11%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3583309497"/>
                  </a:ext>
                </a:extLst>
              </a:tr>
              <a:tr h="428678">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n-GB" sz="1100" b="0" i="0" u="none" strike="noStrike">
                          <a:solidFill>
                            <a:schemeClr val="tx1">
                              <a:lumMod val="75000"/>
                              <a:lumOff val="25000"/>
                            </a:schemeClr>
                          </a:solidFill>
                          <a:effectLst/>
                          <a:latin typeface="+mn-lt"/>
                        </a:rPr>
                        <a:t>Experienced physical violence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942600821"/>
                  </a:ext>
                </a:extLst>
              </a:tr>
              <a:tr h="428678">
                <a:tc>
                  <a:txBody>
                    <a:bodyPr/>
                    <a:lstStyle/>
                    <a:p>
                      <a:pPr algn="l" fontAlgn="b"/>
                      <a:r>
                        <a:rPr lang="en-GB" sz="1100" b="0" i="0" u="none" strike="noStrike">
                          <a:solidFill>
                            <a:schemeClr val="tx1">
                              <a:lumMod val="75000"/>
                              <a:lumOff val="25000"/>
                            </a:schemeClr>
                          </a:solidFill>
                          <a:effectLst/>
                          <a:latin typeface="+mn-lt"/>
                        </a:rPr>
                        <a:t>None of these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bg2">
                              <a:lumMod val="25000"/>
                            </a:schemeClr>
                          </a:solidFill>
                          <a:effectLst/>
                          <a:latin typeface="Calibri" panose="020F0502020204030204" pitchFamily="34" charset="0"/>
                        </a:rPr>
                        <a:t>67%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bg2">
                              <a:lumMod val="25000"/>
                            </a:schemeClr>
                          </a:solidFill>
                          <a:effectLst/>
                          <a:latin typeface="Calibri" panose="020F0502020204030204" pitchFamily="34" charset="0"/>
                        </a:rPr>
                        <a:t>63%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bg2">
                              <a:lumMod val="25000"/>
                            </a:schemeClr>
                          </a:solidFill>
                          <a:effectLst/>
                          <a:latin typeface="Calibri" panose="020F0502020204030204" pitchFamily="34" charset="0"/>
                        </a:rPr>
                        <a:t>61%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a:solidFill>
                            <a:schemeClr val="bg2">
                              <a:lumMod val="25000"/>
                            </a:schemeClr>
                          </a:solidFill>
                          <a:effectLst/>
                          <a:latin typeface="Calibri" panose="020F0502020204030204" pitchFamily="34" charset="0"/>
                        </a:rPr>
                        <a:t>77%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bg2">
                              <a:lumMod val="25000"/>
                            </a:schemeClr>
                          </a:solidFill>
                          <a:effectLst/>
                          <a:latin typeface="Calibri" panose="020F0502020204030204" pitchFamily="34" charset="0"/>
                        </a:rPr>
                        <a:t>77%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bg2">
                              <a:lumMod val="25000"/>
                            </a:schemeClr>
                          </a:solidFill>
                          <a:effectLst/>
                          <a:latin typeface="Calibri" panose="020F0502020204030204" pitchFamily="34" charset="0"/>
                        </a:rPr>
                        <a:t>78%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bg2">
                              <a:lumMod val="25000"/>
                            </a:schemeClr>
                          </a:solidFill>
                          <a:effectLst/>
                          <a:latin typeface="Calibri" panose="020F0502020204030204" pitchFamily="34" charset="0"/>
                        </a:rPr>
                        <a:t>58%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2750771840"/>
                  </a:ext>
                </a:extLst>
              </a:tr>
            </a:tbl>
          </a:graphicData>
        </a:graphic>
      </p:graphicFrame>
      <p:sp>
        <p:nvSpPr>
          <p:cNvPr id="9" name="Rectangle 8"/>
          <p:cNvSpPr/>
          <p:nvPr/>
        </p:nvSpPr>
        <p:spPr>
          <a:xfrm>
            <a:off x="9946640" y="6368627"/>
            <a:ext cx="1686560" cy="492926"/>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a:t>Relationships</a:t>
            </a:r>
          </a:p>
        </p:txBody>
      </p:sp>
    </p:spTree>
    <p:extLst>
      <p:ext uri="{BB962C8B-B14F-4D97-AF65-F5344CB8AC3E}">
        <p14:creationId xmlns:p14="http://schemas.microsoft.com/office/powerpoint/2010/main" val="2534093230"/>
      </p:ext>
    </p:extLst>
  </p:cSld>
  <p:clrMapOvr>
    <a:masterClrMapping/>
  </p:clrMapOvr>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9" name="Chart 8"/>
          <p:cNvGraphicFramePr/>
          <p:nvPr>
            <p:extLst>
              <p:ext uri="{D42A27DB-BD31-4B8C-83A1-F6EECF244321}">
                <p14:modId xmlns:p14="http://schemas.microsoft.com/office/powerpoint/2010/main" val="3192520434"/>
              </p:ext>
            </p:extLst>
          </p:nvPr>
        </p:nvGraphicFramePr>
        <p:xfrm>
          <a:off x="180000" y="835200"/>
          <a:ext cx="5001209" cy="4436442"/>
        </p:xfrm>
        <a:graphic>
          <a:graphicData uri="http://schemas.openxmlformats.org/drawingml/2006/chart">
            <c:chart xmlns:c="http://schemas.openxmlformats.org/drawingml/2006/chart" xmlns:r="http://schemas.openxmlformats.org/officeDocument/2006/relationships" r:id="rId3"/>
          </a:graphicData>
        </a:graphic>
      </p:graphicFrame>
      <p:sp>
        <p:nvSpPr>
          <p:cNvPr id="8" name="Rectangle 7"/>
          <p:cNvSpPr/>
          <p:nvPr/>
        </p:nvSpPr>
        <p:spPr>
          <a:xfrm>
            <a:off x="9946640" y="6368627"/>
            <a:ext cx="1686560" cy="492926"/>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a:t>Relationships</a:t>
            </a:r>
          </a:p>
        </p:txBody>
      </p:sp>
      <p:graphicFrame>
        <p:nvGraphicFramePr>
          <p:cNvPr id="10" name="Table 9"/>
          <p:cNvGraphicFramePr>
            <a:graphicFrameLocks noGrp="1"/>
          </p:cNvGraphicFramePr>
          <p:nvPr>
            <p:extLst>
              <p:ext uri="{D42A27DB-BD31-4B8C-83A1-F6EECF244321}">
                <p14:modId xmlns:p14="http://schemas.microsoft.com/office/powerpoint/2010/main" val="1665288230"/>
              </p:ext>
            </p:extLst>
          </p:nvPr>
        </p:nvGraphicFramePr>
        <p:xfrm>
          <a:off x="5367931" y="1200123"/>
          <a:ext cx="6265269" cy="1584630"/>
        </p:xfrm>
        <a:graphic>
          <a:graphicData uri="http://schemas.openxmlformats.org/drawingml/2006/table">
            <a:tbl>
              <a:tblPr firstRow="1" bandRow="1">
                <a:tableStyleId>{5940675A-B579-460E-94D1-54222C63F5DA}</a:tableStyleId>
              </a:tblPr>
              <a:tblGrid>
                <a:gridCol w="1369642">
                  <a:extLst>
                    <a:ext uri="{9D8B030D-6E8A-4147-A177-3AD203B41FA5}">
                      <a16:colId xmlns:a16="http://schemas.microsoft.com/office/drawing/2014/main" val="20000"/>
                    </a:ext>
                  </a:extLst>
                </a:gridCol>
                <a:gridCol w="1273280">
                  <a:extLst>
                    <a:ext uri="{9D8B030D-6E8A-4147-A177-3AD203B41FA5}">
                      <a16:colId xmlns:a16="http://schemas.microsoft.com/office/drawing/2014/main" val="20001"/>
                    </a:ext>
                  </a:extLst>
                </a:gridCol>
                <a:gridCol w="761115">
                  <a:extLst>
                    <a:ext uri="{9D8B030D-6E8A-4147-A177-3AD203B41FA5}">
                      <a16:colId xmlns:a16="http://schemas.microsoft.com/office/drawing/2014/main" val="20002"/>
                    </a:ext>
                  </a:extLst>
                </a:gridCol>
                <a:gridCol w="789305">
                  <a:extLst>
                    <a:ext uri="{9D8B030D-6E8A-4147-A177-3AD203B41FA5}">
                      <a16:colId xmlns:a16="http://schemas.microsoft.com/office/drawing/2014/main" val="20003"/>
                    </a:ext>
                  </a:extLst>
                </a:gridCol>
                <a:gridCol w="704737">
                  <a:extLst>
                    <a:ext uri="{9D8B030D-6E8A-4147-A177-3AD203B41FA5}">
                      <a16:colId xmlns:a16="http://schemas.microsoft.com/office/drawing/2014/main" val="20004"/>
                    </a:ext>
                  </a:extLst>
                </a:gridCol>
                <a:gridCol w="690642">
                  <a:extLst>
                    <a:ext uri="{9D8B030D-6E8A-4147-A177-3AD203B41FA5}">
                      <a16:colId xmlns:a16="http://schemas.microsoft.com/office/drawing/2014/main" val="20005"/>
                    </a:ext>
                  </a:extLst>
                </a:gridCol>
                <a:gridCol w="676548">
                  <a:extLst>
                    <a:ext uri="{9D8B030D-6E8A-4147-A177-3AD203B41FA5}">
                      <a16:colId xmlns:a16="http://schemas.microsoft.com/office/drawing/2014/main" val="20006"/>
                    </a:ext>
                  </a:extLst>
                </a:gridCol>
              </a:tblGrid>
              <a:tr h="46779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i="1">
                          <a:solidFill>
                            <a:schemeClr val="tx1">
                              <a:lumMod val="75000"/>
                              <a:lumOff val="25000"/>
                            </a:schemeClr>
                          </a:solidFill>
                        </a:rPr>
                        <a:t>2025 Survey</a:t>
                      </a:r>
                    </a:p>
                    <a:p>
                      <a:endParaRPr lang="en-GB" sz="1100">
                        <a:solidFill>
                          <a:schemeClr val="tx1">
                            <a:lumMod val="75000"/>
                            <a:lumOff val="25000"/>
                          </a:schemeClr>
                        </a:solidFill>
                      </a:endParaRP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All Secondary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Year 8</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Year 10</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Boys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Girls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FSM</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48861">
                <a:tc>
                  <a:txBody>
                    <a:bodyPr/>
                    <a:lstStyle/>
                    <a:p>
                      <a:r>
                        <a:rPr lang="en-GB" sz="1100" i="1">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339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188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151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129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190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89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420955">
                <a:tc>
                  <a:txBody>
                    <a:bodyPr/>
                    <a:lstStyle/>
                    <a:p>
                      <a:pPr algn="l" fontAlgn="b"/>
                      <a:r>
                        <a:rPr lang="en-GB" sz="1100" b="0" i="0" u="none" strike="noStrike">
                          <a:solidFill>
                            <a:schemeClr val="tx1">
                              <a:lumMod val="75000"/>
                              <a:lumOff val="25000"/>
                            </a:schemeClr>
                          </a:solidFill>
                          <a:effectLst/>
                          <a:latin typeface="Calibri" panose="020F0502020204030204" pitchFamily="34" charset="0"/>
                        </a:rPr>
                        <a:t>I know where to get help</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82%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81%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83%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84%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81%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85%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330132">
                <a:tc>
                  <a:txBody>
                    <a:bodyPr/>
                    <a:lstStyle/>
                    <a:p>
                      <a:pPr algn="l" fontAlgn="b"/>
                      <a:r>
                        <a:rPr lang="en-GB" sz="1100" b="0" i="0" u="none" strike="noStrike">
                          <a:solidFill>
                            <a:schemeClr val="tx1">
                              <a:lumMod val="75000"/>
                              <a:lumOff val="25000"/>
                            </a:schemeClr>
                          </a:solidFill>
                          <a:effectLst/>
                          <a:latin typeface="Calibri" panose="020F0502020204030204" pitchFamily="34" charset="0"/>
                        </a:rPr>
                        <a:t>I feel able to get help</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65%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60%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71%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67%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65%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70%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bl>
          </a:graphicData>
        </a:graphic>
      </p:graphicFrame>
      <p:sp>
        <p:nvSpPr>
          <p:cNvPr id="12" name="TextBox 11"/>
          <p:cNvSpPr txBox="1"/>
          <p:nvPr/>
        </p:nvSpPr>
        <p:spPr>
          <a:xfrm>
            <a:off x="183600" y="6368400"/>
            <a:ext cx="9491446" cy="400110"/>
          </a:xfrm>
          <a:prstGeom prst="rect">
            <a:avLst/>
          </a:prstGeom>
          <a:noFill/>
        </p:spPr>
        <p:txBody>
          <a:bodyPr wrap="square" rtlCol="0" anchor="b" anchorCtr="0">
            <a:spAutoFit/>
          </a:bodyPr>
          <a:lstStyle/>
          <a:p>
            <a:r>
              <a:rPr lang="en-GB" sz="1000">
                <a:solidFill>
                  <a:srgbClr val="002060"/>
                </a:solidFill>
              </a:rPr>
              <a:t>Q: Thinking about the things that have happened to you….? </a:t>
            </a:r>
            <a:endParaRPr lang="en-GB" sz="1000" i="1">
              <a:solidFill>
                <a:srgbClr val="002060"/>
              </a:solidFill>
            </a:endParaRPr>
          </a:p>
          <a:p>
            <a:r>
              <a:rPr lang="en-GB" sz="1000" i="1">
                <a:solidFill>
                  <a:srgbClr val="002060"/>
                </a:solidFill>
              </a:rPr>
              <a:t>Base: All who have had an abusive relationship, 2023 n=235, 2024 n=265, 2025 n=339. </a:t>
            </a:r>
          </a:p>
        </p:txBody>
      </p:sp>
      <p:sp>
        <p:nvSpPr>
          <p:cNvPr id="13" name="Title 1"/>
          <p:cNvSpPr txBox="1">
            <a:spLocks/>
          </p:cNvSpPr>
          <p:nvPr/>
        </p:nvSpPr>
        <p:spPr>
          <a:xfrm>
            <a:off x="180000" y="180000"/>
            <a:ext cx="11746300" cy="900000"/>
          </a:xfrm>
          <a:prstGeom prst="rect">
            <a:avLst/>
          </a:prstGeom>
        </p:spPr>
        <p:txBody>
          <a:bodyPr vert="horz" lIns="91440" tIns="45720" rIns="91440" bIns="45720" rtlCol="0" anchor="t" anchorCtr="0">
            <a:noAutofit/>
          </a:bodyPr>
          <a:lstStyle>
            <a:lvl1pPr algn="l" defTabSz="914400" rtl="0" eaLnBrk="1" latinLnBrk="0" hangingPunct="1">
              <a:lnSpc>
                <a:spcPct val="90000"/>
              </a:lnSpc>
              <a:spcBef>
                <a:spcPct val="0"/>
              </a:spcBef>
              <a:buNone/>
              <a:defRPr sz="4400" kern="1200">
                <a:solidFill>
                  <a:srgbClr val="008E91"/>
                </a:solidFill>
                <a:latin typeface="Calibri" panose="020F0502020204030204" pitchFamily="34" charset="0"/>
                <a:ea typeface="+mj-ea"/>
                <a:cs typeface="DINPro" panose="020B0504020101020102" pitchFamily="34" charset="0"/>
              </a:defRPr>
            </a:lvl1pPr>
          </a:lstStyle>
          <a:p>
            <a:r>
              <a:rPr lang="en-GB" sz="1600"/>
              <a:t>Of those that have experienced abuse in a relationship, 82% know where to get help but ‘only’ 65% feel able to get help.</a:t>
            </a:r>
          </a:p>
          <a:p>
            <a:r>
              <a:rPr lang="en-GB" sz="1200" i="1"/>
              <a:t>(Please note the base for most of these cohorts is low.)</a:t>
            </a:r>
            <a:r>
              <a:rPr lang="en-GB" sz="1600"/>
              <a:t> </a:t>
            </a:r>
          </a:p>
        </p:txBody>
      </p:sp>
      <p:graphicFrame>
        <p:nvGraphicFramePr>
          <p:cNvPr id="7" name="Table 6">
            <a:extLst>
              <a:ext uri="{FF2B5EF4-FFF2-40B4-BE49-F238E27FC236}">
                <a16:creationId xmlns:a16="http://schemas.microsoft.com/office/drawing/2014/main" id="{EBAFEE55-EC43-4DD4-B636-3CBC7DA8754A}"/>
              </a:ext>
            </a:extLst>
          </p:cNvPr>
          <p:cNvGraphicFramePr>
            <a:graphicFrameLocks noGrp="1"/>
          </p:cNvGraphicFramePr>
          <p:nvPr>
            <p:extLst>
              <p:ext uri="{D42A27DB-BD31-4B8C-83A1-F6EECF244321}">
                <p14:modId xmlns:p14="http://schemas.microsoft.com/office/powerpoint/2010/main" val="3201567816"/>
              </p:ext>
            </p:extLst>
          </p:nvPr>
        </p:nvGraphicFramePr>
        <p:xfrm>
          <a:off x="5367931" y="3166633"/>
          <a:ext cx="6265270" cy="1711200"/>
        </p:xfrm>
        <a:graphic>
          <a:graphicData uri="http://schemas.openxmlformats.org/drawingml/2006/table">
            <a:tbl>
              <a:tblPr firstRow="1" bandRow="1">
                <a:tableStyleId>{5940675A-B579-460E-94D1-54222C63F5DA}</a:tableStyleId>
              </a:tblPr>
              <a:tblGrid>
                <a:gridCol w="1211824">
                  <a:extLst>
                    <a:ext uri="{9D8B030D-6E8A-4147-A177-3AD203B41FA5}">
                      <a16:colId xmlns:a16="http://schemas.microsoft.com/office/drawing/2014/main" val="20000"/>
                    </a:ext>
                  </a:extLst>
                </a:gridCol>
                <a:gridCol w="634934">
                  <a:extLst>
                    <a:ext uri="{9D8B030D-6E8A-4147-A177-3AD203B41FA5}">
                      <a16:colId xmlns:a16="http://schemas.microsoft.com/office/drawing/2014/main" val="20001"/>
                    </a:ext>
                  </a:extLst>
                </a:gridCol>
                <a:gridCol w="808908">
                  <a:extLst>
                    <a:ext uri="{9D8B030D-6E8A-4147-A177-3AD203B41FA5}">
                      <a16:colId xmlns:a16="http://schemas.microsoft.com/office/drawing/2014/main" val="20002"/>
                    </a:ext>
                  </a:extLst>
                </a:gridCol>
                <a:gridCol w="721921">
                  <a:extLst>
                    <a:ext uri="{9D8B030D-6E8A-4147-A177-3AD203B41FA5}">
                      <a16:colId xmlns:a16="http://schemas.microsoft.com/office/drawing/2014/main" val="20003"/>
                    </a:ext>
                  </a:extLst>
                </a:gridCol>
                <a:gridCol w="773095">
                  <a:extLst>
                    <a:ext uri="{9D8B030D-6E8A-4147-A177-3AD203B41FA5}">
                      <a16:colId xmlns:a16="http://schemas.microsoft.com/office/drawing/2014/main" val="20004"/>
                    </a:ext>
                  </a:extLst>
                </a:gridCol>
                <a:gridCol w="778385">
                  <a:extLst>
                    <a:ext uri="{9D8B030D-6E8A-4147-A177-3AD203B41FA5}">
                      <a16:colId xmlns:a16="http://schemas.microsoft.com/office/drawing/2014/main" val="20005"/>
                    </a:ext>
                  </a:extLst>
                </a:gridCol>
                <a:gridCol w="614282">
                  <a:extLst>
                    <a:ext uri="{9D8B030D-6E8A-4147-A177-3AD203B41FA5}">
                      <a16:colId xmlns:a16="http://schemas.microsoft.com/office/drawing/2014/main" val="20006"/>
                    </a:ext>
                  </a:extLst>
                </a:gridCol>
                <a:gridCol w="721921">
                  <a:extLst>
                    <a:ext uri="{9D8B030D-6E8A-4147-A177-3AD203B41FA5}">
                      <a16:colId xmlns:a16="http://schemas.microsoft.com/office/drawing/2014/main" val="877571186"/>
                    </a:ext>
                  </a:extLst>
                </a:gridCol>
              </a:tblGrid>
              <a:tr h="46779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i="1">
                          <a:solidFill>
                            <a:schemeClr val="tx1">
                              <a:lumMod val="75000"/>
                              <a:lumOff val="25000"/>
                            </a:schemeClr>
                          </a:solidFill>
                        </a:rPr>
                        <a:t>2025 Survey</a:t>
                      </a:r>
                    </a:p>
                    <a:p>
                      <a:endParaRPr lang="en-GB" sz="1100">
                        <a:solidFill>
                          <a:schemeClr val="tx1">
                            <a:lumMod val="75000"/>
                            <a:lumOff val="25000"/>
                          </a:schemeClr>
                        </a:solidFill>
                      </a:endParaRP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SEN</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Have a disability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Young carers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Ethnicity:</a:t>
                      </a:r>
                      <a:r>
                        <a:rPr lang="en-GB" sz="1100" b="1" baseline="0">
                          <a:solidFill>
                            <a:schemeClr val="tx1">
                              <a:lumMod val="75000"/>
                              <a:lumOff val="25000"/>
                            </a:schemeClr>
                          </a:solidFill>
                        </a:rPr>
                        <a:t> </a:t>
                      </a:r>
                      <a:r>
                        <a:rPr lang="en-GB" sz="1100" b="1">
                          <a:solidFill>
                            <a:schemeClr val="tx1">
                              <a:lumMod val="75000"/>
                              <a:lumOff val="25000"/>
                            </a:schemeClr>
                          </a:solidFill>
                        </a:rPr>
                        <a:t>White</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Ethnic Minority Groups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Eng 2</a:t>
                      </a:r>
                      <a:r>
                        <a:rPr lang="en-GB" sz="1100" b="1" baseline="30000">
                          <a:solidFill>
                            <a:schemeClr val="tx1">
                              <a:lumMod val="75000"/>
                              <a:lumOff val="25000"/>
                            </a:schemeClr>
                          </a:solidFill>
                        </a:rPr>
                        <a:t>nd</a:t>
                      </a:r>
                      <a:r>
                        <a:rPr lang="en-GB" sz="1100" b="1">
                          <a:solidFill>
                            <a:schemeClr val="tx1">
                              <a:lumMod val="75000"/>
                              <a:lumOff val="25000"/>
                            </a:schemeClr>
                          </a:solidFill>
                        </a:rPr>
                        <a:t> Lang</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LGBTQ</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48861">
                <a:tc>
                  <a:txBody>
                    <a:bodyPr/>
                    <a:lstStyle/>
                    <a:p>
                      <a:r>
                        <a:rPr lang="en-GB" sz="1100" i="1">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61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106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32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293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34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26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71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420955">
                <a:tc>
                  <a:txBody>
                    <a:bodyPr/>
                    <a:lstStyle/>
                    <a:p>
                      <a:pPr algn="l" fontAlgn="b"/>
                      <a:r>
                        <a:rPr lang="en-GB" sz="1100" b="0" i="0" u="none" strike="noStrike">
                          <a:solidFill>
                            <a:schemeClr val="tx1">
                              <a:lumMod val="75000"/>
                              <a:lumOff val="25000"/>
                            </a:schemeClr>
                          </a:solidFill>
                          <a:effectLst/>
                          <a:latin typeface="Calibri" panose="020F0502020204030204" pitchFamily="34" charset="0"/>
                        </a:rPr>
                        <a:t>I know where to get help</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77%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73%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88%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83%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74%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73%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69%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330132">
                <a:tc>
                  <a:txBody>
                    <a:bodyPr/>
                    <a:lstStyle/>
                    <a:p>
                      <a:pPr algn="l" fontAlgn="b"/>
                      <a:r>
                        <a:rPr lang="en-GB" sz="1100" b="0" i="0" u="none" strike="noStrike">
                          <a:solidFill>
                            <a:schemeClr val="tx1">
                              <a:lumMod val="75000"/>
                              <a:lumOff val="25000"/>
                            </a:schemeClr>
                          </a:solidFill>
                          <a:effectLst/>
                          <a:latin typeface="Calibri" panose="020F0502020204030204" pitchFamily="34" charset="0"/>
                        </a:rPr>
                        <a:t>I feel able to get help</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62%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58%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66%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66%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62%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58%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46%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bl>
          </a:graphicData>
        </a:graphic>
      </p:graphicFrame>
      <p:sp>
        <p:nvSpPr>
          <p:cNvPr id="11" name="TextBox 10">
            <a:extLst>
              <a:ext uri="{FF2B5EF4-FFF2-40B4-BE49-F238E27FC236}">
                <a16:creationId xmlns:a16="http://schemas.microsoft.com/office/drawing/2014/main" id="{3B7CA23C-BBE9-4BD6-876E-A3ED3880B6AA}"/>
              </a:ext>
            </a:extLst>
          </p:cNvPr>
          <p:cNvSpPr txBox="1"/>
          <p:nvPr/>
        </p:nvSpPr>
        <p:spPr>
          <a:xfrm>
            <a:off x="5367931" y="5098159"/>
            <a:ext cx="6265269" cy="276999"/>
          </a:xfrm>
          <a:prstGeom prst="rect">
            <a:avLst/>
          </a:prstGeom>
          <a:solidFill>
            <a:schemeClr val="accent4">
              <a:lumMod val="20000"/>
              <a:lumOff val="80000"/>
            </a:schemeClr>
          </a:solidFill>
        </p:spPr>
        <p:txBody>
          <a:bodyPr wrap="square" rtlCol="0">
            <a:spAutoFit/>
          </a:bodyPr>
          <a:lstStyle/>
          <a:p>
            <a:r>
              <a:rPr lang="en-GB" sz="1200">
                <a:solidFill>
                  <a:schemeClr val="tx1">
                    <a:lumMod val="75000"/>
                    <a:lumOff val="25000"/>
                  </a:schemeClr>
                </a:solidFill>
              </a:rPr>
              <a:t>Proportion of pupils responding ‘Yes’</a:t>
            </a:r>
          </a:p>
        </p:txBody>
      </p:sp>
    </p:spTree>
    <p:extLst>
      <p:ext uri="{BB962C8B-B14F-4D97-AF65-F5344CB8AC3E}">
        <p14:creationId xmlns:p14="http://schemas.microsoft.com/office/powerpoint/2010/main" val="3036812113"/>
      </p:ext>
    </p:extLst>
  </p:cSld>
  <p:clrMapOvr>
    <a:masterClrMapping/>
  </p:clrMapOvr>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1"/>
          <p:cNvSpPr>
            <a:spLocks noGrp="1"/>
          </p:cNvSpPr>
          <p:nvPr>
            <p:ph type="title"/>
          </p:nvPr>
        </p:nvSpPr>
        <p:spPr>
          <a:xfrm>
            <a:off x="180000" y="180000"/>
            <a:ext cx="11697152" cy="900000"/>
          </a:xfrm>
        </p:spPr>
        <p:txBody>
          <a:bodyPr anchor="t" anchorCtr="0">
            <a:normAutofit/>
          </a:bodyPr>
          <a:lstStyle/>
          <a:p>
            <a:r>
              <a:rPr lang="en-GB" sz="1600"/>
              <a:t>To those that have </a:t>
            </a:r>
            <a:r>
              <a:rPr lang="en-GB" sz="1600" u="sng"/>
              <a:t>not</a:t>
            </a:r>
            <a:r>
              <a:rPr lang="en-GB" sz="1600"/>
              <a:t> suffered abuse to date, when asked to think hypothetically about potential abuse in relationships, the vast majority are confident that they would know where to go for help. LGBTQ pupils are the group least likely to feel able to get help.</a:t>
            </a:r>
          </a:p>
        </p:txBody>
      </p:sp>
      <p:graphicFrame>
        <p:nvGraphicFramePr>
          <p:cNvPr id="9" name="Chart 8"/>
          <p:cNvGraphicFramePr/>
          <p:nvPr>
            <p:extLst>
              <p:ext uri="{D42A27DB-BD31-4B8C-83A1-F6EECF244321}">
                <p14:modId xmlns:p14="http://schemas.microsoft.com/office/powerpoint/2010/main" val="757337636"/>
              </p:ext>
            </p:extLst>
          </p:nvPr>
        </p:nvGraphicFramePr>
        <p:xfrm>
          <a:off x="183600" y="835200"/>
          <a:ext cx="4849411" cy="4472524"/>
        </p:xfrm>
        <a:graphic>
          <a:graphicData uri="http://schemas.openxmlformats.org/drawingml/2006/chart">
            <c:chart xmlns:c="http://schemas.openxmlformats.org/drawingml/2006/chart" xmlns:r="http://schemas.openxmlformats.org/officeDocument/2006/relationships" r:id="rId2"/>
          </a:graphicData>
        </a:graphic>
      </p:graphicFrame>
      <p:sp>
        <p:nvSpPr>
          <p:cNvPr id="8" name="Rectangle 7"/>
          <p:cNvSpPr/>
          <p:nvPr/>
        </p:nvSpPr>
        <p:spPr>
          <a:xfrm>
            <a:off x="9946640" y="6368627"/>
            <a:ext cx="1686560" cy="492926"/>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a:t>Relationships</a:t>
            </a:r>
          </a:p>
        </p:txBody>
      </p:sp>
      <p:graphicFrame>
        <p:nvGraphicFramePr>
          <p:cNvPr id="10" name="Table 9"/>
          <p:cNvGraphicFramePr>
            <a:graphicFrameLocks noGrp="1"/>
          </p:cNvGraphicFramePr>
          <p:nvPr>
            <p:extLst>
              <p:ext uri="{D42A27DB-BD31-4B8C-83A1-F6EECF244321}">
                <p14:modId xmlns:p14="http://schemas.microsoft.com/office/powerpoint/2010/main" val="4249543139"/>
              </p:ext>
            </p:extLst>
          </p:nvPr>
        </p:nvGraphicFramePr>
        <p:xfrm>
          <a:off x="5367600" y="1200184"/>
          <a:ext cx="6265600" cy="1584630"/>
        </p:xfrm>
        <a:graphic>
          <a:graphicData uri="http://schemas.openxmlformats.org/drawingml/2006/table">
            <a:tbl>
              <a:tblPr firstRow="1" bandRow="1">
                <a:tableStyleId>{5940675A-B579-460E-94D1-54222C63F5DA}</a:tableStyleId>
              </a:tblPr>
              <a:tblGrid>
                <a:gridCol w="1369714">
                  <a:extLst>
                    <a:ext uri="{9D8B030D-6E8A-4147-A177-3AD203B41FA5}">
                      <a16:colId xmlns:a16="http://schemas.microsoft.com/office/drawing/2014/main" val="20000"/>
                    </a:ext>
                  </a:extLst>
                </a:gridCol>
                <a:gridCol w="903858">
                  <a:extLst>
                    <a:ext uri="{9D8B030D-6E8A-4147-A177-3AD203B41FA5}">
                      <a16:colId xmlns:a16="http://schemas.microsoft.com/office/drawing/2014/main" val="20001"/>
                    </a:ext>
                  </a:extLst>
                </a:gridCol>
                <a:gridCol w="728104">
                  <a:extLst>
                    <a:ext uri="{9D8B030D-6E8A-4147-A177-3AD203B41FA5}">
                      <a16:colId xmlns:a16="http://schemas.microsoft.com/office/drawing/2014/main" val="20002"/>
                    </a:ext>
                  </a:extLst>
                </a:gridCol>
                <a:gridCol w="815981">
                  <a:extLst>
                    <a:ext uri="{9D8B030D-6E8A-4147-A177-3AD203B41FA5}">
                      <a16:colId xmlns:a16="http://schemas.microsoft.com/office/drawing/2014/main" val="20003"/>
                    </a:ext>
                  </a:extLst>
                </a:gridCol>
                <a:gridCol w="815981">
                  <a:extLst>
                    <a:ext uri="{9D8B030D-6E8A-4147-A177-3AD203B41FA5}">
                      <a16:colId xmlns:a16="http://schemas.microsoft.com/office/drawing/2014/main" val="20004"/>
                    </a:ext>
                  </a:extLst>
                </a:gridCol>
                <a:gridCol w="815981">
                  <a:extLst>
                    <a:ext uri="{9D8B030D-6E8A-4147-A177-3AD203B41FA5}">
                      <a16:colId xmlns:a16="http://schemas.microsoft.com/office/drawing/2014/main" val="20005"/>
                    </a:ext>
                  </a:extLst>
                </a:gridCol>
                <a:gridCol w="815981">
                  <a:extLst>
                    <a:ext uri="{9D8B030D-6E8A-4147-A177-3AD203B41FA5}">
                      <a16:colId xmlns:a16="http://schemas.microsoft.com/office/drawing/2014/main" val="20006"/>
                    </a:ext>
                  </a:extLst>
                </a:gridCol>
              </a:tblGrid>
              <a:tr h="46779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i="1">
                          <a:solidFill>
                            <a:schemeClr val="tx1">
                              <a:lumMod val="75000"/>
                              <a:lumOff val="25000"/>
                            </a:schemeClr>
                          </a:solidFill>
                        </a:rPr>
                        <a:t>2025 Survey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All Secondary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Year 8</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Year 10</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Boys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Girls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FSM</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48861">
                <a:tc>
                  <a:txBody>
                    <a:bodyPr/>
                    <a:lstStyle/>
                    <a:p>
                      <a:r>
                        <a:rPr lang="en-GB" sz="1100" i="1">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1207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774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433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591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585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240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420955">
                <a:tc>
                  <a:txBody>
                    <a:bodyPr/>
                    <a:lstStyle/>
                    <a:p>
                      <a:pPr algn="l" fontAlgn="b"/>
                      <a:r>
                        <a:rPr lang="en-GB" sz="1100" b="0" i="0" u="none" strike="noStrike">
                          <a:solidFill>
                            <a:schemeClr val="tx1">
                              <a:lumMod val="75000"/>
                              <a:lumOff val="25000"/>
                            </a:schemeClr>
                          </a:solidFill>
                          <a:effectLst/>
                          <a:latin typeface="Calibri" panose="020F0502020204030204" pitchFamily="34" charset="0"/>
                        </a:rPr>
                        <a:t>I know where I could get help</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92%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91%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93%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92%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91%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88%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330132">
                <a:tc>
                  <a:txBody>
                    <a:bodyPr/>
                    <a:lstStyle/>
                    <a:p>
                      <a:pPr algn="l" fontAlgn="b"/>
                      <a:r>
                        <a:rPr lang="en-GB" sz="1100" b="0" i="0" u="none" strike="noStrike">
                          <a:solidFill>
                            <a:schemeClr val="tx1">
                              <a:lumMod val="75000"/>
                              <a:lumOff val="25000"/>
                            </a:schemeClr>
                          </a:solidFill>
                          <a:effectLst/>
                          <a:latin typeface="Calibri" panose="020F0502020204030204" pitchFamily="34" charset="0"/>
                        </a:rPr>
                        <a:t>I would feel able to get help</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87%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86%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88%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89%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86%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84%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bl>
          </a:graphicData>
        </a:graphic>
      </p:graphicFrame>
      <p:sp>
        <p:nvSpPr>
          <p:cNvPr id="12" name="TextBox 11"/>
          <p:cNvSpPr txBox="1"/>
          <p:nvPr/>
        </p:nvSpPr>
        <p:spPr>
          <a:xfrm>
            <a:off x="180000" y="6368627"/>
            <a:ext cx="9491446" cy="400110"/>
          </a:xfrm>
          <a:prstGeom prst="rect">
            <a:avLst/>
          </a:prstGeom>
          <a:noFill/>
        </p:spPr>
        <p:txBody>
          <a:bodyPr wrap="square" rtlCol="0" anchor="b" anchorCtr="0">
            <a:spAutoFit/>
          </a:bodyPr>
          <a:lstStyle/>
          <a:p>
            <a:r>
              <a:rPr lang="en-GB" sz="1000">
                <a:solidFill>
                  <a:srgbClr val="002060"/>
                </a:solidFill>
              </a:rPr>
              <a:t>Q: If any of those things were to happen to you….? </a:t>
            </a:r>
          </a:p>
          <a:p>
            <a:r>
              <a:rPr lang="en-GB" sz="1000" i="1">
                <a:solidFill>
                  <a:srgbClr val="002060"/>
                </a:solidFill>
              </a:rPr>
              <a:t>Base: All who have not had an abusive relationship 2023 n=822, 2024 n=905, 2025 n=1,207.</a:t>
            </a:r>
          </a:p>
        </p:txBody>
      </p:sp>
      <p:graphicFrame>
        <p:nvGraphicFramePr>
          <p:cNvPr id="11" name="Table 10">
            <a:extLst>
              <a:ext uri="{FF2B5EF4-FFF2-40B4-BE49-F238E27FC236}">
                <a16:creationId xmlns:a16="http://schemas.microsoft.com/office/drawing/2014/main" id="{303460C2-D7FE-48B1-A30D-C78158345074}"/>
              </a:ext>
            </a:extLst>
          </p:cNvPr>
          <p:cNvGraphicFramePr>
            <a:graphicFrameLocks noGrp="1"/>
          </p:cNvGraphicFramePr>
          <p:nvPr>
            <p:extLst>
              <p:ext uri="{D42A27DB-BD31-4B8C-83A1-F6EECF244321}">
                <p14:modId xmlns:p14="http://schemas.microsoft.com/office/powerpoint/2010/main" val="3738514313"/>
              </p:ext>
            </p:extLst>
          </p:nvPr>
        </p:nvGraphicFramePr>
        <p:xfrm>
          <a:off x="5367931" y="2995183"/>
          <a:ext cx="6265269" cy="1711200"/>
        </p:xfrm>
        <a:graphic>
          <a:graphicData uri="http://schemas.openxmlformats.org/drawingml/2006/table">
            <a:tbl>
              <a:tblPr firstRow="1" bandRow="1">
                <a:tableStyleId>{5940675A-B579-460E-94D1-54222C63F5DA}</a:tableStyleId>
              </a:tblPr>
              <a:tblGrid>
                <a:gridCol w="1211824">
                  <a:extLst>
                    <a:ext uri="{9D8B030D-6E8A-4147-A177-3AD203B41FA5}">
                      <a16:colId xmlns:a16="http://schemas.microsoft.com/office/drawing/2014/main" val="20000"/>
                    </a:ext>
                  </a:extLst>
                </a:gridCol>
                <a:gridCol w="721921">
                  <a:extLst>
                    <a:ext uri="{9D8B030D-6E8A-4147-A177-3AD203B41FA5}">
                      <a16:colId xmlns:a16="http://schemas.microsoft.com/office/drawing/2014/main" val="20001"/>
                    </a:ext>
                  </a:extLst>
                </a:gridCol>
                <a:gridCol w="782959">
                  <a:extLst>
                    <a:ext uri="{9D8B030D-6E8A-4147-A177-3AD203B41FA5}">
                      <a16:colId xmlns:a16="http://schemas.microsoft.com/office/drawing/2014/main" val="20002"/>
                    </a:ext>
                  </a:extLst>
                </a:gridCol>
                <a:gridCol w="660882">
                  <a:extLst>
                    <a:ext uri="{9D8B030D-6E8A-4147-A177-3AD203B41FA5}">
                      <a16:colId xmlns:a16="http://schemas.microsoft.com/office/drawing/2014/main" val="20003"/>
                    </a:ext>
                  </a:extLst>
                </a:gridCol>
                <a:gridCol w="820895">
                  <a:extLst>
                    <a:ext uri="{9D8B030D-6E8A-4147-A177-3AD203B41FA5}">
                      <a16:colId xmlns:a16="http://schemas.microsoft.com/office/drawing/2014/main" val="20004"/>
                    </a:ext>
                  </a:extLst>
                </a:gridCol>
                <a:gridCol w="750554">
                  <a:extLst>
                    <a:ext uri="{9D8B030D-6E8A-4147-A177-3AD203B41FA5}">
                      <a16:colId xmlns:a16="http://schemas.microsoft.com/office/drawing/2014/main" val="20005"/>
                    </a:ext>
                  </a:extLst>
                </a:gridCol>
                <a:gridCol w="594313">
                  <a:extLst>
                    <a:ext uri="{9D8B030D-6E8A-4147-A177-3AD203B41FA5}">
                      <a16:colId xmlns:a16="http://schemas.microsoft.com/office/drawing/2014/main" val="20006"/>
                    </a:ext>
                  </a:extLst>
                </a:gridCol>
                <a:gridCol w="721921">
                  <a:extLst>
                    <a:ext uri="{9D8B030D-6E8A-4147-A177-3AD203B41FA5}">
                      <a16:colId xmlns:a16="http://schemas.microsoft.com/office/drawing/2014/main" val="1390917084"/>
                    </a:ext>
                  </a:extLst>
                </a:gridCol>
              </a:tblGrid>
              <a:tr h="46779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i="1">
                          <a:solidFill>
                            <a:schemeClr val="tx1">
                              <a:lumMod val="75000"/>
                              <a:lumOff val="25000"/>
                            </a:schemeClr>
                          </a:solidFill>
                        </a:rPr>
                        <a:t>2025 Survey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SEN</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Have a disability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Young carers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Ethnicity:</a:t>
                      </a:r>
                      <a:r>
                        <a:rPr lang="en-GB" sz="1100" b="1" baseline="0">
                          <a:solidFill>
                            <a:schemeClr val="tx1">
                              <a:lumMod val="75000"/>
                              <a:lumOff val="25000"/>
                            </a:schemeClr>
                          </a:solidFill>
                        </a:rPr>
                        <a:t> </a:t>
                      </a:r>
                      <a:r>
                        <a:rPr lang="en-GB" sz="1100" b="1">
                          <a:solidFill>
                            <a:schemeClr val="tx1">
                              <a:lumMod val="75000"/>
                              <a:lumOff val="25000"/>
                            </a:schemeClr>
                          </a:solidFill>
                        </a:rPr>
                        <a:t>White</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Ethnic Minority Groups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Eng 2</a:t>
                      </a:r>
                      <a:r>
                        <a:rPr lang="en-GB" sz="1100" b="1" baseline="30000">
                          <a:solidFill>
                            <a:schemeClr val="tx1">
                              <a:lumMod val="75000"/>
                              <a:lumOff val="25000"/>
                            </a:schemeClr>
                          </a:solidFill>
                        </a:rPr>
                        <a:t>nd</a:t>
                      </a:r>
                      <a:r>
                        <a:rPr lang="en-GB" sz="1100" b="1">
                          <a:solidFill>
                            <a:schemeClr val="tx1">
                              <a:lumMod val="75000"/>
                              <a:lumOff val="25000"/>
                            </a:schemeClr>
                          </a:solidFill>
                        </a:rPr>
                        <a:t> Lang</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LGBTQ</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153902">
                <a:tc>
                  <a:txBody>
                    <a:bodyPr/>
                    <a:lstStyle/>
                    <a:p>
                      <a:r>
                        <a:rPr lang="en-GB" sz="1100" i="1">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130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203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55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1048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120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94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107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420955">
                <a:tc>
                  <a:txBody>
                    <a:bodyPr/>
                    <a:lstStyle/>
                    <a:p>
                      <a:pPr algn="l" fontAlgn="b"/>
                      <a:r>
                        <a:rPr lang="en-GB" sz="1100" b="0" i="0" u="none" strike="noStrike">
                          <a:solidFill>
                            <a:schemeClr val="tx1">
                              <a:lumMod val="75000"/>
                              <a:lumOff val="25000"/>
                            </a:schemeClr>
                          </a:solidFill>
                          <a:effectLst/>
                          <a:latin typeface="Calibri" panose="020F0502020204030204" pitchFamily="34" charset="0"/>
                        </a:rPr>
                        <a:t>I know where I could get help</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87%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89%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89%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92%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92%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87%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89%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330132">
                <a:tc>
                  <a:txBody>
                    <a:bodyPr/>
                    <a:lstStyle/>
                    <a:p>
                      <a:pPr algn="l" fontAlgn="b"/>
                      <a:r>
                        <a:rPr lang="en-GB" sz="1100" b="0" i="0" u="none" strike="noStrike">
                          <a:solidFill>
                            <a:schemeClr val="tx1">
                              <a:lumMod val="75000"/>
                              <a:lumOff val="25000"/>
                            </a:schemeClr>
                          </a:solidFill>
                          <a:effectLst/>
                          <a:latin typeface="Calibri" panose="020F0502020204030204" pitchFamily="34" charset="0"/>
                        </a:rPr>
                        <a:t>I would feel able to get help</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77%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80%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76%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87%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85%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85%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74%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bl>
          </a:graphicData>
        </a:graphic>
      </p:graphicFrame>
    </p:spTree>
    <p:extLst>
      <p:ext uri="{BB962C8B-B14F-4D97-AF65-F5344CB8AC3E}">
        <p14:creationId xmlns:p14="http://schemas.microsoft.com/office/powerpoint/2010/main" val="3983839653"/>
      </p:ext>
    </p:extLst>
  </p:cSld>
  <p:clrMapOvr>
    <a:masterClrMapping/>
  </p:clrMapOvr>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1"/>
          <p:cNvSpPr>
            <a:spLocks noGrp="1"/>
          </p:cNvSpPr>
          <p:nvPr>
            <p:ph type="title"/>
          </p:nvPr>
        </p:nvSpPr>
        <p:spPr>
          <a:xfrm>
            <a:off x="180001" y="180000"/>
            <a:ext cx="10940582" cy="900000"/>
          </a:xfrm>
        </p:spPr>
        <p:txBody>
          <a:bodyPr anchor="t" anchorCtr="0">
            <a:noAutofit/>
          </a:bodyPr>
          <a:lstStyle/>
          <a:p>
            <a:r>
              <a:rPr lang="en-GB" sz="1600"/>
              <a:t>Pupils were informed that services and online sources are available to provide help and advice about relationships and sexual health. Over half, however, were not aware of the Zone 5-19 Clinic or the e-clinic. </a:t>
            </a:r>
          </a:p>
        </p:txBody>
      </p:sp>
      <p:graphicFrame>
        <p:nvGraphicFramePr>
          <p:cNvPr id="9" name="Chart 8"/>
          <p:cNvGraphicFramePr/>
          <p:nvPr>
            <p:extLst>
              <p:ext uri="{D42A27DB-BD31-4B8C-83A1-F6EECF244321}">
                <p14:modId xmlns:p14="http://schemas.microsoft.com/office/powerpoint/2010/main" val="2078770223"/>
              </p:ext>
            </p:extLst>
          </p:nvPr>
        </p:nvGraphicFramePr>
        <p:xfrm>
          <a:off x="267618" y="773509"/>
          <a:ext cx="9679022" cy="5310982"/>
        </p:xfrm>
        <a:graphic>
          <a:graphicData uri="http://schemas.openxmlformats.org/drawingml/2006/chart">
            <c:chart xmlns:c="http://schemas.openxmlformats.org/drawingml/2006/chart" xmlns:r="http://schemas.openxmlformats.org/officeDocument/2006/relationships" r:id="rId2"/>
          </a:graphicData>
        </a:graphic>
      </p:graphicFrame>
      <p:sp>
        <p:nvSpPr>
          <p:cNvPr id="8" name="Rectangle 7"/>
          <p:cNvSpPr/>
          <p:nvPr/>
        </p:nvSpPr>
        <p:spPr>
          <a:xfrm>
            <a:off x="9946640" y="6368627"/>
            <a:ext cx="1686560" cy="492926"/>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a:t>Relationships</a:t>
            </a:r>
          </a:p>
        </p:txBody>
      </p:sp>
      <p:sp>
        <p:nvSpPr>
          <p:cNvPr id="12" name="TextBox 11"/>
          <p:cNvSpPr txBox="1"/>
          <p:nvPr/>
        </p:nvSpPr>
        <p:spPr>
          <a:xfrm>
            <a:off x="183600" y="6060624"/>
            <a:ext cx="9491446" cy="707886"/>
          </a:xfrm>
          <a:prstGeom prst="rect">
            <a:avLst/>
          </a:prstGeom>
          <a:noFill/>
        </p:spPr>
        <p:txBody>
          <a:bodyPr wrap="square" rtlCol="0" anchor="b" anchorCtr="0">
            <a:spAutoFit/>
          </a:bodyPr>
          <a:lstStyle/>
          <a:p>
            <a:r>
              <a:rPr lang="en-GB" sz="1000">
                <a:solidFill>
                  <a:srgbClr val="002060"/>
                </a:solidFill>
              </a:rPr>
              <a:t>Q: The following services and online sources can provide help and advice about relationships and sexual health. For each, please indicate whether you know about the service and have used it.  </a:t>
            </a:r>
            <a:r>
              <a:rPr lang="en-GB" sz="1000" i="1">
                <a:solidFill>
                  <a:srgbClr val="002060"/>
                </a:solidFill>
              </a:rPr>
              <a:t>Base: All valid respondents, n=1,546. </a:t>
            </a:r>
          </a:p>
          <a:p>
            <a:r>
              <a:rPr lang="en-GB" sz="1000" i="1">
                <a:solidFill>
                  <a:srgbClr val="002060"/>
                </a:solidFill>
              </a:rPr>
              <a:t>Please note: Added for 2023 ‘Zone 5-19 (School Nurses) in school/or a community venue’, ‘Zone 5-19 Clinic (Based at The Flying Scotsman Centre, was called Project 3)’, ‘Zone 5-19 website/social media’, and ‘Zone 5-19 E-Clinic’. </a:t>
            </a:r>
          </a:p>
        </p:txBody>
      </p:sp>
    </p:spTree>
    <p:extLst>
      <p:ext uri="{BB962C8B-B14F-4D97-AF65-F5344CB8AC3E}">
        <p14:creationId xmlns:p14="http://schemas.microsoft.com/office/powerpoint/2010/main" val="1024403758"/>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vert="horz" lIns="91440" tIns="45720" rIns="91440" bIns="45720" rtlCol="0" anchor="ctr">
            <a:normAutofit/>
          </a:bodyPr>
          <a:lstStyle/>
          <a:p>
            <a:r>
              <a:rPr lang="en-GB" sz="2400"/>
              <a:t>Executive Summary (5) - CYPP key indicators</a:t>
            </a:r>
          </a:p>
        </p:txBody>
      </p:sp>
      <p:sp>
        <p:nvSpPr>
          <p:cNvPr id="3" name="Content Placeholder 2"/>
          <p:cNvSpPr>
            <a:spLocks noGrp="1"/>
          </p:cNvSpPr>
          <p:nvPr>
            <p:ph idx="1"/>
          </p:nvPr>
        </p:nvSpPr>
        <p:spPr>
          <a:xfrm>
            <a:off x="183600" y="3802663"/>
            <a:ext cx="5561860" cy="2210797"/>
          </a:xfrm>
        </p:spPr>
        <p:txBody>
          <a:bodyPr>
            <a:noAutofit/>
          </a:bodyPr>
          <a:lstStyle/>
          <a:p>
            <a:pPr marL="0" indent="0">
              <a:lnSpc>
                <a:spcPct val="100000"/>
              </a:lnSpc>
              <a:spcBef>
                <a:spcPts val="600"/>
              </a:spcBef>
              <a:spcAft>
                <a:spcPts val="600"/>
              </a:spcAft>
              <a:buNone/>
            </a:pPr>
            <a:r>
              <a:rPr lang="en-GB" sz="1600" i="1">
                <a:latin typeface="+mn-lt"/>
              </a:rPr>
              <a:t>CYPP-7: </a:t>
            </a:r>
            <a:r>
              <a:rPr lang="en-GB" sz="1600" b="1">
                <a:latin typeface="+mn-lt"/>
              </a:rPr>
              <a:t>How do you rate the following in the area where you live? </a:t>
            </a:r>
          </a:p>
          <a:p>
            <a:pPr marL="0" indent="0">
              <a:lnSpc>
                <a:spcPct val="100000"/>
              </a:lnSpc>
              <a:spcBef>
                <a:spcPts val="600"/>
              </a:spcBef>
              <a:spcAft>
                <a:spcPts val="600"/>
              </a:spcAft>
              <a:buNone/>
            </a:pPr>
            <a:r>
              <a:rPr lang="en-GB" sz="1400">
                <a:solidFill>
                  <a:srgbClr val="404040"/>
                </a:solidFill>
                <a:latin typeface="+mn-lt"/>
              </a:rPr>
              <a:t>71% feel safe/very safe when they’re at school, 82% feel safe/very safe when they’re out during the day and 76% do so when going to and from school. </a:t>
            </a:r>
          </a:p>
          <a:p>
            <a:pPr marL="0" indent="0">
              <a:lnSpc>
                <a:spcPct val="100000"/>
              </a:lnSpc>
              <a:spcBef>
                <a:spcPts val="600"/>
              </a:spcBef>
              <a:spcAft>
                <a:spcPts val="600"/>
              </a:spcAft>
              <a:buNone/>
            </a:pPr>
            <a:r>
              <a:rPr lang="en-GB" sz="1400">
                <a:solidFill>
                  <a:srgbClr val="404040"/>
                </a:solidFill>
                <a:latin typeface="+mn-lt"/>
              </a:rPr>
              <a:t>34% of pupils feel safe/very safe when going out after dark in the area they live and 27% feel safe/very safe in Doncaster town centre (see slide 132 for more details).</a:t>
            </a:r>
          </a:p>
        </p:txBody>
      </p:sp>
      <p:graphicFrame>
        <p:nvGraphicFramePr>
          <p:cNvPr id="4" name="Content Placeholder 6"/>
          <p:cNvGraphicFramePr>
            <a:graphicFrameLocks/>
          </p:cNvGraphicFramePr>
          <p:nvPr>
            <p:extLst>
              <p:ext uri="{D42A27DB-BD31-4B8C-83A1-F6EECF244321}">
                <p14:modId xmlns:p14="http://schemas.microsoft.com/office/powerpoint/2010/main" val="1414046110"/>
              </p:ext>
            </p:extLst>
          </p:nvPr>
        </p:nvGraphicFramePr>
        <p:xfrm>
          <a:off x="6338656" y="3788696"/>
          <a:ext cx="4580877" cy="2588540"/>
        </p:xfrm>
        <a:graphic>
          <a:graphicData uri="http://schemas.openxmlformats.org/drawingml/2006/chart">
            <c:chart xmlns:c="http://schemas.openxmlformats.org/drawingml/2006/chart" xmlns:r="http://schemas.openxmlformats.org/officeDocument/2006/relationships" r:id="rId3"/>
          </a:graphicData>
        </a:graphic>
      </p:graphicFrame>
      <p:sp>
        <p:nvSpPr>
          <p:cNvPr id="8" name="TextBox 7"/>
          <p:cNvSpPr txBox="1"/>
          <p:nvPr/>
        </p:nvSpPr>
        <p:spPr>
          <a:xfrm>
            <a:off x="183600" y="6522289"/>
            <a:ext cx="6741419" cy="246221"/>
          </a:xfrm>
          <a:prstGeom prst="rect">
            <a:avLst/>
          </a:prstGeom>
          <a:noFill/>
        </p:spPr>
        <p:txBody>
          <a:bodyPr wrap="square" rtlCol="0" anchor="b" anchorCtr="0">
            <a:spAutoFit/>
          </a:bodyPr>
          <a:lstStyle/>
          <a:p>
            <a:r>
              <a:rPr lang="en-GB" sz="1000" i="1">
                <a:solidFill>
                  <a:srgbClr val="002060"/>
                </a:solidFill>
                <a:latin typeface="Calibri" panose="020F0502020204030204" pitchFamily="34" charset="0"/>
              </a:rPr>
              <a:t>Base: All valid respondents, 2023 n=1,057, 2024 n=1,170, 2025 n=1,546.</a:t>
            </a:r>
          </a:p>
        </p:txBody>
      </p:sp>
      <p:sp>
        <p:nvSpPr>
          <p:cNvPr id="10" name="Content Placeholder 2"/>
          <p:cNvSpPr txBox="1">
            <a:spLocks/>
          </p:cNvSpPr>
          <p:nvPr/>
        </p:nvSpPr>
        <p:spPr>
          <a:xfrm>
            <a:off x="5133018" y="833152"/>
            <a:ext cx="6046816" cy="2389019"/>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rgbClr val="004376"/>
                </a:solidFill>
                <a:latin typeface="Calibri" panose="020F0502020204030204" pitchFamily="34" charset="0"/>
                <a:ea typeface="+mn-ea"/>
                <a:cs typeface="DINPro" panose="020B0504020101020102"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rgbClr val="004376"/>
                </a:solidFill>
                <a:latin typeface="Calibri" panose="020F0502020204030204" pitchFamily="34" charset="0"/>
                <a:ea typeface="+mn-ea"/>
                <a:cs typeface="DINPro" panose="020B0504020101020102"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rgbClr val="004376"/>
                </a:solidFill>
                <a:latin typeface="Calibri" panose="020F0502020204030204" pitchFamily="34" charset="0"/>
                <a:ea typeface="+mn-ea"/>
                <a:cs typeface="DINPro" panose="020B0504020101020102"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rgbClr val="004376"/>
                </a:solidFill>
                <a:latin typeface="Calibri" panose="020F0502020204030204" pitchFamily="34" charset="0"/>
                <a:ea typeface="+mn-ea"/>
                <a:cs typeface="DINPro" panose="020B0504020101020102"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rgbClr val="004376"/>
                </a:solidFill>
                <a:latin typeface="Calibri" panose="020F0502020204030204" pitchFamily="34" charset="0"/>
                <a:ea typeface="+mn-ea"/>
                <a:cs typeface="DINPro" panose="020B0504020101020102"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00000"/>
              </a:lnSpc>
              <a:spcBef>
                <a:spcPts val="600"/>
              </a:spcBef>
              <a:spcAft>
                <a:spcPts val="600"/>
              </a:spcAft>
              <a:buFont typeface="Arial" panose="020B0604020202020204" pitchFamily="34" charset="0"/>
              <a:buNone/>
            </a:pPr>
            <a:r>
              <a:rPr lang="en-GB" sz="1600" i="1">
                <a:latin typeface="+mn-lt"/>
              </a:rPr>
              <a:t>CYPP- 5 &amp; 6: </a:t>
            </a:r>
            <a:r>
              <a:rPr lang="en-GB" sz="1600" b="1">
                <a:latin typeface="+mn-lt"/>
              </a:rPr>
              <a:t>Resilience scores</a:t>
            </a:r>
          </a:p>
          <a:p>
            <a:pPr marL="0" indent="0">
              <a:lnSpc>
                <a:spcPct val="100000"/>
              </a:lnSpc>
              <a:spcBef>
                <a:spcPts val="600"/>
              </a:spcBef>
              <a:spcAft>
                <a:spcPts val="600"/>
              </a:spcAft>
              <a:buNone/>
            </a:pPr>
            <a:r>
              <a:rPr lang="en-GB" sz="1400">
                <a:solidFill>
                  <a:srgbClr val="404040"/>
                </a:solidFill>
                <a:latin typeface="+mn-lt"/>
              </a:rPr>
              <a:t>An overall measurement of resilience based on the answers to ‘If I don’t succeed at something’ and ‘If something goes wrong’. </a:t>
            </a:r>
          </a:p>
          <a:p>
            <a:pPr marL="0" indent="0">
              <a:lnSpc>
                <a:spcPct val="100000"/>
              </a:lnSpc>
              <a:spcBef>
                <a:spcPts val="600"/>
              </a:spcBef>
              <a:spcAft>
                <a:spcPts val="600"/>
              </a:spcAft>
              <a:buNone/>
            </a:pPr>
            <a:r>
              <a:rPr lang="en-GB" sz="1400">
                <a:solidFill>
                  <a:srgbClr val="404040"/>
                </a:solidFill>
                <a:latin typeface="+mn-lt"/>
              </a:rPr>
              <a:t>All items are scored 0-3 if phrased positively or 3-0 if they are phrased negatively.</a:t>
            </a:r>
          </a:p>
          <a:p>
            <a:pPr marL="0" indent="0">
              <a:lnSpc>
                <a:spcPct val="100000"/>
              </a:lnSpc>
              <a:spcBef>
                <a:spcPts val="600"/>
              </a:spcBef>
              <a:spcAft>
                <a:spcPts val="600"/>
              </a:spcAft>
              <a:buNone/>
            </a:pPr>
            <a:r>
              <a:rPr lang="en-GB" sz="1400">
                <a:solidFill>
                  <a:srgbClr val="404040"/>
                </a:solidFill>
                <a:latin typeface="+mn-lt"/>
              </a:rPr>
              <a:t>Resilience is relatively low amongst secondary school pupils with 44% scoring low (0-19). Year 8s are slightly more resilient than Year 10s, and boys have a higher resilience than girls (see slide 119 for more details).</a:t>
            </a:r>
          </a:p>
        </p:txBody>
      </p:sp>
      <p:graphicFrame>
        <p:nvGraphicFramePr>
          <p:cNvPr id="11" name="Content Placeholder 6">
            <a:extLst>
              <a:ext uri="{FF2B5EF4-FFF2-40B4-BE49-F238E27FC236}">
                <a16:creationId xmlns:a16="http://schemas.microsoft.com/office/drawing/2014/main" id="{944A29FD-D92B-455D-B12E-FF078A8C5C83}"/>
              </a:ext>
            </a:extLst>
          </p:cNvPr>
          <p:cNvGraphicFramePr>
            <a:graphicFrameLocks/>
          </p:cNvGraphicFramePr>
          <p:nvPr>
            <p:extLst>
              <p:ext uri="{D42A27DB-BD31-4B8C-83A1-F6EECF244321}">
                <p14:modId xmlns:p14="http://schemas.microsoft.com/office/powerpoint/2010/main" val="2046379446"/>
              </p:ext>
            </p:extLst>
          </p:nvPr>
        </p:nvGraphicFramePr>
        <p:xfrm>
          <a:off x="413554" y="1058730"/>
          <a:ext cx="4612784" cy="2570295"/>
        </p:xfrm>
        <a:graphic>
          <a:graphicData uri="http://schemas.openxmlformats.org/drawingml/2006/chart">
            <c:chart xmlns:c="http://schemas.openxmlformats.org/drawingml/2006/chart" xmlns:r="http://schemas.openxmlformats.org/officeDocument/2006/relationships" r:id="rId4"/>
          </a:graphicData>
        </a:graphic>
      </p:graphicFrame>
    </p:spTree>
    <p:extLst>
      <p:ext uri="{BB962C8B-B14F-4D97-AF65-F5344CB8AC3E}">
        <p14:creationId xmlns:p14="http://schemas.microsoft.com/office/powerpoint/2010/main" val="1094765439"/>
      </p:ext>
    </p:extLst>
  </p:cSld>
  <p:clrMapOvr>
    <a:masterClrMapping/>
  </p:clrMapOvr>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1"/>
          <p:cNvSpPr>
            <a:spLocks noGrp="1"/>
          </p:cNvSpPr>
          <p:nvPr>
            <p:ph type="title"/>
          </p:nvPr>
        </p:nvSpPr>
        <p:spPr>
          <a:xfrm>
            <a:off x="179999" y="180000"/>
            <a:ext cx="11449599" cy="900000"/>
          </a:xfrm>
        </p:spPr>
        <p:txBody>
          <a:bodyPr anchor="t" anchorCtr="0">
            <a:noAutofit/>
          </a:bodyPr>
          <a:lstStyle/>
          <a:p>
            <a:r>
              <a:rPr lang="en-GB" sz="1600"/>
              <a:t>Girls have a greater awareness of services relating to relationships and sexual health than boys. </a:t>
            </a:r>
          </a:p>
        </p:txBody>
      </p:sp>
      <p:graphicFrame>
        <p:nvGraphicFramePr>
          <p:cNvPr id="8" name="Table 7"/>
          <p:cNvGraphicFramePr>
            <a:graphicFrameLocks noGrp="1"/>
          </p:cNvGraphicFramePr>
          <p:nvPr>
            <p:extLst>
              <p:ext uri="{D42A27DB-BD31-4B8C-83A1-F6EECF244321}">
                <p14:modId xmlns:p14="http://schemas.microsoft.com/office/powerpoint/2010/main" val="3900571109"/>
              </p:ext>
            </p:extLst>
          </p:nvPr>
        </p:nvGraphicFramePr>
        <p:xfrm>
          <a:off x="179996" y="982684"/>
          <a:ext cx="11449602" cy="4246735"/>
        </p:xfrm>
        <a:graphic>
          <a:graphicData uri="http://schemas.openxmlformats.org/drawingml/2006/table">
            <a:tbl>
              <a:tblPr firstRow="1" bandRow="1">
                <a:tableStyleId>{5940675A-B579-460E-94D1-54222C63F5DA}</a:tableStyleId>
              </a:tblPr>
              <a:tblGrid>
                <a:gridCol w="1360319">
                  <a:extLst>
                    <a:ext uri="{9D8B030D-6E8A-4147-A177-3AD203B41FA5}">
                      <a16:colId xmlns:a16="http://schemas.microsoft.com/office/drawing/2014/main" val="20000"/>
                    </a:ext>
                  </a:extLst>
                </a:gridCol>
                <a:gridCol w="3568855">
                  <a:extLst>
                    <a:ext uri="{9D8B030D-6E8A-4147-A177-3AD203B41FA5}">
                      <a16:colId xmlns:a16="http://schemas.microsoft.com/office/drawing/2014/main" val="20001"/>
                    </a:ext>
                  </a:extLst>
                </a:gridCol>
                <a:gridCol w="1086738">
                  <a:extLst>
                    <a:ext uri="{9D8B030D-6E8A-4147-A177-3AD203B41FA5}">
                      <a16:colId xmlns:a16="http://schemas.microsoft.com/office/drawing/2014/main" val="20002"/>
                    </a:ext>
                  </a:extLst>
                </a:gridCol>
                <a:gridCol w="1086738">
                  <a:extLst>
                    <a:ext uri="{9D8B030D-6E8A-4147-A177-3AD203B41FA5}">
                      <a16:colId xmlns:a16="http://schemas.microsoft.com/office/drawing/2014/main" val="20003"/>
                    </a:ext>
                  </a:extLst>
                </a:gridCol>
                <a:gridCol w="1086738">
                  <a:extLst>
                    <a:ext uri="{9D8B030D-6E8A-4147-A177-3AD203B41FA5}">
                      <a16:colId xmlns:a16="http://schemas.microsoft.com/office/drawing/2014/main" val="20004"/>
                    </a:ext>
                  </a:extLst>
                </a:gridCol>
                <a:gridCol w="1086738">
                  <a:extLst>
                    <a:ext uri="{9D8B030D-6E8A-4147-A177-3AD203B41FA5}">
                      <a16:colId xmlns:a16="http://schemas.microsoft.com/office/drawing/2014/main" val="20005"/>
                    </a:ext>
                  </a:extLst>
                </a:gridCol>
                <a:gridCol w="1086738">
                  <a:extLst>
                    <a:ext uri="{9D8B030D-6E8A-4147-A177-3AD203B41FA5}">
                      <a16:colId xmlns:a16="http://schemas.microsoft.com/office/drawing/2014/main" val="20006"/>
                    </a:ext>
                  </a:extLst>
                </a:gridCol>
                <a:gridCol w="1086738">
                  <a:extLst>
                    <a:ext uri="{9D8B030D-6E8A-4147-A177-3AD203B41FA5}">
                      <a16:colId xmlns:a16="http://schemas.microsoft.com/office/drawing/2014/main" val="20007"/>
                    </a:ext>
                  </a:extLst>
                </a:gridCol>
              </a:tblGrid>
              <a:tr h="363491">
                <a:tc gridSpan="2">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i="1">
                          <a:solidFill>
                            <a:schemeClr val="tx1">
                              <a:lumMod val="75000"/>
                              <a:lumOff val="25000"/>
                            </a:schemeClr>
                          </a:solidFill>
                          <a:latin typeface="+mn-lt"/>
                        </a:rPr>
                        <a:t>2025 Survey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hMerge="1">
                  <a:txBody>
                    <a:bodyPr/>
                    <a:lstStyle/>
                    <a:p>
                      <a:endParaRPr lang="en-GB" sz="1200">
                        <a:solidFill>
                          <a:schemeClr val="tx1">
                            <a:lumMod val="75000"/>
                            <a:lumOff val="25000"/>
                          </a:schemeClr>
                        </a:solidFill>
                      </a:endParaRP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latin typeface="+mn-lt"/>
                        </a:rPr>
                        <a:t>All Secondary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latin typeface="+mn-lt"/>
                        </a:rPr>
                        <a:t>Year 8</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latin typeface="+mn-lt"/>
                        </a:rPr>
                        <a:t>Year 10</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latin typeface="+mn-lt"/>
                        </a:rPr>
                        <a:t>Boys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latin typeface="+mn-lt"/>
                        </a:rPr>
                        <a:t>Girls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latin typeface="+mn-lt"/>
                        </a:rPr>
                        <a:t>FSM</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87636">
                <a:tc gridSpan="2">
                  <a:txBody>
                    <a:bodyPr/>
                    <a:lstStyle/>
                    <a:p>
                      <a:r>
                        <a:rPr lang="en-GB" sz="1100" i="1">
                          <a:solidFill>
                            <a:schemeClr val="tx1">
                              <a:lumMod val="75000"/>
                              <a:lumOff val="25000"/>
                            </a:schemeClr>
                          </a:solidFill>
                          <a:latin typeface="+mn-lt"/>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hMerge="1">
                  <a:txBody>
                    <a:bodyPr/>
                    <a:lstStyle/>
                    <a:p>
                      <a:endParaRPr lang="en-GB" sz="1200" i="1">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latin typeface="+mn-lt"/>
                        </a:rPr>
                        <a:t>1546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latin typeface="+mn-lt"/>
                        </a:rPr>
                        <a:t>962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latin typeface="+mn-lt"/>
                        </a:rPr>
                        <a:t>584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latin typeface="+mn-lt"/>
                        </a:rPr>
                        <a:t>720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latin typeface="+mn-lt"/>
                        </a:rPr>
                        <a:t>775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latin typeface="+mn-lt"/>
                        </a:rPr>
                        <a:t>329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299634">
                <a:tc rowSpan="3">
                  <a:txBody>
                    <a:bodyPr/>
                    <a:lstStyle/>
                    <a:p>
                      <a:pPr algn="ctr" fontAlgn="b"/>
                      <a:r>
                        <a:rPr lang="en-GB" sz="1100" b="0" i="0" u="none" strike="noStrike">
                          <a:solidFill>
                            <a:schemeClr val="tx1">
                              <a:lumMod val="75000"/>
                              <a:lumOff val="25000"/>
                            </a:schemeClr>
                          </a:solidFill>
                          <a:effectLst/>
                          <a:latin typeface="+mn-lt"/>
                        </a:rPr>
                        <a:t>Zone 5-19 (School Nurses) in school/or a community venue</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l" fontAlgn="b"/>
                      <a:r>
                        <a:rPr lang="en-GB" sz="1100" b="0" i="0" u="none" strike="noStrike">
                          <a:solidFill>
                            <a:schemeClr val="tx1">
                              <a:lumMod val="75000"/>
                              <a:lumOff val="25000"/>
                            </a:schemeClr>
                          </a:solidFill>
                          <a:effectLst/>
                          <a:latin typeface="+mn-lt"/>
                        </a:rPr>
                        <a:t>I've not heard about it</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40%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44%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33%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46%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34%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39%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299634">
                <a:tc vMerge="1">
                  <a:txBody>
                    <a:bodyPr/>
                    <a:lstStyle/>
                    <a:p>
                      <a:pPr algn="l" fontAlgn="b"/>
                      <a:endParaRPr lang="en-GB" sz="1100" b="0" i="0" u="none" strike="noStrike">
                        <a:solidFill>
                          <a:srgbClr val="000000"/>
                        </a:solidFill>
                        <a:effectLst/>
                        <a:latin typeface="Calibri" panose="020F0502020204030204" pitchFamily="34" charset="0"/>
                      </a:endParaRPr>
                    </a:p>
                  </a:txBody>
                  <a:tcPr marL="7620" marR="7620" marT="7620" marB="0" anchor="b">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l" fontAlgn="b"/>
                      <a:r>
                        <a:rPr lang="en-GB" sz="1100" b="0" i="0" u="none" strike="noStrike">
                          <a:solidFill>
                            <a:schemeClr val="tx1">
                              <a:lumMod val="75000"/>
                              <a:lumOff val="25000"/>
                            </a:schemeClr>
                          </a:solidFill>
                          <a:effectLst/>
                          <a:latin typeface="+mn-lt"/>
                        </a:rPr>
                        <a:t>I've heard about it</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54%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49%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61%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46%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61%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51%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299634">
                <a:tc vMerge="1">
                  <a:txBody>
                    <a:bodyPr/>
                    <a:lstStyle/>
                    <a:p>
                      <a:pPr algn="l" fontAlgn="b"/>
                      <a:endParaRPr lang="en-GB" sz="1100" b="0" i="0" u="none" strike="noStrike">
                        <a:solidFill>
                          <a:srgbClr val="000000"/>
                        </a:solidFill>
                        <a:effectLst/>
                        <a:latin typeface="Calibri" panose="020F0502020204030204" pitchFamily="34" charset="0"/>
                      </a:endParaRPr>
                    </a:p>
                  </a:txBody>
                  <a:tcPr marL="7620" marR="7620" marT="7620" marB="0" anchor="b">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l" fontAlgn="b"/>
                      <a:r>
                        <a:rPr lang="en-GB" sz="1100" b="0" i="0" u="none" strike="noStrike">
                          <a:solidFill>
                            <a:schemeClr val="tx1">
                              <a:lumMod val="75000"/>
                              <a:lumOff val="25000"/>
                            </a:schemeClr>
                          </a:solidFill>
                          <a:effectLst/>
                          <a:latin typeface="+mn-lt"/>
                        </a:rPr>
                        <a:t>I've heard about it and used it</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10%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r h="299634">
                <a:tc rowSpan="3">
                  <a:txBody>
                    <a:bodyPr/>
                    <a:lstStyle/>
                    <a:p>
                      <a:pPr algn="ctr" fontAlgn="b"/>
                      <a:r>
                        <a:rPr lang="en-GB" sz="1100" b="0" i="0" u="none" strike="noStrike">
                          <a:solidFill>
                            <a:schemeClr val="tx1">
                              <a:lumMod val="75000"/>
                              <a:lumOff val="25000"/>
                            </a:schemeClr>
                          </a:solidFill>
                          <a:effectLst/>
                          <a:latin typeface="+mn-lt"/>
                        </a:rPr>
                        <a:t>Zone 5-19 Clinic (Based at The Flying Scotsman, was called Project 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algn="l" fontAlgn="b"/>
                      <a:r>
                        <a:rPr lang="en-GB" sz="1100" b="0" i="0" u="none" strike="noStrike">
                          <a:solidFill>
                            <a:schemeClr val="tx1">
                              <a:lumMod val="75000"/>
                              <a:lumOff val="25000"/>
                            </a:schemeClr>
                          </a:solidFill>
                          <a:effectLst/>
                          <a:latin typeface="+mn-lt"/>
                        </a:rPr>
                        <a:t>I've not heard about it</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59%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65%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50%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61%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57%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51%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10005"/>
                  </a:ext>
                </a:extLst>
              </a:tr>
              <a:tr h="299634">
                <a:tc vMerge="1">
                  <a:txBody>
                    <a:bodyPr/>
                    <a:lstStyle/>
                    <a:p>
                      <a:pPr algn="l" fontAlgn="b"/>
                      <a:endParaRPr lang="en-GB" sz="1100" b="0" i="0" u="none" strike="noStrike">
                        <a:solidFill>
                          <a:srgbClr val="000000"/>
                        </a:solidFill>
                        <a:effectLst/>
                        <a:latin typeface="Calibri" panose="020F0502020204030204" pitchFamily="34" charset="0"/>
                      </a:endParaRPr>
                    </a:p>
                  </a:txBody>
                  <a:tcPr marL="7620" marR="7620" marT="7620" marB="0" anchor="b">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l" fontAlgn="b"/>
                      <a:r>
                        <a:rPr lang="en-GB" sz="1100" b="0" i="0" u="none" strike="noStrike">
                          <a:solidFill>
                            <a:schemeClr val="tx1">
                              <a:lumMod val="75000"/>
                              <a:lumOff val="25000"/>
                            </a:schemeClr>
                          </a:solidFill>
                          <a:effectLst/>
                          <a:latin typeface="+mn-lt"/>
                        </a:rPr>
                        <a:t>I've heard about it</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36%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31%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45%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34%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38%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42%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10006"/>
                  </a:ext>
                </a:extLst>
              </a:tr>
              <a:tr h="299634">
                <a:tc vMerge="1">
                  <a:txBody>
                    <a:bodyPr/>
                    <a:lstStyle/>
                    <a:p>
                      <a:pPr algn="l" fontAlgn="b"/>
                      <a:endParaRPr lang="en-GB" sz="1100" b="0" i="0" u="none" strike="noStrike">
                        <a:solidFill>
                          <a:srgbClr val="000000"/>
                        </a:solidFill>
                        <a:effectLst/>
                        <a:latin typeface="Calibri" panose="020F0502020204030204" pitchFamily="34" charset="0"/>
                      </a:endParaRPr>
                    </a:p>
                  </a:txBody>
                  <a:tcPr marL="7620" marR="7620" marT="7620" marB="0" anchor="b">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l" fontAlgn="b"/>
                      <a:r>
                        <a:rPr lang="en-GB" sz="1100" b="0" i="0" u="none" strike="noStrike">
                          <a:solidFill>
                            <a:schemeClr val="tx1">
                              <a:lumMod val="75000"/>
                              <a:lumOff val="25000"/>
                            </a:schemeClr>
                          </a:solidFill>
                          <a:effectLst/>
                          <a:latin typeface="+mn-lt"/>
                        </a:rPr>
                        <a:t>I've heard about it and used it</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10007"/>
                  </a:ext>
                </a:extLst>
              </a:tr>
              <a:tr h="299634">
                <a:tc rowSpan="3">
                  <a:txBody>
                    <a:bodyPr/>
                    <a:lstStyle/>
                    <a:p>
                      <a:pPr algn="ctr" fontAlgn="b"/>
                      <a:r>
                        <a:rPr lang="en-GB" sz="1100" b="0" i="0" u="none" strike="noStrike">
                          <a:solidFill>
                            <a:schemeClr val="tx1">
                              <a:lumMod val="75000"/>
                              <a:lumOff val="25000"/>
                            </a:schemeClr>
                          </a:solidFill>
                          <a:effectLst/>
                          <a:latin typeface="+mn-lt"/>
                        </a:rPr>
                        <a:t>Zone 5-19 website/social media</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l" fontAlgn="b"/>
                      <a:r>
                        <a:rPr lang="en-GB" sz="1100" b="0" i="0" u="none" strike="noStrike">
                          <a:solidFill>
                            <a:schemeClr val="tx1">
                              <a:lumMod val="75000"/>
                              <a:lumOff val="25000"/>
                            </a:schemeClr>
                          </a:solidFill>
                          <a:effectLst/>
                          <a:latin typeface="+mn-lt"/>
                        </a:rPr>
                        <a:t>I've not heard about it</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43%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47%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36%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48%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37%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38%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8"/>
                  </a:ext>
                </a:extLst>
              </a:tr>
              <a:tr h="299634">
                <a:tc vMerge="1">
                  <a:txBody>
                    <a:bodyPr/>
                    <a:lstStyle/>
                    <a:p>
                      <a:pPr algn="l" fontAlgn="b"/>
                      <a:endParaRPr lang="en-GB" sz="1100" b="0" i="0" u="none" strike="noStrike">
                        <a:solidFill>
                          <a:srgbClr val="000000"/>
                        </a:solidFill>
                        <a:effectLst/>
                        <a:latin typeface="Calibri" panose="020F0502020204030204" pitchFamily="34" charset="0"/>
                      </a:endParaRPr>
                    </a:p>
                  </a:txBody>
                  <a:tcPr marL="7620" marR="7620" marT="7620" marB="0" anchor="b">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l" fontAlgn="b"/>
                      <a:r>
                        <a:rPr lang="en-GB" sz="1100" b="0" i="0" u="none" strike="noStrike">
                          <a:solidFill>
                            <a:schemeClr val="tx1">
                              <a:lumMod val="75000"/>
                              <a:lumOff val="25000"/>
                            </a:schemeClr>
                          </a:solidFill>
                          <a:effectLst/>
                          <a:latin typeface="+mn-lt"/>
                        </a:rPr>
                        <a:t>I've heard about it</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51%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47%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58%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45%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58%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54%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9"/>
                  </a:ext>
                </a:extLst>
              </a:tr>
              <a:tr h="299634">
                <a:tc vMerge="1">
                  <a:txBody>
                    <a:bodyPr/>
                    <a:lstStyle/>
                    <a:p>
                      <a:pPr algn="l" fontAlgn="b"/>
                      <a:endParaRPr lang="en-GB" sz="1100" b="0" i="0" u="none" strike="noStrike">
                        <a:solidFill>
                          <a:srgbClr val="000000"/>
                        </a:solidFill>
                        <a:effectLst/>
                        <a:latin typeface="Calibri" panose="020F0502020204030204" pitchFamily="34" charset="0"/>
                      </a:endParaRPr>
                    </a:p>
                  </a:txBody>
                  <a:tcPr marL="7620" marR="7620" marT="7620" marB="0" anchor="b">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l" fontAlgn="b"/>
                      <a:r>
                        <a:rPr lang="en-GB" sz="1100" b="0" i="0" u="none" strike="noStrike">
                          <a:solidFill>
                            <a:schemeClr val="tx1">
                              <a:lumMod val="75000"/>
                              <a:lumOff val="25000"/>
                            </a:schemeClr>
                          </a:solidFill>
                          <a:effectLst/>
                          <a:latin typeface="+mn-lt"/>
                        </a:rPr>
                        <a:t>I've heard about it and used it</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10"/>
                  </a:ext>
                </a:extLst>
              </a:tr>
              <a:tr h="299634">
                <a:tc rowSpan="3">
                  <a:txBody>
                    <a:bodyPr/>
                    <a:lstStyle/>
                    <a:p>
                      <a:pPr algn="ctr" fontAlgn="b"/>
                      <a:r>
                        <a:rPr lang="en-GB" sz="1100" b="0" i="0" u="none" strike="noStrike">
                          <a:solidFill>
                            <a:schemeClr val="tx1">
                              <a:lumMod val="75000"/>
                              <a:lumOff val="25000"/>
                            </a:schemeClr>
                          </a:solidFill>
                          <a:effectLst/>
                          <a:latin typeface="+mn-lt"/>
                        </a:rPr>
                        <a:t>Zone 5-19 E-Clinic</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algn="l" fontAlgn="b"/>
                      <a:r>
                        <a:rPr lang="en-GB" sz="1100" b="0" i="0" u="none" strike="noStrike">
                          <a:solidFill>
                            <a:schemeClr val="tx1">
                              <a:lumMod val="75000"/>
                              <a:lumOff val="25000"/>
                            </a:schemeClr>
                          </a:solidFill>
                          <a:effectLst/>
                          <a:latin typeface="+mn-lt"/>
                        </a:rPr>
                        <a:t>I've not heard about it</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60%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67%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49%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63%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58%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55%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14020719"/>
                  </a:ext>
                </a:extLst>
              </a:tr>
              <a:tr h="299634">
                <a:tc vMerge="1">
                  <a:txBody>
                    <a:bodyPr/>
                    <a:lstStyle/>
                    <a:p>
                      <a:pPr algn="ctr" fontAlgn="b"/>
                      <a:endParaRPr lang="en-GB" sz="1200" b="0" i="0" u="none" strike="noStrike">
                        <a:solidFill>
                          <a:schemeClr val="tx1">
                            <a:lumMod val="75000"/>
                            <a:lumOff val="25000"/>
                          </a:schemeClr>
                        </a:solidFill>
                        <a:effectLst/>
                        <a:latin typeface="Calibri" panose="020F0502020204030204" pitchFamily="34" charset="0"/>
                      </a:endParaRP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l" fontAlgn="b"/>
                      <a:r>
                        <a:rPr lang="en-GB" sz="1100" b="0" i="0" u="none" strike="noStrike">
                          <a:solidFill>
                            <a:schemeClr val="tx1">
                              <a:lumMod val="75000"/>
                              <a:lumOff val="25000"/>
                            </a:schemeClr>
                          </a:solidFill>
                          <a:effectLst/>
                          <a:latin typeface="+mn-lt"/>
                        </a:rPr>
                        <a:t>I've heard about it</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36%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29%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48%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33%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40%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41%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4196860997"/>
                  </a:ext>
                </a:extLst>
              </a:tr>
              <a:tr h="299634">
                <a:tc vMerge="1">
                  <a:txBody>
                    <a:bodyPr/>
                    <a:lstStyle/>
                    <a:p>
                      <a:pPr algn="ctr" fontAlgn="b"/>
                      <a:endParaRPr lang="en-GB" sz="1200" b="0" i="0" u="none" strike="noStrike">
                        <a:solidFill>
                          <a:schemeClr val="tx1">
                            <a:lumMod val="75000"/>
                            <a:lumOff val="25000"/>
                          </a:schemeClr>
                        </a:solidFill>
                        <a:effectLst/>
                        <a:latin typeface="Calibri" panose="020F0502020204030204" pitchFamily="34" charset="0"/>
                      </a:endParaRP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l" fontAlgn="b"/>
                      <a:r>
                        <a:rPr lang="en-GB" sz="1100" b="0" i="0" u="none" strike="noStrike">
                          <a:solidFill>
                            <a:schemeClr val="tx1">
                              <a:lumMod val="75000"/>
                              <a:lumOff val="25000"/>
                            </a:schemeClr>
                          </a:solidFill>
                          <a:effectLst/>
                          <a:latin typeface="+mn-lt"/>
                        </a:rPr>
                        <a:t>I've heard about it and used it</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1639919043"/>
                  </a:ext>
                </a:extLst>
              </a:tr>
            </a:tbl>
          </a:graphicData>
        </a:graphic>
      </p:graphicFrame>
      <p:sp>
        <p:nvSpPr>
          <p:cNvPr id="10" name="Rectangle 9"/>
          <p:cNvSpPr/>
          <p:nvPr/>
        </p:nvSpPr>
        <p:spPr>
          <a:xfrm>
            <a:off x="9946640" y="6368627"/>
            <a:ext cx="1686560" cy="492926"/>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a:t>Relationships</a:t>
            </a:r>
          </a:p>
        </p:txBody>
      </p:sp>
      <p:sp>
        <p:nvSpPr>
          <p:cNvPr id="6" name="TextBox 5"/>
          <p:cNvSpPr txBox="1"/>
          <p:nvPr/>
        </p:nvSpPr>
        <p:spPr>
          <a:xfrm>
            <a:off x="183600" y="6368400"/>
            <a:ext cx="9491446" cy="400110"/>
          </a:xfrm>
          <a:prstGeom prst="rect">
            <a:avLst/>
          </a:prstGeom>
          <a:noFill/>
        </p:spPr>
        <p:txBody>
          <a:bodyPr wrap="square" rtlCol="0" anchor="b" anchorCtr="0">
            <a:spAutoFit/>
          </a:bodyPr>
          <a:lstStyle/>
          <a:p>
            <a:r>
              <a:rPr lang="en-GB" sz="1000">
                <a:solidFill>
                  <a:srgbClr val="002060"/>
                </a:solidFill>
              </a:rPr>
              <a:t>Q: The following services and online sources can provide help and advice about relationships and sexual health. For each, please indicate whether you know about the service and have used it. </a:t>
            </a:r>
          </a:p>
        </p:txBody>
      </p:sp>
    </p:spTree>
    <p:extLst>
      <p:ext uri="{BB962C8B-B14F-4D97-AF65-F5344CB8AC3E}">
        <p14:creationId xmlns:p14="http://schemas.microsoft.com/office/powerpoint/2010/main" val="1171589736"/>
      </p:ext>
    </p:extLst>
  </p:cSld>
  <p:clrMapOvr>
    <a:masterClrMapping/>
  </p:clrMapOvr>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1"/>
          <p:cNvSpPr>
            <a:spLocks noGrp="1"/>
          </p:cNvSpPr>
          <p:nvPr>
            <p:ph type="title"/>
          </p:nvPr>
        </p:nvSpPr>
        <p:spPr>
          <a:xfrm>
            <a:off x="179999" y="180000"/>
            <a:ext cx="11449598" cy="900000"/>
          </a:xfrm>
        </p:spPr>
        <p:txBody>
          <a:bodyPr anchor="t" anchorCtr="0">
            <a:noAutofit/>
          </a:bodyPr>
          <a:lstStyle/>
          <a:p>
            <a:r>
              <a:rPr lang="en-US" sz="1600"/>
              <a:t>LGBTQ and pupils from a white ethnic background seem to have the greatest awareness of all services. </a:t>
            </a:r>
            <a:endParaRPr lang="en-GB" sz="1600">
              <a:highlight>
                <a:srgbClr val="FFFF00"/>
              </a:highlight>
            </a:endParaRPr>
          </a:p>
        </p:txBody>
      </p:sp>
      <p:graphicFrame>
        <p:nvGraphicFramePr>
          <p:cNvPr id="8" name="Table 7"/>
          <p:cNvGraphicFramePr>
            <a:graphicFrameLocks noGrp="1"/>
          </p:cNvGraphicFramePr>
          <p:nvPr>
            <p:extLst>
              <p:ext uri="{D42A27DB-BD31-4B8C-83A1-F6EECF244321}">
                <p14:modId xmlns:p14="http://schemas.microsoft.com/office/powerpoint/2010/main" val="3769592202"/>
              </p:ext>
            </p:extLst>
          </p:nvPr>
        </p:nvGraphicFramePr>
        <p:xfrm>
          <a:off x="179999" y="982800"/>
          <a:ext cx="11449598" cy="4414112"/>
        </p:xfrm>
        <a:graphic>
          <a:graphicData uri="http://schemas.openxmlformats.org/drawingml/2006/table">
            <a:tbl>
              <a:tblPr firstRow="1" bandRow="1">
                <a:tableStyleId>{5940675A-B579-460E-94D1-54222C63F5DA}</a:tableStyleId>
              </a:tblPr>
              <a:tblGrid>
                <a:gridCol w="1261707">
                  <a:extLst>
                    <a:ext uri="{9D8B030D-6E8A-4147-A177-3AD203B41FA5}">
                      <a16:colId xmlns:a16="http://schemas.microsoft.com/office/drawing/2014/main" val="20000"/>
                    </a:ext>
                  </a:extLst>
                </a:gridCol>
                <a:gridCol w="2594585">
                  <a:extLst>
                    <a:ext uri="{9D8B030D-6E8A-4147-A177-3AD203B41FA5}">
                      <a16:colId xmlns:a16="http://schemas.microsoft.com/office/drawing/2014/main" val="20001"/>
                    </a:ext>
                  </a:extLst>
                </a:gridCol>
                <a:gridCol w="943526">
                  <a:extLst>
                    <a:ext uri="{9D8B030D-6E8A-4147-A177-3AD203B41FA5}">
                      <a16:colId xmlns:a16="http://schemas.microsoft.com/office/drawing/2014/main" val="20002"/>
                    </a:ext>
                  </a:extLst>
                </a:gridCol>
                <a:gridCol w="1193214">
                  <a:extLst>
                    <a:ext uri="{9D8B030D-6E8A-4147-A177-3AD203B41FA5}">
                      <a16:colId xmlns:a16="http://schemas.microsoft.com/office/drawing/2014/main" val="20003"/>
                    </a:ext>
                  </a:extLst>
                </a:gridCol>
                <a:gridCol w="980762">
                  <a:extLst>
                    <a:ext uri="{9D8B030D-6E8A-4147-A177-3AD203B41FA5}">
                      <a16:colId xmlns:a16="http://schemas.microsoft.com/office/drawing/2014/main" val="20004"/>
                    </a:ext>
                  </a:extLst>
                </a:gridCol>
                <a:gridCol w="980762">
                  <a:extLst>
                    <a:ext uri="{9D8B030D-6E8A-4147-A177-3AD203B41FA5}">
                      <a16:colId xmlns:a16="http://schemas.microsoft.com/office/drawing/2014/main" val="20005"/>
                    </a:ext>
                  </a:extLst>
                </a:gridCol>
                <a:gridCol w="1209824">
                  <a:extLst>
                    <a:ext uri="{9D8B030D-6E8A-4147-A177-3AD203B41FA5}">
                      <a16:colId xmlns:a16="http://schemas.microsoft.com/office/drawing/2014/main" val="20006"/>
                    </a:ext>
                  </a:extLst>
                </a:gridCol>
                <a:gridCol w="1194078">
                  <a:extLst>
                    <a:ext uri="{9D8B030D-6E8A-4147-A177-3AD203B41FA5}">
                      <a16:colId xmlns:a16="http://schemas.microsoft.com/office/drawing/2014/main" val="20007"/>
                    </a:ext>
                  </a:extLst>
                </a:gridCol>
                <a:gridCol w="1091140">
                  <a:extLst>
                    <a:ext uri="{9D8B030D-6E8A-4147-A177-3AD203B41FA5}">
                      <a16:colId xmlns:a16="http://schemas.microsoft.com/office/drawing/2014/main" val="2040269122"/>
                    </a:ext>
                  </a:extLst>
                </a:gridCol>
              </a:tblGrid>
              <a:tr h="363491">
                <a:tc gridSpan="2">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i="1">
                          <a:solidFill>
                            <a:schemeClr val="tx1">
                              <a:lumMod val="75000"/>
                              <a:lumOff val="25000"/>
                            </a:schemeClr>
                          </a:solidFill>
                        </a:rPr>
                        <a:t>2025 Survey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hMerge="1">
                  <a:txBody>
                    <a:bodyPr/>
                    <a:lstStyle/>
                    <a:p>
                      <a:endParaRPr lang="en-GB" sz="1200">
                        <a:solidFill>
                          <a:schemeClr val="tx1">
                            <a:lumMod val="75000"/>
                            <a:lumOff val="25000"/>
                          </a:schemeClr>
                        </a:solidFill>
                      </a:endParaRP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SEN</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Have a disability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Young carers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Ethnicity:</a:t>
                      </a:r>
                      <a:r>
                        <a:rPr lang="en-GB" sz="1100" b="1" baseline="0">
                          <a:solidFill>
                            <a:schemeClr val="tx1">
                              <a:lumMod val="75000"/>
                              <a:lumOff val="25000"/>
                            </a:schemeClr>
                          </a:solidFill>
                        </a:rPr>
                        <a:t> </a:t>
                      </a:r>
                      <a:r>
                        <a:rPr lang="en-GB" sz="1100" b="1">
                          <a:solidFill>
                            <a:schemeClr val="tx1">
                              <a:lumMod val="75000"/>
                              <a:lumOff val="25000"/>
                            </a:schemeClr>
                          </a:solidFill>
                        </a:rPr>
                        <a:t>White</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Ethnic Minority Groups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Eng 2</a:t>
                      </a:r>
                      <a:r>
                        <a:rPr lang="en-GB" sz="1100" b="1" baseline="30000">
                          <a:solidFill>
                            <a:schemeClr val="tx1">
                              <a:lumMod val="75000"/>
                              <a:lumOff val="25000"/>
                            </a:schemeClr>
                          </a:solidFill>
                        </a:rPr>
                        <a:t>nd</a:t>
                      </a:r>
                      <a:r>
                        <a:rPr lang="en-GB" sz="1100" b="1">
                          <a:solidFill>
                            <a:schemeClr val="tx1">
                              <a:lumMod val="75000"/>
                              <a:lumOff val="25000"/>
                            </a:schemeClr>
                          </a:solidFill>
                        </a:rPr>
                        <a:t> Lang</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LGBTQ</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87636">
                <a:tc gridSpan="2">
                  <a:txBody>
                    <a:bodyPr/>
                    <a:lstStyle/>
                    <a:p>
                      <a:r>
                        <a:rPr lang="en-GB" sz="1100" i="1">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hMerge="1">
                  <a:txBody>
                    <a:bodyPr/>
                    <a:lstStyle/>
                    <a:p>
                      <a:endParaRPr lang="en-GB" sz="1200" i="1">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191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309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87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1341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154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120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178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308313">
                <a:tc rowSpan="3">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Zone 5-19 (School Nurses) in school/or </a:t>
                      </a:r>
                    </a:p>
                    <a:p>
                      <a:pPr algn="ctr" fontAlgn="b"/>
                      <a:r>
                        <a:rPr lang="en-GB" sz="1100" b="0" i="0" u="none" strike="noStrike">
                          <a:solidFill>
                            <a:schemeClr val="tx1">
                              <a:lumMod val="75000"/>
                              <a:lumOff val="25000"/>
                            </a:schemeClr>
                          </a:solidFill>
                          <a:effectLst/>
                          <a:latin typeface="Calibri" panose="020F0502020204030204" pitchFamily="34" charset="0"/>
                        </a:rPr>
                        <a:t>a community venue</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l" fontAlgn="b"/>
                      <a:r>
                        <a:rPr lang="en-GB" sz="1100" b="0" i="0" u="none" strike="noStrike">
                          <a:solidFill>
                            <a:schemeClr val="tx1">
                              <a:lumMod val="75000"/>
                              <a:lumOff val="25000"/>
                            </a:schemeClr>
                          </a:solidFill>
                          <a:effectLst/>
                          <a:latin typeface="Calibri" panose="020F0502020204030204" pitchFamily="34" charset="0"/>
                        </a:rPr>
                        <a:t>I've not heard about it</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43%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39%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39%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38%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55%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45%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43%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308313">
                <a:tc vMerge="1">
                  <a:txBody>
                    <a:bodyPr/>
                    <a:lstStyle/>
                    <a:p>
                      <a:pPr algn="l" fontAlgn="b"/>
                      <a:endParaRPr lang="en-GB" sz="1100" b="0" i="0" u="none" strike="noStrike">
                        <a:solidFill>
                          <a:srgbClr val="000000"/>
                        </a:solidFill>
                        <a:effectLst/>
                        <a:latin typeface="Calibri" panose="020F0502020204030204" pitchFamily="34" charset="0"/>
                      </a:endParaRPr>
                    </a:p>
                  </a:txBody>
                  <a:tcPr marL="7620" marR="7620" marT="7620" marB="0" anchor="b">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l" fontAlgn="b"/>
                      <a:r>
                        <a:rPr lang="en-GB" sz="1100" b="0" i="0" u="none" strike="noStrike">
                          <a:solidFill>
                            <a:schemeClr val="tx1">
                              <a:lumMod val="75000"/>
                              <a:lumOff val="25000"/>
                            </a:schemeClr>
                          </a:solidFill>
                          <a:effectLst/>
                          <a:latin typeface="Calibri" panose="020F0502020204030204" pitchFamily="34" charset="0"/>
                        </a:rPr>
                        <a:t>I've heard about it</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47%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53%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55%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56%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41%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48%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51%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308313">
                <a:tc vMerge="1">
                  <a:txBody>
                    <a:bodyPr/>
                    <a:lstStyle/>
                    <a:p>
                      <a:pPr algn="l" fontAlgn="b"/>
                      <a:endParaRPr lang="en-GB" sz="1100" b="0" i="0" u="none" strike="noStrike">
                        <a:solidFill>
                          <a:srgbClr val="000000"/>
                        </a:solidFill>
                        <a:effectLst/>
                        <a:latin typeface="Calibri" panose="020F0502020204030204" pitchFamily="34" charset="0"/>
                      </a:endParaRPr>
                    </a:p>
                  </a:txBody>
                  <a:tcPr marL="7620" marR="7620" marT="7620" marB="0" anchor="b">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l" fontAlgn="b"/>
                      <a:r>
                        <a:rPr lang="en-GB" sz="1100" b="0" i="0" u="none" strike="noStrike">
                          <a:solidFill>
                            <a:schemeClr val="tx1">
                              <a:lumMod val="75000"/>
                              <a:lumOff val="25000"/>
                            </a:schemeClr>
                          </a:solidFill>
                          <a:effectLst/>
                          <a:latin typeface="Calibri" panose="020F0502020204030204" pitchFamily="34" charset="0"/>
                        </a:rPr>
                        <a:t>I've heard about it and used it</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10%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r h="308313">
                <a:tc rowSpan="3">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Zone 5-19 Clinic (Based at The Flying Scotsman, was called Project 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algn="l" fontAlgn="b"/>
                      <a:r>
                        <a:rPr lang="en-GB" sz="1100" b="0" i="0" u="none" strike="noStrike">
                          <a:solidFill>
                            <a:schemeClr val="tx1">
                              <a:lumMod val="75000"/>
                              <a:lumOff val="25000"/>
                            </a:schemeClr>
                          </a:solidFill>
                          <a:effectLst/>
                          <a:latin typeface="Calibri" panose="020F0502020204030204" pitchFamily="34" charset="0"/>
                        </a:rPr>
                        <a:t>I've not heard about it</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62%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61%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54%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58%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69%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62%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63%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10005"/>
                  </a:ext>
                </a:extLst>
              </a:tr>
              <a:tr h="308313">
                <a:tc vMerge="1">
                  <a:txBody>
                    <a:bodyPr/>
                    <a:lstStyle/>
                    <a:p>
                      <a:pPr algn="l" fontAlgn="b"/>
                      <a:endParaRPr lang="en-GB" sz="1100" b="0" i="0" u="none" strike="noStrike">
                        <a:solidFill>
                          <a:srgbClr val="000000"/>
                        </a:solidFill>
                        <a:effectLst/>
                        <a:latin typeface="Calibri" panose="020F0502020204030204" pitchFamily="34" charset="0"/>
                      </a:endParaRPr>
                    </a:p>
                  </a:txBody>
                  <a:tcPr marL="7620" marR="7620" marT="7620" marB="0" anchor="b">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l" fontAlgn="b"/>
                      <a:r>
                        <a:rPr lang="en-GB" sz="1100" b="0" i="0" u="none" strike="noStrike">
                          <a:solidFill>
                            <a:schemeClr val="tx1">
                              <a:lumMod val="75000"/>
                              <a:lumOff val="25000"/>
                            </a:schemeClr>
                          </a:solidFill>
                          <a:effectLst/>
                          <a:latin typeface="Calibri" panose="020F0502020204030204" pitchFamily="34" charset="0"/>
                        </a:rPr>
                        <a:t>I've heard about it</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30%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33%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37%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38%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27%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34%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31%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10006"/>
                  </a:ext>
                </a:extLst>
              </a:tr>
              <a:tr h="308313">
                <a:tc vMerge="1">
                  <a:txBody>
                    <a:bodyPr/>
                    <a:lstStyle/>
                    <a:p>
                      <a:pPr algn="l" fontAlgn="b"/>
                      <a:endParaRPr lang="en-GB" sz="1100" b="0" i="0" u="none" strike="noStrike">
                        <a:solidFill>
                          <a:srgbClr val="000000"/>
                        </a:solidFill>
                        <a:effectLst/>
                        <a:latin typeface="Calibri" panose="020F0502020204030204" pitchFamily="34" charset="0"/>
                      </a:endParaRPr>
                    </a:p>
                  </a:txBody>
                  <a:tcPr marL="7620" marR="7620" marT="7620" marB="0" anchor="b">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l" fontAlgn="b"/>
                      <a:r>
                        <a:rPr lang="en-GB" sz="1100" b="0" i="0" u="none" strike="noStrike">
                          <a:solidFill>
                            <a:schemeClr val="tx1">
                              <a:lumMod val="75000"/>
                              <a:lumOff val="25000"/>
                            </a:schemeClr>
                          </a:solidFill>
                          <a:effectLst/>
                          <a:latin typeface="Calibri" panose="020F0502020204030204" pitchFamily="34" charset="0"/>
                        </a:rPr>
                        <a:t>I've heard about it and used it</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10007"/>
                  </a:ext>
                </a:extLst>
              </a:tr>
              <a:tr h="308313">
                <a:tc rowSpan="3">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Zone 5-19 website/social media</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l" fontAlgn="b"/>
                      <a:r>
                        <a:rPr lang="en-GB" sz="1100" b="0" i="0" u="none" strike="noStrike">
                          <a:solidFill>
                            <a:schemeClr val="tx1">
                              <a:lumMod val="75000"/>
                              <a:lumOff val="25000"/>
                            </a:schemeClr>
                          </a:solidFill>
                          <a:effectLst/>
                          <a:latin typeface="Calibri" panose="020F0502020204030204" pitchFamily="34" charset="0"/>
                        </a:rPr>
                        <a:t>I've not heard about it</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48%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41%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40%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41%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52%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48%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43%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8"/>
                  </a:ext>
                </a:extLst>
              </a:tr>
              <a:tr h="308313">
                <a:tc vMerge="1">
                  <a:txBody>
                    <a:bodyPr/>
                    <a:lstStyle/>
                    <a:p>
                      <a:pPr algn="l" fontAlgn="b"/>
                      <a:endParaRPr lang="en-GB" sz="1100" b="0" i="0" u="none" strike="noStrike">
                        <a:solidFill>
                          <a:srgbClr val="000000"/>
                        </a:solidFill>
                        <a:effectLst/>
                        <a:latin typeface="Calibri" panose="020F0502020204030204" pitchFamily="34" charset="0"/>
                      </a:endParaRPr>
                    </a:p>
                  </a:txBody>
                  <a:tcPr marL="7620" marR="7620" marT="7620" marB="0" anchor="b">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l" fontAlgn="b"/>
                      <a:r>
                        <a:rPr lang="en-GB" sz="1100" b="0" i="0" u="none" strike="noStrike">
                          <a:solidFill>
                            <a:schemeClr val="tx1">
                              <a:lumMod val="75000"/>
                              <a:lumOff val="25000"/>
                            </a:schemeClr>
                          </a:solidFill>
                          <a:effectLst/>
                          <a:latin typeface="Calibri" panose="020F0502020204030204" pitchFamily="34" charset="0"/>
                        </a:rPr>
                        <a:t>I've heard about it</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44%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51%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46%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53%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43%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47%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49%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9"/>
                  </a:ext>
                </a:extLst>
              </a:tr>
              <a:tr h="308313">
                <a:tc vMerge="1">
                  <a:txBody>
                    <a:bodyPr/>
                    <a:lstStyle/>
                    <a:p>
                      <a:pPr algn="l" fontAlgn="b"/>
                      <a:endParaRPr lang="en-GB" sz="1100" b="0" i="0" u="none" strike="noStrike">
                        <a:solidFill>
                          <a:srgbClr val="000000"/>
                        </a:solidFill>
                        <a:effectLst/>
                        <a:latin typeface="Calibri" panose="020F0502020204030204" pitchFamily="34" charset="0"/>
                      </a:endParaRPr>
                    </a:p>
                  </a:txBody>
                  <a:tcPr marL="7620" marR="7620" marT="7620" marB="0" anchor="b">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l" fontAlgn="b"/>
                      <a:r>
                        <a:rPr lang="en-GB" sz="1100" b="0" i="0" u="none" strike="noStrike">
                          <a:solidFill>
                            <a:schemeClr val="tx1">
                              <a:lumMod val="75000"/>
                              <a:lumOff val="25000"/>
                            </a:schemeClr>
                          </a:solidFill>
                          <a:effectLst/>
                          <a:latin typeface="Calibri" panose="020F0502020204030204" pitchFamily="34" charset="0"/>
                        </a:rPr>
                        <a:t>I've heard about it and used it</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14%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10"/>
                  </a:ext>
                </a:extLst>
              </a:tr>
              <a:tr h="308313">
                <a:tc rowSpan="3">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Zone 5-19 E-Clinic</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algn="l" fontAlgn="b"/>
                      <a:r>
                        <a:rPr lang="en-GB" sz="1100" b="0" i="0" u="none" strike="noStrike">
                          <a:solidFill>
                            <a:schemeClr val="tx1">
                              <a:lumMod val="75000"/>
                              <a:lumOff val="25000"/>
                            </a:schemeClr>
                          </a:solidFill>
                          <a:effectLst/>
                          <a:latin typeface="Calibri" panose="020F0502020204030204" pitchFamily="34" charset="0"/>
                        </a:rPr>
                        <a:t>I've not heard about it</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61%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58%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60%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59%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71%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73%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61%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2418838892"/>
                  </a:ext>
                </a:extLst>
              </a:tr>
              <a:tr h="308313">
                <a:tc vMerge="1">
                  <a:txBody>
                    <a:bodyPr/>
                    <a:lstStyle/>
                    <a:p>
                      <a:pPr algn="ctr" fontAlgn="b"/>
                      <a:endParaRPr lang="en-GB" sz="1200" b="0" i="0" u="none" strike="noStrike">
                        <a:solidFill>
                          <a:schemeClr val="tx1">
                            <a:lumMod val="75000"/>
                            <a:lumOff val="25000"/>
                          </a:schemeClr>
                        </a:solidFill>
                        <a:effectLst/>
                        <a:latin typeface="Calibri" panose="020F0502020204030204" pitchFamily="34" charset="0"/>
                      </a:endParaRP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l" fontAlgn="b"/>
                      <a:r>
                        <a:rPr lang="en-GB" sz="1100" b="0" i="0" u="none" strike="noStrike">
                          <a:solidFill>
                            <a:schemeClr val="tx1">
                              <a:lumMod val="75000"/>
                              <a:lumOff val="25000"/>
                            </a:schemeClr>
                          </a:solidFill>
                          <a:effectLst/>
                          <a:latin typeface="Calibri" panose="020F0502020204030204" pitchFamily="34" charset="0"/>
                        </a:rPr>
                        <a:t>I've heard about it</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34%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38%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33%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38%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25%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23%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35%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4212490308"/>
                  </a:ext>
                </a:extLst>
              </a:tr>
              <a:tr h="308313">
                <a:tc vMerge="1">
                  <a:txBody>
                    <a:bodyPr/>
                    <a:lstStyle/>
                    <a:p>
                      <a:pPr algn="ctr" fontAlgn="b"/>
                      <a:endParaRPr lang="en-GB" sz="1200" b="0" i="0" u="none" strike="noStrike">
                        <a:solidFill>
                          <a:schemeClr val="tx1">
                            <a:lumMod val="75000"/>
                            <a:lumOff val="25000"/>
                          </a:schemeClr>
                        </a:solidFill>
                        <a:effectLst/>
                        <a:latin typeface="Calibri" panose="020F0502020204030204" pitchFamily="34" charset="0"/>
                      </a:endParaRP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l" fontAlgn="b"/>
                      <a:r>
                        <a:rPr lang="en-GB" sz="1100" b="0" i="0" u="none" strike="noStrike">
                          <a:solidFill>
                            <a:schemeClr val="tx1">
                              <a:lumMod val="75000"/>
                              <a:lumOff val="25000"/>
                            </a:schemeClr>
                          </a:solidFill>
                          <a:effectLst/>
                          <a:latin typeface="Calibri" panose="020F0502020204030204" pitchFamily="34" charset="0"/>
                        </a:rPr>
                        <a:t>I've heard about it and used it</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3181386999"/>
                  </a:ext>
                </a:extLst>
              </a:tr>
            </a:tbl>
          </a:graphicData>
        </a:graphic>
      </p:graphicFrame>
      <p:sp>
        <p:nvSpPr>
          <p:cNvPr id="10" name="Rectangle 9"/>
          <p:cNvSpPr/>
          <p:nvPr/>
        </p:nvSpPr>
        <p:spPr>
          <a:xfrm>
            <a:off x="9946640" y="6368627"/>
            <a:ext cx="1686560" cy="492926"/>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a:t>Relationships</a:t>
            </a:r>
          </a:p>
        </p:txBody>
      </p:sp>
      <p:sp>
        <p:nvSpPr>
          <p:cNvPr id="6" name="TextBox 5"/>
          <p:cNvSpPr txBox="1"/>
          <p:nvPr/>
        </p:nvSpPr>
        <p:spPr>
          <a:xfrm>
            <a:off x="183600" y="6368400"/>
            <a:ext cx="9491446" cy="400110"/>
          </a:xfrm>
          <a:prstGeom prst="rect">
            <a:avLst/>
          </a:prstGeom>
          <a:noFill/>
        </p:spPr>
        <p:txBody>
          <a:bodyPr wrap="square" rtlCol="0" anchor="b" anchorCtr="0">
            <a:spAutoFit/>
          </a:bodyPr>
          <a:lstStyle/>
          <a:p>
            <a:r>
              <a:rPr lang="en-GB" sz="1000">
                <a:solidFill>
                  <a:srgbClr val="002060"/>
                </a:solidFill>
              </a:rPr>
              <a:t>Q: The following services and online sources can provide help and advice about relationships and sexual health. For each, please indicate whether you know about the service and have used it. </a:t>
            </a:r>
          </a:p>
        </p:txBody>
      </p:sp>
    </p:spTree>
    <p:extLst>
      <p:ext uri="{BB962C8B-B14F-4D97-AF65-F5344CB8AC3E}">
        <p14:creationId xmlns:p14="http://schemas.microsoft.com/office/powerpoint/2010/main" val="226328667"/>
      </p:ext>
    </p:extLst>
  </p:cSld>
  <p:clrMapOvr>
    <a:masterClrMapping/>
  </p:clrMapOvr>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1"/>
          <p:cNvSpPr>
            <a:spLocks noGrp="1"/>
          </p:cNvSpPr>
          <p:nvPr>
            <p:ph type="title"/>
          </p:nvPr>
        </p:nvSpPr>
        <p:spPr>
          <a:xfrm>
            <a:off x="180000" y="180000"/>
            <a:ext cx="11069891" cy="900000"/>
          </a:xfrm>
        </p:spPr>
        <p:txBody>
          <a:bodyPr anchor="t" anchorCtr="0">
            <a:noAutofit/>
          </a:bodyPr>
          <a:lstStyle/>
          <a:p>
            <a:r>
              <a:rPr lang="en-GB" sz="1600"/>
              <a:t>Pupils were asked to consider a series of statements about STI’s. Understanding of STIs is mixed, a third of pupils were unsure of symptoms. However, two thirds (63%) are aware that using condoms help prevent STIs.</a:t>
            </a:r>
            <a:br>
              <a:rPr lang="en-GB" sz="1600"/>
            </a:br>
            <a:r>
              <a:rPr lang="en-GB" sz="1200"/>
              <a:t>Please note this year pupils were given the answers to these questions after they registered their answer – results have not changed significantly from last year.</a:t>
            </a:r>
          </a:p>
        </p:txBody>
      </p:sp>
      <p:graphicFrame>
        <p:nvGraphicFramePr>
          <p:cNvPr id="9" name="Chart 8"/>
          <p:cNvGraphicFramePr/>
          <p:nvPr>
            <p:extLst>
              <p:ext uri="{D42A27DB-BD31-4B8C-83A1-F6EECF244321}">
                <p14:modId xmlns:p14="http://schemas.microsoft.com/office/powerpoint/2010/main" val="4213350240"/>
              </p:ext>
            </p:extLst>
          </p:nvPr>
        </p:nvGraphicFramePr>
        <p:xfrm>
          <a:off x="772880" y="835200"/>
          <a:ext cx="9679022" cy="5496933"/>
        </p:xfrm>
        <a:graphic>
          <a:graphicData uri="http://schemas.openxmlformats.org/drawingml/2006/chart">
            <c:chart xmlns:c="http://schemas.openxmlformats.org/drawingml/2006/chart" xmlns:r="http://schemas.openxmlformats.org/officeDocument/2006/relationships" r:id="rId2"/>
          </a:graphicData>
        </a:graphic>
      </p:graphicFrame>
      <p:sp>
        <p:nvSpPr>
          <p:cNvPr id="8" name="Rectangle 7"/>
          <p:cNvSpPr/>
          <p:nvPr/>
        </p:nvSpPr>
        <p:spPr>
          <a:xfrm>
            <a:off x="9946640" y="6368627"/>
            <a:ext cx="1686560" cy="492926"/>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a:t>Relationships</a:t>
            </a:r>
          </a:p>
        </p:txBody>
      </p:sp>
      <p:sp>
        <p:nvSpPr>
          <p:cNvPr id="12" name="TextBox 11"/>
          <p:cNvSpPr txBox="1"/>
          <p:nvPr/>
        </p:nvSpPr>
        <p:spPr>
          <a:xfrm>
            <a:off x="183600" y="6368400"/>
            <a:ext cx="9491446" cy="400110"/>
          </a:xfrm>
          <a:prstGeom prst="rect">
            <a:avLst/>
          </a:prstGeom>
          <a:noFill/>
        </p:spPr>
        <p:txBody>
          <a:bodyPr wrap="square" rtlCol="0" anchor="b" anchorCtr="0">
            <a:spAutoFit/>
          </a:bodyPr>
          <a:lstStyle/>
          <a:p>
            <a:r>
              <a:rPr lang="en-GB" sz="1000">
                <a:solidFill>
                  <a:srgbClr val="002060"/>
                </a:solidFill>
              </a:rPr>
              <a:t>Q: Please answer if you think the following statements about sexually transmitted infections (STI) are true or false. </a:t>
            </a:r>
          </a:p>
          <a:p>
            <a:r>
              <a:rPr lang="en-GB" sz="1000" i="1">
                <a:solidFill>
                  <a:srgbClr val="002060"/>
                </a:solidFill>
              </a:rPr>
              <a:t>Base: All valid respondents, n=1,546. </a:t>
            </a:r>
          </a:p>
        </p:txBody>
      </p:sp>
    </p:spTree>
    <p:extLst>
      <p:ext uri="{BB962C8B-B14F-4D97-AF65-F5344CB8AC3E}">
        <p14:creationId xmlns:p14="http://schemas.microsoft.com/office/powerpoint/2010/main" val="3275469973"/>
      </p:ext>
    </p:extLst>
  </p:cSld>
  <p:clrMapOvr>
    <a:masterClrMapping/>
  </p:clrMapOvr>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1"/>
          <p:cNvSpPr>
            <a:spLocks noGrp="1"/>
          </p:cNvSpPr>
          <p:nvPr>
            <p:ph type="title"/>
          </p:nvPr>
        </p:nvSpPr>
        <p:spPr>
          <a:xfrm>
            <a:off x="180000" y="180000"/>
            <a:ext cx="11453200" cy="900000"/>
          </a:xfrm>
        </p:spPr>
        <p:txBody>
          <a:bodyPr anchor="t" anchorCtr="0">
            <a:noAutofit/>
          </a:bodyPr>
          <a:lstStyle/>
          <a:p>
            <a:r>
              <a:rPr lang="en-GB" sz="1600"/>
              <a:t>As you might expect, Year 10s have a much better understanding around sexually transmitted infections and provided more decisive answers than Year 8s. </a:t>
            </a:r>
          </a:p>
        </p:txBody>
      </p:sp>
      <p:graphicFrame>
        <p:nvGraphicFramePr>
          <p:cNvPr id="8" name="Table 7"/>
          <p:cNvGraphicFramePr>
            <a:graphicFrameLocks noGrp="1"/>
          </p:cNvGraphicFramePr>
          <p:nvPr>
            <p:extLst>
              <p:ext uri="{D42A27DB-BD31-4B8C-83A1-F6EECF244321}">
                <p14:modId xmlns:p14="http://schemas.microsoft.com/office/powerpoint/2010/main" val="3152642547"/>
              </p:ext>
            </p:extLst>
          </p:nvPr>
        </p:nvGraphicFramePr>
        <p:xfrm>
          <a:off x="183600" y="1019926"/>
          <a:ext cx="11449599" cy="3547445"/>
        </p:xfrm>
        <a:graphic>
          <a:graphicData uri="http://schemas.openxmlformats.org/drawingml/2006/table">
            <a:tbl>
              <a:tblPr firstRow="1" bandRow="1">
                <a:tableStyleId>{5940675A-B579-460E-94D1-54222C63F5DA}</a:tableStyleId>
              </a:tblPr>
              <a:tblGrid>
                <a:gridCol w="3494565">
                  <a:extLst>
                    <a:ext uri="{9D8B030D-6E8A-4147-A177-3AD203B41FA5}">
                      <a16:colId xmlns:a16="http://schemas.microsoft.com/office/drawing/2014/main" val="20000"/>
                    </a:ext>
                  </a:extLst>
                </a:gridCol>
                <a:gridCol w="1424778">
                  <a:extLst>
                    <a:ext uri="{9D8B030D-6E8A-4147-A177-3AD203B41FA5}">
                      <a16:colId xmlns:a16="http://schemas.microsoft.com/office/drawing/2014/main" val="20001"/>
                    </a:ext>
                  </a:extLst>
                </a:gridCol>
                <a:gridCol w="1088376">
                  <a:extLst>
                    <a:ext uri="{9D8B030D-6E8A-4147-A177-3AD203B41FA5}">
                      <a16:colId xmlns:a16="http://schemas.microsoft.com/office/drawing/2014/main" val="20002"/>
                    </a:ext>
                  </a:extLst>
                </a:gridCol>
                <a:gridCol w="1088376">
                  <a:extLst>
                    <a:ext uri="{9D8B030D-6E8A-4147-A177-3AD203B41FA5}">
                      <a16:colId xmlns:a16="http://schemas.microsoft.com/office/drawing/2014/main" val="20003"/>
                    </a:ext>
                  </a:extLst>
                </a:gridCol>
                <a:gridCol w="1088376">
                  <a:extLst>
                    <a:ext uri="{9D8B030D-6E8A-4147-A177-3AD203B41FA5}">
                      <a16:colId xmlns:a16="http://schemas.microsoft.com/office/drawing/2014/main" val="20004"/>
                    </a:ext>
                  </a:extLst>
                </a:gridCol>
                <a:gridCol w="1088376">
                  <a:extLst>
                    <a:ext uri="{9D8B030D-6E8A-4147-A177-3AD203B41FA5}">
                      <a16:colId xmlns:a16="http://schemas.microsoft.com/office/drawing/2014/main" val="20005"/>
                    </a:ext>
                  </a:extLst>
                </a:gridCol>
                <a:gridCol w="1088376">
                  <a:extLst>
                    <a:ext uri="{9D8B030D-6E8A-4147-A177-3AD203B41FA5}">
                      <a16:colId xmlns:a16="http://schemas.microsoft.com/office/drawing/2014/main" val="20006"/>
                    </a:ext>
                  </a:extLst>
                </a:gridCol>
                <a:gridCol w="1088376">
                  <a:extLst>
                    <a:ext uri="{9D8B030D-6E8A-4147-A177-3AD203B41FA5}">
                      <a16:colId xmlns:a16="http://schemas.microsoft.com/office/drawing/2014/main" val="20007"/>
                    </a:ext>
                  </a:extLst>
                </a:gridCol>
              </a:tblGrid>
              <a:tr h="387931">
                <a:tc gridSpan="2">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i="1">
                          <a:solidFill>
                            <a:schemeClr val="tx1">
                              <a:lumMod val="75000"/>
                              <a:lumOff val="25000"/>
                            </a:schemeClr>
                          </a:solidFill>
                          <a:latin typeface="+mn-lt"/>
                        </a:rPr>
                        <a:t>2025 Survey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hMerge="1">
                  <a:txBody>
                    <a:bodyPr/>
                    <a:lstStyle/>
                    <a:p>
                      <a:endParaRPr lang="en-GB" sz="1200">
                        <a:solidFill>
                          <a:schemeClr val="tx1">
                            <a:lumMod val="75000"/>
                            <a:lumOff val="25000"/>
                          </a:schemeClr>
                        </a:solidFill>
                      </a:endParaRP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latin typeface="+mn-lt"/>
                        </a:rPr>
                        <a:t>All Secondary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latin typeface="+mn-lt"/>
                        </a:rPr>
                        <a:t>Year 8</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latin typeface="+mn-lt"/>
                        </a:rPr>
                        <a:t>Year 10</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latin typeface="+mn-lt"/>
                        </a:rPr>
                        <a:t>Boys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latin typeface="+mn-lt"/>
                        </a:rPr>
                        <a:t>Girls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latin typeface="+mn-lt"/>
                        </a:rPr>
                        <a:t>FSM</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301564">
                <a:tc gridSpan="2">
                  <a:txBody>
                    <a:bodyPr/>
                    <a:lstStyle/>
                    <a:p>
                      <a:r>
                        <a:rPr lang="en-GB" sz="1100" i="1">
                          <a:solidFill>
                            <a:schemeClr val="tx1">
                              <a:lumMod val="75000"/>
                              <a:lumOff val="25000"/>
                            </a:schemeClr>
                          </a:solidFill>
                          <a:latin typeface="+mn-lt"/>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hMerge="1">
                  <a:txBody>
                    <a:bodyPr/>
                    <a:lstStyle/>
                    <a:p>
                      <a:endParaRPr lang="en-GB" sz="1200" i="1">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latin typeface="+mn-lt"/>
                        </a:rPr>
                        <a:t>1546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latin typeface="+mn-lt"/>
                        </a:rPr>
                        <a:t>962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latin typeface="+mn-lt"/>
                        </a:rPr>
                        <a:t>584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latin typeface="+mn-lt"/>
                        </a:rPr>
                        <a:t>720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latin typeface="+mn-lt"/>
                        </a:rPr>
                        <a:t>775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latin typeface="+mn-lt"/>
                        </a:rPr>
                        <a:t>329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317550">
                <a:tc rowSpan="3">
                  <a:txBody>
                    <a:bodyPr/>
                    <a:lstStyle/>
                    <a:p>
                      <a:pPr algn="ctr" fontAlgn="b"/>
                      <a:r>
                        <a:rPr lang="en-GB" sz="1100" b="0" i="0" u="none" strike="noStrike">
                          <a:solidFill>
                            <a:schemeClr val="tx1">
                              <a:lumMod val="75000"/>
                              <a:lumOff val="25000"/>
                            </a:schemeClr>
                          </a:solidFill>
                          <a:effectLst/>
                          <a:latin typeface="+mn-lt"/>
                        </a:rPr>
                        <a:t>All STIs can be cured with treatment</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True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18%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16%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20%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15%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20%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18%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317550">
                <a:tc vMerge="1">
                  <a:txBody>
                    <a:bodyPr/>
                    <a:lstStyle/>
                    <a:p>
                      <a:pPr algn="l" fontAlgn="b"/>
                      <a:endParaRPr lang="en-GB" sz="1100" b="0" i="0" u="none" strike="noStrike">
                        <a:solidFill>
                          <a:srgbClr val="000000"/>
                        </a:solidFill>
                        <a:effectLst/>
                        <a:latin typeface="Calibri" panose="020F0502020204030204" pitchFamily="34" charset="0"/>
                      </a:endParaRPr>
                    </a:p>
                  </a:txBody>
                  <a:tcPr marL="7620" marR="7620" marT="7620" marB="0" anchor="b">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False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6">
                        <a:lumMod val="20000"/>
                        <a:lumOff val="80000"/>
                      </a:schemeClr>
                    </a:solidFill>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42%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6">
                        <a:lumMod val="20000"/>
                        <a:lumOff val="80000"/>
                      </a:schemeClr>
                    </a:solidFill>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30%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6">
                        <a:lumMod val="20000"/>
                        <a:lumOff val="80000"/>
                      </a:schemeClr>
                    </a:solidFill>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61%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6">
                        <a:lumMod val="20000"/>
                        <a:lumOff val="80000"/>
                      </a:schemeClr>
                    </a:solidFill>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46%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6">
                        <a:lumMod val="20000"/>
                        <a:lumOff val="80000"/>
                      </a:schemeClr>
                    </a:solidFill>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37%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6">
                        <a:lumMod val="20000"/>
                        <a:lumOff val="80000"/>
                      </a:schemeClr>
                    </a:solidFill>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41%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10003"/>
                  </a:ext>
                </a:extLst>
              </a:tr>
              <a:tr h="317550">
                <a:tc vMerge="1">
                  <a:txBody>
                    <a:bodyPr/>
                    <a:lstStyle/>
                    <a:p>
                      <a:pPr algn="l" fontAlgn="b"/>
                      <a:endParaRPr lang="en-GB" sz="1100" b="0" i="0" u="none" strike="noStrike">
                        <a:solidFill>
                          <a:srgbClr val="000000"/>
                        </a:solidFill>
                        <a:effectLst/>
                        <a:latin typeface="Calibri" panose="020F0502020204030204" pitchFamily="34" charset="0"/>
                      </a:endParaRPr>
                    </a:p>
                  </a:txBody>
                  <a:tcPr marL="7620" marR="7620" marT="7620" marB="0" anchor="b">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Don’t Know</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40%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54%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19%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39%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43%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41%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r h="317550">
                <a:tc rowSpan="3">
                  <a:txBody>
                    <a:bodyPr/>
                    <a:lstStyle/>
                    <a:p>
                      <a:pPr algn="ctr" fontAlgn="b"/>
                      <a:r>
                        <a:rPr lang="en-GB" sz="1100" b="0" i="0" u="none" strike="noStrike">
                          <a:solidFill>
                            <a:schemeClr val="tx1">
                              <a:lumMod val="75000"/>
                              <a:lumOff val="25000"/>
                            </a:schemeClr>
                          </a:solidFill>
                          <a:effectLst/>
                          <a:latin typeface="+mn-lt"/>
                        </a:rPr>
                        <a:t>A person might not know they have an STI because sometimes there are no symptoms</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algn="ctr" fontAlgn="b"/>
                      <a:r>
                        <a:rPr lang="en-GB" sz="1100" b="0" i="0" u="none" strike="noStrike">
                          <a:solidFill>
                            <a:schemeClr val="tx1">
                              <a:lumMod val="75000"/>
                              <a:lumOff val="25000"/>
                            </a:schemeClr>
                          </a:solidFill>
                          <a:effectLst/>
                          <a:latin typeface="+mn-lt"/>
                        </a:rPr>
                        <a:t>True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6">
                        <a:lumMod val="20000"/>
                        <a:lumOff val="80000"/>
                      </a:schemeClr>
                    </a:solidFill>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53%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6">
                        <a:lumMod val="20000"/>
                        <a:lumOff val="80000"/>
                      </a:schemeClr>
                    </a:solidFill>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39%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6">
                        <a:lumMod val="20000"/>
                        <a:lumOff val="80000"/>
                      </a:schemeClr>
                    </a:solidFill>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75%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6">
                        <a:lumMod val="20000"/>
                        <a:lumOff val="80000"/>
                      </a:schemeClr>
                    </a:solidFill>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52%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6">
                        <a:lumMod val="20000"/>
                        <a:lumOff val="80000"/>
                      </a:schemeClr>
                    </a:solidFill>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53%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6">
                        <a:lumMod val="20000"/>
                        <a:lumOff val="80000"/>
                      </a:schemeClr>
                    </a:solidFill>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50%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10005"/>
                  </a:ext>
                </a:extLst>
              </a:tr>
              <a:tr h="317550">
                <a:tc vMerge="1">
                  <a:txBody>
                    <a:bodyPr/>
                    <a:lstStyle/>
                    <a:p>
                      <a:pPr algn="l" fontAlgn="b"/>
                      <a:endParaRPr lang="en-GB" sz="1100" b="0" i="0" u="none" strike="noStrike">
                        <a:solidFill>
                          <a:srgbClr val="000000"/>
                        </a:solidFill>
                        <a:effectLst/>
                        <a:latin typeface="Calibri" panose="020F0502020204030204" pitchFamily="34" charset="0"/>
                      </a:endParaRPr>
                    </a:p>
                  </a:txBody>
                  <a:tcPr marL="7620" marR="7620" marT="7620" marB="0" anchor="b">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False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11%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11%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11%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11%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11%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13%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10006"/>
                  </a:ext>
                </a:extLst>
              </a:tr>
              <a:tr h="317550">
                <a:tc vMerge="1">
                  <a:txBody>
                    <a:bodyPr/>
                    <a:lstStyle/>
                    <a:p>
                      <a:pPr algn="l" fontAlgn="b"/>
                      <a:endParaRPr lang="en-GB" sz="1100" b="0" i="0" u="none" strike="noStrike">
                        <a:solidFill>
                          <a:srgbClr val="000000"/>
                        </a:solidFill>
                        <a:effectLst/>
                        <a:latin typeface="Calibri" panose="020F0502020204030204" pitchFamily="34" charset="0"/>
                      </a:endParaRPr>
                    </a:p>
                  </a:txBody>
                  <a:tcPr marL="7620" marR="7620" marT="7620" marB="0" anchor="b">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Don’t Know</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37%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50%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14%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37%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37%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36%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10007"/>
                  </a:ext>
                </a:extLst>
              </a:tr>
              <a:tr h="317550">
                <a:tc rowSpan="3">
                  <a:txBody>
                    <a:bodyPr/>
                    <a:lstStyle/>
                    <a:p>
                      <a:pPr algn="ctr" fontAlgn="b"/>
                      <a:r>
                        <a:rPr lang="en-GB" sz="1100" b="0" i="0" u="none" strike="noStrike">
                          <a:solidFill>
                            <a:schemeClr val="tx1">
                              <a:lumMod val="75000"/>
                              <a:lumOff val="25000"/>
                            </a:schemeClr>
                          </a:solidFill>
                          <a:effectLst/>
                          <a:latin typeface="+mn-lt"/>
                        </a:rPr>
                        <a:t>You can protect yourself from getting an STI by using a condom during sex</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True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6">
                        <a:lumMod val="20000"/>
                        <a:lumOff val="80000"/>
                      </a:schemeClr>
                    </a:solidFill>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63%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6">
                        <a:lumMod val="20000"/>
                        <a:lumOff val="80000"/>
                      </a:schemeClr>
                    </a:solidFill>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51%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6">
                        <a:lumMod val="20000"/>
                        <a:lumOff val="80000"/>
                      </a:schemeClr>
                    </a:solidFill>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82%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6">
                        <a:lumMod val="20000"/>
                        <a:lumOff val="80000"/>
                      </a:schemeClr>
                    </a:solidFill>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65%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6">
                        <a:lumMod val="20000"/>
                        <a:lumOff val="80000"/>
                      </a:schemeClr>
                    </a:solidFill>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61%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6">
                        <a:lumMod val="20000"/>
                        <a:lumOff val="80000"/>
                      </a:schemeClr>
                    </a:solidFill>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64%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10008"/>
                  </a:ext>
                </a:extLst>
              </a:tr>
              <a:tr h="317550">
                <a:tc vMerge="1">
                  <a:txBody>
                    <a:bodyPr/>
                    <a:lstStyle/>
                    <a:p>
                      <a:pPr algn="l" fontAlgn="b"/>
                      <a:endParaRPr lang="en-GB" sz="1100" b="0" i="0" u="none" strike="noStrike">
                        <a:solidFill>
                          <a:srgbClr val="000000"/>
                        </a:solidFill>
                        <a:effectLst/>
                        <a:latin typeface="Calibri" panose="020F0502020204030204" pitchFamily="34" charset="0"/>
                      </a:endParaRPr>
                    </a:p>
                  </a:txBody>
                  <a:tcPr marL="7620" marR="7620" marT="7620" marB="0" anchor="b">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False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9"/>
                  </a:ext>
                </a:extLst>
              </a:tr>
              <a:tr h="317550">
                <a:tc vMerge="1">
                  <a:txBody>
                    <a:bodyPr/>
                    <a:lstStyle/>
                    <a:p>
                      <a:pPr algn="l" fontAlgn="b"/>
                      <a:endParaRPr lang="en-GB" sz="1100" b="0" i="0" u="none" strike="noStrike">
                        <a:solidFill>
                          <a:srgbClr val="000000"/>
                        </a:solidFill>
                        <a:effectLst/>
                        <a:latin typeface="Calibri" panose="020F0502020204030204" pitchFamily="34" charset="0"/>
                      </a:endParaRPr>
                    </a:p>
                  </a:txBody>
                  <a:tcPr marL="7620" marR="7620" marT="7620" marB="0" anchor="b">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mn-lt"/>
                        </a:rPr>
                        <a:t>Don’t Know</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29%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40%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11%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26%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31%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28%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10"/>
                  </a:ext>
                </a:extLst>
              </a:tr>
            </a:tbl>
          </a:graphicData>
        </a:graphic>
      </p:graphicFrame>
      <p:sp>
        <p:nvSpPr>
          <p:cNvPr id="10" name="Rectangle 9"/>
          <p:cNvSpPr/>
          <p:nvPr/>
        </p:nvSpPr>
        <p:spPr>
          <a:xfrm>
            <a:off x="9946640" y="6368627"/>
            <a:ext cx="1686560" cy="492926"/>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a:t>Relationships</a:t>
            </a:r>
          </a:p>
        </p:txBody>
      </p:sp>
      <p:sp>
        <p:nvSpPr>
          <p:cNvPr id="6" name="TextBox 5"/>
          <p:cNvSpPr txBox="1"/>
          <p:nvPr/>
        </p:nvSpPr>
        <p:spPr>
          <a:xfrm>
            <a:off x="183600" y="6522289"/>
            <a:ext cx="9491446" cy="246221"/>
          </a:xfrm>
          <a:prstGeom prst="rect">
            <a:avLst/>
          </a:prstGeom>
          <a:noFill/>
        </p:spPr>
        <p:txBody>
          <a:bodyPr wrap="square" rtlCol="0" anchor="b" anchorCtr="0">
            <a:spAutoFit/>
          </a:bodyPr>
          <a:lstStyle/>
          <a:p>
            <a:r>
              <a:rPr lang="en-GB" sz="1000">
                <a:solidFill>
                  <a:srgbClr val="002060"/>
                </a:solidFill>
              </a:rPr>
              <a:t>Q: Please answer if you think the following statements about sexually transmitted infections (STI) are true or false.</a:t>
            </a:r>
          </a:p>
        </p:txBody>
      </p:sp>
    </p:spTree>
    <p:extLst>
      <p:ext uri="{BB962C8B-B14F-4D97-AF65-F5344CB8AC3E}">
        <p14:creationId xmlns:p14="http://schemas.microsoft.com/office/powerpoint/2010/main" val="1879578229"/>
      </p:ext>
    </p:extLst>
  </p:cSld>
  <p:clrMapOvr>
    <a:masterClrMapping/>
  </p:clrMapOvr>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1"/>
          <p:cNvSpPr>
            <a:spLocks noGrp="1"/>
          </p:cNvSpPr>
          <p:nvPr>
            <p:ph type="title"/>
          </p:nvPr>
        </p:nvSpPr>
        <p:spPr>
          <a:xfrm>
            <a:off x="180000" y="180000"/>
            <a:ext cx="11453200" cy="900000"/>
          </a:xfrm>
        </p:spPr>
        <p:txBody>
          <a:bodyPr anchor="t" anchorCtr="0">
            <a:noAutofit/>
          </a:bodyPr>
          <a:lstStyle/>
          <a:p>
            <a:r>
              <a:rPr lang="en-GB" sz="1600"/>
              <a:t>LGBTQ pupils are the most knowledgeable about STIs.</a:t>
            </a:r>
            <a:br>
              <a:rPr lang="en-GB" sz="1600"/>
            </a:br>
            <a:r>
              <a:rPr lang="en-GB" sz="1600"/>
              <a:t> </a:t>
            </a:r>
          </a:p>
        </p:txBody>
      </p:sp>
      <p:graphicFrame>
        <p:nvGraphicFramePr>
          <p:cNvPr id="8" name="Table 7"/>
          <p:cNvGraphicFramePr>
            <a:graphicFrameLocks noGrp="1"/>
          </p:cNvGraphicFramePr>
          <p:nvPr>
            <p:extLst>
              <p:ext uri="{D42A27DB-BD31-4B8C-83A1-F6EECF244321}">
                <p14:modId xmlns:p14="http://schemas.microsoft.com/office/powerpoint/2010/main" val="1277140365"/>
              </p:ext>
            </p:extLst>
          </p:nvPr>
        </p:nvGraphicFramePr>
        <p:xfrm>
          <a:off x="183600" y="922752"/>
          <a:ext cx="11449605" cy="3753874"/>
        </p:xfrm>
        <a:graphic>
          <a:graphicData uri="http://schemas.openxmlformats.org/drawingml/2006/table">
            <a:tbl>
              <a:tblPr firstRow="1" bandRow="1">
                <a:tableStyleId>{5940675A-B579-460E-94D1-54222C63F5DA}</a:tableStyleId>
              </a:tblPr>
              <a:tblGrid>
                <a:gridCol w="3199113">
                  <a:extLst>
                    <a:ext uri="{9D8B030D-6E8A-4147-A177-3AD203B41FA5}">
                      <a16:colId xmlns:a16="http://schemas.microsoft.com/office/drawing/2014/main" val="20000"/>
                    </a:ext>
                  </a:extLst>
                </a:gridCol>
                <a:gridCol w="1474373">
                  <a:extLst>
                    <a:ext uri="{9D8B030D-6E8A-4147-A177-3AD203B41FA5}">
                      <a16:colId xmlns:a16="http://schemas.microsoft.com/office/drawing/2014/main" val="20001"/>
                    </a:ext>
                  </a:extLst>
                </a:gridCol>
                <a:gridCol w="968017">
                  <a:extLst>
                    <a:ext uri="{9D8B030D-6E8A-4147-A177-3AD203B41FA5}">
                      <a16:colId xmlns:a16="http://schemas.microsoft.com/office/drawing/2014/main" val="20002"/>
                    </a:ext>
                  </a:extLst>
                </a:gridCol>
                <a:gridCol w="968017">
                  <a:extLst>
                    <a:ext uri="{9D8B030D-6E8A-4147-A177-3AD203B41FA5}">
                      <a16:colId xmlns:a16="http://schemas.microsoft.com/office/drawing/2014/main" val="20003"/>
                    </a:ext>
                  </a:extLst>
                </a:gridCol>
                <a:gridCol w="968017">
                  <a:extLst>
                    <a:ext uri="{9D8B030D-6E8A-4147-A177-3AD203B41FA5}">
                      <a16:colId xmlns:a16="http://schemas.microsoft.com/office/drawing/2014/main" val="20004"/>
                    </a:ext>
                  </a:extLst>
                </a:gridCol>
                <a:gridCol w="968017">
                  <a:extLst>
                    <a:ext uri="{9D8B030D-6E8A-4147-A177-3AD203B41FA5}">
                      <a16:colId xmlns:a16="http://schemas.microsoft.com/office/drawing/2014/main" val="20005"/>
                    </a:ext>
                  </a:extLst>
                </a:gridCol>
                <a:gridCol w="968017">
                  <a:extLst>
                    <a:ext uri="{9D8B030D-6E8A-4147-A177-3AD203B41FA5}">
                      <a16:colId xmlns:a16="http://schemas.microsoft.com/office/drawing/2014/main" val="20006"/>
                    </a:ext>
                  </a:extLst>
                </a:gridCol>
                <a:gridCol w="968017">
                  <a:extLst>
                    <a:ext uri="{9D8B030D-6E8A-4147-A177-3AD203B41FA5}">
                      <a16:colId xmlns:a16="http://schemas.microsoft.com/office/drawing/2014/main" val="20007"/>
                    </a:ext>
                  </a:extLst>
                </a:gridCol>
                <a:gridCol w="968017">
                  <a:extLst>
                    <a:ext uri="{9D8B030D-6E8A-4147-A177-3AD203B41FA5}">
                      <a16:colId xmlns:a16="http://schemas.microsoft.com/office/drawing/2014/main" val="3988715723"/>
                    </a:ext>
                  </a:extLst>
                </a:gridCol>
              </a:tblGrid>
              <a:tr h="387931">
                <a:tc gridSpan="2">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i="1">
                          <a:solidFill>
                            <a:schemeClr val="tx1">
                              <a:lumMod val="75000"/>
                              <a:lumOff val="25000"/>
                            </a:schemeClr>
                          </a:solidFill>
                        </a:rPr>
                        <a:t>2025 Survey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hMerge="1">
                  <a:txBody>
                    <a:bodyPr/>
                    <a:lstStyle/>
                    <a:p>
                      <a:endParaRPr lang="en-GB" sz="1200">
                        <a:solidFill>
                          <a:schemeClr val="tx1">
                            <a:lumMod val="75000"/>
                            <a:lumOff val="25000"/>
                          </a:schemeClr>
                        </a:solidFill>
                      </a:endParaRP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SEN</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Have a disability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Young carers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Ethnicity:</a:t>
                      </a:r>
                      <a:r>
                        <a:rPr lang="en-GB" sz="1100" b="1" baseline="0">
                          <a:solidFill>
                            <a:schemeClr val="tx1">
                              <a:lumMod val="75000"/>
                              <a:lumOff val="25000"/>
                            </a:schemeClr>
                          </a:solidFill>
                        </a:rPr>
                        <a:t> </a:t>
                      </a:r>
                      <a:r>
                        <a:rPr lang="en-GB" sz="1100" b="1">
                          <a:solidFill>
                            <a:schemeClr val="tx1">
                              <a:lumMod val="75000"/>
                              <a:lumOff val="25000"/>
                            </a:schemeClr>
                          </a:solidFill>
                        </a:rPr>
                        <a:t>White</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Ethnic Minority Groups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Eng 2</a:t>
                      </a:r>
                      <a:r>
                        <a:rPr lang="en-GB" sz="1100" b="1" baseline="30000">
                          <a:solidFill>
                            <a:schemeClr val="tx1">
                              <a:lumMod val="75000"/>
                              <a:lumOff val="25000"/>
                            </a:schemeClr>
                          </a:solidFill>
                        </a:rPr>
                        <a:t>nd</a:t>
                      </a:r>
                      <a:r>
                        <a:rPr lang="en-GB" sz="1100" b="1">
                          <a:solidFill>
                            <a:schemeClr val="tx1">
                              <a:lumMod val="75000"/>
                              <a:lumOff val="25000"/>
                            </a:schemeClr>
                          </a:solidFill>
                        </a:rPr>
                        <a:t> Lang</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LGBTQ</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301564">
                <a:tc gridSpan="2">
                  <a:txBody>
                    <a:bodyPr/>
                    <a:lstStyle/>
                    <a:p>
                      <a:r>
                        <a:rPr lang="en-GB" sz="1100" i="1">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hMerge="1">
                  <a:txBody>
                    <a:bodyPr/>
                    <a:lstStyle/>
                    <a:p>
                      <a:endParaRPr lang="en-GB" sz="1200" i="1">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191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309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87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1341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154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120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178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317550">
                <a:tc rowSpan="3">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All STIs can be cured with treatment</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True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24%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20%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20%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18%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18%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13%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22%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317550">
                <a:tc vMerge="1">
                  <a:txBody>
                    <a:bodyPr/>
                    <a:lstStyle/>
                    <a:p>
                      <a:pPr algn="l" fontAlgn="b"/>
                      <a:endParaRPr lang="en-GB" sz="1100" b="0" i="0" u="none" strike="noStrike">
                        <a:solidFill>
                          <a:srgbClr val="000000"/>
                        </a:solidFill>
                        <a:effectLst/>
                        <a:latin typeface="Calibri" panose="020F0502020204030204" pitchFamily="34" charset="0"/>
                      </a:endParaRPr>
                    </a:p>
                  </a:txBody>
                  <a:tcPr marL="7620" marR="7620" marT="7620" marB="0" anchor="b">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False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6">
                        <a:lumMod val="20000"/>
                        <a:lumOff val="80000"/>
                      </a:schemeClr>
                    </a:solidFill>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36%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6">
                        <a:lumMod val="20000"/>
                        <a:lumOff val="80000"/>
                      </a:schemeClr>
                    </a:solidFill>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43%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6">
                        <a:lumMod val="20000"/>
                        <a:lumOff val="80000"/>
                      </a:schemeClr>
                    </a:solidFill>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47%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6">
                        <a:lumMod val="20000"/>
                        <a:lumOff val="80000"/>
                      </a:schemeClr>
                    </a:solidFill>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42%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6">
                        <a:lumMod val="20000"/>
                        <a:lumOff val="80000"/>
                      </a:schemeClr>
                    </a:solidFill>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42%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6">
                        <a:lumMod val="20000"/>
                        <a:lumOff val="80000"/>
                      </a:schemeClr>
                    </a:solidFill>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46%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6">
                        <a:lumMod val="20000"/>
                        <a:lumOff val="80000"/>
                      </a:schemeClr>
                    </a:solidFill>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51%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10003"/>
                  </a:ext>
                </a:extLst>
              </a:tr>
              <a:tr h="317550">
                <a:tc vMerge="1">
                  <a:txBody>
                    <a:bodyPr/>
                    <a:lstStyle/>
                    <a:p>
                      <a:pPr algn="l" fontAlgn="b"/>
                      <a:endParaRPr lang="en-GB" sz="1100" b="0" i="0" u="none" strike="noStrike">
                        <a:solidFill>
                          <a:srgbClr val="000000"/>
                        </a:solidFill>
                        <a:effectLst/>
                        <a:latin typeface="Calibri" panose="020F0502020204030204" pitchFamily="34" charset="0"/>
                      </a:endParaRPr>
                    </a:p>
                  </a:txBody>
                  <a:tcPr marL="7620" marR="7620" marT="7620" marB="0" anchor="b">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Don’t Know</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40%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38%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33%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40%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41%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42%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26%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r h="317550">
                <a:tc rowSpan="3">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A person might not know they have an STI because sometimes there are no symptoms</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True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6">
                        <a:lumMod val="20000"/>
                        <a:lumOff val="80000"/>
                      </a:schemeClr>
                    </a:solidFill>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46%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6">
                        <a:lumMod val="20000"/>
                        <a:lumOff val="80000"/>
                      </a:schemeClr>
                    </a:solidFill>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51%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6">
                        <a:lumMod val="20000"/>
                        <a:lumOff val="80000"/>
                      </a:schemeClr>
                    </a:solidFill>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52%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6">
                        <a:lumMod val="20000"/>
                        <a:lumOff val="80000"/>
                      </a:schemeClr>
                    </a:solidFill>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54%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6">
                        <a:lumMod val="20000"/>
                        <a:lumOff val="80000"/>
                      </a:schemeClr>
                    </a:solidFill>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50%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6">
                        <a:lumMod val="20000"/>
                        <a:lumOff val="80000"/>
                      </a:schemeClr>
                    </a:solidFill>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49%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6">
                        <a:lumMod val="20000"/>
                        <a:lumOff val="80000"/>
                      </a:schemeClr>
                    </a:solidFill>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61%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10005"/>
                  </a:ext>
                </a:extLst>
              </a:tr>
              <a:tr h="317550">
                <a:tc vMerge="1">
                  <a:txBody>
                    <a:bodyPr/>
                    <a:lstStyle/>
                    <a:p>
                      <a:pPr algn="l" fontAlgn="b"/>
                      <a:endParaRPr lang="en-GB" sz="1100" b="0" i="0" u="none" strike="noStrike">
                        <a:solidFill>
                          <a:srgbClr val="000000"/>
                        </a:solidFill>
                        <a:effectLst/>
                        <a:latin typeface="Calibri" panose="020F0502020204030204" pitchFamily="34" charset="0"/>
                      </a:endParaRPr>
                    </a:p>
                  </a:txBody>
                  <a:tcPr marL="7620" marR="7620" marT="7620" marB="0" anchor="b">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False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17%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12%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15%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11%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12%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11%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10006"/>
                  </a:ext>
                </a:extLst>
              </a:tr>
              <a:tr h="317550">
                <a:tc vMerge="1">
                  <a:txBody>
                    <a:bodyPr/>
                    <a:lstStyle/>
                    <a:p>
                      <a:pPr algn="l" fontAlgn="b"/>
                      <a:endParaRPr lang="en-GB" sz="1100" b="0" i="0" u="none" strike="noStrike">
                        <a:solidFill>
                          <a:srgbClr val="000000"/>
                        </a:solidFill>
                        <a:effectLst/>
                        <a:latin typeface="Calibri" panose="020F0502020204030204" pitchFamily="34" charset="0"/>
                      </a:endParaRPr>
                    </a:p>
                  </a:txBody>
                  <a:tcPr marL="7620" marR="7620" marT="7620" marB="0" anchor="b">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Don’t Know</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37%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37%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33%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36%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38%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43%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28%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10007"/>
                  </a:ext>
                </a:extLst>
              </a:tr>
              <a:tr h="317550">
                <a:tc rowSpan="3">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You can protect yourself from getting an STI by using a condom during sex</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True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6">
                        <a:lumMod val="20000"/>
                        <a:lumOff val="80000"/>
                      </a:schemeClr>
                    </a:solidFill>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55%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6">
                        <a:lumMod val="20000"/>
                        <a:lumOff val="80000"/>
                      </a:schemeClr>
                    </a:solidFill>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60%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6">
                        <a:lumMod val="20000"/>
                        <a:lumOff val="80000"/>
                      </a:schemeClr>
                    </a:solidFill>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60%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6">
                        <a:lumMod val="20000"/>
                        <a:lumOff val="80000"/>
                      </a:schemeClr>
                    </a:solidFill>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64%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6">
                        <a:lumMod val="20000"/>
                        <a:lumOff val="80000"/>
                      </a:schemeClr>
                    </a:solidFill>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59%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6">
                        <a:lumMod val="20000"/>
                        <a:lumOff val="80000"/>
                      </a:schemeClr>
                    </a:solidFill>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57%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6">
                        <a:lumMod val="20000"/>
                        <a:lumOff val="80000"/>
                      </a:schemeClr>
                    </a:solidFill>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67%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10008"/>
                  </a:ext>
                </a:extLst>
              </a:tr>
              <a:tr h="317550">
                <a:tc vMerge="1">
                  <a:txBody>
                    <a:bodyPr/>
                    <a:lstStyle/>
                    <a:p>
                      <a:pPr algn="l" fontAlgn="b"/>
                      <a:endParaRPr lang="en-GB" sz="1100" b="0" i="0" u="none" strike="noStrike">
                        <a:solidFill>
                          <a:srgbClr val="000000"/>
                        </a:solidFill>
                        <a:effectLst/>
                        <a:latin typeface="Calibri" panose="020F0502020204030204" pitchFamily="34" charset="0"/>
                      </a:endParaRPr>
                    </a:p>
                  </a:txBody>
                  <a:tcPr marL="7620" marR="7620" marT="7620" marB="0" anchor="b">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False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12%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11%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10%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13%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10%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12%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9"/>
                  </a:ext>
                </a:extLst>
              </a:tr>
              <a:tr h="317550">
                <a:tc vMerge="1">
                  <a:txBody>
                    <a:bodyPr/>
                    <a:lstStyle/>
                    <a:p>
                      <a:pPr algn="l" fontAlgn="b"/>
                      <a:endParaRPr lang="en-GB" sz="1100" b="0" i="0" u="none" strike="noStrike">
                        <a:solidFill>
                          <a:srgbClr val="000000"/>
                        </a:solidFill>
                        <a:effectLst/>
                        <a:latin typeface="Calibri" panose="020F0502020204030204" pitchFamily="34" charset="0"/>
                      </a:endParaRPr>
                    </a:p>
                  </a:txBody>
                  <a:tcPr marL="7620" marR="7620" marT="7620" marB="0" anchor="b">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Don’t Know</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33%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29%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30%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29%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28%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33%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21%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10"/>
                  </a:ext>
                </a:extLst>
              </a:tr>
            </a:tbl>
          </a:graphicData>
        </a:graphic>
      </p:graphicFrame>
      <p:sp>
        <p:nvSpPr>
          <p:cNvPr id="10" name="Rectangle 9"/>
          <p:cNvSpPr/>
          <p:nvPr/>
        </p:nvSpPr>
        <p:spPr>
          <a:xfrm>
            <a:off x="9946640" y="6368627"/>
            <a:ext cx="1686560" cy="492926"/>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a:t>Relationships</a:t>
            </a:r>
          </a:p>
        </p:txBody>
      </p:sp>
      <p:sp>
        <p:nvSpPr>
          <p:cNvPr id="6" name="TextBox 5"/>
          <p:cNvSpPr txBox="1"/>
          <p:nvPr/>
        </p:nvSpPr>
        <p:spPr>
          <a:xfrm>
            <a:off x="183600" y="6522289"/>
            <a:ext cx="9491446" cy="246221"/>
          </a:xfrm>
          <a:prstGeom prst="rect">
            <a:avLst/>
          </a:prstGeom>
          <a:noFill/>
        </p:spPr>
        <p:txBody>
          <a:bodyPr wrap="square" rtlCol="0" anchor="b" anchorCtr="0">
            <a:spAutoFit/>
          </a:bodyPr>
          <a:lstStyle/>
          <a:p>
            <a:r>
              <a:rPr lang="en-GB" sz="1000">
                <a:solidFill>
                  <a:srgbClr val="002060"/>
                </a:solidFill>
              </a:rPr>
              <a:t>Q: Please answer if you think the following statements about sexually transmitted infections (STI) are true or false. </a:t>
            </a:r>
          </a:p>
        </p:txBody>
      </p:sp>
    </p:spTree>
    <p:extLst>
      <p:ext uri="{BB962C8B-B14F-4D97-AF65-F5344CB8AC3E}">
        <p14:creationId xmlns:p14="http://schemas.microsoft.com/office/powerpoint/2010/main" val="1208104488"/>
      </p:ext>
    </p:extLst>
  </p:cSld>
  <p:clrMapOvr>
    <a:masterClrMapping/>
  </p:clrMapOvr>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1"/>
          <p:cNvSpPr>
            <a:spLocks noGrp="1"/>
          </p:cNvSpPr>
          <p:nvPr>
            <p:ph type="title"/>
          </p:nvPr>
        </p:nvSpPr>
        <p:spPr>
          <a:xfrm>
            <a:off x="180000" y="180000"/>
            <a:ext cx="11565484" cy="900000"/>
          </a:xfrm>
        </p:spPr>
        <p:txBody>
          <a:bodyPr anchor="t" anchorCtr="0">
            <a:normAutofit/>
          </a:bodyPr>
          <a:lstStyle/>
          <a:p>
            <a:r>
              <a:rPr lang="en-GB" sz="1600"/>
              <a:t>Although 61% of pupils agree that some types of contraception are better at preventing pregnancy than others, four out of the five questions saw over half of pupils either answer incorrectly or answer ‘don’t know’.</a:t>
            </a:r>
            <a:br>
              <a:rPr lang="en-GB" sz="1600"/>
            </a:br>
            <a:r>
              <a:rPr lang="en-GB" sz="1200"/>
              <a:t>Please note this year pupils were given the answers to these questions after they registered their answer – results have not changed significantly from last year.</a:t>
            </a:r>
          </a:p>
        </p:txBody>
      </p:sp>
      <p:sp>
        <p:nvSpPr>
          <p:cNvPr id="8" name="Rectangle 7"/>
          <p:cNvSpPr/>
          <p:nvPr/>
        </p:nvSpPr>
        <p:spPr>
          <a:xfrm>
            <a:off x="9946640" y="6368627"/>
            <a:ext cx="1686560" cy="492926"/>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a:t>Relationships</a:t>
            </a:r>
          </a:p>
        </p:txBody>
      </p:sp>
      <p:sp>
        <p:nvSpPr>
          <p:cNvPr id="12" name="TextBox 11"/>
          <p:cNvSpPr txBox="1"/>
          <p:nvPr/>
        </p:nvSpPr>
        <p:spPr>
          <a:xfrm>
            <a:off x="183600" y="6368400"/>
            <a:ext cx="9491446" cy="400110"/>
          </a:xfrm>
          <a:prstGeom prst="rect">
            <a:avLst/>
          </a:prstGeom>
          <a:noFill/>
        </p:spPr>
        <p:txBody>
          <a:bodyPr wrap="square" rtlCol="0" anchor="b" anchorCtr="0">
            <a:spAutoFit/>
          </a:bodyPr>
          <a:lstStyle/>
          <a:p>
            <a:r>
              <a:rPr lang="en-GB" sz="1000">
                <a:solidFill>
                  <a:srgbClr val="002060"/>
                </a:solidFill>
              </a:rPr>
              <a:t>Q: Please answer if you think the following statements about contraception are true or false. </a:t>
            </a:r>
          </a:p>
          <a:p>
            <a:r>
              <a:rPr lang="en-GB" sz="1000" i="1">
                <a:solidFill>
                  <a:srgbClr val="002060"/>
                </a:solidFill>
              </a:rPr>
              <a:t>Base: All valid respondents, n=1,546. </a:t>
            </a:r>
          </a:p>
        </p:txBody>
      </p:sp>
      <p:graphicFrame>
        <p:nvGraphicFramePr>
          <p:cNvPr id="14" name="Chart 13"/>
          <p:cNvGraphicFramePr/>
          <p:nvPr>
            <p:extLst>
              <p:ext uri="{D42A27DB-BD31-4B8C-83A1-F6EECF244321}">
                <p14:modId xmlns:p14="http://schemas.microsoft.com/office/powerpoint/2010/main" val="2104876200"/>
              </p:ext>
            </p:extLst>
          </p:nvPr>
        </p:nvGraphicFramePr>
        <p:xfrm>
          <a:off x="1148800" y="835200"/>
          <a:ext cx="9679022" cy="5496933"/>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3872723343"/>
      </p:ext>
    </p:extLst>
  </p:cSld>
  <p:clrMapOvr>
    <a:masterClrMapping/>
  </p:clrMapOvr>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8" name="Table 7"/>
          <p:cNvGraphicFramePr>
            <a:graphicFrameLocks noGrp="1"/>
          </p:cNvGraphicFramePr>
          <p:nvPr>
            <p:extLst>
              <p:ext uri="{D42A27DB-BD31-4B8C-83A1-F6EECF244321}">
                <p14:modId xmlns:p14="http://schemas.microsoft.com/office/powerpoint/2010/main" val="3901006782"/>
              </p:ext>
            </p:extLst>
          </p:nvPr>
        </p:nvGraphicFramePr>
        <p:xfrm>
          <a:off x="180001" y="908309"/>
          <a:ext cx="11453202" cy="5041382"/>
        </p:xfrm>
        <a:graphic>
          <a:graphicData uri="http://schemas.openxmlformats.org/drawingml/2006/table">
            <a:tbl>
              <a:tblPr firstRow="1" bandRow="1">
                <a:tableStyleId>{5940675A-B579-460E-94D1-54222C63F5DA}</a:tableStyleId>
              </a:tblPr>
              <a:tblGrid>
                <a:gridCol w="3014362">
                  <a:extLst>
                    <a:ext uri="{9D8B030D-6E8A-4147-A177-3AD203B41FA5}">
                      <a16:colId xmlns:a16="http://schemas.microsoft.com/office/drawing/2014/main" val="20000"/>
                    </a:ext>
                  </a:extLst>
                </a:gridCol>
                <a:gridCol w="1872044">
                  <a:extLst>
                    <a:ext uri="{9D8B030D-6E8A-4147-A177-3AD203B41FA5}">
                      <a16:colId xmlns:a16="http://schemas.microsoft.com/office/drawing/2014/main" val="20001"/>
                    </a:ext>
                  </a:extLst>
                </a:gridCol>
                <a:gridCol w="1094466">
                  <a:extLst>
                    <a:ext uri="{9D8B030D-6E8A-4147-A177-3AD203B41FA5}">
                      <a16:colId xmlns:a16="http://schemas.microsoft.com/office/drawing/2014/main" val="20002"/>
                    </a:ext>
                  </a:extLst>
                </a:gridCol>
                <a:gridCol w="1094466">
                  <a:extLst>
                    <a:ext uri="{9D8B030D-6E8A-4147-A177-3AD203B41FA5}">
                      <a16:colId xmlns:a16="http://schemas.microsoft.com/office/drawing/2014/main" val="20003"/>
                    </a:ext>
                  </a:extLst>
                </a:gridCol>
                <a:gridCol w="1094466">
                  <a:extLst>
                    <a:ext uri="{9D8B030D-6E8A-4147-A177-3AD203B41FA5}">
                      <a16:colId xmlns:a16="http://schemas.microsoft.com/office/drawing/2014/main" val="20004"/>
                    </a:ext>
                  </a:extLst>
                </a:gridCol>
                <a:gridCol w="1094466">
                  <a:extLst>
                    <a:ext uri="{9D8B030D-6E8A-4147-A177-3AD203B41FA5}">
                      <a16:colId xmlns:a16="http://schemas.microsoft.com/office/drawing/2014/main" val="20005"/>
                    </a:ext>
                  </a:extLst>
                </a:gridCol>
                <a:gridCol w="1094466">
                  <a:extLst>
                    <a:ext uri="{9D8B030D-6E8A-4147-A177-3AD203B41FA5}">
                      <a16:colId xmlns:a16="http://schemas.microsoft.com/office/drawing/2014/main" val="20006"/>
                    </a:ext>
                  </a:extLst>
                </a:gridCol>
                <a:gridCol w="1094466">
                  <a:extLst>
                    <a:ext uri="{9D8B030D-6E8A-4147-A177-3AD203B41FA5}">
                      <a16:colId xmlns:a16="http://schemas.microsoft.com/office/drawing/2014/main" val="20007"/>
                    </a:ext>
                  </a:extLst>
                </a:gridCol>
              </a:tblGrid>
              <a:tr h="331998">
                <a:tc gridSpan="2">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i="1">
                          <a:solidFill>
                            <a:schemeClr val="tx1">
                              <a:lumMod val="75000"/>
                              <a:lumOff val="25000"/>
                            </a:schemeClr>
                          </a:solidFill>
                        </a:rPr>
                        <a:t>2025 Survey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hMerge="1">
                  <a:txBody>
                    <a:bodyPr/>
                    <a:lstStyle/>
                    <a:p>
                      <a:endParaRPr lang="en-GB" sz="1200">
                        <a:solidFill>
                          <a:schemeClr val="tx1">
                            <a:lumMod val="75000"/>
                            <a:lumOff val="25000"/>
                          </a:schemeClr>
                        </a:solidFill>
                      </a:endParaRP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All Secondary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Year 8</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Year 10</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Boys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Girls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FSM</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83889">
                <a:tc gridSpan="2">
                  <a:txBody>
                    <a:bodyPr/>
                    <a:lstStyle/>
                    <a:p>
                      <a:r>
                        <a:rPr lang="en-GB" sz="1100" i="1">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hMerge="1">
                  <a:txBody>
                    <a:bodyPr/>
                    <a:lstStyle/>
                    <a:p>
                      <a:endParaRPr lang="en-GB" sz="1200" i="1">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1546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962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584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720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775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329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295033">
                <a:tc rowSpan="3">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Some types of contraception are better at preventing pregnancy than others</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l" fontAlgn="b"/>
                      <a:r>
                        <a:rPr lang="en-GB" sz="1100" b="0" i="0" u="none" strike="noStrike">
                          <a:solidFill>
                            <a:schemeClr val="tx1">
                              <a:lumMod val="75000"/>
                              <a:lumOff val="25000"/>
                            </a:schemeClr>
                          </a:solidFill>
                          <a:effectLst/>
                          <a:latin typeface="Calibri" panose="020F0502020204030204" pitchFamily="34" charset="0"/>
                        </a:rPr>
                        <a:t>True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6">
                        <a:lumMod val="20000"/>
                        <a:lumOff val="80000"/>
                      </a:schemeClr>
                    </a:solidFill>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61%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6">
                        <a:lumMod val="20000"/>
                        <a:lumOff val="80000"/>
                      </a:schemeClr>
                    </a:solidFill>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48%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6">
                        <a:lumMod val="20000"/>
                        <a:lumOff val="80000"/>
                      </a:schemeClr>
                    </a:solidFill>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84%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6">
                        <a:lumMod val="20000"/>
                        <a:lumOff val="80000"/>
                      </a:schemeClr>
                    </a:solidFill>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56%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6">
                        <a:lumMod val="20000"/>
                        <a:lumOff val="80000"/>
                      </a:schemeClr>
                    </a:solidFill>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66%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6">
                        <a:lumMod val="20000"/>
                        <a:lumOff val="80000"/>
                      </a:schemeClr>
                    </a:solidFill>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59%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10002"/>
                  </a:ext>
                </a:extLst>
              </a:tr>
              <a:tr h="295033">
                <a:tc vMerge="1">
                  <a:txBody>
                    <a:bodyPr/>
                    <a:lstStyle/>
                    <a:p>
                      <a:pPr algn="l" fontAlgn="b"/>
                      <a:endParaRPr lang="en-GB" sz="1100" b="0" i="0" u="none" strike="noStrike">
                        <a:solidFill>
                          <a:srgbClr val="000000"/>
                        </a:solidFill>
                        <a:effectLst/>
                        <a:latin typeface="Calibri" panose="020F0502020204030204" pitchFamily="34" charset="0"/>
                      </a:endParaRPr>
                    </a:p>
                  </a:txBody>
                  <a:tcPr marL="7620" marR="7620" marT="7620" marB="0" anchor="b">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l" fontAlgn="b"/>
                      <a:r>
                        <a:rPr lang="en-GB" sz="1100" b="0" i="0" u="none" strike="noStrike">
                          <a:solidFill>
                            <a:schemeClr val="tx1">
                              <a:lumMod val="75000"/>
                              <a:lumOff val="25000"/>
                            </a:schemeClr>
                          </a:solidFill>
                          <a:effectLst/>
                          <a:latin typeface="Calibri" panose="020F0502020204030204" pitchFamily="34" charset="0"/>
                        </a:rPr>
                        <a:t>False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295033">
                <a:tc vMerge="1">
                  <a:txBody>
                    <a:bodyPr/>
                    <a:lstStyle/>
                    <a:p>
                      <a:pPr algn="l" fontAlgn="b"/>
                      <a:endParaRPr lang="en-GB" sz="1100" b="0" i="0" u="none" strike="noStrike">
                        <a:solidFill>
                          <a:srgbClr val="000000"/>
                        </a:solidFill>
                        <a:effectLst/>
                        <a:latin typeface="Calibri" panose="020F0502020204030204" pitchFamily="34" charset="0"/>
                      </a:endParaRPr>
                    </a:p>
                  </a:txBody>
                  <a:tcPr marL="7620" marR="7620" marT="7620" marB="0" anchor="b">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l" fontAlgn="b"/>
                      <a:r>
                        <a:rPr lang="en-GB" sz="1100" b="0" i="0" u="none" strike="noStrike">
                          <a:solidFill>
                            <a:schemeClr val="tx1">
                              <a:lumMod val="75000"/>
                              <a:lumOff val="25000"/>
                            </a:schemeClr>
                          </a:solidFill>
                          <a:effectLst/>
                          <a:latin typeface="Calibri" panose="020F0502020204030204" pitchFamily="34" charset="0"/>
                        </a:rPr>
                        <a:t>Don’t Know</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36%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49%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13%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41%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32%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36%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r h="295033">
                <a:tc rowSpan="3">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Condoms are the only type of contraception that protect from unwanted pregnancy and getting an STI</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algn="l" fontAlgn="b"/>
                      <a:r>
                        <a:rPr lang="en-GB" sz="1100" b="0" i="0" u="none" strike="noStrike">
                          <a:solidFill>
                            <a:schemeClr val="tx1">
                              <a:lumMod val="75000"/>
                              <a:lumOff val="25000"/>
                            </a:schemeClr>
                          </a:solidFill>
                          <a:effectLst/>
                          <a:latin typeface="Calibri" panose="020F0502020204030204" pitchFamily="34" charset="0"/>
                        </a:rPr>
                        <a:t>True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6">
                        <a:lumMod val="20000"/>
                        <a:lumOff val="80000"/>
                      </a:schemeClr>
                    </a:solidFill>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23%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6">
                        <a:lumMod val="20000"/>
                        <a:lumOff val="80000"/>
                      </a:schemeClr>
                    </a:solidFill>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17%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6">
                        <a:lumMod val="20000"/>
                        <a:lumOff val="80000"/>
                      </a:schemeClr>
                    </a:solidFill>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32%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6">
                        <a:lumMod val="20000"/>
                        <a:lumOff val="80000"/>
                      </a:schemeClr>
                    </a:solidFill>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24%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6">
                        <a:lumMod val="20000"/>
                        <a:lumOff val="80000"/>
                      </a:schemeClr>
                    </a:solidFill>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21%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6">
                        <a:lumMod val="20000"/>
                        <a:lumOff val="80000"/>
                      </a:schemeClr>
                    </a:solidFill>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25%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10005"/>
                  </a:ext>
                </a:extLst>
              </a:tr>
              <a:tr h="295033">
                <a:tc vMerge="1">
                  <a:txBody>
                    <a:bodyPr/>
                    <a:lstStyle/>
                    <a:p>
                      <a:pPr algn="l" fontAlgn="b"/>
                      <a:endParaRPr lang="en-GB" sz="1100" b="0" i="0" u="none" strike="noStrike">
                        <a:solidFill>
                          <a:srgbClr val="000000"/>
                        </a:solidFill>
                        <a:effectLst/>
                        <a:latin typeface="Calibri" panose="020F0502020204030204" pitchFamily="34" charset="0"/>
                      </a:endParaRPr>
                    </a:p>
                  </a:txBody>
                  <a:tcPr marL="7620" marR="7620" marT="7620" marB="0" anchor="b">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l" fontAlgn="b"/>
                      <a:r>
                        <a:rPr lang="en-GB" sz="1100" b="0" i="0" u="none" strike="noStrike">
                          <a:solidFill>
                            <a:schemeClr val="tx1">
                              <a:lumMod val="75000"/>
                              <a:lumOff val="25000"/>
                            </a:schemeClr>
                          </a:solidFill>
                          <a:effectLst/>
                          <a:latin typeface="Calibri" panose="020F0502020204030204" pitchFamily="34" charset="0"/>
                        </a:rPr>
                        <a:t>False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46%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41%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55%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40%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51%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45%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10006"/>
                  </a:ext>
                </a:extLst>
              </a:tr>
              <a:tr h="295033">
                <a:tc vMerge="1">
                  <a:txBody>
                    <a:bodyPr/>
                    <a:lstStyle/>
                    <a:p>
                      <a:pPr algn="l" fontAlgn="b"/>
                      <a:endParaRPr lang="en-GB" sz="1100" b="0" i="0" u="none" strike="noStrike">
                        <a:solidFill>
                          <a:srgbClr val="000000"/>
                        </a:solidFill>
                        <a:effectLst/>
                        <a:latin typeface="Calibri" panose="020F0502020204030204" pitchFamily="34" charset="0"/>
                      </a:endParaRPr>
                    </a:p>
                  </a:txBody>
                  <a:tcPr marL="7620" marR="7620" marT="7620" marB="0" anchor="b">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l" fontAlgn="b"/>
                      <a:r>
                        <a:rPr lang="en-GB" sz="1100" b="0" i="0" u="none" strike="noStrike">
                          <a:solidFill>
                            <a:schemeClr val="tx1">
                              <a:lumMod val="75000"/>
                              <a:lumOff val="25000"/>
                            </a:schemeClr>
                          </a:solidFill>
                          <a:effectLst/>
                          <a:latin typeface="Calibri" panose="020F0502020204030204" pitchFamily="34" charset="0"/>
                        </a:rPr>
                        <a:t>Don’t Know</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31%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43%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12%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36%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27%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31%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10007"/>
                  </a:ext>
                </a:extLst>
              </a:tr>
              <a:tr h="295033">
                <a:tc rowSpan="3">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 Some types of contraception can be put in a girl's body for up to 5 years before having to be changed and she will have very good protection</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l" fontAlgn="b"/>
                      <a:r>
                        <a:rPr lang="en-GB" sz="1100" b="0" i="0" u="none" strike="noStrike">
                          <a:solidFill>
                            <a:schemeClr val="tx1">
                              <a:lumMod val="75000"/>
                              <a:lumOff val="25000"/>
                            </a:schemeClr>
                          </a:solidFill>
                          <a:effectLst/>
                          <a:latin typeface="Calibri" panose="020F0502020204030204" pitchFamily="34" charset="0"/>
                        </a:rPr>
                        <a:t>True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6">
                        <a:lumMod val="20000"/>
                        <a:lumOff val="80000"/>
                      </a:schemeClr>
                    </a:solidFill>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43%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6">
                        <a:lumMod val="20000"/>
                        <a:lumOff val="80000"/>
                      </a:schemeClr>
                    </a:solidFill>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30%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6">
                        <a:lumMod val="20000"/>
                        <a:lumOff val="80000"/>
                      </a:schemeClr>
                    </a:solidFill>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64%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6">
                        <a:lumMod val="20000"/>
                        <a:lumOff val="80000"/>
                      </a:schemeClr>
                    </a:solidFill>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38%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6">
                        <a:lumMod val="20000"/>
                        <a:lumOff val="80000"/>
                      </a:schemeClr>
                    </a:solidFill>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47%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6">
                        <a:lumMod val="20000"/>
                        <a:lumOff val="80000"/>
                      </a:schemeClr>
                    </a:solidFill>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41%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10008"/>
                  </a:ext>
                </a:extLst>
              </a:tr>
              <a:tr h="295033">
                <a:tc vMerge="1">
                  <a:txBody>
                    <a:bodyPr/>
                    <a:lstStyle/>
                    <a:p>
                      <a:pPr algn="l" fontAlgn="b"/>
                      <a:endParaRPr lang="en-GB" sz="1100" b="0" i="0" u="none" strike="noStrike">
                        <a:solidFill>
                          <a:srgbClr val="000000"/>
                        </a:solidFill>
                        <a:effectLst/>
                        <a:latin typeface="Calibri" panose="020F0502020204030204" pitchFamily="34" charset="0"/>
                      </a:endParaRPr>
                    </a:p>
                  </a:txBody>
                  <a:tcPr marL="7620" marR="7620" marT="7620" marB="0" anchor="b">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l" fontAlgn="b"/>
                      <a:r>
                        <a:rPr lang="en-GB" sz="1100" b="0" i="0" u="none" strike="noStrike">
                          <a:solidFill>
                            <a:schemeClr val="tx1">
                              <a:lumMod val="75000"/>
                              <a:lumOff val="25000"/>
                            </a:schemeClr>
                          </a:solidFill>
                          <a:effectLst/>
                          <a:latin typeface="Calibri" panose="020F0502020204030204" pitchFamily="34" charset="0"/>
                        </a:rPr>
                        <a:t>False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10%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extLst>
                  <a:ext uri="{0D108BD9-81ED-4DB2-BD59-A6C34878D82A}">
                    <a16:rowId xmlns:a16="http://schemas.microsoft.com/office/drawing/2014/main" val="10009"/>
                  </a:ext>
                </a:extLst>
              </a:tr>
              <a:tr h="295033">
                <a:tc vMerge="1">
                  <a:txBody>
                    <a:bodyPr/>
                    <a:lstStyle/>
                    <a:p>
                      <a:pPr algn="l" fontAlgn="b"/>
                      <a:endParaRPr lang="en-GB" sz="1100" b="0" i="0" u="none" strike="noStrike">
                        <a:solidFill>
                          <a:srgbClr val="000000"/>
                        </a:solidFill>
                        <a:effectLst/>
                        <a:latin typeface="Calibri" panose="020F0502020204030204" pitchFamily="34" charset="0"/>
                      </a:endParaRPr>
                    </a:p>
                  </a:txBody>
                  <a:tcPr marL="7620" marR="7620" marT="7620" marB="0" anchor="b">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l" fontAlgn="b"/>
                      <a:r>
                        <a:rPr lang="en-GB" sz="1100" b="0" i="0" u="none" strike="noStrike">
                          <a:solidFill>
                            <a:schemeClr val="tx1">
                              <a:lumMod val="75000"/>
                              <a:lumOff val="25000"/>
                            </a:schemeClr>
                          </a:solidFill>
                          <a:effectLst/>
                          <a:latin typeface="Calibri" panose="020F0502020204030204" pitchFamily="34" charset="0"/>
                        </a:rPr>
                        <a:t>Don’t Know</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49%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62%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27%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53%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45%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50%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10"/>
                  </a:ext>
                </a:extLst>
              </a:tr>
              <a:tr h="295033">
                <a:tc rowSpan="3">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Emergency contraception (or the morning after pill) can be taken up to 5 days after unprotected sex</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algn="l" fontAlgn="b"/>
                      <a:r>
                        <a:rPr lang="en-GB" sz="1100" b="0" i="0" u="none" strike="noStrike">
                          <a:solidFill>
                            <a:schemeClr val="tx1">
                              <a:lumMod val="75000"/>
                              <a:lumOff val="25000"/>
                            </a:schemeClr>
                          </a:solidFill>
                          <a:effectLst/>
                          <a:latin typeface="Calibri" panose="020F0502020204030204" pitchFamily="34" charset="0"/>
                        </a:rPr>
                        <a:t>True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6">
                        <a:lumMod val="20000"/>
                        <a:lumOff val="80000"/>
                      </a:schemeClr>
                    </a:solidFill>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29%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6">
                        <a:lumMod val="20000"/>
                        <a:lumOff val="80000"/>
                      </a:schemeClr>
                    </a:solidFill>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23%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6">
                        <a:lumMod val="20000"/>
                        <a:lumOff val="80000"/>
                      </a:schemeClr>
                    </a:solidFill>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39%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6">
                        <a:lumMod val="20000"/>
                        <a:lumOff val="80000"/>
                      </a:schemeClr>
                    </a:solidFill>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28%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6">
                        <a:lumMod val="20000"/>
                        <a:lumOff val="80000"/>
                      </a:schemeClr>
                    </a:solidFill>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30%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6">
                        <a:lumMod val="20000"/>
                        <a:lumOff val="80000"/>
                      </a:schemeClr>
                    </a:solidFill>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31%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10011"/>
                  </a:ext>
                </a:extLst>
              </a:tr>
              <a:tr h="295033">
                <a:tc vMerge="1">
                  <a:txBody>
                    <a:bodyPr/>
                    <a:lstStyle/>
                    <a:p>
                      <a:pPr algn="ctr" fontAlgn="b"/>
                      <a:endParaRPr lang="en-GB" sz="1200" b="0" i="0" u="none" strike="noStrike">
                        <a:solidFill>
                          <a:schemeClr val="tx1">
                            <a:lumMod val="75000"/>
                            <a:lumOff val="25000"/>
                          </a:schemeClr>
                        </a:solidFill>
                        <a:effectLst/>
                        <a:latin typeface="Calibri" panose="020F0502020204030204" pitchFamily="34" charset="0"/>
                      </a:endParaRP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l" fontAlgn="b"/>
                      <a:r>
                        <a:rPr lang="en-GB" sz="1100" b="0" i="0" u="none" strike="noStrike">
                          <a:solidFill>
                            <a:schemeClr val="tx1">
                              <a:lumMod val="75000"/>
                              <a:lumOff val="25000"/>
                            </a:schemeClr>
                          </a:solidFill>
                          <a:effectLst/>
                          <a:latin typeface="Calibri" panose="020F0502020204030204" pitchFamily="34" charset="0"/>
                        </a:rPr>
                        <a:t>False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17%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11%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27%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16%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19%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21%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extLst>
                  <a:ext uri="{0D108BD9-81ED-4DB2-BD59-A6C34878D82A}">
                    <a16:rowId xmlns:a16="http://schemas.microsoft.com/office/drawing/2014/main" val="10012"/>
                  </a:ext>
                </a:extLst>
              </a:tr>
              <a:tr h="295033">
                <a:tc vMerge="1">
                  <a:txBody>
                    <a:bodyPr/>
                    <a:lstStyle/>
                    <a:p>
                      <a:pPr algn="ctr" fontAlgn="b"/>
                      <a:endParaRPr lang="en-GB" sz="1200" b="0" i="0" u="none" strike="noStrike">
                        <a:solidFill>
                          <a:schemeClr val="tx1">
                            <a:lumMod val="75000"/>
                            <a:lumOff val="25000"/>
                          </a:schemeClr>
                        </a:solidFill>
                        <a:effectLst/>
                        <a:latin typeface="Calibri" panose="020F0502020204030204" pitchFamily="34" charset="0"/>
                      </a:endParaRP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l" fontAlgn="b"/>
                      <a:r>
                        <a:rPr lang="en-GB" sz="1100" b="0" i="0" u="none" strike="noStrike">
                          <a:solidFill>
                            <a:schemeClr val="tx1">
                              <a:lumMod val="75000"/>
                              <a:lumOff val="25000"/>
                            </a:schemeClr>
                          </a:solidFill>
                          <a:effectLst/>
                          <a:latin typeface="Calibri" panose="020F0502020204030204" pitchFamily="34" charset="0"/>
                        </a:rPr>
                        <a:t>Don’t Know</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53%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65%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34%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56%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51%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48%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10013"/>
                  </a:ext>
                </a:extLst>
              </a:tr>
              <a:tr h="295033">
                <a:tc rowSpan="3">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A girl can't get pregnant if she is on her period when she has sex</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l" fontAlgn="b"/>
                      <a:r>
                        <a:rPr lang="en-GB" sz="1100" b="0" i="0" u="none" strike="noStrike">
                          <a:solidFill>
                            <a:schemeClr val="tx1">
                              <a:lumMod val="75000"/>
                              <a:lumOff val="25000"/>
                            </a:schemeClr>
                          </a:solidFill>
                          <a:effectLst/>
                          <a:latin typeface="Calibri" panose="020F0502020204030204" pitchFamily="34" charset="0"/>
                        </a:rPr>
                        <a:t>True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19%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19%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20%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19%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20%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23%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14"/>
                  </a:ext>
                </a:extLst>
              </a:tr>
              <a:tr h="295033">
                <a:tc vMerge="1">
                  <a:txBody>
                    <a:bodyPr/>
                    <a:lstStyle/>
                    <a:p>
                      <a:pPr algn="ctr" fontAlgn="b"/>
                      <a:endParaRPr lang="en-GB" sz="1200" b="0" i="0" u="none" strike="noStrike">
                        <a:solidFill>
                          <a:schemeClr val="tx1">
                            <a:lumMod val="75000"/>
                            <a:lumOff val="25000"/>
                          </a:schemeClr>
                        </a:solidFill>
                        <a:effectLst/>
                        <a:latin typeface="Calibri" panose="020F0502020204030204" pitchFamily="34" charset="0"/>
                      </a:endParaRP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l" fontAlgn="b"/>
                      <a:r>
                        <a:rPr lang="en-GB" sz="1100" b="0" i="0" u="none" strike="noStrike">
                          <a:solidFill>
                            <a:schemeClr val="tx1">
                              <a:lumMod val="75000"/>
                              <a:lumOff val="25000"/>
                            </a:schemeClr>
                          </a:solidFill>
                          <a:effectLst/>
                          <a:latin typeface="Calibri" panose="020F0502020204030204" pitchFamily="34" charset="0"/>
                        </a:rPr>
                        <a:t>False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6">
                        <a:lumMod val="20000"/>
                        <a:lumOff val="80000"/>
                      </a:schemeClr>
                    </a:solidFill>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37%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6">
                        <a:lumMod val="20000"/>
                        <a:lumOff val="80000"/>
                      </a:schemeClr>
                    </a:solidFill>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28%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6">
                        <a:lumMod val="20000"/>
                        <a:lumOff val="80000"/>
                      </a:schemeClr>
                    </a:solidFill>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51%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6">
                        <a:lumMod val="20000"/>
                        <a:lumOff val="80000"/>
                      </a:schemeClr>
                    </a:solidFill>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28%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6">
                        <a:lumMod val="20000"/>
                        <a:lumOff val="80000"/>
                      </a:schemeClr>
                    </a:solidFill>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44%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6">
                        <a:lumMod val="20000"/>
                        <a:lumOff val="80000"/>
                      </a:schemeClr>
                    </a:solidFill>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35%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10015"/>
                  </a:ext>
                </a:extLst>
              </a:tr>
              <a:tr h="295033">
                <a:tc vMerge="1">
                  <a:txBody>
                    <a:bodyPr/>
                    <a:lstStyle/>
                    <a:p>
                      <a:pPr algn="ctr" fontAlgn="b"/>
                      <a:endParaRPr lang="en-GB" sz="1200" b="0" i="0" u="none" strike="noStrike">
                        <a:solidFill>
                          <a:schemeClr val="tx1">
                            <a:lumMod val="75000"/>
                            <a:lumOff val="25000"/>
                          </a:schemeClr>
                        </a:solidFill>
                        <a:effectLst/>
                        <a:latin typeface="Calibri" panose="020F0502020204030204" pitchFamily="34" charset="0"/>
                      </a:endParaRP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l" fontAlgn="b"/>
                      <a:r>
                        <a:rPr lang="en-GB" sz="1100" b="0" i="0" u="none" strike="noStrike">
                          <a:solidFill>
                            <a:schemeClr val="tx1">
                              <a:lumMod val="75000"/>
                              <a:lumOff val="25000"/>
                            </a:schemeClr>
                          </a:solidFill>
                          <a:effectLst/>
                          <a:latin typeface="Calibri" panose="020F0502020204030204" pitchFamily="34" charset="0"/>
                        </a:rPr>
                        <a:t>Don’t Know</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44%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53%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29%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53%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35%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42%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16"/>
                  </a:ext>
                </a:extLst>
              </a:tr>
            </a:tbl>
          </a:graphicData>
        </a:graphic>
      </p:graphicFrame>
      <p:sp>
        <p:nvSpPr>
          <p:cNvPr id="10" name="Rectangle 9"/>
          <p:cNvSpPr/>
          <p:nvPr/>
        </p:nvSpPr>
        <p:spPr>
          <a:xfrm>
            <a:off x="9946640" y="6368627"/>
            <a:ext cx="1686560" cy="492926"/>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a:t>Relationships</a:t>
            </a:r>
          </a:p>
        </p:txBody>
      </p:sp>
      <p:sp>
        <p:nvSpPr>
          <p:cNvPr id="5" name="Title 1"/>
          <p:cNvSpPr>
            <a:spLocks noGrp="1"/>
          </p:cNvSpPr>
          <p:nvPr>
            <p:ph type="title"/>
          </p:nvPr>
        </p:nvSpPr>
        <p:spPr>
          <a:xfrm>
            <a:off x="180000" y="180000"/>
            <a:ext cx="11599040" cy="900000"/>
          </a:xfrm>
        </p:spPr>
        <p:txBody>
          <a:bodyPr anchor="t" anchorCtr="0">
            <a:normAutofit/>
          </a:bodyPr>
          <a:lstStyle/>
          <a:p>
            <a:r>
              <a:rPr lang="en-GB" sz="1600"/>
              <a:t>Confidence in responding to questions around contraception and how to prevent STIs increases with age. Year 10s and girls are more likely to respond to each statement with the dichotomous true or false answer rather than ‘don’t know’. </a:t>
            </a:r>
          </a:p>
        </p:txBody>
      </p:sp>
      <p:sp>
        <p:nvSpPr>
          <p:cNvPr id="6" name="TextBox 5"/>
          <p:cNvSpPr txBox="1"/>
          <p:nvPr/>
        </p:nvSpPr>
        <p:spPr>
          <a:xfrm>
            <a:off x="183600" y="6522289"/>
            <a:ext cx="9491446" cy="246221"/>
          </a:xfrm>
          <a:prstGeom prst="rect">
            <a:avLst/>
          </a:prstGeom>
          <a:noFill/>
        </p:spPr>
        <p:txBody>
          <a:bodyPr wrap="square" rtlCol="0" anchor="b" anchorCtr="0">
            <a:spAutoFit/>
          </a:bodyPr>
          <a:lstStyle/>
          <a:p>
            <a:r>
              <a:rPr lang="en-GB" sz="1000">
                <a:solidFill>
                  <a:srgbClr val="002060"/>
                </a:solidFill>
              </a:rPr>
              <a:t>Q: Please answer if you think the following statements about contraception are true or false. </a:t>
            </a:r>
          </a:p>
        </p:txBody>
      </p:sp>
    </p:spTree>
    <p:extLst>
      <p:ext uri="{BB962C8B-B14F-4D97-AF65-F5344CB8AC3E}">
        <p14:creationId xmlns:p14="http://schemas.microsoft.com/office/powerpoint/2010/main" val="2682893113"/>
      </p:ext>
    </p:extLst>
  </p:cSld>
  <p:clrMapOvr>
    <a:masterClrMapping/>
  </p:clrMapOvr>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8" name="Table 7"/>
          <p:cNvGraphicFramePr>
            <a:graphicFrameLocks noGrp="1"/>
          </p:cNvGraphicFramePr>
          <p:nvPr>
            <p:extLst>
              <p:ext uri="{D42A27DB-BD31-4B8C-83A1-F6EECF244321}">
                <p14:modId xmlns:p14="http://schemas.microsoft.com/office/powerpoint/2010/main" val="1521063405"/>
              </p:ext>
            </p:extLst>
          </p:nvPr>
        </p:nvGraphicFramePr>
        <p:xfrm>
          <a:off x="179999" y="954001"/>
          <a:ext cx="11453200" cy="5139365"/>
        </p:xfrm>
        <a:graphic>
          <a:graphicData uri="http://schemas.openxmlformats.org/drawingml/2006/table">
            <a:tbl>
              <a:tblPr firstRow="1" bandRow="1">
                <a:tableStyleId>{5940675A-B579-460E-94D1-54222C63F5DA}</a:tableStyleId>
              </a:tblPr>
              <a:tblGrid>
                <a:gridCol w="2641623">
                  <a:extLst>
                    <a:ext uri="{9D8B030D-6E8A-4147-A177-3AD203B41FA5}">
                      <a16:colId xmlns:a16="http://schemas.microsoft.com/office/drawing/2014/main" val="20000"/>
                    </a:ext>
                  </a:extLst>
                </a:gridCol>
                <a:gridCol w="1833613">
                  <a:extLst>
                    <a:ext uri="{9D8B030D-6E8A-4147-A177-3AD203B41FA5}">
                      <a16:colId xmlns:a16="http://schemas.microsoft.com/office/drawing/2014/main" val="20001"/>
                    </a:ext>
                  </a:extLst>
                </a:gridCol>
                <a:gridCol w="996852">
                  <a:extLst>
                    <a:ext uri="{9D8B030D-6E8A-4147-A177-3AD203B41FA5}">
                      <a16:colId xmlns:a16="http://schemas.microsoft.com/office/drawing/2014/main" val="20002"/>
                    </a:ext>
                  </a:extLst>
                </a:gridCol>
                <a:gridCol w="996852">
                  <a:extLst>
                    <a:ext uri="{9D8B030D-6E8A-4147-A177-3AD203B41FA5}">
                      <a16:colId xmlns:a16="http://schemas.microsoft.com/office/drawing/2014/main" val="20003"/>
                    </a:ext>
                  </a:extLst>
                </a:gridCol>
                <a:gridCol w="996852">
                  <a:extLst>
                    <a:ext uri="{9D8B030D-6E8A-4147-A177-3AD203B41FA5}">
                      <a16:colId xmlns:a16="http://schemas.microsoft.com/office/drawing/2014/main" val="20004"/>
                    </a:ext>
                  </a:extLst>
                </a:gridCol>
                <a:gridCol w="996852">
                  <a:extLst>
                    <a:ext uri="{9D8B030D-6E8A-4147-A177-3AD203B41FA5}">
                      <a16:colId xmlns:a16="http://schemas.microsoft.com/office/drawing/2014/main" val="20005"/>
                    </a:ext>
                  </a:extLst>
                </a:gridCol>
                <a:gridCol w="996852">
                  <a:extLst>
                    <a:ext uri="{9D8B030D-6E8A-4147-A177-3AD203B41FA5}">
                      <a16:colId xmlns:a16="http://schemas.microsoft.com/office/drawing/2014/main" val="20006"/>
                    </a:ext>
                  </a:extLst>
                </a:gridCol>
                <a:gridCol w="996852">
                  <a:extLst>
                    <a:ext uri="{9D8B030D-6E8A-4147-A177-3AD203B41FA5}">
                      <a16:colId xmlns:a16="http://schemas.microsoft.com/office/drawing/2014/main" val="20007"/>
                    </a:ext>
                  </a:extLst>
                </a:gridCol>
                <a:gridCol w="996852">
                  <a:extLst>
                    <a:ext uri="{9D8B030D-6E8A-4147-A177-3AD203B41FA5}">
                      <a16:colId xmlns:a16="http://schemas.microsoft.com/office/drawing/2014/main" val="485959277"/>
                    </a:ext>
                  </a:extLst>
                </a:gridCol>
              </a:tblGrid>
              <a:tr h="597209">
                <a:tc gridSpan="2">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i="1">
                          <a:solidFill>
                            <a:schemeClr val="tx1">
                              <a:lumMod val="75000"/>
                              <a:lumOff val="25000"/>
                            </a:schemeClr>
                          </a:solidFill>
                        </a:rPr>
                        <a:t>2025 Survey</a:t>
                      </a:r>
                    </a:p>
                    <a:p>
                      <a:endParaRPr lang="en-GB" sz="1100">
                        <a:solidFill>
                          <a:schemeClr val="tx1">
                            <a:lumMod val="75000"/>
                            <a:lumOff val="25000"/>
                          </a:schemeClr>
                        </a:solidFill>
                      </a:endParaRP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hMerge="1">
                  <a:txBody>
                    <a:bodyPr/>
                    <a:lstStyle/>
                    <a:p>
                      <a:endParaRPr lang="en-GB" sz="1200">
                        <a:solidFill>
                          <a:schemeClr val="tx1">
                            <a:lumMod val="75000"/>
                            <a:lumOff val="25000"/>
                          </a:schemeClr>
                        </a:solidFill>
                      </a:endParaRP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SEN</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Have a disability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Young carers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Ethnicity:</a:t>
                      </a:r>
                      <a:r>
                        <a:rPr lang="en-GB" sz="1100" b="1" baseline="0">
                          <a:solidFill>
                            <a:schemeClr val="tx1">
                              <a:lumMod val="75000"/>
                              <a:lumOff val="25000"/>
                            </a:schemeClr>
                          </a:solidFill>
                        </a:rPr>
                        <a:t> </a:t>
                      </a:r>
                      <a:r>
                        <a:rPr lang="en-GB" sz="1100" b="1">
                          <a:solidFill>
                            <a:schemeClr val="tx1">
                              <a:lumMod val="75000"/>
                              <a:lumOff val="25000"/>
                            </a:schemeClr>
                          </a:solidFill>
                        </a:rPr>
                        <a:t>White</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baseline="0">
                          <a:solidFill>
                            <a:schemeClr val="tx1">
                              <a:lumMod val="75000"/>
                              <a:lumOff val="25000"/>
                            </a:schemeClr>
                          </a:solidFill>
                        </a:rPr>
                        <a:t>Ethnic Minority Groups</a:t>
                      </a:r>
                      <a:endParaRPr lang="en-GB" sz="1100" b="1">
                        <a:solidFill>
                          <a:schemeClr val="tx1">
                            <a:lumMod val="75000"/>
                            <a:lumOff val="25000"/>
                          </a:schemeClr>
                        </a:solidFill>
                      </a:endParaRP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Eng 2</a:t>
                      </a:r>
                      <a:r>
                        <a:rPr lang="en-GB" sz="1100" b="1" baseline="30000">
                          <a:solidFill>
                            <a:schemeClr val="tx1">
                              <a:lumMod val="75000"/>
                              <a:lumOff val="25000"/>
                            </a:schemeClr>
                          </a:solidFill>
                        </a:rPr>
                        <a:t>nd</a:t>
                      </a:r>
                      <a:r>
                        <a:rPr lang="en-GB" sz="1100" b="1">
                          <a:solidFill>
                            <a:schemeClr val="tx1">
                              <a:lumMod val="75000"/>
                              <a:lumOff val="25000"/>
                            </a:schemeClr>
                          </a:solidFill>
                        </a:rPr>
                        <a:t> Lang</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LGBTQ</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74491">
                <a:tc gridSpan="2">
                  <a:txBody>
                    <a:bodyPr/>
                    <a:lstStyle/>
                    <a:p>
                      <a:r>
                        <a:rPr lang="en-GB" sz="1100" i="1">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hMerge="1">
                  <a:txBody>
                    <a:bodyPr/>
                    <a:lstStyle/>
                    <a:p>
                      <a:endParaRPr lang="en-GB" sz="1200" i="1">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191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309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87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1341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154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120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178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284511">
                <a:tc rowSpan="3">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Some types of contraception are better at preventing pregnancy than others</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l" fontAlgn="b"/>
                      <a:r>
                        <a:rPr lang="en-GB" sz="1100" b="0" i="0" u="none" strike="noStrike">
                          <a:solidFill>
                            <a:schemeClr val="tx1">
                              <a:lumMod val="75000"/>
                              <a:lumOff val="25000"/>
                            </a:schemeClr>
                          </a:solidFill>
                          <a:effectLst/>
                          <a:latin typeface="Calibri" panose="020F0502020204030204" pitchFamily="34" charset="0"/>
                        </a:rPr>
                        <a:t>True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6">
                        <a:lumMod val="20000"/>
                        <a:lumOff val="80000"/>
                      </a:schemeClr>
                    </a:solidFill>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57%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6">
                        <a:lumMod val="20000"/>
                        <a:lumOff val="80000"/>
                      </a:schemeClr>
                    </a:solidFill>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63%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6">
                        <a:lumMod val="20000"/>
                        <a:lumOff val="80000"/>
                      </a:schemeClr>
                    </a:solidFill>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68%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6">
                        <a:lumMod val="20000"/>
                        <a:lumOff val="80000"/>
                      </a:schemeClr>
                    </a:solidFill>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63%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6">
                        <a:lumMod val="20000"/>
                        <a:lumOff val="80000"/>
                      </a:schemeClr>
                    </a:solidFill>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56%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6">
                        <a:lumMod val="20000"/>
                        <a:lumOff val="80000"/>
                      </a:schemeClr>
                    </a:solidFill>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48%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6">
                        <a:lumMod val="20000"/>
                        <a:lumOff val="80000"/>
                      </a:schemeClr>
                    </a:solidFill>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72%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10002"/>
                  </a:ext>
                </a:extLst>
              </a:tr>
              <a:tr h="284511">
                <a:tc vMerge="1">
                  <a:txBody>
                    <a:bodyPr/>
                    <a:lstStyle/>
                    <a:p>
                      <a:pPr algn="l" fontAlgn="b"/>
                      <a:endParaRPr lang="en-GB" sz="1100" b="0" i="0" u="none" strike="noStrike">
                        <a:solidFill>
                          <a:srgbClr val="000000"/>
                        </a:solidFill>
                        <a:effectLst/>
                        <a:latin typeface="Calibri" panose="020F0502020204030204" pitchFamily="34" charset="0"/>
                      </a:endParaRPr>
                    </a:p>
                  </a:txBody>
                  <a:tcPr marL="7620" marR="7620" marT="7620" marB="0" anchor="b">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l" fontAlgn="b"/>
                      <a:r>
                        <a:rPr lang="en-GB" sz="1100" b="0" i="0" u="none" strike="noStrike">
                          <a:solidFill>
                            <a:schemeClr val="tx1">
                              <a:lumMod val="75000"/>
                              <a:lumOff val="25000"/>
                            </a:schemeClr>
                          </a:solidFill>
                          <a:effectLst/>
                          <a:latin typeface="Calibri" panose="020F0502020204030204" pitchFamily="34" charset="0"/>
                        </a:rPr>
                        <a:t>False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284511">
                <a:tc vMerge="1">
                  <a:txBody>
                    <a:bodyPr/>
                    <a:lstStyle/>
                    <a:p>
                      <a:pPr algn="l" fontAlgn="b"/>
                      <a:endParaRPr lang="en-GB" sz="1100" b="0" i="0" u="none" strike="noStrike">
                        <a:solidFill>
                          <a:srgbClr val="000000"/>
                        </a:solidFill>
                        <a:effectLst/>
                        <a:latin typeface="Calibri" panose="020F0502020204030204" pitchFamily="34" charset="0"/>
                      </a:endParaRPr>
                    </a:p>
                  </a:txBody>
                  <a:tcPr marL="7620" marR="7620" marT="7620" marB="0" anchor="b">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l" fontAlgn="b"/>
                      <a:r>
                        <a:rPr lang="en-GB" sz="1100" b="0" i="0" u="none" strike="noStrike">
                          <a:solidFill>
                            <a:schemeClr val="tx1">
                              <a:lumMod val="75000"/>
                              <a:lumOff val="25000"/>
                            </a:schemeClr>
                          </a:solidFill>
                          <a:effectLst/>
                          <a:latin typeface="Calibri" panose="020F0502020204030204" pitchFamily="34" charset="0"/>
                        </a:rPr>
                        <a:t>Don’t Know</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38%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32%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29%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34%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40%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49%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25%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r h="284511">
                <a:tc rowSpan="3">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Condoms are the only type of contraception that protect from unwanted pregnancy and getting an STI</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algn="l" fontAlgn="b"/>
                      <a:r>
                        <a:rPr lang="en-GB" sz="1100" b="0" i="0" u="none" strike="noStrike">
                          <a:solidFill>
                            <a:schemeClr val="tx1">
                              <a:lumMod val="75000"/>
                              <a:lumOff val="25000"/>
                            </a:schemeClr>
                          </a:solidFill>
                          <a:effectLst/>
                          <a:latin typeface="Calibri" panose="020F0502020204030204" pitchFamily="34" charset="0"/>
                        </a:rPr>
                        <a:t>True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6">
                        <a:lumMod val="20000"/>
                        <a:lumOff val="80000"/>
                      </a:schemeClr>
                    </a:solidFill>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22%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6">
                        <a:lumMod val="20000"/>
                        <a:lumOff val="80000"/>
                      </a:schemeClr>
                    </a:solidFill>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25%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6">
                        <a:lumMod val="20000"/>
                        <a:lumOff val="80000"/>
                      </a:schemeClr>
                    </a:solidFill>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30%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6">
                        <a:lumMod val="20000"/>
                        <a:lumOff val="80000"/>
                      </a:schemeClr>
                    </a:solidFill>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23%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6">
                        <a:lumMod val="20000"/>
                        <a:lumOff val="80000"/>
                      </a:schemeClr>
                    </a:solidFill>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21%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6">
                        <a:lumMod val="20000"/>
                        <a:lumOff val="80000"/>
                      </a:schemeClr>
                    </a:solidFill>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22%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6">
                        <a:lumMod val="20000"/>
                        <a:lumOff val="80000"/>
                      </a:schemeClr>
                    </a:solidFill>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24%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10005"/>
                  </a:ext>
                </a:extLst>
              </a:tr>
              <a:tr h="284511">
                <a:tc vMerge="1">
                  <a:txBody>
                    <a:bodyPr/>
                    <a:lstStyle/>
                    <a:p>
                      <a:pPr algn="l" fontAlgn="b"/>
                      <a:endParaRPr lang="en-GB" sz="1100" b="0" i="0" u="none" strike="noStrike">
                        <a:solidFill>
                          <a:srgbClr val="000000"/>
                        </a:solidFill>
                        <a:effectLst/>
                        <a:latin typeface="Calibri" panose="020F0502020204030204" pitchFamily="34" charset="0"/>
                      </a:endParaRPr>
                    </a:p>
                  </a:txBody>
                  <a:tcPr marL="7620" marR="7620" marT="7620" marB="0" anchor="b">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l" fontAlgn="b"/>
                      <a:r>
                        <a:rPr lang="en-GB" sz="1100" b="0" i="0" u="none" strike="noStrike">
                          <a:solidFill>
                            <a:schemeClr val="tx1">
                              <a:lumMod val="75000"/>
                              <a:lumOff val="25000"/>
                            </a:schemeClr>
                          </a:solidFill>
                          <a:effectLst/>
                          <a:latin typeface="Calibri" panose="020F0502020204030204" pitchFamily="34" charset="0"/>
                        </a:rPr>
                        <a:t>False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42%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45%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48%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48%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41%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38%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57%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10006"/>
                  </a:ext>
                </a:extLst>
              </a:tr>
              <a:tr h="284511">
                <a:tc vMerge="1">
                  <a:txBody>
                    <a:bodyPr/>
                    <a:lstStyle/>
                    <a:p>
                      <a:pPr algn="l" fontAlgn="b"/>
                      <a:endParaRPr lang="en-GB" sz="1100" b="0" i="0" u="none" strike="noStrike">
                        <a:solidFill>
                          <a:srgbClr val="000000"/>
                        </a:solidFill>
                        <a:effectLst/>
                        <a:latin typeface="Calibri" panose="020F0502020204030204" pitchFamily="34" charset="0"/>
                      </a:endParaRPr>
                    </a:p>
                  </a:txBody>
                  <a:tcPr marL="7620" marR="7620" marT="7620" marB="0" anchor="b">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l" fontAlgn="b"/>
                      <a:r>
                        <a:rPr lang="en-GB" sz="1100" b="0" i="0" u="none" strike="noStrike">
                          <a:solidFill>
                            <a:schemeClr val="tx1">
                              <a:lumMod val="75000"/>
                              <a:lumOff val="25000"/>
                            </a:schemeClr>
                          </a:solidFill>
                          <a:effectLst/>
                          <a:latin typeface="Calibri" panose="020F0502020204030204" pitchFamily="34" charset="0"/>
                        </a:rPr>
                        <a:t>Don’t Know</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36%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30%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22%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29%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38%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41%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19%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10007"/>
                  </a:ext>
                </a:extLst>
              </a:tr>
              <a:tr h="284511">
                <a:tc rowSpan="3">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 Some types of contraception can be put in a girl's body for up to 5 years before having to be changed and she will have very good protection</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l" fontAlgn="b"/>
                      <a:r>
                        <a:rPr lang="en-GB" sz="1100" b="0" i="0" u="none" strike="noStrike">
                          <a:solidFill>
                            <a:schemeClr val="tx1">
                              <a:lumMod val="75000"/>
                              <a:lumOff val="25000"/>
                            </a:schemeClr>
                          </a:solidFill>
                          <a:effectLst/>
                          <a:latin typeface="Calibri" panose="020F0502020204030204" pitchFamily="34" charset="0"/>
                        </a:rPr>
                        <a:t>True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6">
                        <a:lumMod val="20000"/>
                        <a:lumOff val="80000"/>
                      </a:schemeClr>
                    </a:solidFill>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38%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6">
                        <a:lumMod val="20000"/>
                        <a:lumOff val="80000"/>
                      </a:schemeClr>
                    </a:solidFill>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43%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6">
                        <a:lumMod val="20000"/>
                        <a:lumOff val="80000"/>
                      </a:schemeClr>
                    </a:solidFill>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43%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6">
                        <a:lumMod val="20000"/>
                        <a:lumOff val="80000"/>
                      </a:schemeClr>
                    </a:solidFill>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43%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6">
                        <a:lumMod val="20000"/>
                        <a:lumOff val="80000"/>
                      </a:schemeClr>
                    </a:solidFill>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42%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6">
                        <a:lumMod val="20000"/>
                        <a:lumOff val="80000"/>
                      </a:schemeClr>
                    </a:solidFill>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30%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6">
                        <a:lumMod val="20000"/>
                        <a:lumOff val="80000"/>
                      </a:schemeClr>
                    </a:solidFill>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52%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10008"/>
                  </a:ext>
                </a:extLst>
              </a:tr>
              <a:tr h="284511">
                <a:tc vMerge="1">
                  <a:txBody>
                    <a:bodyPr/>
                    <a:lstStyle/>
                    <a:p>
                      <a:pPr algn="l" fontAlgn="b"/>
                      <a:endParaRPr lang="en-GB" sz="1100" b="0" i="0" u="none" strike="noStrike">
                        <a:solidFill>
                          <a:srgbClr val="000000"/>
                        </a:solidFill>
                        <a:effectLst/>
                        <a:latin typeface="Calibri" panose="020F0502020204030204" pitchFamily="34" charset="0"/>
                      </a:endParaRPr>
                    </a:p>
                  </a:txBody>
                  <a:tcPr marL="7620" marR="7620" marT="7620" marB="0" anchor="b">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l" fontAlgn="b"/>
                      <a:r>
                        <a:rPr lang="en-GB" sz="1100" b="0" i="0" u="none" strike="noStrike">
                          <a:solidFill>
                            <a:schemeClr val="tx1">
                              <a:lumMod val="75000"/>
                              <a:lumOff val="25000"/>
                            </a:schemeClr>
                          </a:solidFill>
                          <a:effectLst/>
                          <a:latin typeface="Calibri" panose="020F0502020204030204" pitchFamily="34" charset="0"/>
                        </a:rPr>
                        <a:t>False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10%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12%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10%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13%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extLst>
                  <a:ext uri="{0D108BD9-81ED-4DB2-BD59-A6C34878D82A}">
                    <a16:rowId xmlns:a16="http://schemas.microsoft.com/office/drawing/2014/main" val="10009"/>
                  </a:ext>
                </a:extLst>
              </a:tr>
              <a:tr h="284511">
                <a:tc vMerge="1">
                  <a:txBody>
                    <a:bodyPr/>
                    <a:lstStyle/>
                    <a:p>
                      <a:pPr algn="l" fontAlgn="b"/>
                      <a:endParaRPr lang="en-GB" sz="1100" b="0" i="0" u="none" strike="noStrike">
                        <a:solidFill>
                          <a:srgbClr val="000000"/>
                        </a:solidFill>
                        <a:effectLst/>
                        <a:latin typeface="Calibri" panose="020F0502020204030204" pitchFamily="34" charset="0"/>
                      </a:endParaRPr>
                    </a:p>
                  </a:txBody>
                  <a:tcPr marL="7620" marR="7620" marT="7620" marB="0" anchor="b">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l" fontAlgn="b"/>
                      <a:r>
                        <a:rPr lang="en-GB" sz="1100" b="0" i="0" u="none" strike="noStrike">
                          <a:solidFill>
                            <a:schemeClr val="tx1">
                              <a:lumMod val="75000"/>
                              <a:lumOff val="25000"/>
                            </a:schemeClr>
                          </a:solidFill>
                          <a:effectLst/>
                          <a:latin typeface="Calibri" panose="020F0502020204030204" pitchFamily="34" charset="0"/>
                        </a:rPr>
                        <a:t>Don’t Know</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52%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45%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47%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48%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49%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58%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39%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10"/>
                  </a:ext>
                </a:extLst>
              </a:tr>
              <a:tr h="284511">
                <a:tc rowSpan="3">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Emergency contraception (or the morning after pill) can be taken up to 5 days after unprotected sex</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algn="l" fontAlgn="b"/>
                      <a:r>
                        <a:rPr lang="en-GB" sz="1100" b="0" i="0" u="none" strike="noStrike">
                          <a:solidFill>
                            <a:schemeClr val="tx1">
                              <a:lumMod val="75000"/>
                              <a:lumOff val="25000"/>
                            </a:schemeClr>
                          </a:solidFill>
                          <a:effectLst/>
                          <a:latin typeface="Calibri" panose="020F0502020204030204" pitchFamily="34" charset="0"/>
                        </a:rPr>
                        <a:t>True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6">
                        <a:lumMod val="20000"/>
                        <a:lumOff val="80000"/>
                      </a:schemeClr>
                    </a:solidFill>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30%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6">
                        <a:lumMod val="20000"/>
                        <a:lumOff val="80000"/>
                      </a:schemeClr>
                    </a:solidFill>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29%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6">
                        <a:lumMod val="20000"/>
                        <a:lumOff val="80000"/>
                      </a:schemeClr>
                    </a:solidFill>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44%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6">
                        <a:lumMod val="20000"/>
                        <a:lumOff val="80000"/>
                      </a:schemeClr>
                    </a:solidFill>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29%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6">
                        <a:lumMod val="20000"/>
                        <a:lumOff val="80000"/>
                      </a:schemeClr>
                    </a:solidFill>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33%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6">
                        <a:lumMod val="20000"/>
                        <a:lumOff val="80000"/>
                      </a:schemeClr>
                    </a:solidFill>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26%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6">
                        <a:lumMod val="20000"/>
                        <a:lumOff val="80000"/>
                      </a:schemeClr>
                    </a:solidFill>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33%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10011"/>
                  </a:ext>
                </a:extLst>
              </a:tr>
              <a:tr h="284511">
                <a:tc vMerge="1">
                  <a:txBody>
                    <a:bodyPr/>
                    <a:lstStyle/>
                    <a:p>
                      <a:pPr algn="ctr" fontAlgn="b"/>
                      <a:endParaRPr lang="en-GB" sz="1200" b="0" i="0" u="none" strike="noStrike">
                        <a:solidFill>
                          <a:schemeClr val="tx1">
                            <a:lumMod val="75000"/>
                            <a:lumOff val="25000"/>
                          </a:schemeClr>
                        </a:solidFill>
                        <a:effectLst/>
                        <a:latin typeface="Calibri" panose="020F0502020204030204" pitchFamily="34" charset="0"/>
                      </a:endParaRP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l" fontAlgn="b"/>
                      <a:r>
                        <a:rPr lang="en-GB" sz="1100" b="0" i="0" u="none" strike="noStrike">
                          <a:solidFill>
                            <a:schemeClr val="tx1">
                              <a:lumMod val="75000"/>
                              <a:lumOff val="25000"/>
                            </a:schemeClr>
                          </a:solidFill>
                          <a:effectLst/>
                          <a:latin typeface="Calibri" panose="020F0502020204030204" pitchFamily="34" charset="0"/>
                        </a:rPr>
                        <a:t>False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17%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21%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13%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18%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13%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14%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20%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10012"/>
                  </a:ext>
                </a:extLst>
              </a:tr>
              <a:tr h="284511">
                <a:tc vMerge="1">
                  <a:txBody>
                    <a:bodyPr/>
                    <a:lstStyle/>
                    <a:p>
                      <a:pPr algn="ctr" fontAlgn="b"/>
                      <a:endParaRPr lang="en-GB" sz="1200" b="0" i="0" u="none" strike="noStrike">
                        <a:solidFill>
                          <a:schemeClr val="tx1">
                            <a:lumMod val="75000"/>
                            <a:lumOff val="25000"/>
                          </a:schemeClr>
                        </a:solidFill>
                        <a:effectLst/>
                        <a:latin typeface="Calibri" panose="020F0502020204030204" pitchFamily="34" charset="0"/>
                      </a:endParaRP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l" fontAlgn="b"/>
                      <a:r>
                        <a:rPr lang="en-GB" sz="1100" b="0" i="0" u="none" strike="noStrike">
                          <a:solidFill>
                            <a:schemeClr val="tx1">
                              <a:lumMod val="75000"/>
                              <a:lumOff val="25000"/>
                            </a:schemeClr>
                          </a:solidFill>
                          <a:effectLst/>
                          <a:latin typeface="Calibri" panose="020F0502020204030204" pitchFamily="34" charset="0"/>
                        </a:rPr>
                        <a:t>Don’t Know</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53%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50%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44%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53%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54%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60%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47%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10013"/>
                  </a:ext>
                </a:extLst>
              </a:tr>
              <a:tr h="284511">
                <a:tc rowSpan="3">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A girl can't get pregnant if she is on her period when she has sex</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l" fontAlgn="b"/>
                      <a:r>
                        <a:rPr lang="en-GB" sz="1100" b="0" i="0" u="none" strike="noStrike">
                          <a:solidFill>
                            <a:schemeClr val="tx1">
                              <a:lumMod val="75000"/>
                              <a:lumOff val="25000"/>
                            </a:schemeClr>
                          </a:solidFill>
                          <a:effectLst/>
                          <a:latin typeface="Calibri" panose="020F0502020204030204" pitchFamily="34" charset="0"/>
                        </a:rPr>
                        <a:t>True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26%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23%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28%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20%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19%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13%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23%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14"/>
                  </a:ext>
                </a:extLst>
              </a:tr>
              <a:tr h="284511">
                <a:tc vMerge="1">
                  <a:txBody>
                    <a:bodyPr/>
                    <a:lstStyle/>
                    <a:p>
                      <a:pPr algn="ctr" fontAlgn="b"/>
                      <a:endParaRPr lang="en-GB" sz="1200" b="0" i="0" u="none" strike="noStrike">
                        <a:solidFill>
                          <a:schemeClr val="tx1">
                            <a:lumMod val="75000"/>
                            <a:lumOff val="25000"/>
                          </a:schemeClr>
                        </a:solidFill>
                        <a:effectLst/>
                        <a:latin typeface="Calibri" panose="020F0502020204030204" pitchFamily="34" charset="0"/>
                      </a:endParaRP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l" fontAlgn="b"/>
                      <a:r>
                        <a:rPr lang="en-GB" sz="1100" b="0" i="0" u="none" strike="noStrike">
                          <a:solidFill>
                            <a:schemeClr val="tx1">
                              <a:lumMod val="75000"/>
                              <a:lumOff val="25000"/>
                            </a:schemeClr>
                          </a:solidFill>
                          <a:effectLst/>
                          <a:latin typeface="Calibri" panose="020F0502020204030204" pitchFamily="34" charset="0"/>
                        </a:rPr>
                        <a:t>False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6">
                        <a:lumMod val="20000"/>
                        <a:lumOff val="80000"/>
                      </a:schemeClr>
                    </a:solidFill>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33%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6">
                        <a:lumMod val="20000"/>
                        <a:lumOff val="80000"/>
                      </a:schemeClr>
                    </a:solidFill>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38%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6">
                        <a:lumMod val="20000"/>
                        <a:lumOff val="80000"/>
                      </a:schemeClr>
                    </a:solidFill>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38%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6">
                        <a:lumMod val="20000"/>
                        <a:lumOff val="80000"/>
                      </a:schemeClr>
                    </a:solidFill>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37%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6">
                        <a:lumMod val="20000"/>
                        <a:lumOff val="80000"/>
                      </a:schemeClr>
                    </a:solidFill>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36%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6">
                        <a:lumMod val="20000"/>
                        <a:lumOff val="80000"/>
                      </a:schemeClr>
                    </a:solidFill>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35%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6">
                        <a:lumMod val="20000"/>
                        <a:lumOff val="80000"/>
                      </a:schemeClr>
                    </a:solidFill>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44%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10015"/>
                  </a:ext>
                </a:extLst>
              </a:tr>
              <a:tr h="284511">
                <a:tc vMerge="1">
                  <a:txBody>
                    <a:bodyPr/>
                    <a:lstStyle/>
                    <a:p>
                      <a:pPr algn="ctr" fontAlgn="b"/>
                      <a:endParaRPr lang="en-GB" sz="1200" b="0" i="0" u="none" strike="noStrike">
                        <a:solidFill>
                          <a:schemeClr val="tx1">
                            <a:lumMod val="75000"/>
                            <a:lumOff val="25000"/>
                          </a:schemeClr>
                        </a:solidFill>
                        <a:effectLst/>
                        <a:latin typeface="Calibri" panose="020F0502020204030204" pitchFamily="34" charset="0"/>
                      </a:endParaRP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l" fontAlgn="b"/>
                      <a:r>
                        <a:rPr lang="en-GB" sz="1100" b="0" i="0" u="none" strike="noStrike">
                          <a:solidFill>
                            <a:schemeClr val="tx1">
                              <a:lumMod val="75000"/>
                              <a:lumOff val="25000"/>
                            </a:schemeClr>
                          </a:solidFill>
                          <a:effectLst/>
                          <a:latin typeface="Calibri" panose="020F0502020204030204" pitchFamily="34" charset="0"/>
                        </a:rPr>
                        <a:t>Don’t Know</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41%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39%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34%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43%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45%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52%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a:solidFill>
                            <a:schemeClr val="tx1">
                              <a:lumMod val="75000"/>
                              <a:lumOff val="25000"/>
                            </a:schemeClr>
                          </a:solidFill>
                          <a:effectLst/>
                          <a:latin typeface="Calibri" panose="020F0502020204030204" pitchFamily="34" charset="0"/>
                          <a:ea typeface="+mn-ea"/>
                          <a:cs typeface="+mn-cs"/>
                        </a:rPr>
                        <a:t>33%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16"/>
                  </a:ext>
                </a:extLst>
              </a:tr>
            </a:tbl>
          </a:graphicData>
        </a:graphic>
      </p:graphicFrame>
      <p:sp>
        <p:nvSpPr>
          <p:cNvPr id="10" name="Rectangle 9"/>
          <p:cNvSpPr/>
          <p:nvPr/>
        </p:nvSpPr>
        <p:spPr>
          <a:xfrm>
            <a:off x="9946640" y="6368627"/>
            <a:ext cx="1686560" cy="492926"/>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a:t>Relationships</a:t>
            </a:r>
          </a:p>
        </p:txBody>
      </p:sp>
      <p:sp>
        <p:nvSpPr>
          <p:cNvPr id="5" name="Title 1"/>
          <p:cNvSpPr>
            <a:spLocks noGrp="1"/>
          </p:cNvSpPr>
          <p:nvPr>
            <p:ph type="title"/>
          </p:nvPr>
        </p:nvSpPr>
        <p:spPr>
          <a:xfrm>
            <a:off x="180000" y="180000"/>
            <a:ext cx="10959055" cy="492926"/>
          </a:xfrm>
        </p:spPr>
        <p:txBody>
          <a:bodyPr anchor="t" anchorCtr="0">
            <a:noAutofit/>
          </a:bodyPr>
          <a:lstStyle/>
          <a:p>
            <a:r>
              <a:rPr lang="en-GB" sz="1600"/>
              <a:t>Across all groups there is a lack of consistency in knowledge of contraception and preventing STI’s. Once again, LGBTQ pupils are the most knowledgeable group overall. </a:t>
            </a:r>
          </a:p>
        </p:txBody>
      </p:sp>
      <p:sp>
        <p:nvSpPr>
          <p:cNvPr id="6" name="TextBox 5"/>
          <p:cNvSpPr txBox="1"/>
          <p:nvPr/>
        </p:nvSpPr>
        <p:spPr>
          <a:xfrm>
            <a:off x="183600" y="6522289"/>
            <a:ext cx="9491446" cy="246221"/>
          </a:xfrm>
          <a:prstGeom prst="rect">
            <a:avLst/>
          </a:prstGeom>
          <a:noFill/>
        </p:spPr>
        <p:txBody>
          <a:bodyPr wrap="square" rtlCol="0" anchor="b" anchorCtr="0">
            <a:spAutoFit/>
          </a:bodyPr>
          <a:lstStyle/>
          <a:p>
            <a:r>
              <a:rPr lang="en-GB" sz="1000">
                <a:solidFill>
                  <a:srgbClr val="002060"/>
                </a:solidFill>
              </a:rPr>
              <a:t>Q: Please answer if you think the following statements about contraception are true or false.</a:t>
            </a:r>
          </a:p>
        </p:txBody>
      </p:sp>
    </p:spTree>
    <p:extLst>
      <p:ext uri="{BB962C8B-B14F-4D97-AF65-F5344CB8AC3E}">
        <p14:creationId xmlns:p14="http://schemas.microsoft.com/office/powerpoint/2010/main" val="367706325"/>
      </p:ext>
    </p:extLst>
  </p:cSld>
  <p:clrMapOvr>
    <a:masterClrMapping/>
  </p:clrMapOvr>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Box 5"/>
          <p:cNvSpPr txBox="1"/>
          <p:nvPr/>
        </p:nvSpPr>
        <p:spPr>
          <a:xfrm>
            <a:off x="183600" y="6368400"/>
            <a:ext cx="10227733" cy="400110"/>
          </a:xfrm>
          <a:prstGeom prst="rect">
            <a:avLst/>
          </a:prstGeom>
          <a:noFill/>
        </p:spPr>
        <p:txBody>
          <a:bodyPr wrap="square" rtlCol="0" anchor="b" anchorCtr="0">
            <a:spAutoFit/>
          </a:bodyPr>
          <a:lstStyle/>
          <a:p>
            <a:r>
              <a:rPr lang="en-GB" sz="1000">
                <a:solidFill>
                  <a:srgbClr val="002060"/>
                </a:solidFill>
              </a:rPr>
              <a:t>Q: Have you ever been shown by a teacher, school nurse or a sexual health professional how to use a condom correctly? </a:t>
            </a:r>
          </a:p>
          <a:p>
            <a:r>
              <a:rPr lang="en-GB" sz="1000" i="1">
                <a:solidFill>
                  <a:srgbClr val="002060"/>
                </a:solidFill>
              </a:rPr>
              <a:t>Base: All valid respondents, 2023 n=1,057, 2024 n=1,170, 2025 n=1,546. </a:t>
            </a:r>
            <a:endParaRPr lang="en-US" sz="1000" i="1">
              <a:solidFill>
                <a:srgbClr val="002060"/>
              </a:solidFill>
            </a:endParaRPr>
          </a:p>
        </p:txBody>
      </p:sp>
      <p:sp>
        <p:nvSpPr>
          <p:cNvPr id="7" name="Title 1"/>
          <p:cNvSpPr>
            <a:spLocks noGrp="1"/>
          </p:cNvSpPr>
          <p:nvPr>
            <p:ph type="title"/>
          </p:nvPr>
        </p:nvSpPr>
        <p:spPr>
          <a:xfrm>
            <a:off x="183599" y="180000"/>
            <a:ext cx="10886477" cy="900000"/>
          </a:xfrm>
        </p:spPr>
        <p:txBody>
          <a:bodyPr anchor="t" anchorCtr="0">
            <a:normAutofit/>
          </a:bodyPr>
          <a:lstStyle/>
          <a:p>
            <a:r>
              <a:rPr lang="en-GB" sz="1600"/>
              <a:t>29% of pupils have been shown how to use a condom, consistent with last year. Year 10s make up the majority of those pupils that have been shown. Ethnic Minority groups are least likely to have been shown.</a:t>
            </a:r>
          </a:p>
        </p:txBody>
      </p:sp>
      <p:graphicFrame>
        <p:nvGraphicFramePr>
          <p:cNvPr id="9" name="Table 8"/>
          <p:cNvGraphicFramePr>
            <a:graphicFrameLocks noGrp="1"/>
          </p:cNvGraphicFramePr>
          <p:nvPr>
            <p:extLst>
              <p:ext uri="{D42A27DB-BD31-4B8C-83A1-F6EECF244321}">
                <p14:modId xmlns:p14="http://schemas.microsoft.com/office/powerpoint/2010/main" val="2950125299"/>
              </p:ext>
            </p:extLst>
          </p:nvPr>
        </p:nvGraphicFramePr>
        <p:xfrm>
          <a:off x="5257953" y="1281890"/>
          <a:ext cx="6375247" cy="1477957"/>
        </p:xfrm>
        <a:graphic>
          <a:graphicData uri="http://schemas.openxmlformats.org/drawingml/2006/table">
            <a:tbl>
              <a:tblPr firstRow="1" bandRow="1">
                <a:tableStyleId>{5940675A-B579-460E-94D1-54222C63F5DA}</a:tableStyleId>
              </a:tblPr>
              <a:tblGrid>
                <a:gridCol w="1393684">
                  <a:extLst>
                    <a:ext uri="{9D8B030D-6E8A-4147-A177-3AD203B41FA5}">
                      <a16:colId xmlns:a16="http://schemas.microsoft.com/office/drawing/2014/main" val="20000"/>
                    </a:ext>
                  </a:extLst>
                </a:gridCol>
                <a:gridCol w="1295631">
                  <a:extLst>
                    <a:ext uri="{9D8B030D-6E8A-4147-A177-3AD203B41FA5}">
                      <a16:colId xmlns:a16="http://schemas.microsoft.com/office/drawing/2014/main" val="20001"/>
                    </a:ext>
                  </a:extLst>
                </a:gridCol>
                <a:gridCol w="774475">
                  <a:extLst>
                    <a:ext uri="{9D8B030D-6E8A-4147-A177-3AD203B41FA5}">
                      <a16:colId xmlns:a16="http://schemas.microsoft.com/office/drawing/2014/main" val="20002"/>
                    </a:ext>
                  </a:extLst>
                </a:gridCol>
                <a:gridCol w="803160">
                  <a:extLst>
                    <a:ext uri="{9D8B030D-6E8A-4147-A177-3AD203B41FA5}">
                      <a16:colId xmlns:a16="http://schemas.microsoft.com/office/drawing/2014/main" val="20003"/>
                    </a:ext>
                  </a:extLst>
                </a:gridCol>
                <a:gridCol w="717108">
                  <a:extLst>
                    <a:ext uri="{9D8B030D-6E8A-4147-A177-3AD203B41FA5}">
                      <a16:colId xmlns:a16="http://schemas.microsoft.com/office/drawing/2014/main" val="20004"/>
                    </a:ext>
                  </a:extLst>
                </a:gridCol>
                <a:gridCol w="702765">
                  <a:extLst>
                    <a:ext uri="{9D8B030D-6E8A-4147-A177-3AD203B41FA5}">
                      <a16:colId xmlns:a16="http://schemas.microsoft.com/office/drawing/2014/main" val="20005"/>
                    </a:ext>
                  </a:extLst>
                </a:gridCol>
                <a:gridCol w="688424">
                  <a:extLst>
                    <a:ext uri="{9D8B030D-6E8A-4147-A177-3AD203B41FA5}">
                      <a16:colId xmlns:a16="http://schemas.microsoft.com/office/drawing/2014/main" val="20006"/>
                    </a:ext>
                  </a:extLst>
                </a:gridCol>
              </a:tblGrid>
              <a:tr h="46779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i="1">
                          <a:solidFill>
                            <a:schemeClr val="tx1">
                              <a:lumMod val="75000"/>
                              <a:lumOff val="25000"/>
                            </a:schemeClr>
                          </a:solidFill>
                        </a:rPr>
                        <a:t>2025 Survey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All Secondary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Year 8</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Year 10</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Boys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Girls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FSM</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48861">
                <a:tc>
                  <a:txBody>
                    <a:bodyPr/>
                    <a:lstStyle/>
                    <a:p>
                      <a:r>
                        <a:rPr lang="en-GB" sz="1100" i="1">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1546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962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584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720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775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329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420955">
                <a:tc>
                  <a:txBody>
                    <a:bodyPr/>
                    <a:lstStyle/>
                    <a:p>
                      <a:pPr algn="l" fontAlgn="b"/>
                      <a:r>
                        <a:rPr lang="en-GB" sz="1100" b="0" i="0" u="none" strike="noStrike">
                          <a:solidFill>
                            <a:srgbClr val="000000"/>
                          </a:solidFill>
                          <a:effectLst/>
                          <a:latin typeface="Calibri" panose="020F0502020204030204" pitchFamily="34" charset="0"/>
                        </a:rPr>
                        <a:t>Yes</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29%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12%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56%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28%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29%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29%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330132">
                <a:tc>
                  <a:txBody>
                    <a:bodyPr/>
                    <a:lstStyle/>
                    <a:p>
                      <a:pPr algn="l" fontAlgn="b"/>
                      <a:r>
                        <a:rPr lang="en-GB" sz="1100" b="0" i="0" u="none" strike="noStrike">
                          <a:solidFill>
                            <a:srgbClr val="000000"/>
                          </a:solidFill>
                          <a:effectLst/>
                          <a:latin typeface="Calibri" panose="020F0502020204030204" pitchFamily="34" charset="0"/>
                        </a:rPr>
                        <a:t>No</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71%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88%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44%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72%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71%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71%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bl>
          </a:graphicData>
        </a:graphic>
      </p:graphicFrame>
      <p:sp>
        <p:nvSpPr>
          <p:cNvPr id="13" name="Rectangle 12"/>
          <p:cNvSpPr/>
          <p:nvPr/>
        </p:nvSpPr>
        <p:spPr>
          <a:xfrm>
            <a:off x="9946640" y="6368627"/>
            <a:ext cx="1686560" cy="492926"/>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a:t>Relationships</a:t>
            </a:r>
          </a:p>
        </p:txBody>
      </p:sp>
      <p:graphicFrame>
        <p:nvGraphicFramePr>
          <p:cNvPr id="10" name="Table 9">
            <a:extLst>
              <a:ext uri="{FF2B5EF4-FFF2-40B4-BE49-F238E27FC236}">
                <a16:creationId xmlns:a16="http://schemas.microsoft.com/office/drawing/2014/main" id="{D93315F7-9156-4A36-B52C-547FE02FE11F}"/>
              </a:ext>
            </a:extLst>
          </p:cNvPr>
          <p:cNvGraphicFramePr>
            <a:graphicFrameLocks noGrp="1"/>
          </p:cNvGraphicFramePr>
          <p:nvPr>
            <p:extLst>
              <p:ext uri="{D42A27DB-BD31-4B8C-83A1-F6EECF244321}">
                <p14:modId xmlns:p14="http://schemas.microsoft.com/office/powerpoint/2010/main" val="866290884"/>
              </p:ext>
            </p:extLst>
          </p:nvPr>
        </p:nvGraphicFramePr>
        <p:xfrm>
          <a:off x="5257952" y="2935316"/>
          <a:ext cx="6375247" cy="1604527"/>
        </p:xfrm>
        <a:graphic>
          <a:graphicData uri="http://schemas.openxmlformats.org/drawingml/2006/table">
            <a:tbl>
              <a:tblPr firstRow="1" bandRow="1">
                <a:tableStyleId>{5940675A-B579-460E-94D1-54222C63F5DA}</a:tableStyleId>
              </a:tblPr>
              <a:tblGrid>
                <a:gridCol w="1233096">
                  <a:extLst>
                    <a:ext uri="{9D8B030D-6E8A-4147-A177-3AD203B41FA5}">
                      <a16:colId xmlns:a16="http://schemas.microsoft.com/office/drawing/2014/main" val="20000"/>
                    </a:ext>
                  </a:extLst>
                </a:gridCol>
                <a:gridCol w="639326">
                  <a:extLst>
                    <a:ext uri="{9D8B030D-6E8A-4147-A177-3AD203B41FA5}">
                      <a16:colId xmlns:a16="http://schemas.microsoft.com/office/drawing/2014/main" val="20001"/>
                    </a:ext>
                  </a:extLst>
                </a:gridCol>
                <a:gridCol w="829860">
                  <a:extLst>
                    <a:ext uri="{9D8B030D-6E8A-4147-A177-3AD203B41FA5}">
                      <a16:colId xmlns:a16="http://schemas.microsoft.com/office/drawing/2014/main" val="20002"/>
                    </a:ext>
                  </a:extLst>
                </a:gridCol>
                <a:gridCol w="734593">
                  <a:extLst>
                    <a:ext uri="{9D8B030D-6E8A-4147-A177-3AD203B41FA5}">
                      <a16:colId xmlns:a16="http://schemas.microsoft.com/office/drawing/2014/main" val="20003"/>
                    </a:ext>
                  </a:extLst>
                </a:gridCol>
                <a:gridCol w="799369">
                  <a:extLst>
                    <a:ext uri="{9D8B030D-6E8A-4147-A177-3AD203B41FA5}">
                      <a16:colId xmlns:a16="http://schemas.microsoft.com/office/drawing/2014/main" val="20004"/>
                    </a:ext>
                  </a:extLst>
                </a:gridCol>
                <a:gridCol w="747084">
                  <a:extLst>
                    <a:ext uri="{9D8B030D-6E8A-4147-A177-3AD203B41FA5}">
                      <a16:colId xmlns:a16="http://schemas.microsoft.com/office/drawing/2014/main" val="20005"/>
                    </a:ext>
                  </a:extLst>
                </a:gridCol>
                <a:gridCol w="657326">
                  <a:extLst>
                    <a:ext uri="{9D8B030D-6E8A-4147-A177-3AD203B41FA5}">
                      <a16:colId xmlns:a16="http://schemas.microsoft.com/office/drawing/2014/main" val="20006"/>
                    </a:ext>
                  </a:extLst>
                </a:gridCol>
                <a:gridCol w="734593">
                  <a:extLst>
                    <a:ext uri="{9D8B030D-6E8A-4147-A177-3AD203B41FA5}">
                      <a16:colId xmlns:a16="http://schemas.microsoft.com/office/drawing/2014/main" val="1505081593"/>
                    </a:ext>
                  </a:extLst>
                </a:gridCol>
              </a:tblGrid>
              <a:tr h="46779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i="1">
                          <a:solidFill>
                            <a:schemeClr val="tx1">
                              <a:lumMod val="75000"/>
                              <a:lumOff val="25000"/>
                            </a:schemeClr>
                          </a:solidFill>
                        </a:rPr>
                        <a:t>2025 Survey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SEN</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Have a disability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Young carers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Ethnicity:</a:t>
                      </a:r>
                      <a:r>
                        <a:rPr lang="en-GB" sz="1100" b="1" baseline="0">
                          <a:solidFill>
                            <a:schemeClr val="tx1">
                              <a:lumMod val="75000"/>
                              <a:lumOff val="25000"/>
                            </a:schemeClr>
                          </a:solidFill>
                        </a:rPr>
                        <a:t> </a:t>
                      </a:r>
                      <a:r>
                        <a:rPr lang="en-GB" sz="1100" b="1">
                          <a:solidFill>
                            <a:schemeClr val="tx1">
                              <a:lumMod val="75000"/>
                              <a:lumOff val="25000"/>
                            </a:schemeClr>
                          </a:solidFill>
                        </a:rPr>
                        <a:t>White</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Ethnic Minority Groups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Eng 2</a:t>
                      </a:r>
                      <a:r>
                        <a:rPr lang="en-GB" sz="1100" b="1" baseline="30000">
                          <a:solidFill>
                            <a:schemeClr val="tx1">
                              <a:lumMod val="75000"/>
                              <a:lumOff val="25000"/>
                            </a:schemeClr>
                          </a:solidFill>
                        </a:rPr>
                        <a:t>nd</a:t>
                      </a:r>
                      <a:r>
                        <a:rPr lang="en-GB" sz="1100" b="1">
                          <a:solidFill>
                            <a:schemeClr val="tx1">
                              <a:lumMod val="75000"/>
                              <a:lumOff val="25000"/>
                            </a:schemeClr>
                          </a:solidFill>
                        </a:rPr>
                        <a:t> Lang</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a:solidFill>
                            <a:schemeClr val="tx1">
                              <a:lumMod val="75000"/>
                              <a:lumOff val="25000"/>
                            </a:schemeClr>
                          </a:solidFill>
                        </a:rPr>
                        <a:t>LGBTQ</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49132">
                <a:tc>
                  <a:txBody>
                    <a:bodyPr/>
                    <a:lstStyle/>
                    <a:p>
                      <a:r>
                        <a:rPr lang="en-GB" sz="1100" i="1">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191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309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87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1341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154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120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a:solidFill>
                            <a:schemeClr val="tx1">
                              <a:lumMod val="75000"/>
                              <a:lumOff val="25000"/>
                            </a:schemeClr>
                          </a:solidFill>
                        </a:rPr>
                        <a:t>178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420955">
                <a:tc>
                  <a:txBody>
                    <a:bodyPr/>
                    <a:lstStyle/>
                    <a:p>
                      <a:pPr algn="l" fontAlgn="b"/>
                      <a:r>
                        <a:rPr lang="en-GB" sz="1100" b="0" i="0" u="none" strike="noStrike">
                          <a:solidFill>
                            <a:srgbClr val="000000"/>
                          </a:solidFill>
                          <a:effectLst/>
                          <a:latin typeface="Calibri" panose="020F0502020204030204" pitchFamily="34" charset="0"/>
                        </a:rPr>
                        <a:t>Yes</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31%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31%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22%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29%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23%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27%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32%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330132">
                <a:tc>
                  <a:txBody>
                    <a:bodyPr/>
                    <a:lstStyle/>
                    <a:p>
                      <a:pPr algn="l" fontAlgn="b"/>
                      <a:r>
                        <a:rPr lang="en-GB" sz="1100" b="0" i="0" u="none" strike="noStrike">
                          <a:solidFill>
                            <a:srgbClr val="000000"/>
                          </a:solidFill>
                          <a:effectLst/>
                          <a:latin typeface="Calibri" panose="020F0502020204030204" pitchFamily="34" charset="0"/>
                        </a:rPr>
                        <a:t>No</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69%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69%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78%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71%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77%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73%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a:solidFill>
                            <a:schemeClr val="tx1">
                              <a:lumMod val="75000"/>
                              <a:lumOff val="25000"/>
                            </a:schemeClr>
                          </a:solidFill>
                          <a:effectLst/>
                          <a:latin typeface="Calibri" panose="020F0502020204030204" pitchFamily="34" charset="0"/>
                        </a:rPr>
                        <a:t>68%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bl>
          </a:graphicData>
        </a:graphic>
      </p:graphicFrame>
      <p:graphicFrame>
        <p:nvGraphicFramePr>
          <p:cNvPr id="11" name="Chart 10">
            <a:extLst>
              <a:ext uri="{FF2B5EF4-FFF2-40B4-BE49-F238E27FC236}">
                <a16:creationId xmlns:a16="http://schemas.microsoft.com/office/drawing/2014/main" id="{38127253-9CAF-4EF2-A162-2EAC9C18378E}"/>
              </a:ext>
            </a:extLst>
          </p:cNvPr>
          <p:cNvGraphicFramePr/>
          <p:nvPr>
            <p:extLst>
              <p:ext uri="{D42A27DB-BD31-4B8C-83A1-F6EECF244321}">
                <p14:modId xmlns:p14="http://schemas.microsoft.com/office/powerpoint/2010/main" val="4110686338"/>
              </p:ext>
            </p:extLst>
          </p:nvPr>
        </p:nvGraphicFramePr>
        <p:xfrm>
          <a:off x="183600" y="835200"/>
          <a:ext cx="4849411" cy="4230316"/>
        </p:xfrm>
        <a:graphic>
          <a:graphicData uri="http://schemas.openxmlformats.org/drawingml/2006/chart">
            <c:chart xmlns:c="http://schemas.openxmlformats.org/drawingml/2006/chart" xmlns:r="http://schemas.openxmlformats.org/officeDocument/2006/relationships" r:id="rId2"/>
          </a:graphicData>
        </a:graphic>
      </p:graphicFrame>
    </p:spTree>
    <p:extLst>
      <p:ext uri="{BB962C8B-B14F-4D97-AF65-F5344CB8AC3E}">
        <p14:creationId xmlns:p14="http://schemas.microsoft.com/office/powerpoint/2010/main" val="3429067706"/>
      </p:ext>
    </p:extLst>
  </p:cSld>
  <p:clrMapOvr>
    <a:masterClrMapping/>
  </p:clrMapOvr>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1"/>
          <p:cNvSpPr>
            <a:spLocks noGrp="1"/>
          </p:cNvSpPr>
          <p:nvPr>
            <p:ph type="title"/>
          </p:nvPr>
        </p:nvSpPr>
        <p:spPr>
          <a:xfrm>
            <a:off x="180000" y="180000"/>
            <a:ext cx="11674998" cy="900000"/>
          </a:xfrm>
        </p:spPr>
        <p:txBody>
          <a:bodyPr vert="horz" lIns="91440" tIns="45720" rIns="91440" bIns="45720" rtlCol="0" anchor="t">
            <a:normAutofit/>
          </a:bodyPr>
          <a:lstStyle/>
          <a:p>
            <a:r>
              <a:rPr lang="en-GB" sz="1600"/>
              <a:t>The majority of pupils believe it is ok to have different opinions to others and be respectful of others, not to be in a relationship and that it is up to both people who decide to have sex to use contraception. </a:t>
            </a:r>
          </a:p>
        </p:txBody>
      </p:sp>
      <p:graphicFrame>
        <p:nvGraphicFramePr>
          <p:cNvPr id="10" name="Chart 9"/>
          <p:cNvGraphicFramePr/>
          <p:nvPr>
            <p:extLst>
              <p:ext uri="{D42A27DB-BD31-4B8C-83A1-F6EECF244321}">
                <p14:modId xmlns:p14="http://schemas.microsoft.com/office/powerpoint/2010/main" val="3716824295"/>
              </p:ext>
            </p:extLst>
          </p:nvPr>
        </p:nvGraphicFramePr>
        <p:xfrm>
          <a:off x="183019" y="906320"/>
          <a:ext cx="11559215" cy="4795867"/>
        </p:xfrm>
        <a:graphic>
          <a:graphicData uri="http://schemas.openxmlformats.org/drawingml/2006/chart">
            <c:chart xmlns:c="http://schemas.openxmlformats.org/drawingml/2006/chart" xmlns:r="http://schemas.openxmlformats.org/officeDocument/2006/relationships" r:id="rId3"/>
          </a:graphicData>
        </a:graphic>
      </p:graphicFrame>
      <p:sp>
        <p:nvSpPr>
          <p:cNvPr id="7" name="TextBox 6"/>
          <p:cNvSpPr txBox="1"/>
          <p:nvPr/>
        </p:nvSpPr>
        <p:spPr>
          <a:xfrm>
            <a:off x="183600" y="6368400"/>
            <a:ext cx="8752142" cy="400110"/>
          </a:xfrm>
          <a:prstGeom prst="rect">
            <a:avLst/>
          </a:prstGeom>
          <a:noFill/>
        </p:spPr>
        <p:txBody>
          <a:bodyPr wrap="square" rtlCol="0">
            <a:spAutoFit/>
          </a:bodyPr>
          <a:lstStyle/>
          <a:p>
            <a:r>
              <a:rPr lang="en-GB" sz="1000">
                <a:solidFill>
                  <a:srgbClr val="002060"/>
                </a:solidFill>
              </a:rPr>
              <a:t>Q: Please answer on the 5 point scale whether you agree or disagree with the following statements… </a:t>
            </a:r>
          </a:p>
          <a:p>
            <a:r>
              <a:rPr lang="en-GB" sz="1000" i="1">
                <a:solidFill>
                  <a:srgbClr val="002060"/>
                </a:solidFill>
              </a:rPr>
              <a:t>Base: All valid respondents, n=1,546. </a:t>
            </a:r>
          </a:p>
        </p:txBody>
      </p:sp>
      <p:sp>
        <p:nvSpPr>
          <p:cNvPr id="6" name="Rectangle 5"/>
          <p:cNvSpPr/>
          <p:nvPr/>
        </p:nvSpPr>
        <p:spPr>
          <a:xfrm>
            <a:off x="9946640" y="6368627"/>
            <a:ext cx="1686560" cy="492926"/>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a:t>Relationships</a:t>
            </a:r>
          </a:p>
        </p:txBody>
      </p:sp>
    </p:spTree>
    <p:extLst>
      <p:ext uri="{BB962C8B-B14F-4D97-AF65-F5344CB8AC3E}">
        <p14:creationId xmlns:p14="http://schemas.microsoft.com/office/powerpoint/2010/main" val="1239596730"/>
      </p:ext>
    </p:extLst>
  </p:cSld>
  <p:clrMapOvr>
    <a:masterClrMapping/>
  </p:clrMapOvr>
</p:sld>
</file>

<file path=ppt/theme/theme1.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Calibri">
      <a:majorFont>
        <a:latin typeface="Calibri" panose="020F0502020204030204"/>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ajorFont>
      <a:minorFont>
        <a:latin typeface="Calibri" panose="020F0502020204030204"/>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ct:contentTypeSchema xmlns:ct="http://schemas.microsoft.com/office/2006/metadata/contentType" xmlns:ma="http://schemas.microsoft.com/office/2006/metadata/properties/metaAttributes" ct:_="" ma:_="" ma:contentTypeName="Document" ma:contentTypeID="0x010100BAA7D882BC117443923ABA04EC7D9797" ma:contentTypeVersion="16" ma:contentTypeDescription="Create a new document." ma:contentTypeScope="" ma:versionID="4a1e78e622ec887346593d3a3268b7fb">
  <xsd:schema xmlns:xsd="http://www.w3.org/2001/XMLSchema" xmlns:xs="http://www.w3.org/2001/XMLSchema" xmlns:p="http://schemas.microsoft.com/office/2006/metadata/properties" xmlns:ns2="3acc64f9-2281-4824-a334-1e0addc9b5e0" xmlns:ns3="f2d5e88b-b1e8-4017-93ac-a346ad20f287" targetNamespace="http://schemas.microsoft.com/office/2006/metadata/properties" ma:root="true" ma:fieldsID="ce40a1aa5497ef751827c384a3b0bed3" ns2:_="" ns3:_="">
    <xsd:import namespace="3acc64f9-2281-4824-a334-1e0addc9b5e0"/>
    <xsd:import namespace="f2d5e88b-b1e8-4017-93ac-a346ad20f287"/>
    <xsd:element name="properties">
      <xsd:complexType>
        <xsd:sequence>
          <xsd:element name="documentManagement">
            <xsd:complexType>
              <xsd:all>
                <xsd:element ref="ns2:lcf76f155ced4ddcb4097134ff3c332f" minOccurs="0"/>
                <xsd:element ref="ns3:TaxCatchAll" minOccurs="0"/>
                <xsd:element ref="ns2:MediaServiceMetadata" minOccurs="0"/>
                <xsd:element ref="ns2:MediaServiceFastMetadata" minOccurs="0"/>
                <xsd:element ref="ns2:MediaServiceDateTaken" minOccurs="0"/>
                <xsd:element ref="ns2:MediaServiceObjectDetectorVersions" minOccurs="0"/>
                <xsd:element ref="ns2:MediaServiceOCR" minOccurs="0"/>
                <xsd:element ref="ns2:MediaServiceGenerationTime" minOccurs="0"/>
                <xsd:element ref="ns2:MediaServiceEventHashCode" minOccurs="0"/>
                <xsd:element ref="ns2:MediaLengthInSeconds" minOccurs="0"/>
                <xsd:element ref="ns2:MediaServiceLocation" minOccurs="0"/>
                <xsd:element ref="ns3:SharedWithUsers" minOccurs="0"/>
                <xsd:element ref="ns3:SharedWithDetails" minOccurs="0"/>
                <xsd:element ref="ns2:MediaServiceSearchProperties" minOccurs="0"/>
                <xsd:element ref="ns2:MediaServiceBillingMetadata"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3acc64f9-2281-4824-a334-1e0addc9b5e0" elementFormDefault="qualified">
    <xsd:import namespace="http://schemas.microsoft.com/office/2006/documentManagement/types"/>
    <xsd:import namespace="http://schemas.microsoft.com/office/infopath/2007/PartnerControls"/>
    <xsd:element name="lcf76f155ced4ddcb4097134ff3c332f" ma:index="9" nillable="true" ma:taxonomy="true" ma:internalName="lcf76f155ced4ddcb4097134ff3c332f" ma:taxonomyFieldName="MediaServiceImageTags" ma:displayName="Image Tags" ma:readOnly="false" ma:fieldId="{5cf76f15-5ced-4ddc-b409-7134ff3c332f}" ma:taxonomyMulti="true" ma:sspId="d6c40f8d-8524-4845-a2fc-30090feebe3d" ma:termSetId="09814cd3-568e-fe90-9814-8d621ff8fb84" ma:anchorId="fba54fb3-c3e1-fe81-a776-ca4b69148c4d" ma:open="true" ma:isKeyword="false">
      <xsd:complexType>
        <xsd:sequence>
          <xsd:element ref="pc:Terms" minOccurs="0" maxOccurs="1"/>
        </xsd:sequence>
      </xsd:complexType>
    </xsd:element>
    <xsd:element name="MediaServiceMetadata" ma:index="11" nillable="true" ma:displayName="MediaServiceMetadata" ma:hidden="true" ma:internalName="MediaServiceMetadata" ma:readOnly="true">
      <xsd:simpleType>
        <xsd:restriction base="dms:Note"/>
      </xsd:simpleType>
    </xsd:element>
    <xsd:element name="MediaServiceFastMetadata" ma:index="12" nillable="true" ma:displayName="MediaServiceFastMetadata" ma:hidden="true" ma:internalName="MediaServiceFastMetadata" ma:readOnly="true">
      <xsd:simpleType>
        <xsd:restriction base="dms:Note"/>
      </xsd:simpleType>
    </xsd:element>
    <xsd:element name="MediaServiceDateTaken" ma:index="13" nillable="true" ma:displayName="MediaServiceDateTaken" ma:hidden="true" ma:indexed="true" ma:internalName="MediaServiceDateTaken" ma:readOnly="true">
      <xsd:simpleType>
        <xsd:restriction base="dms:Text"/>
      </xsd:simpleType>
    </xsd:element>
    <xsd:element name="MediaServiceObjectDetectorVersions" ma:index="14" nillable="true" ma:displayName="MediaServiceObjectDetectorVersions" ma:hidden="true" ma:indexed="true" ma:internalName="MediaServiceObjectDetectorVersions" ma:readOnly="true">
      <xsd:simpleType>
        <xsd:restriction base="dms:Text"/>
      </xsd:simpleType>
    </xsd:element>
    <xsd:element name="MediaServiceOCR" ma:index="15" nillable="true" ma:displayName="Extracted Text" ma:internalName="MediaServiceOCR" ma:readOnly="true">
      <xsd:simpleType>
        <xsd:restriction base="dms:Note">
          <xsd:maxLength value="255"/>
        </xsd:restriction>
      </xsd:simpleType>
    </xsd:element>
    <xsd:element name="MediaServiceGenerationTime" ma:index="16" nillable="true" ma:displayName="MediaServiceGenerationTime" ma:hidden="true" ma:internalName="MediaServiceGenerationTime" ma:readOnly="true">
      <xsd:simpleType>
        <xsd:restriction base="dms:Text"/>
      </xsd:simpleType>
    </xsd:element>
    <xsd:element name="MediaServiceEventHashCode" ma:index="17" nillable="true" ma:displayName="MediaServiceEventHashCode" ma:hidden="true" ma:internalName="MediaServiceEventHashCode" ma:readOnly="true">
      <xsd:simpleType>
        <xsd:restriction base="dms:Text"/>
      </xsd:simpleType>
    </xsd:element>
    <xsd:element name="MediaLengthInSeconds" ma:index="18" nillable="true" ma:displayName="MediaLengthInSeconds" ma:hidden="true" ma:internalName="MediaLengthInSeconds" ma:readOnly="true">
      <xsd:simpleType>
        <xsd:restriction base="dms:Unknown"/>
      </xsd:simpleType>
    </xsd:element>
    <xsd:element name="MediaServiceLocation" ma:index="19" nillable="true" ma:displayName="Location" ma:description="" ma:indexed="true" ma:internalName="MediaServiceLocation" ma:readOnly="true">
      <xsd:simpleType>
        <xsd:restriction base="dms:Text"/>
      </xsd:simpleType>
    </xsd:element>
    <xsd:element name="MediaServiceSearchProperties" ma:index="22" nillable="true" ma:displayName="MediaServiceSearchProperties" ma:hidden="true" ma:internalName="MediaServiceSearchProperties" ma:readOnly="true">
      <xsd:simpleType>
        <xsd:restriction base="dms:Note"/>
      </xsd:simpleType>
    </xsd:element>
    <xsd:element name="MediaServiceBillingMetadata" ma:index="23" nillable="true" ma:displayName="MediaServiceBillingMetadata" ma:hidden="true" ma:internalName="MediaServiceBillingMetadata" ma:readOnly="true">
      <xsd:simpleType>
        <xsd:restriction base="dms:Note"/>
      </xsd:simpleType>
    </xsd:element>
  </xsd:schema>
  <xsd:schema xmlns:xsd="http://www.w3.org/2001/XMLSchema" xmlns:xs="http://www.w3.org/2001/XMLSchema" xmlns:dms="http://schemas.microsoft.com/office/2006/documentManagement/types" xmlns:pc="http://schemas.microsoft.com/office/infopath/2007/PartnerControls" targetNamespace="f2d5e88b-b1e8-4017-93ac-a346ad20f287" elementFormDefault="qualified">
    <xsd:import namespace="http://schemas.microsoft.com/office/2006/documentManagement/types"/>
    <xsd:import namespace="http://schemas.microsoft.com/office/infopath/2007/PartnerControls"/>
    <xsd:element name="TaxCatchAll" ma:index="10" nillable="true" ma:displayName="Taxonomy Catch All Column" ma:hidden="true" ma:list="{ca3529df-da01-4445-b802-56f4193ee90c}" ma:internalName="TaxCatchAll" ma:showField="CatchAllData" ma:web="f2d5e88b-b1e8-4017-93ac-a346ad20f287">
      <xsd:complexType>
        <xsd:complexContent>
          <xsd:extension base="dms:MultiChoiceLookup">
            <xsd:sequence>
              <xsd:element name="Value" type="dms:Lookup" maxOccurs="unbounded" minOccurs="0" nillable="true"/>
            </xsd:sequence>
          </xsd:extension>
        </xsd:complexContent>
      </xsd:complexType>
    </xsd:element>
    <xsd:element name="SharedWithUsers" ma:index="20" nillable="true" ma:displayName="Shared With" ma:internalName="SharedWithUsers" ma:readOnly="tru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SharedWithDetails" ma:index="21" nillable="true" ma:displayName="Shared With Details" ma:internalName="SharedWithDetails" ma:readOnly="true">
      <xsd:simpleType>
        <xsd:restriction base="dms:Note">
          <xsd:maxLength value="255"/>
        </xsd:restriction>
      </xsd:simple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Content Type"/>
        <xsd:element ref="dc:title" minOccurs="0" maxOccurs="1" ma:index="4"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2.xml><?xml version="1.0" encoding="utf-8"?>
<?mso-contentType ?>
<FormTemplates xmlns="http://schemas.microsoft.com/sharepoint/v3/contenttype/forms">
  <Display>DocumentLibraryForm</Display>
  <Edit>DocumentLibraryForm</Edit>
  <New>DocumentLibraryForm</New>
</FormTemplates>
</file>

<file path=customXml/item3.xml><?xml version="1.0" encoding="utf-8"?>
<p:properties xmlns:p="http://schemas.microsoft.com/office/2006/metadata/properties" xmlns:xsi="http://www.w3.org/2001/XMLSchema-instance" xmlns:pc="http://schemas.microsoft.com/office/infopath/2007/PartnerControls">
  <documentManagement>
    <lcf76f155ced4ddcb4097134ff3c332f xmlns="3acc64f9-2281-4824-a334-1e0addc9b5e0">
      <Terms xmlns="http://schemas.microsoft.com/office/infopath/2007/PartnerControls"/>
    </lcf76f155ced4ddcb4097134ff3c332f>
    <TaxCatchAll xmlns="f2d5e88b-b1e8-4017-93ac-a346ad20f287" xsi:nil="true"/>
  </documentManagement>
</p:properties>
</file>

<file path=customXml/itemProps1.xml><?xml version="1.0" encoding="utf-8"?>
<ds:datastoreItem xmlns:ds="http://schemas.openxmlformats.org/officeDocument/2006/customXml" ds:itemID="{30E7228B-FE7E-46C7-96C6-BD222A1CB9E1}"/>
</file>

<file path=customXml/itemProps2.xml><?xml version="1.0" encoding="utf-8"?>
<ds:datastoreItem xmlns:ds="http://schemas.openxmlformats.org/officeDocument/2006/customXml" ds:itemID="{C38CD268-10F1-492F-8E3D-A2FC8527D0E0}">
  <ds:schemaRefs>
    <ds:schemaRef ds:uri="http://schemas.microsoft.com/sharepoint/v3/contenttype/forms"/>
  </ds:schemaRefs>
</ds:datastoreItem>
</file>

<file path=customXml/itemProps3.xml><?xml version="1.0" encoding="utf-8"?>
<ds:datastoreItem xmlns:ds="http://schemas.openxmlformats.org/officeDocument/2006/customXml" ds:itemID="{C7538B85-E06F-4F5E-8A3B-6B09F2F7C476}">
  <ds:schemaRefs>
    <ds:schemaRef ds:uri="3acc64f9-2281-4824-a334-1e0addc9b5e0"/>
    <ds:schemaRef ds:uri="f2d5e88b-b1e8-4017-93ac-a346ad20f287"/>
    <ds:schemaRef ds:uri="http://purl.org/dc/dcmitype/"/>
    <ds:schemaRef ds:uri="http://purl.org/dc/elements/1.1/"/>
    <ds:schemaRef ds:uri="http://purl.org/dc/terms/"/>
    <ds:schemaRef ds:uri="http://schemas.microsoft.com/office/2006/documentManagement/types"/>
    <ds:schemaRef ds:uri="http://schemas.microsoft.com/office/2006/metadata/properties"/>
    <ds:schemaRef ds:uri="http://schemas.microsoft.com/office/infopath/2007/PartnerControls"/>
    <ds:schemaRef ds:uri="http://schemas.openxmlformats.org/package/2006/metadata/core-properties"/>
    <ds:schemaRef ds:uri="http://www.w3.org/XML/1998/namespace"/>
    <ds:schemaRef ds:uri="33d7aa68-f954-4371-8b19-9a53f1c8e003"/>
    <ds:schemaRef ds:uri="7032c99b-8451-4ded-a49c-eaf63867fdc4"/>
    <ds:schemaRef ds:uri="fd721231-82c9-4ccc-a8ca-80d3f6a47c4d"/>
    <ds:schemaRef ds:uri="a5946c61-a79c-4069-866d-ed1722c8599e"/>
  </ds:schemaRefs>
</ds:datastoreItem>
</file>

<file path=docProps/app.xml><?xml version="1.0" encoding="utf-8"?>
<Properties xmlns="http://schemas.openxmlformats.org/officeDocument/2006/extended-properties" xmlns:vt="http://schemas.openxmlformats.org/officeDocument/2006/docPropsVTypes">
  <Template/>
  <TotalTime>3</TotalTime>
  <Words>61709</Words>
  <Application>Microsoft Office PowerPoint</Application>
  <PresentationFormat>Widescreen</PresentationFormat>
  <Paragraphs>14389</Paragraphs>
  <Slides>245</Slides>
  <Notes>185</Notes>
  <HiddenSlides>0</HiddenSlides>
  <MMClips>0</MMClips>
  <ScaleCrop>false</ScaleCrop>
  <HeadingPairs>
    <vt:vector size="6" baseType="variant">
      <vt:variant>
        <vt:lpstr>Fonts Used</vt:lpstr>
      </vt:variant>
      <vt:variant>
        <vt:i4>7</vt:i4>
      </vt:variant>
      <vt:variant>
        <vt:lpstr>Theme</vt:lpstr>
      </vt:variant>
      <vt:variant>
        <vt:i4>1</vt:i4>
      </vt:variant>
      <vt:variant>
        <vt:lpstr>Slide Titles</vt:lpstr>
      </vt:variant>
      <vt:variant>
        <vt:i4>245</vt:i4>
      </vt:variant>
    </vt:vector>
  </HeadingPairs>
  <TitlesOfParts>
    <vt:vector size="253" baseType="lpstr">
      <vt:lpstr>MS Mincho</vt:lpstr>
      <vt:lpstr>Arial</vt:lpstr>
      <vt:lpstr>Calibri</vt:lpstr>
      <vt:lpstr>DINPro</vt:lpstr>
      <vt:lpstr>DINPro-Medium</vt:lpstr>
      <vt:lpstr>Times New Roman</vt:lpstr>
      <vt:lpstr>Wingdings</vt:lpstr>
      <vt:lpstr>Office Theme</vt:lpstr>
      <vt:lpstr>PowerPoint Presentation</vt:lpstr>
      <vt:lpstr>Acknowledgements</vt:lpstr>
      <vt:lpstr>Table of Contents</vt:lpstr>
      <vt:lpstr>PowerPoint Presentation</vt:lpstr>
      <vt:lpstr>Executive Summary (1)</vt:lpstr>
      <vt:lpstr>Executive Summary (2) - CYPP key indicators</vt:lpstr>
      <vt:lpstr>Executive Summary (3) - CYPP key indicators</vt:lpstr>
      <vt:lpstr>Executive Summary (4) - CYPP key indicators</vt:lpstr>
      <vt:lpstr>Executive Summary (5) - CYPP key indicators</vt:lpstr>
      <vt:lpstr>Executive Summary (6) - CYPP key indicators</vt:lpstr>
      <vt:lpstr>Executive Summary (7) - CYPP key indicators</vt:lpstr>
      <vt:lpstr>Executive Summary (8)</vt:lpstr>
      <vt:lpstr>Executive Summary (9)</vt:lpstr>
      <vt:lpstr>Executive Summary (10)</vt:lpstr>
      <vt:lpstr>Executive Summary (11)</vt:lpstr>
      <vt:lpstr>Executive Summary (12)</vt:lpstr>
      <vt:lpstr>Executive Summary (13)</vt:lpstr>
      <vt:lpstr>Executive Summary (14)</vt:lpstr>
      <vt:lpstr>Executive Summary (15)</vt:lpstr>
      <vt:lpstr>Executive Summary (16)</vt:lpstr>
      <vt:lpstr>Executive Summary (17)</vt:lpstr>
      <vt:lpstr>PowerPoint Presentation</vt:lpstr>
      <vt:lpstr>Introduction</vt:lpstr>
      <vt:lpstr>Notes </vt:lpstr>
      <vt:lpstr>Sample profile</vt:lpstr>
      <vt:lpstr>Pupils who receive free school meals are the group most likely to live with mainly or only mum, and they are the only group more likely to do so than having a ‘traditional’ family structure of both parents together. Those who speak English as a 2nd language are most likely to have the traditional structure of both parents together. </vt:lpstr>
      <vt:lpstr>Sample profile – Cohorts (1) </vt:lpstr>
      <vt:lpstr>Sample profile – Cohorts (2)</vt:lpstr>
      <vt:lpstr>PowerPoint Presentation</vt:lpstr>
      <vt:lpstr>PowerPoint Presentation</vt:lpstr>
      <vt:lpstr>28% of pupils say they normally have nothing to eat or drink at breakfast time with an additional 16% only having a drink. </vt:lpstr>
      <vt:lpstr>Young carers are most likely to have nothing to eat, and those with a disability more likely to only have a drink. </vt:lpstr>
      <vt:lpstr>The main reason for students not having breakfast is because they do not feel hungry. </vt:lpstr>
      <vt:lpstr>13% of all secondary school pupils do not have any lunch and 21% receive free school meals. Year 10 pupils are more likely to bring a packed lunch than Year 8 (34% v. 30%), as are boys in comparison to girls (34% v. 28%). </vt:lpstr>
      <vt:lpstr>The main reason for pupils not having any lunch is because they do not feel hungry…</vt:lpstr>
      <vt:lpstr>…which is a reason more common amongst girls than boys. Year 8 are more likely than Year 10 to dislike the food options.</vt:lpstr>
      <vt:lpstr>78% of all pupils are able to eat with their friends, consistent over the last few years. Choose what they want to eat, having enough time and having enough space has all increased from the last two years.</vt:lpstr>
      <vt:lpstr>Compared to girls, boys are more likely to say they have enough time to eat their lunch (54% v. 42%) and have a nice space to eat (42% v. 38%). Those with a disability are the group least likely to have a nice space to eat.</vt:lpstr>
      <vt:lpstr>Year 10s are more likely to say that the food they like is chosen on a food shop than Year 8s (66% v. 53%). LGBTQ pupils are the least likely to say that the food they like is chosen (45%). </vt:lpstr>
      <vt:lpstr>72% of pupils state that their meals are eaten with members of their household/family. This is an increase on the last two years. Eating at the table has also seen an increase this year. </vt:lpstr>
      <vt:lpstr>LGBTQ pupils and SEN pupils are the least likely groups to eat with family/their household. Over half of all pupils decide how much they eat, this decreases to 41% amongst FSM pupils. LGBTQ pupils are the group least likely to find mealtimes enjoyable, pupils with English as a 2nd Language enjoy it the most.  </vt:lpstr>
      <vt:lpstr>59% of pupils have at least one rule at home about food and eating. The most common continues to be the use of devices/mobiles.</vt:lpstr>
      <vt:lpstr>As you would expect, there are more rules at home surrounding food and eating for Year 8 pupils (64%) compared to Year 10 pupils (51%).  </vt:lpstr>
      <vt:lpstr>70% of pupils are eating fruits and vegetables everyday/most days, 33% are drinking fruit juice or smoothies everyday/most days and over half of all pupils are having snacks and sweets everyday/most days (55%).  20% of pupils will be having a takeaway at least 2-3 days a week and 63% of pupils  have energy/sports fizzy drinks at least 2-3 days a week.</vt:lpstr>
      <vt:lpstr>Overall, this year sees an increase in healthier food habits and a decrease in the unhealthy choices.</vt:lpstr>
      <vt:lpstr>More boys drink energy, sports or fizzy drinks compared to girls (37% v. 32% girls).  FSM pupils are the group least likely to eat fruit and vegetables most days/everyday (63%).</vt:lpstr>
      <vt:lpstr>Energy, sports or fizzy drinks are most popular amongst SEN pupils. LGBTQ pupils are more likely than any other cohort to consumer sweets and snacks.</vt:lpstr>
      <vt:lpstr>PowerPoint Presentation</vt:lpstr>
      <vt:lpstr>Good oral hygiene continues to be apparent amongst 80% of pupils. Girls are more likely to brush their teeth twice a day than boys. Young carers and LGBTQ pupils are the least likely to have been to the dentist in the last year.</vt:lpstr>
      <vt:lpstr>Overall, 40% of all pupils have had at least one tooth taken out at the dentists or hospital. </vt:lpstr>
      <vt:lpstr>53% of all pupils remember being measured when they were at primary school. Of those that can remember, 21% felt unhappy about it. Girls remember being weighed more than boys, with girls also feeling much more unhappy. LGBTQ pupils are the cohort that felt most unhappy about it at 44%.</vt:lpstr>
      <vt:lpstr>55% of pupils overall have had days off in the last year for reasons other than common illnesses. Girls are more likely to have had days off than boys. Young carers are the cohort most likely to have had days off (70% v. 55% overall) with Sen pupils closely followed (68%).</vt:lpstr>
      <vt:lpstr>Of the 55% missing school, the most common reasons are to attend hospital appointments, with 24% missing school due their mental health and 25% who just didn’t want to go.</vt:lpstr>
      <vt:lpstr>Girls have had more days off than boys for nearly every reason, mostly notably due to their mental health (31% girls vs 15% boys) and struggling with lessons (22% vs 10% boys). LGBTQ pupils are above average for nearly every reason listed below and are the group most likely to miss school due to bullying and their mental health. </vt:lpstr>
      <vt:lpstr>PowerPoint Presentation</vt:lpstr>
      <vt:lpstr>41% pupils think they have missed 1-5 days of school in the last year. 12% believe they have missed 11-15 days, and 18% say they have missed more than three weeks, which has decreased since last year. </vt:lpstr>
      <vt:lpstr>PowerPoint Presentation</vt:lpstr>
      <vt:lpstr>39% of pupils walk to school, which is an increase on last year. LGBTQ pupils and Young carers are the cohorts most likely to walk to school. The number of pupils who will travel by car s highest amongst girls. 16% of all pupils take the bus, which is a decrease on the last two years. </vt:lpstr>
      <vt:lpstr>Physical activities undertaken are spread relatively evenly throughout the week, with a lower uptake on Sundays (52%). Only 4% didn’t undertake any physical activity within the week. </vt:lpstr>
      <vt:lpstr>Pupils on average, take part in physical activity 4.6 days a week, this figure is the same for Year 8s and higher for Year 10s (4.8).   Boys are more likely to be active 5+ days a week.</vt:lpstr>
      <vt:lpstr>The proportion of pupils that participate in physical activities at the weekend or during holidays has increased this year compared to previous years. Generally, boys are more likely to partake in physical activity than girls outside of school.  </vt:lpstr>
      <vt:lpstr>Pupils are most likely to participate in physical activity with friends during school (53%) and after school (52%). </vt:lpstr>
      <vt:lpstr>Approximately half of all pupils say they participate in physical activity with friends during school and after school. School clubs and out of school clubs are more popular with Year 8 pupils compared to Year 10.</vt:lpstr>
      <vt:lpstr>88% of pupils exercise for at least 30 minutes per day. Boys are the group mostly likely to do more than an hour. </vt:lpstr>
      <vt:lpstr>57% of pupils say doing physical activity normally makes them breathe faster or get hot and tired. Young carers are more likely to say that physical activity makes them hot and tired than any other cohort (66%).</vt:lpstr>
      <vt:lpstr>71% of pupils have a positive attitude to physical activity. LGBTQ, SEN and Young carers are the cohorts least likely to enjoy physical activity. Boys are more likely to have a positive attitude to physical activity than any other group, followed by Ethnic Minority groups.</vt:lpstr>
      <vt:lpstr>The most popular reason for not liking physical activity is getting hot and tired, followed by preferring to do other things and being outdoors in cold/bad weather. </vt:lpstr>
      <vt:lpstr>Year 10s are more likely than Year 8s to cite preferring to do other things as a reason for disliking physical activity. Girls are more likely than boys (53% v. 44%) to cite being outdoors in bad weather as a reason for disliking physical activity. </vt:lpstr>
      <vt:lpstr>Amongst those who don’t enjoy physical activity, feeling shy about their own body is more likely for Young carers and LGBTQ pupils (Please note the base for most of these cohorts is low.)</vt:lpstr>
      <vt:lpstr>PowerPoint Presentation</vt:lpstr>
      <vt:lpstr>80% of pupils feel they always get love and support at home, dropping to 69% for Young carers and 58% for LGBTQ pupils.  </vt:lpstr>
      <vt:lpstr>23% of pupils say they have been bullied in the last 12 months. LGBTQ pupils and Young carers are the most likely cohorts to have been bullied in the last 12 months. Boys and Year 10s are the groups least likely to have been bullied (both 20%).</vt:lpstr>
      <vt:lpstr>26% of pupils say they have been bullied elsewhere (other than near school) in the past 12 months. The proportion is higher for Young carers (43%), LGBTQ pupils (49%) and those with a disability (37%). Boys, Year 10s and ethnic minority pupils are least likely to have been bullied.</vt:lpstr>
      <vt:lpstr>Similar to last year, pupils are more likely to be bullied by a child than by an adult. Pupils from an ethnic minority are most likely to be bullied by a child they know (69%) and LGBTQ pupils and pupils with a disability  are most likely to be bullied by a child they don’t know (38%). </vt:lpstr>
      <vt:lpstr>Physical appearance is still the main target for bullying with 50% of all pupils who have been picked on or bullied say it was because of the way they look and a further 40% say it was because of their size or weight. Whereas last year there was a drop in being bullied for being LGBT, this year it has increased again. </vt:lpstr>
      <vt:lpstr>Being bullied for physical appearance is a stronger factor for girls than boys. Boys are more likely to be bullied for ability than girls. The way you look is also a greater factor for Year 10 than Year 8. </vt:lpstr>
      <vt:lpstr>Some bullying can be observed to be clearly targeted at certain cohorts. 57% of those being bullied within the LGBTQ cohort think they are being bullied because of being LGBTQ and 51% of the Ethnic minority cohort say bullying is based on their ethnicity.  (Please note the base for some of these cohorts is low.)</vt:lpstr>
      <vt:lpstr>Of those who have been bullied, 43% will confide in their parents/carers. 31% of pupils who have been bullied won’t tell anyone. (Please note the base for most of these cohorts is low.) </vt:lpstr>
      <vt:lpstr>32% of the pupils that told someone about being bullied say the problem stopped after telling someone. </vt:lpstr>
      <vt:lpstr>PowerPoint Presentation</vt:lpstr>
      <vt:lpstr>13% of pupils have deliberately hurt somebody in the last year, which has decreased compared to previous years. The proportion of SEN pupils (26%) that say that they have hurt someone in the last 12 months is higher than any other cohort.</vt:lpstr>
      <vt:lpstr>19% of pupils say they have experienced inappropriate comments, behaviours or unwanted attention of a sexual nature at school. This increases the most for LGBTQ pupils and Young carers.</vt:lpstr>
      <vt:lpstr>26% of pupils say they would not report it, if they ever received inappropriate comments, behaviours or unwanted attention of a sexual nature at school. This has been consistently decreasing over the last few years. FSM pupils and those who speak English as a 2nd language are the most confident groups in reporting this negative behaviour.</vt:lpstr>
      <vt:lpstr>77% of pupils have not experienced abuse in previous or current relationships. Displays of anger and jealousy are the most common abuse experienced by pupils (11%), but this has decreased this year.</vt:lpstr>
      <vt:lpstr>Girls are more likely to have experienced controlling or abusive behaviour in relationships compared to boys (26% v. 20%).</vt:lpstr>
      <vt:lpstr>LGBTQ pupils are more likely to have experienced an abusive relationship that any other cohort. </vt:lpstr>
      <vt:lpstr>PowerPoint Presentation</vt:lpstr>
      <vt:lpstr>To those that have not suffered abuse to date, when asked to think hypothetically about potential abuse in relationships, the vast majority are confident that they would know where to go for help. LGBTQ pupils are the group least likely to feel able to get help.</vt:lpstr>
      <vt:lpstr>Pupils were informed that services and online sources are available to provide help and advice about relationships and sexual health. Over half, however, were not aware of the Zone 5-19 Clinic or the e-clinic. </vt:lpstr>
      <vt:lpstr>Girls have a greater awareness of services relating to relationships and sexual health than boys. </vt:lpstr>
      <vt:lpstr>LGBTQ and pupils from a white ethnic background seem to have the greatest awareness of all services. </vt:lpstr>
      <vt:lpstr>Pupils were asked to consider a series of statements about STI’s. Understanding of STIs is mixed, a third of pupils were unsure of symptoms. However, two thirds (63%) are aware that using condoms help prevent STIs. Please note this year pupils were given the answers to these questions after they registered their answer – results have not changed significantly from last year.</vt:lpstr>
      <vt:lpstr>As you might expect, Year 10s have a much better understanding around sexually transmitted infections and provided more decisive answers than Year 8s. </vt:lpstr>
      <vt:lpstr>LGBTQ pupils are the most knowledgeable about STIs.  </vt:lpstr>
      <vt:lpstr>Although 61% of pupils agree that some types of contraception are better at preventing pregnancy than others, four out of the five questions saw over half of pupils either answer incorrectly or answer ‘don’t know’. Please note this year pupils were given the answers to these questions after they registered their answer – results have not changed significantly from last year.</vt:lpstr>
      <vt:lpstr>Confidence in responding to questions around contraception and how to prevent STIs increases with age. Year 10s and girls are more likely to respond to each statement with the dichotomous true or false answer rather than ‘don’t know’. </vt:lpstr>
      <vt:lpstr>Across all groups there is a lack of consistency in knowledge of contraception and preventing STI’s. Once again, LGBTQ pupils are the most knowledgeable group overall. </vt:lpstr>
      <vt:lpstr>29% of pupils have been shown how to use a condom, consistent with last year. Year 10s make up the majority of those pupils that have been shown. Ethnic Minority groups are least likely to have been shown.</vt:lpstr>
      <vt:lpstr>The majority of pupils believe it is ok to have different opinions to others and be respectful of others, not to be in a relationship and that it is up to both people who decide to have sex to use contraception. </vt:lpstr>
      <vt:lpstr>The extent that pupils agree/strongly agree with the relationship statements has remained fairly consistent with previous years.</vt:lpstr>
      <vt:lpstr>Boys are more likely than girls to know how to get out of an abusive relationship (65% v. 61% for girls) but less likely to feel they have equal responsibility on contraception (77% v. 86% for girls). Girls are more likely to agree that it’s okay to not have a partner. </vt:lpstr>
      <vt:lpstr>Knowing what to do to get out of an abusive relationship is much lower than average for Young carers and LGBTQ pupils (48% and 45% compared to 62% average).</vt:lpstr>
      <vt:lpstr>3% of pupils overall say they have had sex in the past and 2% are currently in a sexual relationship, most of which are Year 10 pupils. </vt:lpstr>
      <vt:lpstr>Amongst those who have had, are currently having or are thinking about having a sexual relationship, 35% have never had sex and 20% use a condom every time they do have sex. This has declined since last year, however, these are small sample sizes,  therefore we must be cautious about drawing too many conclusions. (Please note the small sample sizes across all groups)</vt:lpstr>
      <vt:lpstr>Introduced this year, 47% of pupils who don’t use or sometimes use a condom cite ‘unprotected sex feels better’ as the reason for not using a condom. (Please note the small sample size.)</vt:lpstr>
      <vt:lpstr>The results are detailed in absolutes due to the small sample size.</vt:lpstr>
      <vt:lpstr>The results are detailed in absolutes due to the small sample size.</vt:lpstr>
      <vt:lpstr>Amongst girls who have thought of having sex/having sex or have had sex, 2% are using long-term contraception, with the pill the most used. As you would expect, Year 10s are more likely to be taking long-term contraception than Year 8s. </vt:lpstr>
      <vt:lpstr>When asked about deciding which contraception to use, the majority of girls using contraception felt they had enough time to ask questions, were listened to and felt they had enough information about different options. (Please note the small sample sizes across all groups)</vt:lpstr>
      <vt:lpstr>PowerPoint Presentation</vt:lpstr>
      <vt:lpstr>63% of pupils are ‘happy’ or ‘very happy’ with their life at the moment. Boys are happier than girls. LGBTQ pupils are more likely than other groups to say they are ‘not/not at all happy’ (33% compared to 14% overall). Being ‘very happy’ has increased steadily over the last three years.</vt:lpstr>
      <vt:lpstr>16% of pupils have experienced being frightened by shouting/arguing. Young Carers are much more likely to have experiences an incidence of shouting and arguing. SEN pupils are the group most likely to have experienced physical violence.</vt:lpstr>
      <vt:lpstr>If something goes wrong 84% say they will learn from it for next time. However, 77% will get upset and feel bad for ages.</vt:lpstr>
      <vt:lpstr>Boys are more likely to respond positively if something goes wrong than girls. LGBTQ pupils and Girls are the most likely to usually/always ‘get upset and feel bad for ages’ than any other group (53% and 47% respectively).   </vt:lpstr>
      <vt:lpstr>46% of pupils say they have made changes to their appearance recently, Young carers are more likely than any other cohort to do so (59%), followed by SEN pupils (55%).</vt:lpstr>
      <vt:lpstr>Pupils mostly choose to persevere when they don’t succeed. 54% will have usually/always ‘have another go’ and 50% will usually/always ‘keep trying until they succeed’. </vt:lpstr>
      <vt:lpstr>All positive options have increased from last year. </vt:lpstr>
      <vt:lpstr>Years 8s are slightly more persistent than Year 10s, and boys are more likely to have another go or keep trying than girls. </vt:lpstr>
      <vt:lpstr>LGBTQ pupils are the most likely to give up than any other cohort. SEN pupils are the most likely to blame someone else. Pupils with English as a 2nd language are more likely than other cohorts (except boys) to respond positively.</vt:lpstr>
      <vt:lpstr>Resilience amongst all pupils has improved after a downward trend in the preceding years. Boys are the most resilient pupils overall. The group that seems the least resilient are the LGBTQ cohort with 72% scoring Low (0-19).</vt:lpstr>
      <vt:lpstr>86% of pupils feel they are ‘sometimes’ or ‘always’ listened to when people are making decisions about them. The LGBTQ and SEN pupils feel the least listened to with 16% answering ‘No, never’. </vt:lpstr>
      <vt:lpstr>Perceptions of the way they look and exams and tests are the things secondary pupils most worry about (both 34%). Only 15% overall say they don’t worry about anything, an increase on previous years.</vt:lpstr>
      <vt:lpstr>Exams and tests is the greatest worry among Year 10s (45%) and they are the only group to have relationships in their top 5. Girls worry much more than boys about the way they look than boys, and boys are the only group to have ‘I don’t worry about anything’ in their top 5.</vt:lpstr>
      <vt:lpstr>Young carers are only group to have family finances in their top 5. LGBTQ pupils are the group that worry the most about their mental health (48%) ad those with a disability worry most about their school work.</vt:lpstr>
      <vt:lpstr>When faced with a problem that worries them or makes them feel stressed, 49% choose to keep busy by themselves and 43% will rest or sleep more. 15% say they would adopt one or more harmful or potentially addictive behaviours, a decrease from last year (please note with the addition of vaping has been added to that score for the last 2 years). </vt:lpstr>
      <vt:lpstr>When faced with a problem, girls are more likely than boys to keep themselves busy (55% and 44% respectively) and to eat or drink more (29% v. 18%). They are also more likely to adopt potentially harmful behaviours compared to boys (18% v. 9%). FSM pupils are more likely to find addictive or potentially harmful solutions (21%) compared the overall pupil average (15%).      </vt:lpstr>
      <vt:lpstr>Overall, Young carers and LGBTQ pupils (32% and 38% respectively) are more likely to engage in harmful/addictive behaviours to alleviate their worries than all other cohorts. </vt:lpstr>
      <vt:lpstr>PowerPoint Presentation</vt:lpstr>
      <vt:lpstr>The majority of pupils feel safe at home (92%) with LGBTQ pupils, whilst still scoring high, are the least likely group to say they feel safe (81%).</vt:lpstr>
      <vt:lpstr>89% of pupils are able to ‘hang out’ in safe places at home or near home. For LGBTQ this decreases to 79%.</vt:lpstr>
      <vt:lpstr>24% have seen a knife being used to fight or as a threat and 9% have either themselves, or know someone who has, carried a knife for protection. </vt:lpstr>
      <vt:lpstr>Around a qtr. of all demographics have seen knives used as a threat, apart from Young carers who are the group most likely to have seen a knife at 44%.</vt:lpstr>
      <vt:lpstr>Generally, pupils feel safe at home and during the day but feel significantly less safe going out after dark, and when in Doncaster town centre. LGBTQ pupils are the least likely to feel safe at school (54%) and feel safe going to and from school (56%).</vt:lpstr>
      <vt:lpstr>69% of pupils believe at least some of their peers have consumed alcohol in the last week. Perceptions shift widely from Year 8 to Year 10; whereas 18% of Year 8 pupils presume most/all of their peers have consumed alcohol in the last week, the figure doubles to 37% amongst Year 10s. Girls are more likely to presume that most/all of their peers are consuming alcohol compared to boys.</vt:lpstr>
      <vt:lpstr>Perceptions of peers being ‘drunk’ varies from Year 8 to Year 10. 70% of Year 10 pupils presume most/all/some of their peers have been drunk in the last week, but ‘only’ 44% of Year 8s think the same. Girls are more likely to think their peers have been drunk than boys (61% and 47% respectively). </vt:lpstr>
      <vt:lpstr>25% of pupils believe that nearly all or most of their peers have consumed alcohol in the last week, in reality only 12% have done so. </vt:lpstr>
      <vt:lpstr>On average, of the 12% who say they have had an alcoholic drink in the past 7 days, pre-mixed drinks such as WKD and VK are the most popular, followed by spirits and cider. </vt:lpstr>
      <vt:lpstr>Year 10s are more likely to consume most drinks than Year 8s. Girls are more likely to consume pre-mixed drinks than boys, whereas beer or lager is more popular for boys. </vt:lpstr>
      <vt:lpstr>All cohorts claim to have consumed a wide variety of alcohol with at least 14% consuming most drinks. However, it is difficult to make significant conclusions on alcohol consumption trends from these results, as several of the cohorts have low base samples.</vt:lpstr>
      <vt:lpstr>Those who have consumed alcohol over the last 7 days had, on average, 1 drink. However, there is a small proportion of pupils who drink excessively having had 12 or more drinks over the 7-day period prior to completing the survey. </vt:lpstr>
      <vt:lpstr>For those pupils consuming alcohol, the home is the most likely place they will drink (68%), an increase on last year’s. ‘A friend or relation’s home’ is second place but much lower at 29%. Consuming alcohol at a party/nightclub has now increased compared to last year. </vt:lpstr>
      <vt:lpstr>Year 10s are more likely to drink in every location apart from ‘somewhere else’ compared to Year 8s. Boys are more likely to drink at home, public spaces and bars/clubs compared to girls.</vt:lpstr>
      <vt:lpstr>For all cohorts the most popular place to drink is at home. Significant conclusions on alcohol consumption trends from these results is difficult, as half of all cohorts have low base samples.</vt:lpstr>
      <vt:lpstr>For 41% of those pupils consuming alcohol, the alcohol was provided by parents/carers, which is has steadily increased in the last three years. </vt:lpstr>
      <vt:lpstr>Boys are more likely to use all methods to obtain alcohol than girls, apart from “friends/family under 18 buy it, then give it to me”.  </vt:lpstr>
      <vt:lpstr>Significant conclusions on alcohol consumption trends from these results is difficult, as most cohorts have very low base samples.</vt:lpstr>
      <vt:lpstr>63% of pupils say their parents/carers drink alcohol. Of those, 21% noticed some form of behavioural change.  </vt:lpstr>
      <vt:lpstr>Girls notice more of all listed alcohol related behaviour than boys. Young carers, more than any other cohort, noticed at least one of the listed behaviour changes or alcohol related behaviour in their parents/carers (40% compared to 21% overall).</vt:lpstr>
      <vt:lpstr>50% of pupils believe some, most or all people of their age from their school have smoked a cigarette in the last 7 days. More Year 10s believe that their peers have smoked in the last 7 days than Year 8s (64% v. 41%), and girls are more likely than boys (56% v. 42%).</vt:lpstr>
      <vt:lpstr>Although 50% of pupils think their peers have smoked at least sometimes, the majority of pupils have not smoked at all (89%).</vt:lpstr>
      <vt:lpstr>Year 10s are more likely than Year 8s to have tried smoking. LGBTQ are more likely than other groups to have ever tried smoking.</vt:lpstr>
      <vt:lpstr>45 respondents say they smoke regularly, with such a low sample size it is hard to draw conclusions on smoking habits.  (Please be aware the following graphs are based on a small sample size.)</vt:lpstr>
      <vt:lpstr>87% of pupils think that some, most, or all of their peers have used electronic cigarettes in the last 7 days. </vt:lpstr>
      <vt:lpstr>87% of pupils believe their peers are using e-cigarettes, 23% of all secondary pupils actually use them. Young carers and LGBTQ pupil are the groups most likely to have at least tried e-cigarettes. </vt:lpstr>
      <vt:lpstr>Rechargeable vapes (85%) are the most popular type of vape tried or used, which has increased since last year.  (Please be aware the following results are based on a small sample sizes.)</vt:lpstr>
      <vt:lpstr>Of those that have tried vaping. 28% say they buy/get their vapes from friends or family over 18, followed by 26% who buy them from a vape shop and 26% who were given them. </vt:lpstr>
      <vt:lpstr>Boys are more likely to get vapes from any of the mentioned places than girls, and the same can be said for Year 10s compared to Year 8s. (Please be aware the following results are based on a small sample sizes.) </vt:lpstr>
      <vt:lpstr>It is hard to draw conclusions on vaping habits as the sample sizes are so small.</vt:lpstr>
      <vt:lpstr>49% of pupils are living in a household where someone smokes either cigarettes or vapes. 8% use rooms at home which are also smoked in with 10% sometimes travelling in a car in which someone is smoking. </vt:lpstr>
      <vt:lpstr> </vt:lpstr>
      <vt:lpstr>12% of pupils know someone who takes drugs, this is a slight decrease on last year. Year 10s are more likely to know someone who takes drugs than the Year 8s (17% and 9% respectively). Those groups perceived as being more vulnerable are more likely than pupils overall.</vt:lpstr>
      <vt:lpstr>38% of pupils believe at least some of their peers have taken cannabis in the past 7 days. This increases to 54% amongst Year 10s (compared to only 28% of Year 8s).</vt:lpstr>
      <vt:lpstr>26% of pupils believe at least some of their peers have used Nitrous Oxide in the past 7 days. This increases to 33% amongst Year 10s (compared to only 21% of Year 8s) and 31% amongst LGBTQ pupils and Young carers.</vt:lpstr>
      <vt:lpstr>88% of pupils have never been offered drugs. Year 10s are more likely to have been offered cannabis than Year 8s (14% v. 4%) and are more likely to have been offered nitrous oxide (6% v. 2%). </vt:lpstr>
      <vt:lpstr>4% of pupils say they have taken drugs to get high.</vt:lpstr>
      <vt:lpstr>Of the 4% that have taken drugs, Cannabis is the drug most likely to be taken by pupils by quite some margin. Poppers and Nitrous oxide are the next most common drugs although numbers are still low. (Please note the base for this question is low.)</vt:lpstr>
      <vt:lpstr>45% of pupils would know where to get information and support about alcohol or drugs. Year 10s appear to be the most aware of all cohorts with pupils with English as a 2nd language the least informed.</vt:lpstr>
      <vt:lpstr>Placing bets on sports results was the activity that was most considered to be gambling. 14% of pupils did not consider any of these activities gambling.</vt:lpstr>
      <vt:lpstr>Boys are more likely to classify most options as gambling as are Year 10s compared to Year 8s.</vt:lpstr>
      <vt:lpstr>Pupils with English as a 2nd language are the group least aware of all these options as gambling activities.</vt:lpstr>
      <vt:lpstr>42% of pupils believe at least some of their peers have taken part in gambling activity within the last 7 days. </vt:lpstr>
      <vt:lpstr>60% of pupils take part in at least one gambling activity, either occasionally or more frequently. Playing arcade games for fun is the most popular gambling activity, remaining consistent over the last three years. </vt:lpstr>
      <vt:lpstr>Boys have a higher tendency than girls across almost all settings to engage in gambling activities at least once a month, particularly to buy loot boxes when they play online games (29 v. 6%). Girls are generally less engaged in gambling.</vt:lpstr>
      <vt:lpstr>28% of those with a disability as well as FSM pupils play arcade games for fun, the highest observation across the cohorts. </vt:lpstr>
      <vt:lpstr>In total 38% of pupils expressed tendencies of addiction to gambling. 15% have tried to win their money back with 17% admitting that they have/do find it hard to stop gambling.</vt:lpstr>
      <vt:lpstr>Significantly more boys have agreed with these statements about addictive behaviour than girls (49% v. 25%).</vt:lpstr>
      <vt:lpstr>Young carers are the cohort most likely to have shown addictive behaviour with gambling, with 57% saying they have experienced one or more of these behaviours sometimes or in the past. </vt:lpstr>
      <vt:lpstr>50% of pupils say they would know where to go if they or someone they know might have a gambling problem. Year 10s are more likely to know where to get help than Year 8s (54% and 48% respectively). LGBTQ pupils are the least likely to know where to get help.</vt:lpstr>
      <vt:lpstr>PowerPoint Presentation</vt:lpstr>
      <vt:lpstr>42% of pupils feel able to get involved in their community outside of school, and 40% feel able to share ideas about how to make things better for people at school. </vt:lpstr>
      <vt:lpstr>Compared to girls, boys feel more able to get involved in the community and share ideas about school. LGBTQ, SEN and Young carers feel the least able to share ideas about making things better at school. LGBTQ pupils are also the least likely to get involved in their local community.</vt:lpstr>
      <vt:lpstr>51% of all pupils would like to stay in full-time education at the end of year 11, a sizable increase on last year and returning to a level last seen in 2022. </vt:lpstr>
      <vt:lpstr>Girls are more likely than boys to plan to continue in full time education after Year 11 (62% v. 39%) with boys more likely to consider all other options, in particular, finding a job as soon as they can, which is higher than any other cohort.</vt:lpstr>
      <vt:lpstr>Overall, most pupils feel positive about the things they have planned for the future. 88% agree or strongly agree that they have things they want to achieve. LGBTQ pupils are the group least likely to feel able to pursue their goals and feel excited about the future.</vt:lpstr>
      <vt:lpstr>PowerPoint Presentation</vt:lpstr>
      <vt:lpstr>Over half of all pupils believe that screen time has a negative effect on them. 34% believe that there are negative effects to their sleep and 21% believe there are negative effects to time with family. </vt:lpstr>
      <vt:lpstr>LGBTQ and Young carers (both 46%) are the groups most likely to say screen time has negative effects on their sleep. 48% of pupils don’t think there are any negative effects from screen time, with boys more likely to think so than girls (54% v. 44% respectively). </vt:lpstr>
      <vt:lpstr>Almost all (94%) pupils have their own mobile phone to use at home. </vt:lpstr>
      <vt:lpstr>Device ownership is high. LGBTQ and SEN pupils are the least likely to have their own mobile, and girls are the least likely to have a games console.</vt:lpstr>
      <vt:lpstr>Rules and monitoring answers have steadily increased over the last few years, and the top answers remain ones of support with 77% of pupils say that their parents/carers will help them if something online bothers them, and 68% say parents/carers will explain why some sites are appropriate or inappropriate. These have also increased over the last few years.</vt:lpstr>
      <vt:lpstr>More online responsibility comes with age. Year 8s are more likely than Year 10s to say they have rules for being online. Ethnic minority groups and pupils with Eng as a 2nd language are the pupils most likely to have rules about time and length of internet use. </vt:lpstr>
      <vt:lpstr>98% of all pupils have an account or profile on social media. Most commonly used are WhatsApp (85%), TikTok (82%) and Roblox (82%). Roblox has seen a large increase over the last three years with Instagram, Facebook and X dropping off.  </vt:lpstr>
      <vt:lpstr>For the majority of demographics, the top three platforms are the same. However, Year 10 pupils are more interested in snapchat, and boys are much more likely to have a games consoles account.</vt:lpstr>
      <vt:lpstr>Overall, 21% have met someone in real life whom they first met online. Pupils that are meeting people in ‘real life after chatting online’ are mostly meeting people of the same age (76%) although there is more variability for LGBTQ pupils.</vt:lpstr>
      <vt:lpstr>96% of all pupils have been told how to stay safe online. 71% were told by parents/carers and 64% by their school. Pupils with English as a 2nd language are the group least likely to have ben told by parents/carers. </vt:lpstr>
      <vt:lpstr>55% of pupils say they always follow advice about staying safe online. 30% have seen adult content and half of all pupils have lied about their age to look at a website or play a game. CEOP button knowledge has decreased over the last three years.</vt:lpstr>
      <vt:lpstr>Year 10s and Young carers (36% and 37% respectively) are the cohorts most likely to have seen adult-only pictures online, compared to 30% on average. Young carers (38%) and LGBTQ pupils (35%) are the groups most likely to see worrying and nasty things online.</vt:lpstr>
      <vt:lpstr>21% of pupils have received a sexting image, a figure which has decreased over the last five years and the lowest t has ever been.</vt:lpstr>
      <vt:lpstr>Year 10s are more likely to have sent and received sexting images overall than Year 8s. Girls are more likely than boys to receive images from someone they didn’t know. </vt:lpstr>
      <vt:lpstr>Having received ‘sexting’ images, half (49%) of the pupils blocked the sender and 33% deleted the images after receiving it. 28% do nothing but this has decreased over the last four years.</vt:lpstr>
      <vt:lpstr>Girls are much more likely to block the sender of sexting images than Boys, who are the more likely to do nothing.</vt:lpstr>
      <vt:lpstr>11% of pupils have used services for young people in Doncaster in the last 12 months, with LGBTQ pupils the group most likely to have done so (21%) and girls more likely than boys.</vt:lpstr>
      <vt:lpstr>Nearly half of those say the service they accessed was ‘all good’ with Year 8 more likely to think so than Year 10, however it is difficult to draw too many conclusions due to small sample sizes across all cohorts.</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Conclusions – Young carers (2)</vt:lpstr>
      <vt:lpstr>Conclusions – Young carers (3)</vt:lpstr>
      <vt:lpstr>Conclusions – Young carers (4)</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Appendices</vt:lpstr>
      <vt:lpstr>Appendices</vt:lpstr>
      <vt:lpstr>Appendices</vt:lpstr>
      <vt:lpstr>PowerPoint Presentation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Robert Rush</dc:creator>
  <cp:lastModifiedBy>Gillan, Katie</cp:lastModifiedBy>
  <cp:revision>3</cp:revision>
  <cp:lastPrinted>2020-07-08T19:40:13Z</cp:lastPrinted>
  <dcterms:created xsi:type="dcterms:W3CDTF">2018-11-08T01:27:23Z</dcterms:created>
  <dcterms:modified xsi:type="dcterms:W3CDTF">2025-11-14T12:43:25Z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MediaServiceImageTags">
    <vt:lpwstr/>
  </property>
  <property fmtid="{D5CDD505-2E9C-101B-9397-08002B2CF9AE}" pid="3" name="ContentTypeId">
    <vt:lpwstr>0x010100BAA7D882BC117443923ABA04EC7D9797</vt:lpwstr>
  </property>
</Properties>
</file>